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81DB1-0484-8F7C-49C5-C8748A5808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8B7B39-9CF1-21DD-9406-A486507D5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1E89A-D4EB-CBE0-739C-FA411B729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BB6FD-0B20-C9DC-7B73-945464746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AA3BD-CD55-82A7-6616-190CA1860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08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CA5C6-2497-0265-8C8B-3B2FD39E5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EC99CB-8764-7E13-FD64-9CBA182398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EE6DF-68C5-5F92-B61C-F1E5F79EA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57BB6-0949-5789-39BB-CF2F481CC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C6085-B730-FED1-D329-59535E81A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22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51BC45-0965-D8B9-9D8B-295E3DCCC0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7C5AE8-6CB1-0075-50EF-DB0D99589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65772-DD6F-0347-28B5-7DB1198A7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B537B-BDE3-8726-8608-293AEDD99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75DD1-E294-E62D-6853-A18BE59B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37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9B31D-D24F-AAAC-E7E7-16799C802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FA58D-2144-4FB2-09FC-D8E70AD33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6A3DE4-0930-47BE-F658-732959D0B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9E8CA-A031-537F-0689-EFB7B6A70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212B7-B93D-F967-5B74-DA77B758E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063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B7BD2-3437-F486-5333-E84A2ED8B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B9089-7AD0-DD2D-8A96-67F2A858D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5E935-C19E-4FB0-BD8B-059ECEE1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6803D-0CCE-F657-21AC-B1081F2DE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EC8D4-F21D-FD5B-2BDF-1AEF2BBAB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15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19899-4734-55B5-F143-1A86CDF86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8949A-A9BB-71C9-7281-154F8D239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805B1-B012-9AFC-5378-A21BC245C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583C1C-9EED-89E4-E5E6-DFD73D1B0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8091CD-DBAE-48F1-D4DF-3D4E0FC17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0EBBD8-6FBD-7A35-589C-7CC1297F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58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61208-CE1C-6CDD-9029-9F2B8A744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D06EF-D472-D878-54F0-AB27DE035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72D4A3-C9C1-8B8E-678B-300D2BAD21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CCC5E4-3F0E-E32A-694E-BC7FEDE99E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BC673-90FC-B154-7224-E92D917F5C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44C757-AD86-41F8-A13E-71D47174F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00E6C9-712D-E959-79F0-324650685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89256D-377F-E371-5A40-2E7EC8CA6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396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410D3-806C-0305-C580-1E716D960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BEBB98-B979-2CB2-E238-A1D42367F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7864D5-0246-B021-D984-879F02786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23A94-9F61-2F9C-815B-68061BE11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07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9711BB-D01D-E5CD-A91C-CE25A2071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56B1CE-0736-E61A-B6B0-C855F1045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6C941-EC19-C6D9-04D3-724D93C5D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89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40DC6-5321-5EB2-30BE-84825FCBD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B6686-0D94-935C-C5CF-F74B57ACD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A017A-C2A5-4DE9-78E8-C38896519A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220DC1-390D-FD83-2309-C4F96F43D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17F7B-4B24-739B-2174-32F65969C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FD3F5-7C2B-809A-3FB4-DE51217BE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554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1CDD-39C8-F1F6-BCD3-631916541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E9298D-F55C-C138-DD98-8AF146716D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0137F8-96A6-1FDF-EB5C-43394926C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E13C21-CACE-A1D6-A9F9-7F86CB19D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67B211-7124-14FD-03D9-60D32D70B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F2B3FC-D428-7C75-6F5C-DA6A7054D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645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572128-8F2C-4A0A-3614-863851E67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99E25-8756-C8D8-B3D6-8882FBC57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271BE-9A9B-E031-87BA-BB18E6DE9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502895-E47B-44F8-A0B1-058F3D25A663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81692-1629-484C-122A-2E5D02015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3108A-85EE-7930-11D2-C6EEC99B2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DCB625-1802-4DAA-864C-5B3419A1B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81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gruyterbrill.com/document/doi/10.1515/ijmr-2003-0165/html?lang=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5A88-2CBA-3ACC-C465-52A7E4DC68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Feedback on C-</a:t>
            </a:r>
            <a:r>
              <a:rPr lang="en-GB" dirty="0" err="1"/>
              <a:t>SiC</a:t>
            </a:r>
            <a:r>
              <a:rPr lang="en-GB" dirty="0"/>
              <a:t> properties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B88D54-B5AA-896A-D8C9-F4490415C6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G. Banks</a:t>
            </a:r>
          </a:p>
        </p:txBody>
      </p:sp>
    </p:spTree>
    <p:extLst>
      <p:ext uri="{BB962C8B-B14F-4D97-AF65-F5344CB8AC3E}">
        <p14:creationId xmlns:p14="http://schemas.microsoft.com/office/powerpoint/2010/main" val="762610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59025-B4C2-9B77-2168-1A1380EE6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sent by Supplier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83AF29-7CD1-2AD3-DEEB-27F67B6FB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62" y="1585913"/>
            <a:ext cx="8188876" cy="516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505F6E-1A1A-316F-4775-3C499D9027C7}"/>
              </a:ext>
            </a:extLst>
          </p:cNvPr>
          <p:cNvSpPr txBox="1"/>
          <p:nvPr/>
        </p:nvSpPr>
        <p:spPr>
          <a:xfrm>
            <a:off x="8677275" y="1585913"/>
            <a:ext cx="311336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 the same grade as expected to be used in the TCDS</a:t>
            </a:r>
          </a:p>
          <a:p>
            <a:endParaRPr lang="en-GB" dirty="0"/>
          </a:p>
          <a:p>
            <a:r>
              <a:rPr lang="en-GB" dirty="0"/>
              <a:t>The properties shown here are for:</a:t>
            </a:r>
          </a:p>
          <a:p>
            <a:pPr marL="285750" indent="-285750">
              <a:buFontTx/>
              <a:buChar char="-"/>
            </a:pPr>
            <a:r>
              <a:rPr lang="en-GB" dirty="0"/>
              <a:t>Long fibres</a:t>
            </a:r>
          </a:p>
          <a:p>
            <a:pPr marL="285750" indent="-285750">
              <a:buFontTx/>
              <a:buChar char="-"/>
            </a:pPr>
            <a:r>
              <a:rPr lang="en-GB" dirty="0"/>
              <a:t>Low density (1.8 g/cm3)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/>
              <a:t>Whereas the grade assumed for the TCDS is:</a:t>
            </a:r>
          </a:p>
          <a:p>
            <a:pPr marL="285750" indent="-285750">
              <a:buFontTx/>
              <a:buChar char="-"/>
            </a:pPr>
            <a:r>
              <a:rPr lang="en-GB" dirty="0"/>
              <a:t>Short fibres</a:t>
            </a:r>
          </a:p>
          <a:p>
            <a:pPr marL="285750" indent="-285750">
              <a:buFontTx/>
              <a:buChar char="-"/>
            </a:pPr>
            <a:r>
              <a:rPr lang="en-GB" dirty="0"/>
              <a:t>Medium matrix density </a:t>
            </a:r>
          </a:p>
          <a:p>
            <a:r>
              <a:rPr lang="en-GB" dirty="0"/>
              <a:t>	(2.5 g/cm3)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843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4A894-2101-353C-5566-79D1569A6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properties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52E293-3999-3C83-2246-A13445541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18" y="1802690"/>
            <a:ext cx="10255697" cy="469018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58DDF56-F07A-4748-5547-AC4591A807A5}"/>
              </a:ext>
            </a:extLst>
          </p:cNvPr>
          <p:cNvSpPr/>
          <p:nvPr/>
        </p:nvSpPr>
        <p:spPr>
          <a:xfrm>
            <a:off x="9834461" y="2538919"/>
            <a:ext cx="437745" cy="16044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387064-B165-850C-A16E-8959202310E9}"/>
              </a:ext>
            </a:extLst>
          </p:cNvPr>
          <p:cNvSpPr txBox="1"/>
          <p:nvPr/>
        </p:nvSpPr>
        <p:spPr>
          <a:xfrm>
            <a:off x="9001125" y="1367521"/>
            <a:ext cx="2808712" cy="646331"/>
          </a:xfrm>
          <a:prstGeom prst="rect">
            <a:avLst/>
          </a:prstGeom>
          <a:noFill/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Electrical conductivity curve given for this grade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5282E1-99D5-611B-BE05-8E3CBBE9EEA9}"/>
              </a:ext>
            </a:extLst>
          </p:cNvPr>
          <p:cNvSpPr txBox="1"/>
          <p:nvPr/>
        </p:nvSpPr>
        <p:spPr>
          <a:xfrm>
            <a:off x="5619749" y="1367522"/>
            <a:ext cx="3267075" cy="646331"/>
          </a:xfrm>
          <a:prstGeom prst="rect">
            <a:avLst/>
          </a:prstGeom>
          <a:noFill/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Grade studied in HiRadMat and assumed for TCDS design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3C0AD86-F578-13B6-66EE-547EA8E9DE83}"/>
              </a:ext>
            </a:extLst>
          </p:cNvPr>
          <p:cNvSpPr/>
          <p:nvPr/>
        </p:nvSpPr>
        <p:spPr>
          <a:xfrm>
            <a:off x="7696200" y="2390775"/>
            <a:ext cx="933450" cy="17525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FE148-385E-3032-EEE7-A45A89C576D5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7253287" y="2013853"/>
            <a:ext cx="909638" cy="376922"/>
          </a:xfrm>
          <a:prstGeom prst="line">
            <a:avLst/>
          </a:prstGeom>
          <a:ln>
            <a:solidFill>
              <a:srgbClr val="FF0000">
                <a:alpha val="52157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AB24A1A-2562-89BF-839D-38121555B954}"/>
              </a:ext>
            </a:extLst>
          </p:cNvPr>
          <p:cNvCxnSpPr>
            <a:cxnSpLocks/>
            <a:stCxn id="7" idx="2"/>
            <a:endCxn id="6" idx="0"/>
          </p:cNvCxnSpPr>
          <p:nvPr/>
        </p:nvCxnSpPr>
        <p:spPr>
          <a:xfrm flipH="1">
            <a:off x="10053334" y="2013852"/>
            <a:ext cx="352147" cy="525067"/>
          </a:xfrm>
          <a:prstGeom prst="line">
            <a:avLst/>
          </a:prstGeom>
          <a:ln>
            <a:solidFill>
              <a:srgbClr val="FF0000">
                <a:alpha val="52157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57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D30EB-38BE-2636-83D4-ECACF95FF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Conclusions/recommendations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8C912-BE73-75FE-1C83-F89A82674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2" y="1690688"/>
            <a:ext cx="11229976" cy="4351338"/>
          </a:xfrm>
        </p:spPr>
        <p:txBody>
          <a:bodyPr>
            <a:normAutofit/>
          </a:bodyPr>
          <a:lstStyle/>
          <a:p>
            <a:r>
              <a:rPr lang="en-GB" sz="2400" dirty="0"/>
              <a:t>Electrical conductivity of the TCDS material could be lower than the one given here</a:t>
            </a:r>
          </a:p>
          <a:p>
            <a:pPr lvl="1"/>
            <a:r>
              <a:rPr lang="en-GB" sz="2000" dirty="0"/>
              <a:t>Carbon fibres dominate electrical conductivity – shorter fibres lead to lower conductivity</a:t>
            </a:r>
          </a:p>
          <a:p>
            <a:pPr lvl="1"/>
            <a:r>
              <a:rPr lang="en-GB" sz="2000" dirty="0"/>
              <a:t>Higher density ceramic matrix unlikely to have large contribution to electrical conductivity</a:t>
            </a:r>
          </a:p>
          <a:p>
            <a:r>
              <a:rPr lang="en-GB" sz="2400" dirty="0"/>
              <a:t>Clear that characterisation must be done on actual material</a:t>
            </a:r>
          </a:p>
          <a:p>
            <a:pPr lvl="1"/>
            <a:r>
              <a:rPr lang="en-GB" sz="2000" dirty="0"/>
              <a:t>Tests are simple and can be performed by MME</a:t>
            </a:r>
          </a:p>
          <a:p>
            <a:r>
              <a:rPr lang="en-GB" sz="2400" dirty="0"/>
              <a:t>Properties given likely for in-plane (orientated with fibres) direction</a:t>
            </a:r>
          </a:p>
          <a:p>
            <a:pPr lvl="1"/>
            <a:r>
              <a:rPr lang="en-GB" sz="2000" dirty="0"/>
              <a:t>Through-plane (normal to fibres) direction should have much lower conductivity</a:t>
            </a:r>
          </a:p>
          <a:p>
            <a:r>
              <a:rPr lang="en-GB" sz="2400" dirty="0"/>
              <a:t>This study: </a:t>
            </a:r>
            <a:r>
              <a:rPr lang="de-DE" sz="18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2"/>
              </a:rPr>
              <a:t>https://www.degruyterbrill.com/document/doi/10.1515/ijmr-2003-0165/html?lang=en</a:t>
            </a:r>
            <a:r>
              <a:rPr lang="de-DE" sz="18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en-GB" sz="2400" dirty="0"/>
              <a:t>indicates that electrical conductivity can reduce significantly if damaged</a:t>
            </a:r>
          </a:p>
          <a:p>
            <a:pPr lvl="1"/>
            <a:r>
              <a:rPr lang="en-GB" sz="2000" dirty="0"/>
              <a:t>TCDS should not nominally experience damage during operation, but this should be considered in the failure effects + </a:t>
            </a:r>
            <a:r>
              <a:rPr lang="en-GB" sz="2000"/>
              <a:t>possible impact assessed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74496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216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Feedback on C-SiC properties</vt:lpstr>
      <vt:lpstr>Data sent by Supplier</vt:lpstr>
      <vt:lpstr>Material properties</vt:lpstr>
      <vt:lpstr>Conclusions/recommendations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 Banks</dc:creator>
  <cp:lastModifiedBy>Chiara Bracco</cp:lastModifiedBy>
  <cp:revision>2</cp:revision>
  <dcterms:created xsi:type="dcterms:W3CDTF">2025-06-03T13:33:31Z</dcterms:created>
  <dcterms:modified xsi:type="dcterms:W3CDTF">2025-06-06T12:17:26Z</dcterms:modified>
</cp:coreProperties>
</file>