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1"/>
  </p:notesMasterIdLst>
  <p:handoutMasterIdLst>
    <p:handoutMasterId r:id="rId52"/>
  </p:handoutMasterIdLst>
  <p:sldIdLst>
    <p:sldId id="264" r:id="rId2"/>
    <p:sldId id="21304" r:id="rId3"/>
    <p:sldId id="21487" r:id="rId4"/>
    <p:sldId id="21542" r:id="rId5"/>
    <p:sldId id="21465" r:id="rId6"/>
    <p:sldId id="21550" r:id="rId7"/>
    <p:sldId id="21536" r:id="rId8"/>
    <p:sldId id="21497" r:id="rId9"/>
    <p:sldId id="21547" r:id="rId10"/>
    <p:sldId id="21551" r:id="rId11"/>
    <p:sldId id="21555" r:id="rId12"/>
    <p:sldId id="21552" r:id="rId13"/>
    <p:sldId id="21427" r:id="rId14"/>
    <p:sldId id="21317" r:id="rId15"/>
    <p:sldId id="21514" r:id="rId16"/>
    <p:sldId id="21549" r:id="rId17"/>
    <p:sldId id="21553" r:id="rId18"/>
    <p:sldId id="21481" r:id="rId19"/>
    <p:sldId id="21177" r:id="rId20"/>
    <p:sldId id="21512" r:id="rId21"/>
    <p:sldId id="21513" r:id="rId22"/>
    <p:sldId id="21350" r:id="rId23"/>
    <p:sldId id="21191" r:id="rId24"/>
    <p:sldId id="21506" r:id="rId25"/>
    <p:sldId id="21522" r:id="rId26"/>
    <p:sldId id="21496" r:id="rId27"/>
    <p:sldId id="21519" r:id="rId28"/>
    <p:sldId id="21544" r:id="rId29"/>
    <p:sldId id="21426" r:id="rId30"/>
    <p:sldId id="21533" r:id="rId31"/>
    <p:sldId id="21429" r:id="rId32"/>
    <p:sldId id="21436" r:id="rId33"/>
    <p:sldId id="21540" r:id="rId34"/>
    <p:sldId id="21537" r:id="rId35"/>
    <p:sldId id="21538" r:id="rId36"/>
    <p:sldId id="21440" r:id="rId37"/>
    <p:sldId id="21218" r:id="rId38"/>
    <p:sldId id="21420" r:id="rId39"/>
    <p:sldId id="21421" r:id="rId40"/>
    <p:sldId id="21216" r:id="rId41"/>
    <p:sldId id="21543" r:id="rId42"/>
    <p:sldId id="21532" r:id="rId43"/>
    <p:sldId id="21535" r:id="rId44"/>
    <p:sldId id="21545" r:id="rId45"/>
    <p:sldId id="21430" r:id="rId46"/>
    <p:sldId id="21520" r:id="rId47"/>
    <p:sldId id="21507" r:id="rId48"/>
    <p:sldId id="21539" r:id="rId49"/>
    <p:sldId id="21462" r:id="rId50"/>
  </p:sldIdLst>
  <p:sldSz cx="9144000" cy="5143500" type="screen16x9"/>
  <p:notesSz cx="9144000" cy="6858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A9FFBD"/>
    <a:srgbClr val="C8FCF4"/>
    <a:srgbClr val="FFE221"/>
    <a:srgbClr val="FFDB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386" autoAdjust="0"/>
    <p:restoredTop sz="96301" autoAdjust="0"/>
  </p:normalViewPr>
  <p:slideViewPr>
    <p:cSldViewPr snapToObjects="1" showGuides="1">
      <p:cViewPr varScale="1">
        <p:scale>
          <a:sx n="157" d="100"/>
          <a:sy n="157" d="100"/>
        </p:scale>
        <p:origin x="272" y="16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49D03EEF-9089-C744-8C93-EE73F8B15776}" type="datetimeFigureOut">
              <a:rPr lang="fr-FR" smtClean="0"/>
              <a:pPr/>
              <a:t>15/06/2025</a:t>
            </a:fld>
            <a:endParaRPr lang="en-GB"/>
          </a:p>
        </p:txBody>
      </p:sp>
      <p:sp>
        <p:nvSpPr>
          <p:cNvPr id="4" name="Espace réservé du pied de page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292397260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5557F9A8-E4A4-1C40-93CC-37CDF0C3283E}" type="datetimeFigureOut">
              <a:rPr lang="fr-FR" smtClean="0"/>
              <a:pPr/>
              <a:t>15/06/2025</a:t>
            </a:fld>
            <a:endParaRPr lang="en-GB"/>
          </a:p>
        </p:txBody>
      </p:sp>
      <p:sp>
        <p:nvSpPr>
          <p:cNvPr id="4" name="Espace réservé de l'image des diapositives 3"/>
          <p:cNvSpPr>
            <a:spLocks noGrp="1" noRot="1" noChangeAspect="1"/>
          </p:cNvSpPr>
          <p:nvPr>
            <p:ph type="sldImg" idx="2"/>
          </p:nvPr>
        </p:nvSpPr>
        <p:spPr>
          <a:xfrm>
            <a:off x="2286000" y="514350"/>
            <a:ext cx="4572000" cy="257175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extLst>
      <p:ext uri="{BB962C8B-B14F-4D97-AF65-F5344CB8AC3E}">
        <p14:creationId xmlns:p14="http://schemas.microsoft.com/office/powerpoint/2010/main" val="1329704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9" name="Espace réservé du numéro de diapositive 5"/>
          <p:cNvSpPr>
            <a:spLocks noGrp="1"/>
          </p:cNvSpPr>
          <p:nvPr>
            <p:ph type="sldNum" sz="quarter" idx="4"/>
          </p:nvPr>
        </p:nvSpPr>
        <p:spPr>
          <a:xfrm>
            <a:off x="7848600" y="4890194"/>
            <a:ext cx="457200" cy="273844"/>
          </a:xfrm>
          <a:prstGeom prst="rect">
            <a:avLst/>
          </a:prstGeom>
        </p:spPr>
        <p:txBody>
          <a:bodyPr vert="horz" lIns="91440" tIns="45720" rIns="91440" bIns="45720" rtlCol="0" anchor="ctr"/>
          <a:lstStyle>
            <a:lvl1pPr algn="r">
              <a:defRPr sz="1200" b="0">
                <a:solidFill>
                  <a:schemeClr val="bg1"/>
                </a:solidFill>
                <a:latin typeface="Calibri" panose="020F0502020204030204" pitchFamily="34" charset="0"/>
                <a:cs typeface="Calibri" panose="020F0502020204030204" pitchFamily="34" charset="0"/>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538"/>
            <a:ext cx="6781800" cy="43204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
        <p:nvSpPr>
          <p:cNvPr id="2" name="Espace réservé du pied de page 4">
            <a:extLst>
              <a:ext uri="{FF2B5EF4-FFF2-40B4-BE49-F238E27FC236}">
                <a16:creationId xmlns:a16="http://schemas.microsoft.com/office/drawing/2014/main" id="{962526C8-2CD8-A408-88A9-C354C40B4EAF}"/>
              </a:ext>
            </a:extLst>
          </p:cNvPr>
          <p:cNvSpPr>
            <a:spLocks noGrp="1"/>
          </p:cNvSpPr>
          <p:nvPr>
            <p:ph type="ftr" sz="quarter" idx="3"/>
          </p:nvPr>
        </p:nvSpPr>
        <p:spPr>
          <a:xfrm>
            <a:off x="107504" y="4968553"/>
            <a:ext cx="6768752" cy="195485"/>
          </a:xfrm>
          <a:prstGeom prst="rect">
            <a:avLst/>
          </a:prstGeom>
        </p:spPr>
        <p:txBody>
          <a:bodyPr lIns="0" tIns="0" rIns="0" bIns="0"/>
          <a:lstStyle>
            <a:lvl1pPr algn="ctr">
              <a:defRPr sz="1200">
                <a:latin typeface="Calibri"/>
                <a:cs typeface="Calibri"/>
              </a:defRPr>
            </a:lvl1pPr>
          </a:lstStyle>
          <a:p>
            <a:pPr algn="l"/>
            <a:r>
              <a:rPr lang="en-US"/>
              <a:t>D. Schulte, S. Stapnes, Muon Collider, LDG, CERN, June 2025</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987574"/>
            <a:ext cx="8305800" cy="3824932"/>
          </a:xfrm>
          <a:prstGeom prst="rect">
            <a:avLst/>
          </a:prstGeom>
        </p:spPr>
        <p:txBody>
          <a:bodyPr/>
          <a:lstStyle>
            <a:lvl1pPr marL="342900" indent="-3429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1pPr>
            <a:lvl2pPr marL="742950" indent="-28575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2pPr>
            <a:lvl3pPr marL="11430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3pPr>
            <a:lvl4pPr marL="16002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4pPr>
            <a:lvl5pPr marL="20574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07504" y="4968553"/>
            <a:ext cx="6768752" cy="195485"/>
          </a:xfrm>
          <a:prstGeom prst="rect">
            <a:avLst/>
          </a:prstGeom>
        </p:spPr>
        <p:txBody>
          <a:bodyPr lIns="0" tIns="0" rIns="0" bIns="0"/>
          <a:lstStyle>
            <a:lvl1pPr algn="ctr">
              <a:defRPr sz="1200">
                <a:latin typeface="Calibri"/>
                <a:cs typeface="Calibri"/>
              </a:defRPr>
            </a:lvl1pPr>
          </a:lstStyle>
          <a:p>
            <a:pPr algn="l"/>
            <a:r>
              <a:rPr lang="en-US"/>
              <a:t>D. Schulte, S. Stapnes, Muon Collider, LDG, CERN, June 2025</a:t>
            </a:r>
            <a:endParaRPr lang="en-GB" dirty="0"/>
          </a:p>
        </p:txBody>
      </p:sp>
      <p:sp>
        <p:nvSpPr>
          <p:cNvPr id="9" name="Espace réservé du numéro de diapositive 5"/>
          <p:cNvSpPr>
            <a:spLocks noGrp="1"/>
          </p:cNvSpPr>
          <p:nvPr>
            <p:ph type="sldNum" sz="quarter" idx="4"/>
          </p:nvPr>
        </p:nvSpPr>
        <p:spPr>
          <a:xfrm>
            <a:off x="7848600" y="4890194"/>
            <a:ext cx="457200" cy="273844"/>
          </a:xfrm>
          <a:prstGeom prst="rect">
            <a:avLst/>
          </a:prstGeom>
        </p:spPr>
        <p:txBody>
          <a:bodyPr vert="horz" lIns="91440" tIns="45720" rIns="91440" bIns="45720" rtlCol="0" anchor="ctr"/>
          <a:lstStyle>
            <a:lvl1pPr algn="r">
              <a:defRPr sz="1200" b="0">
                <a:solidFill>
                  <a:schemeClr val="bg1"/>
                </a:solidFill>
                <a:latin typeface="Calibri" panose="020F0502020204030204" pitchFamily="34" charset="0"/>
                <a:cs typeface="Calibri" panose="020F0502020204030204" pitchFamily="34" charset="0"/>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181100" y="1"/>
            <a:ext cx="6781800" cy="48351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12699" y="4705351"/>
            <a:ext cx="9144000" cy="508000"/>
          </a:xfrm>
          <a:prstGeom prst="rect">
            <a:avLst/>
          </a:prstGeom>
        </p:spPr>
      </p:pic>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10"/>
          </p:nvPr>
        </p:nvSpPr>
        <p:spPr>
          <a:xfrm>
            <a:off x="0" y="4914901"/>
            <a:ext cx="1271042" cy="200025"/>
          </a:xfrm>
        </p:spPr>
        <p:txBody>
          <a:bodyPr/>
          <a:lstStyle/>
          <a:p>
            <a:endParaRPr lang="en-US" dirty="0"/>
          </a:p>
        </p:txBody>
      </p:sp>
      <p:sp>
        <p:nvSpPr>
          <p:cNvPr id="5" name="Footer Placeholder 4"/>
          <p:cNvSpPr>
            <a:spLocks noGrp="1"/>
          </p:cNvSpPr>
          <p:nvPr>
            <p:ph type="ftr" sz="quarter" idx="11"/>
          </p:nvPr>
        </p:nvSpPr>
        <p:spPr>
          <a:xfrm>
            <a:off x="1282700" y="4922045"/>
            <a:ext cx="4191001" cy="192882"/>
          </a:xfrm>
        </p:spPr>
        <p:txBody>
          <a:bodyPr/>
          <a:lstStyle>
            <a:lvl1pPr algn="l">
              <a:defRPr sz="1200">
                <a:latin typeface="Calibri" panose="020F0502020204030204" pitchFamily="34" charset="0"/>
                <a:cs typeface="Calibri" panose="020F0502020204030204" pitchFamily="34" charset="0"/>
              </a:defRPr>
            </a:lvl1pPr>
          </a:lstStyle>
          <a:p>
            <a:r>
              <a:rPr lang="en-US"/>
              <a:t>D. Schulte, S. Stapnes, Muon Collider, LDG, CERN, June 2025</a:t>
            </a:r>
            <a:endParaRPr lang="en-US" dirty="0"/>
          </a:p>
        </p:txBody>
      </p:sp>
      <p:sp>
        <p:nvSpPr>
          <p:cNvPr id="6" name="Slide Number Placeholder 5"/>
          <p:cNvSpPr>
            <a:spLocks noGrp="1"/>
          </p:cNvSpPr>
          <p:nvPr>
            <p:ph type="sldNum" sz="quarter" idx="12"/>
          </p:nvPr>
        </p:nvSpPr>
        <p:spPr>
          <a:xfrm>
            <a:off x="7975601" y="4922046"/>
            <a:ext cx="406399" cy="192882"/>
          </a:xfrm>
        </p:spPr>
        <p:txBody>
          <a:bodyPr/>
          <a:lstStyle/>
          <a:p>
            <a:fld id="{3478A56A-6164-B14D-A8F7-980D09C4DD92}" type="slidenum">
              <a:rPr lang="en-US" smtClean="0"/>
              <a:pPr/>
              <a:t>‹#›</a:t>
            </a:fld>
            <a:endParaRPr lang="en-US"/>
          </a:p>
        </p:txBody>
      </p:sp>
    </p:spTree>
    <p:extLst>
      <p:ext uri="{BB962C8B-B14F-4D97-AF65-F5344CB8AC3E}">
        <p14:creationId xmlns:p14="http://schemas.microsoft.com/office/powerpoint/2010/main" val="7277442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5"/>
          <a:stretch>
            <a:fillRect/>
          </a:stretch>
        </p:blipFill>
        <p:spPr>
          <a:xfrm>
            <a:off x="0" y="4803998"/>
            <a:ext cx="9144000" cy="409352"/>
          </a:xfrm>
          <a:prstGeom prst="rect">
            <a:avLst/>
          </a:prstGeom>
        </p:spPr>
      </p:pic>
      <p:pic>
        <p:nvPicPr>
          <p:cNvPr id="7" name="Image 6" descr="MCC-inernational-finalV01.png"/>
          <p:cNvPicPr>
            <a:picLocks noChangeAspect="1"/>
          </p:cNvPicPr>
          <p:nvPr userDrawn="1"/>
        </p:nvPicPr>
        <p:blipFill>
          <a:blip r:embed="rId6"/>
          <a:stretch>
            <a:fillRect/>
          </a:stretch>
        </p:blipFill>
        <p:spPr>
          <a:xfrm>
            <a:off x="8245033" y="36001"/>
            <a:ext cx="879566" cy="879566"/>
          </a:xfrm>
          <a:prstGeom prst="rect">
            <a:avLst/>
          </a:prstGeom>
        </p:spPr>
      </p:pic>
      <p:sp>
        <p:nvSpPr>
          <p:cNvPr id="4" name="Espace réservé du numéro de diapositive 5"/>
          <p:cNvSpPr>
            <a:spLocks noGrp="1"/>
          </p:cNvSpPr>
          <p:nvPr>
            <p:ph type="sldNum" sz="quarter" idx="4"/>
          </p:nvPr>
        </p:nvSpPr>
        <p:spPr>
          <a:xfrm>
            <a:off x="7848600" y="4890194"/>
            <a:ext cx="457200" cy="273844"/>
          </a:xfrm>
          <a:prstGeom prst="rect">
            <a:avLst/>
          </a:prstGeom>
        </p:spPr>
        <p:txBody>
          <a:bodyPr vert="horz" lIns="91440" tIns="45720" rIns="91440" bIns="45720" rtlCol="0" anchor="ctr"/>
          <a:lstStyle>
            <a:lvl1pPr algn="r">
              <a:defRPr sz="1200" b="0">
                <a:solidFill>
                  <a:schemeClr val="bg1"/>
                </a:solidFill>
                <a:latin typeface="Calibri" panose="020F0502020204030204" pitchFamily="34" charset="0"/>
                <a:cs typeface="Calibri" panose="020F0502020204030204" pitchFamily="34" charset="0"/>
              </a:defRPr>
            </a:lvl1pPr>
          </a:lstStyle>
          <a:p>
            <a:fld id="{974172A1-1CBF-0B40-9234-7D4D80EC19EA}" type="slidenum">
              <a:rPr lang="en-GB" smtClean="0"/>
              <a:pPr/>
              <a:t>‹#›</a:t>
            </a:fld>
            <a:endParaRPr lang="en-GB" dirty="0"/>
          </a:p>
        </p:txBody>
      </p:sp>
      <p:sp>
        <p:nvSpPr>
          <p:cNvPr id="3" name="Espace réservé du pied de page 4">
            <a:extLst>
              <a:ext uri="{FF2B5EF4-FFF2-40B4-BE49-F238E27FC236}">
                <a16:creationId xmlns:a16="http://schemas.microsoft.com/office/drawing/2014/main" id="{F1C7A207-2640-641C-59F2-B3996420C706}"/>
              </a:ext>
            </a:extLst>
          </p:cNvPr>
          <p:cNvSpPr>
            <a:spLocks noGrp="1"/>
          </p:cNvSpPr>
          <p:nvPr>
            <p:ph type="ftr" sz="quarter" idx="3"/>
          </p:nvPr>
        </p:nvSpPr>
        <p:spPr>
          <a:xfrm>
            <a:off x="107504" y="4968553"/>
            <a:ext cx="6768752" cy="195485"/>
          </a:xfrm>
          <a:prstGeom prst="rect">
            <a:avLst/>
          </a:prstGeom>
        </p:spPr>
        <p:txBody>
          <a:bodyPr lIns="0" tIns="0" rIns="0" bIns="0"/>
          <a:lstStyle>
            <a:lvl1pPr algn="ctr">
              <a:defRPr sz="1200">
                <a:latin typeface="Calibri"/>
                <a:cs typeface="Calibri"/>
              </a:defRPr>
            </a:lvl1pPr>
          </a:lstStyle>
          <a:p>
            <a:pPr algn="l"/>
            <a:r>
              <a:rPr lang="en-US"/>
              <a:t>D. Schulte, S. Stapnes, Muon Collider, LDG, CERN, June 2025</a:t>
            </a:r>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tmp"/><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png"/><Relationship Id="rId7" Type="http://schemas.openxmlformats.org/officeDocument/2006/relationships/image" Target="../media/image29.jpe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3.jpe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jpeg"/></Relationships>
</file>

<file path=ppt/slides/_rels/slide1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arxiv.org/abs/2201.07895" TargetMode="External"/><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4.tiff"/><Relationship Id="rId2" Type="http://schemas.openxmlformats.org/officeDocument/2006/relationships/image" Target="../media/image43.emf"/><Relationship Id="rId1" Type="http://schemas.openxmlformats.org/officeDocument/2006/relationships/slideLayout" Target="../slideLayouts/slideLayout2.xml"/><Relationship Id="rId5" Type="http://schemas.openxmlformats.org/officeDocument/2006/relationships/image" Target="../media/image46.emf"/><Relationship Id="rId4" Type="http://schemas.openxmlformats.org/officeDocument/2006/relationships/image" Target="../media/image45.tiff"/></Relationships>
</file>

<file path=ppt/slides/_rels/slide2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27.xml.rels><?xml version="1.0" encoding="UTF-8" standalone="yes"?>
<Relationships xmlns="http://schemas.openxmlformats.org/package/2006/relationships"><Relationship Id="rId3" Type="http://schemas.openxmlformats.org/officeDocument/2006/relationships/hyperlink" Target="http://arxiv.org/abs/2201.07895" TargetMode="External"/><Relationship Id="rId2" Type="http://schemas.openxmlformats.org/officeDocument/2006/relationships/image" Target="../media/image40.emf"/><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28.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emf"/><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 Id="rId9" Type="http://schemas.openxmlformats.org/officeDocument/2006/relationships/image" Target="../media/image54.emf"/></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41.png"/><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3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32.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image" Target="../media/image69.png"/><Relationship Id="rId1" Type="http://schemas.openxmlformats.org/officeDocument/2006/relationships/slideLayout" Target="../slideLayouts/slideLayout2.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3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76.png"/></Relationships>
</file>

<file path=ppt/slides/_rels/slide3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 Id="rId5" Type="http://schemas.openxmlformats.org/officeDocument/2006/relationships/image" Target="../media/image80.png"/><Relationship Id="rId4" Type="http://schemas.openxmlformats.org/officeDocument/2006/relationships/image" Target="../media/image79.png"/></Relationships>
</file>

<file path=ppt/slides/_rels/slide35.xml.rels><?xml version="1.0" encoding="UTF-8" standalone="yes"?>
<Relationships xmlns="http://schemas.openxmlformats.org/package/2006/relationships"><Relationship Id="rId8" Type="http://schemas.openxmlformats.org/officeDocument/2006/relationships/image" Target="../media/image86.emf"/><Relationship Id="rId3" Type="http://schemas.openxmlformats.org/officeDocument/2006/relationships/image" Target="../media/image82.png"/><Relationship Id="rId7" Type="http://schemas.openxmlformats.org/officeDocument/2006/relationships/image" Target="../media/image11.png"/><Relationship Id="rId2" Type="http://schemas.openxmlformats.org/officeDocument/2006/relationships/image" Target="../media/image81.png"/><Relationship Id="rId1" Type="http://schemas.openxmlformats.org/officeDocument/2006/relationships/slideLayout" Target="../slideLayouts/slideLayout2.xml"/><Relationship Id="rId6" Type="http://schemas.openxmlformats.org/officeDocument/2006/relationships/image" Target="../media/image85.png"/><Relationship Id="rId11" Type="http://schemas.openxmlformats.org/officeDocument/2006/relationships/image" Target="../media/image89.png"/><Relationship Id="rId5" Type="http://schemas.openxmlformats.org/officeDocument/2006/relationships/image" Target="../media/image84.png"/><Relationship Id="rId10" Type="http://schemas.openxmlformats.org/officeDocument/2006/relationships/image" Target="../media/image88.png"/><Relationship Id="rId4" Type="http://schemas.openxmlformats.org/officeDocument/2006/relationships/image" Target="../media/image83.emf"/><Relationship Id="rId9" Type="http://schemas.openxmlformats.org/officeDocument/2006/relationships/image" Target="../media/image87.png"/></Relationships>
</file>

<file path=ppt/slides/_rels/slide3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 Id="rId5" Type="http://schemas.openxmlformats.org/officeDocument/2006/relationships/image" Target="../media/image85.png"/><Relationship Id="rId4" Type="http://schemas.openxmlformats.org/officeDocument/2006/relationships/image" Target="../media/image94.png"/></Relationships>
</file>

<file path=ppt/slides/_rels/slide38.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41.png"/><Relationship Id="rId2" Type="http://schemas.openxmlformats.org/officeDocument/2006/relationships/image" Target="../media/image95.png"/><Relationship Id="rId1" Type="http://schemas.openxmlformats.org/officeDocument/2006/relationships/slideLayout" Target="../slideLayouts/slideLayout2.xml"/><Relationship Id="rId6" Type="http://schemas.openxmlformats.org/officeDocument/2006/relationships/image" Target="../media/image97.png"/><Relationship Id="rId5" Type="http://schemas.openxmlformats.org/officeDocument/2006/relationships/image" Target="../media/image76.png"/><Relationship Id="rId4" Type="http://schemas.openxmlformats.org/officeDocument/2006/relationships/image" Target="../media/image96.png"/></Relationships>
</file>

<file path=ppt/slides/_rels/slide39.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image" Target="../media/image99.png"/><Relationship Id="rId7" Type="http://schemas.openxmlformats.org/officeDocument/2006/relationships/image" Target="../media/image102.png"/><Relationship Id="rId2" Type="http://schemas.openxmlformats.org/officeDocument/2006/relationships/image" Target="../media/image98.png"/><Relationship Id="rId1" Type="http://schemas.openxmlformats.org/officeDocument/2006/relationships/slideLayout" Target="../slideLayouts/slideLayout2.xml"/><Relationship Id="rId6" Type="http://schemas.openxmlformats.org/officeDocument/2006/relationships/image" Target="../media/image101.png"/><Relationship Id="rId5" Type="http://schemas.openxmlformats.org/officeDocument/2006/relationships/image" Target="../media/image41.png"/><Relationship Id="rId4" Type="http://schemas.openxmlformats.org/officeDocument/2006/relationships/image" Target="../media/image100.png"/><Relationship Id="rId9" Type="http://schemas.openxmlformats.org/officeDocument/2006/relationships/image" Target="../media/image10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image" Target="../media/image105.jpe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98.png"/><Relationship Id="rId5" Type="http://schemas.openxmlformats.org/officeDocument/2006/relationships/image" Target="../media/image55.png"/><Relationship Id="rId4" Type="http://schemas.openxmlformats.org/officeDocument/2006/relationships/image" Target="../media/image51.png"/></Relationships>
</file>

<file path=ppt/slides/_rels/slide4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07.png"/><Relationship Id="rId1" Type="http://schemas.openxmlformats.org/officeDocument/2006/relationships/slideLayout" Target="../slideLayouts/slideLayout2.xml"/><Relationship Id="rId5" Type="http://schemas.openxmlformats.org/officeDocument/2006/relationships/image" Target="../media/image44.tiff"/><Relationship Id="rId4" Type="http://schemas.openxmlformats.org/officeDocument/2006/relationships/image" Target="../media/image43.emf"/></Relationships>
</file>

<file path=ppt/slides/_rels/slide43.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49.png"/><Relationship Id="rId7" Type="http://schemas.openxmlformats.org/officeDocument/2006/relationships/image" Target="../media/image56.png"/><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54.emf"/><Relationship Id="rId5" Type="http://schemas.openxmlformats.org/officeDocument/2006/relationships/image" Target="../media/image53.png"/><Relationship Id="rId4" Type="http://schemas.openxmlformats.org/officeDocument/2006/relationships/image" Target="../media/image50.png"/></Relationships>
</file>

<file path=ppt/slides/_rels/slide44.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41.png"/><Relationship Id="rId4" Type="http://schemas.openxmlformats.org/officeDocument/2006/relationships/image" Target="../media/image65.png"/></Relationships>
</file>

<file path=ppt/slides/_rels/slide45.xml.rels><?xml version="1.0" encoding="UTF-8" standalone="yes"?>
<Relationships xmlns="http://schemas.openxmlformats.org/package/2006/relationships"><Relationship Id="rId3" Type="http://schemas.openxmlformats.org/officeDocument/2006/relationships/image" Target="../media/image109.png"/><Relationship Id="rId7" Type="http://schemas.openxmlformats.org/officeDocument/2006/relationships/image" Target="../media/image78.png"/><Relationship Id="rId2" Type="http://schemas.openxmlformats.org/officeDocument/2006/relationships/image" Target="../media/image108.png"/><Relationship Id="rId1" Type="http://schemas.openxmlformats.org/officeDocument/2006/relationships/slideLayout" Target="../slideLayouts/slideLayout2.xml"/><Relationship Id="rId6" Type="http://schemas.openxmlformats.org/officeDocument/2006/relationships/image" Target="../media/image84.png"/><Relationship Id="rId5" Type="http://schemas.openxmlformats.org/officeDocument/2006/relationships/image" Target="../media/image111.png"/><Relationship Id="rId4" Type="http://schemas.openxmlformats.org/officeDocument/2006/relationships/image" Target="../media/image110.png"/></Relationships>
</file>

<file path=ppt/slides/_rels/slide46.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2.xml"/><Relationship Id="rId5" Type="http://schemas.openxmlformats.org/officeDocument/2006/relationships/image" Target="../media/image115.png"/><Relationship Id="rId4" Type="http://schemas.openxmlformats.org/officeDocument/2006/relationships/image" Target="../media/image114.png"/></Relationships>
</file>

<file path=ppt/slides/_rels/slide47.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117.jpeg"/><Relationship Id="rId7" Type="http://schemas.openxmlformats.org/officeDocument/2006/relationships/image" Target="../media/image36.jpeg"/><Relationship Id="rId2" Type="http://schemas.openxmlformats.org/officeDocument/2006/relationships/image" Target="../media/image116.gif"/><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118.png"/><Relationship Id="rId9" Type="http://schemas.openxmlformats.org/officeDocument/2006/relationships/image" Target="../media/image38.png"/></Relationships>
</file>

<file path=ppt/slides/_rels/slide4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119.png"/></Relationships>
</file>

<file path=ppt/slides/_rels/slide5.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0" y="0"/>
            <a:ext cx="9144000" cy="5140960"/>
          </a:xfrm>
          <a:prstGeom prst="rect">
            <a:avLst/>
          </a:prstGeom>
        </p:spPr>
      </p:pic>
      <p:pic>
        <p:nvPicPr>
          <p:cNvPr id="86" name="Image 85" descr="MCC-inernational-finalV01.png"/>
          <p:cNvPicPr>
            <a:picLocks noChangeAspect="1"/>
          </p:cNvPicPr>
          <p:nvPr/>
        </p:nvPicPr>
        <p:blipFill>
          <a:blip r:embed="rId4"/>
          <a:stretch>
            <a:fillRect/>
          </a:stretch>
        </p:blipFill>
        <p:spPr>
          <a:xfrm>
            <a:off x="132503" y="57150"/>
            <a:ext cx="1391497" cy="1391497"/>
          </a:xfrm>
          <a:prstGeom prst="rect">
            <a:avLst/>
          </a:prstGeom>
        </p:spPr>
      </p:pic>
      <p:sp>
        <p:nvSpPr>
          <p:cNvPr id="87" name="ZoneTexte 86"/>
          <p:cNvSpPr txBox="1"/>
          <p:nvPr/>
        </p:nvSpPr>
        <p:spPr>
          <a:xfrm>
            <a:off x="4860032" y="4155926"/>
            <a:ext cx="4032448" cy="338554"/>
          </a:xfrm>
          <a:prstGeom prst="rect">
            <a:avLst/>
          </a:prstGeom>
          <a:noFill/>
        </p:spPr>
        <p:txBody>
          <a:bodyPr wrap="square" rtlCol="0">
            <a:spAutoFit/>
          </a:bodyPr>
          <a:lstStyle/>
          <a:p>
            <a:pPr algn="r"/>
            <a:r>
              <a:rPr lang="en-US" sz="1600" dirty="0">
                <a:solidFill>
                  <a:schemeClr val="bg1"/>
                </a:solidFill>
                <a:latin typeface="Calibri"/>
                <a:cs typeface="Calibri"/>
              </a:rPr>
              <a:t>LDG, CERN, June , 2025    </a:t>
            </a:r>
            <a:endParaRPr lang="en-GB" dirty="0">
              <a:latin typeface="Calibri"/>
              <a:cs typeface="Calibri"/>
            </a:endParaRPr>
          </a:p>
        </p:txBody>
      </p:sp>
      <p:sp>
        <p:nvSpPr>
          <p:cNvPr id="11" name="ZoneTexte 10"/>
          <p:cNvSpPr txBox="1"/>
          <p:nvPr/>
        </p:nvSpPr>
        <p:spPr>
          <a:xfrm>
            <a:off x="1979712" y="1995686"/>
            <a:ext cx="5040560" cy="461665"/>
          </a:xfrm>
          <a:prstGeom prst="rect">
            <a:avLst/>
          </a:prstGeom>
          <a:noFill/>
        </p:spPr>
        <p:txBody>
          <a:bodyPr wrap="square" rtlCol="0">
            <a:spAutoFit/>
          </a:bodyPr>
          <a:lstStyle/>
          <a:p>
            <a:pPr algn="ctr"/>
            <a:r>
              <a:rPr lang="en-US" sz="2400" dirty="0"/>
              <a:t>Muon Collider</a:t>
            </a:r>
          </a:p>
        </p:txBody>
      </p:sp>
      <p:sp>
        <p:nvSpPr>
          <p:cNvPr id="9" name="ZoneTexte 86"/>
          <p:cNvSpPr txBox="1"/>
          <p:nvPr/>
        </p:nvSpPr>
        <p:spPr>
          <a:xfrm>
            <a:off x="1691680" y="2804413"/>
            <a:ext cx="5472608" cy="523220"/>
          </a:xfrm>
          <a:prstGeom prst="rect">
            <a:avLst/>
          </a:prstGeom>
          <a:noFill/>
        </p:spPr>
        <p:txBody>
          <a:bodyPr wrap="square" rtlCol="0">
            <a:spAutoFit/>
          </a:bodyPr>
          <a:lstStyle/>
          <a:p>
            <a:pPr algn="ctr"/>
            <a:r>
              <a:rPr lang="en-US" sz="1400" dirty="0">
                <a:latin typeface="Calibri"/>
                <a:cs typeface="Calibri"/>
              </a:rPr>
              <a:t>D. Schulte, S. </a:t>
            </a:r>
            <a:r>
              <a:rPr lang="en-US" sz="1400" dirty="0" err="1">
                <a:latin typeface="Calibri"/>
                <a:cs typeface="Calibri"/>
              </a:rPr>
              <a:t>Stapnes</a:t>
            </a:r>
            <a:endParaRPr lang="en-US" sz="1400" dirty="0">
              <a:latin typeface="Calibri"/>
              <a:cs typeface="Calibri"/>
            </a:endParaRPr>
          </a:p>
          <a:p>
            <a:pPr algn="ctr"/>
            <a:r>
              <a:rPr lang="en-US" sz="1400" dirty="0">
                <a:latin typeface="Calibri"/>
                <a:cs typeface="Calibri"/>
              </a:rPr>
              <a:t>On behalf of the International Muon Collider Collaboration</a:t>
            </a:r>
          </a:p>
        </p:txBody>
      </p:sp>
      <p:pic>
        <p:nvPicPr>
          <p:cNvPr id="3" name="Picture 2" descr="A picture containing text, font, graphics, design&#10;&#10;Description automatically generated">
            <a:extLst>
              <a:ext uri="{FF2B5EF4-FFF2-40B4-BE49-F238E27FC236}">
                <a16:creationId xmlns:a16="http://schemas.microsoft.com/office/drawing/2014/main" id="{F240389E-9CEE-39F2-F307-4C292D9B1135}"/>
              </a:ext>
            </a:extLst>
          </p:cNvPr>
          <p:cNvPicPr>
            <a:picLocks noChangeAspect="1"/>
          </p:cNvPicPr>
          <p:nvPr/>
        </p:nvPicPr>
        <p:blipFill>
          <a:blip r:embed="rId5"/>
          <a:stretch>
            <a:fillRect/>
          </a:stretch>
        </p:blipFill>
        <p:spPr>
          <a:xfrm>
            <a:off x="7812360" y="94453"/>
            <a:ext cx="1278826" cy="1469185"/>
          </a:xfrm>
          <a:prstGeom prst="rect">
            <a:avLst/>
          </a:prstGeom>
        </p:spPr>
      </p:pic>
      <p:pic>
        <p:nvPicPr>
          <p:cNvPr id="4" name="Picture 3">
            <a:extLst>
              <a:ext uri="{FF2B5EF4-FFF2-40B4-BE49-F238E27FC236}">
                <a16:creationId xmlns:a16="http://schemas.microsoft.com/office/drawing/2014/main" id="{E2F6C843-49F1-6D74-AF6B-BBBFA07D46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495" y="4155926"/>
            <a:ext cx="1292030" cy="861354"/>
          </a:xfrm>
          <a:prstGeom prst="rect">
            <a:avLst/>
          </a:prstGeom>
        </p:spPr>
      </p:pic>
      <p:sp>
        <p:nvSpPr>
          <p:cNvPr id="5" name="Rectangle 4">
            <a:extLst>
              <a:ext uri="{FF2B5EF4-FFF2-40B4-BE49-F238E27FC236}">
                <a16:creationId xmlns:a16="http://schemas.microsoft.com/office/drawing/2014/main" id="{19D3C3A7-A2E6-0F03-03B3-3F83A51A2268}"/>
              </a:ext>
            </a:extLst>
          </p:cNvPr>
          <p:cNvSpPr/>
          <p:nvPr/>
        </p:nvSpPr>
        <p:spPr>
          <a:xfrm>
            <a:off x="1327525" y="4189729"/>
            <a:ext cx="5332707" cy="758285"/>
          </a:xfrm>
          <a:prstGeom prst="rect">
            <a:avLst/>
          </a:prstGeom>
        </p:spPr>
        <p:txBody>
          <a:bodyPr wrap="square" anchor="ctr">
            <a:spAutoFit/>
          </a:bodyPr>
          <a:lstStyle/>
          <a:p>
            <a:pPr algn="l">
              <a:lnSpc>
                <a:spcPct val="150000"/>
              </a:lnSpc>
            </a:pPr>
            <a:r>
              <a:rPr lang="en-US" sz="1000" dirty="0">
                <a:solidFill>
                  <a:schemeClr val="bg1"/>
                </a:solidFill>
              </a:rPr>
              <a:t>Funded by the European Union (EU). Views and opinions expressed are however those of the author(s) only and do not necessarily reflect those of the EU or European Research Executive Agency (REA). Neither the EU nor the REA can be held responsible for them.</a:t>
            </a:r>
            <a:endParaRPr lang="en-GB" sz="800" dirty="0">
              <a:solidFill>
                <a:schemeClr val="bg1"/>
              </a:solidFill>
              <a:latin typeface="Montserrat" panose="00000500000000000000" pitchFamily="2"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FE328A-7D4A-0D8B-C90E-A3860F126F3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0B506E3F-46B5-9D23-42A4-150CA2AA2315}"/>
              </a:ext>
            </a:extLst>
          </p:cNvPr>
          <p:cNvSpPr>
            <a:spLocks noGrp="1"/>
          </p:cNvSpPr>
          <p:nvPr>
            <p:ph type="ftr" sz="quarter" idx="3"/>
          </p:nvPr>
        </p:nvSpPr>
        <p:spPr>
          <a:xfrm>
            <a:off x="35496" y="4977845"/>
            <a:ext cx="6768752" cy="195485"/>
          </a:xfrm>
        </p:spPr>
        <p:txBody>
          <a:bodyPr/>
          <a:lstStyle/>
          <a:p>
            <a:pPr algn="l"/>
            <a:r>
              <a:rPr lang="en-US"/>
              <a:t>D. Schulte, S. Stapnes, Muon Collider, LDG, CERN, June 2025</a:t>
            </a:r>
            <a:endParaRPr lang="en-GB" dirty="0"/>
          </a:p>
        </p:txBody>
      </p:sp>
      <p:sp>
        <p:nvSpPr>
          <p:cNvPr id="5" name="Title 4">
            <a:extLst>
              <a:ext uri="{FF2B5EF4-FFF2-40B4-BE49-F238E27FC236}">
                <a16:creationId xmlns:a16="http://schemas.microsoft.com/office/drawing/2014/main" id="{CF067FC1-AFE4-3F53-B50C-0FC4C7F732FA}"/>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Start-to-end Model</a:t>
            </a:r>
            <a:endParaRPr lang="en-US" sz="3200" dirty="0">
              <a:latin typeface="Calibri"/>
              <a:cs typeface="Calibri"/>
            </a:endParaRPr>
          </a:p>
        </p:txBody>
      </p:sp>
      <p:sp>
        <p:nvSpPr>
          <p:cNvPr id="2" name="Slide Number Placeholder 1">
            <a:extLst>
              <a:ext uri="{FF2B5EF4-FFF2-40B4-BE49-F238E27FC236}">
                <a16:creationId xmlns:a16="http://schemas.microsoft.com/office/drawing/2014/main" id="{E4F0D18B-9862-6FE1-A7E6-099E06DA31A8}"/>
              </a:ext>
            </a:extLst>
          </p:cNvPr>
          <p:cNvSpPr>
            <a:spLocks noGrp="1"/>
          </p:cNvSpPr>
          <p:nvPr>
            <p:ph type="sldNum" sz="quarter" idx="4"/>
          </p:nvPr>
        </p:nvSpPr>
        <p:spPr/>
        <p:txBody>
          <a:bodyPr/>
          <a:lstStyle/>
          <a:p>
            <a:fld id="{974172A1-1CBF-0B40-9234-7D4D80EC19EA}" type="slidenum">
              <a:rPr lang="en-GB" smtClean="0"/>
              <a:pPr/>
              <a:t>10</a:t>
            </a:fld>
            <a:endParaRPr lang="en-GB" dirty="0"/>
          </a:p>
        </p:txBody>
      </p:sp>
      <p:sp>
        <p:nvSpPr>
          <p:cNvPr id="4" name="TextBox 3">
            <a:extLst>
              <a:ext uri="{FF2B5EF4-FFF2-40B4-BE49-F238E27FC236}">
                <a16:creationId xmlns:a16="http://schemas.microsoft.com/office/drawing/2014/main" id="{4DD28CF4-61EF-BFCF-A7B5-5823C314F7E5}"/>
              </a:ext>
            </a:extLst>
          </p:cNvPr>
          <p:cNvSpPr txBox="1"/>
          <p:nvPr/>
        </p:nvSpPr>
        <p:spPr>
          <a:xfrm>
            <a:off x="84993" y="555526"/>
            <a:ext cx="8974014" cy="4185761"/>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This is an important part of the proposed R&amp;D plan</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Due to resource limitations we had to set priorities in the LDG Roadmap:</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Design of the collider areas that were considered challenging and contained </a:t>
            </a:r>
            <a:r>
              <a:rPr lang="en-US" sz="1400" b="1" dirty="0">
                <a:latin typeface="Calibri" panose="020F0502020204030204" pitchFamily="34" charset="0"/>
                <a:cs typeface="Calibri" panose="020F0502020204030204" pitchFamily="34" charset="0"/>
              </a:rPr>
              <a:t>Critical Technology Elements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Address the key challenges such as neutrino flux and bema-induced detector background</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Development of missing critical simulation tools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Development of realistic performance targets for the components</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As promised at the review now available:</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Initial cost model</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Initial power consumption model</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With increased resources can: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Design missing connecting systems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Further improve existing system designs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Refine cost and power consumption model</a:t>
            </a:r>
          </a:p>
          <a:p>
            <a:pPr marL="285750" indent="-285750">
              <a:buFont typeface="Arial" panose="020B0604020202020204" pitchFamily="34" charset="0"/>
              <a:buChar char="•"/>
            </a:pPr>
            <a:r>
              <a:rPr lang="en-US" sz="1400" dirty="0" err="1">
                <a:latin typeface="Calibri" panose="020F0502020204030204" pitchFamily="34" charset="0"/>
                <a:cs typeface="Calibri" panose="020F0502020204030204" pitchFamily="34" charset="0"/>
              </a:rPr>
              <a:t>Optimise</a:t>
            </a:r>
            <a:r>
              <a:rPr lang="en-US" sz="1400" dirty="0">
                <a:latin typeface="Calibri" panose="020F0502020204030204" pitchFamily="34" charset="0"/>
                <a:cs typeface="Calibri" panose="020F0502020204030204" pitchFamily="34" charset="0"/>
              </a:rPr>
              <a:t> for risk and cost</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Are introducing a </a:t>
            </a:r>
            <a:r>
              <a:rPr lang="en-US" sz="1400" b="1" dirty="0">
                <a:latin typeface="Calibri" panose="020F0502020204030204" pitchFamily="34" charset="0"/>
                <a:cs typeface="Calibri" panose="020F0502020204030204" pitchFamily="34" charset="0"/>
              </a:rPr>
              <a:t>formalized configuration management </a:t>
            </a:r>
            <a:r>
              <a:rPr lang="en-US" sz="1400" dirty="0">
                <a:latin typeface="Calibri" panose="020F0502020204030204" pitchFamily="34" charset="0"/>
                <a:cs typeface="Calibri" panose="020F0502020204030204" pitchFamily="34" charset="0"/>
              </a:rPr>
              <a:t>for the overall </a:t>
            </a:r>
            <a:r>
              <a:rPr lang="en-US" sz="1400" dirty="0" err="1">
                <a:latin typeface="Calibri" panose="020F0502020204030204" pitchFamily="34" charset="0"/>
                <a:cs typeface="Calibri" panose="020F0502020204030204" pitchFamily="34" charset="0"/>
              </a:rPr>
              <a:t>optimisation</a:t>
            </a:r>
            <a:endParaRPr lang="en-US" sz="1400" dirty="0">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6A06E8AA-77FB-D22B-828F-9B1EC582692A}"/>
              </a:ext>
            </a:extLst>
          </p:cNvPr>
          <p:cNvPicPr>
            <a:picLocks noChangeAspect="1"/>
          </p:cNvPicPr>
          <p:nvPr/>
        </p:nvPicPr>
        <p:blipFill>
          <a:blip r:embed="rId2"/>
          <a:srcRect t="20951" b="9479"/>
          <a:stretch>
            <a:fillRect/>
          </a:stretch>
        </p:blipFill>
        <p:spPr>
          <a:xfrm>
            <a:off x="4686300" y="2227574"/>
            <a:ext cx="4215414" cy="2072368"/>
          </a:xfrm>
          <a:prstGeom prst="rect">
            <a:avLst/>
          </a:prstGeom>
        </p:spPr>
      </p:pic>
    </p:spTree>
    <p:extLst>
      <p:ext uri="{BB962C8B-B14F-4D97-AF65-F5344CB8AC3E}">
        <p14:creationId xmlns:p14="http://schemas.microsoft.com/office/powerpoint/2010/main" val="20054262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4586EF-F3D0-420E-070E-228DC48E280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1EE51EDD-AAA7-127C-4B07-65769D2AC53B}"/>
              </a:ext>
            </a:extLst>
          </p:cNvPr>
          <p:cNvSpPr>
            <a:spLocks noGrp="1"/>
          </p:cNvSpPr>
          <p:nvPr>
            <p:ph type="ftr" sz="quarter" idx="3"/>
          </p:nvPr>
        </p:nvSpPr>
        <p:spPr/>
        <p:txBody>
          <a:bodyPr/>
          <a:lstStyle/>
          <a:p>
            <a:pPr algn="l"/>
            <a:r>
              <a:rPr lang="en-US"/>
              <a:t>D. Schulte, S. Stapnes, Muon Collider, LDG, CERN, June 2025</a:t>
            </a:r>
            <a:endParaRPr lang="en-GB" dirty="0"/>
          </a:p>
        </p:txBody>
      </p:sp>
      <p:sp>
        <p:nvSpPr>
          <p:cNvPr id="5" name="Title 4">
            <a:extLst>
              <a:ext uri="{FF2B5EF4-FFF2-40B4-BE49-F238E27FC236}">
                <a16:creationId xmlns:a16="http://schemas.microsoft.com/office/drawing/2014/main" id="{9AE82D39-14A9-E58D-12F6-EA8CB75554C3}"/>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Cost and Power Scale</a:t>
            </a:r>
            <a:endParaRPr lang="en-US" sz="3200" dirty="0">
              <a:latin typeface="Calibri"/>
              <a:cs typeface="Calibri"/>
            </a:endParaRPr>
          </a:p>
        </p:txBody>
      </p:sp>
      <p:sp>
        <p:nvSpPr>
          <p:cNvPr id="13" name="TextBox 12">
            <a:extLst>
              <a:ext uri="{FF2B5EF4-FFF2-40B4-BE49-F238E27FC236}">
                <a16:creationId xmlns:a16="http://schemas.microsoft.com/office/drawing/2014/main" id="{74934C35-FEAE-707D-DF33-EB9A2423BB54}"/>
              </a:ext>
            </a:extLst>
          </p:cNvPr>
          <p:cNvSpPr txBox="1"/>
          <p:nvPr/>
        </p:nvSpPr>
        <p:spPr>
          <a:xfrm>
            <a:off x="300214" y="627534"/>
            <a:ext cx="3119658" cy="3754874"/>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Design of many collider areas/components has progressed</a:t>
            </a:r>
          </a:p>
          <a:p>
            <a:r>
              <a:rPr lang="en-US" sz="1400" b="1" dirty="0">
                <a:latin typeface="Calibri" panose="020F0502020204030204" pitchFamily="34" charset="0"/>
                <a:cs typeface="Calibri" panose="020F0502020204030204" pitchFamily="34" charset="0"/>
              </a:rPr>
              <a:t>but some uncertainties remain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No overall </a:t>
            </a:r>
            <a:r>
              <a:rPr lang="en-US" sz="1400" dirty="0" err="1">
                <a:latin typeface="Calibri" panose="020F0502020204030204" pitchFamily="34" charset="0"/>
                <a:cs typeface="Calibri" panose="020F0502020204030204" pitchFamily="34" charset="0"/>
              </a:rPr>
              <a:t>optimisation</a:t>
            </a: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HTS cost model</a:t>
            </a:r>
          </a:p>
          <a:p>
            <a:pPr marL="285750" indent="-285750">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Cost is mixture of bottom-up (e.g. fast-ramping magnet systems) and based on scaling from known cost (e.g. from ILC for superconducting 1.3 GHz cavities)</a:t>
            </a:r>
          </a:p>
          <a:p>
            <a:pPr marL="285750" indent="-285750">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Power estimate is also based on conceptual designs and scaling from know components, e.g.</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Simulations of fast-ramping magnets and power converter</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Detailed scaling for RCS cavities</a:t>
            </a:r>
          </a:p>
        </p:txBody>
      </p:sp>
      <p:pic>
        <p:nvPicPr>
          <p:cNvPr id="2" name="Picture 1" descr="A graph of blue rectangular shapes&#10;&#10;Description automatically generated with medium confidence">
            <a:extLst>
              <a:ext uri="{FF2B5EF4-FFF2-40B4-BE49-F238E27FC236}">
                <a16:creationId xmlns:a16="http://schemas.microsoft.com/office/drawing/2014/main" id="{6D4A2084-357A-5304-30F7-41A2BAC98B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81506" y="584442"/>
            <a:ext cx="4112781" cy="1936706"/>
          </a:xfrm>
          <a:prstGeom prst="rect">
            <a:avLst/>
          </a:prstGeom>
        </p:spPr>
      </p:pic>
      <p:pic>
        <p:nvPicPr>
          <p:cNvPr id="8" name="Picture 7" descr="A table of numbers with black text&#10;&#10;AI-generated content may be incorrect.">
            <a:extLst>
              <a:ext uri="{FF2B5EF4-FFF2-40B4-BE49-F238E27FC236}">
                <a16:creationId xmlns:a16="http://schemas.microsoft.com/office/drawing/2014/main" id="{1F084206-0CAC-2C75-D6C7-6179391A892B}"/>
              </a:ext>
            </a:extLst>
          </p:cNvPr>
          <p:cNvPicPr>
            <a:picLocks noChangeAspect="1"/>
          </p:cNvPicPr>
          <p:nvPr/>
        </p:nvPicPr>
        <p:blipFill>
          <a:blip r:embed="rId3"/>
          <a:stretch>
            <a:fillRect/>
          </a:stretch>
        </p:blipFill>
        <p:spPr>
          <a:xfrm>
            <a:off x="4355976" y="2776497"/>
            <a:ext cx="4234737" cy="1936706"/>
          </a:xfrm>
          <a:prstGeom prst="rect">
            <a:avLst/>
          </a:prstGeom>
        </p:spPr>
      </p:pic>
      <p:sp>
        <p:nvSpPr>
          <p:cNvPr id="4" name="Slide Number Placeholder 3">
            <a:extLst>
              <a:ext uri="{FF2B5EF4-FFF2-40B4-BE49-F238E27FC236}">
                <a16:creationId xmlns:a16="http://schemas.microsoft.com/office/drawing/2014/main" id="{0A11B229-76AF-FA50-6F54-897D321A9B48}"/>
              </a:ext>
            </a:extLst>
          </p:cNvPr>
          <p:cNvSpPr>
            <a:spLocks noGrp="1"/>
          </p:cNvSpPr>
          <p:nvPr>
            <p:ph type="sldNum" sz="quarter" idx="4"/>
          </p:nvPr>
        </p:nvSpPr>
        <p:spPr/>
        <p:txBody>
          <a:bodyPr/>
          <a:lstStyle/>
          <a:p>
            <a:fld id="{974172A1-1CBF-0B40-9234-7D4D80EC19EA}" type="slidenum">
              <a:rPr lang="en-GB" smtClean="0"/>
              <a:pPr/>
              <a:t>11</a:t>
            </a:fld>
            <a:endParaRPr lang="en-GB" dirty="0"/>
          </a:p>
        </p:txBody>
      </p:sp>
    </p:spTree>
    <p:extLst>
      <p:ext uri="{BB962C8B-B14F-4D97-AF65-F5344CB8AC3E}">
        <p14:creationId xmlns:p14="http://schemas.microsoft.com/office/powerpoint/2010/main" val="1560371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6C21F2-6617-8EA5-CF4A-714B3751175E}"/>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A1C4BF83-FDEF-257A-6A48-E7232667DB77}"/>
              </a:ext>
            </a:extLst>
          </p:cNvPr>
          <p:cNvSpPr>
            <a:spLocks noGrp="1"/>
          </p:cNvSpPr>
          <p:nvPr>
            <p:ph type="ftr" sz="quarter" idx="3"/>
          </p:nvPr>
        </p:nvSpPr>
        <p:spPr>
          <a:xfrm>
            <a:off x="35496" y="4977845"/>
            <a:ext cx="6768752" cy="195485"/>
          </a:xfrm>
        </p:spPr>
        <p:txBody>
          <a:bodyPr/>
          <a:lstStyle/>
          <a:p>
            <a:pPr algn="l"/>
            <a:r>
              <a:rPr lang="en-US"/>
              <a:t>D. Schulte, S. Stapnes, Muon Collider, LDG, CERN, June 2025</a:t>
            </a:r>
            <a:endParaRPr lang="en-GB" dirty="0"/>
          </a:p>
        </p:txBody>
      </p:sp>
      <p:sp>
        <p:nvSpPr>
          <p:cNvPr id="5" name="Title 4">
            <a:extLst>
              <a:ext uri="{FF2B5EF4-FFF2-40B4-BE49-F238E27FC236}">
                <a16:creationId xmlns:a16="http://schemas.microsoft.com/office/drawing/2014/main" id="{CB1CC1A8-302A-3D57-2867-D04D62F6D244}"/>
              </a:ext>
            </a:extLst>
          </p:cNvPr>
          <p:cNvSpPr>
            <a:spLocks noGrp="1"/>
          </p:cNvSpPr>
          <p:nvPr>
            <p:ph type="title"/>
          </p:nvPr>
        </p:nvSpPr>
        <p:spPr>
          <a:xfrm>
            <a:off x="395536" y="-20537"/>
            <a:ext cx="7992888" cy="483522"/>
          </a:xfrm>
        </p:spPr>
        <p:txBody>
          <a:bodyPr/>
          <a:lstStyle/>
          <a:p>
            <a:r>
              <a:rPr lang="en-US" dirty="0"/>
              <a:t>RF and High-Field HTS Development Strategy</a:t>
            </a:r>
            <a:endParaRPr lang="en-US" sz="3200" dirty="0">
              <a:latin typeface="Calibri"/>
              <a:cs typeface="Calibri"/>
            </a:endParaRPr>
          </a:p>
        </p:txBody>
      </p:sp>
      <p:sp>
        <p:nvSpPr>
          <p:cNvPr id="2" name="Slide Number Placeholder 1">
            <a:extLst>
              <a:ext uri="{FF2B5EF4-FFF2-40B4-BE49-F238E27FC236}">
                <a16:creationId xmlns:a16="http://schemas.microsoft.com/office/drawing/2014/main" id="{970010E8-B505-EAD3-CAB8-FD7C2D028E17}"/>
              </a:ext>
            </a:extLst>
          </p:cNvPr>
          <p:cNvSpPr>
            <a:spLocks noGrp="1"/>
          </p:cNvSpPr>
          <p:nvPr>
            <p:ph type="sldNum" sz="quarter" idx="4"/>
          </p:nvPr>
        </p:nvSpPr>
        <p:spPr/>
        <p:txBody>
          <a:bodyPr/>
          <a:lstStyle/>
          <a:p>
            <a:fld id="{974172A1-1CBF-0B40-9234-7D4D80EC19EA}" type="slidenum">
              <a:rPr lang="en-GB" smtClean="0"/>
              <a:pPr/>
              <a:t>12</a:t>
            </a:fld>
            <a:endParaRPr lang="en-GB" dirty="0"/>
          </a:p>
        </p:txBody>
      </p:sp>
      <p:sp>
        <p:nvSpPr>
          <p:cNvPr id="8" name="TextBox 7">
            <a:extLst>
              <a:ext uri="{FF2B5EF4-FFF2-40B4-BE49-F238E27FC236}">
                <a16:creationId xmlns:a16="http://schemas.microsoft.com/office/drawing/2014/main" id="{B9D145B9-643D-3E0A-E6B4-1F67A3EBA92A}"/>
              </a:ext>
            </a:extLst>
          </p:cNvPr>
          <p:cNvSpPr txBox="1"/>
          <p:nvPr/>
        </p:nvSpPr>
        <p:spPr>
          <a:xfrm>
            <a:off x="84993" y="618817"/>
            <a:ext cx="8974014" cy="4401205"/>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For the RF development:</a:t>
            </a:r>
          </a:p>
          <a:p>
            <a:r>
              <a:rPr lang="en-US" sz="1400" dirty="0">
                <a:latin typeface="Calibri" panose="020F0502020204030204" pitchFamily="34" charset="0"/>
                <a:cs typeface="Calibri" panose="020F0502020204030204" pitchFamily="34" charset="0"/>
              </a:rPr>
              <a:t>The key challenge is the normal conducting RF in the muon cooling section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Attempt to remain within state of the art for the other parts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This might change once the commitment to a muon collider becomes stronger</a:t>
            </a:r>
          </a:p>
          <a:p>
            <a:r>
              <a:rPr lang="en-US" sz="1400" dirty="0">
                <a:latin typeface="Calibri" panose="020F0502020204030204" pitchFamily="34" charset="0"/>
                <a:cs typeface="Calibri" panose="020F0502020204030204" pitchFamily="34" charset="0"/>
              </a:rPr>
              <a:t>This is therefore a part of the muon cooling technology development</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Had good discussions with the LDG RF panel</a:t>
            </a:r>
          </a:p>
          <a:p>
            <a:r>
              <a:rPr lang="en-US" sz="1400" dirty="0">
                <a:latin typeface="Calibri" panose="020F0502020204030204" pitchFamily="34" charset="0"/>
                <a:cs typeface="Calibri" panose="020F0502020204030204" pitchFamily="34" charset="0"/>
              </a:rPr>
              <a:t>SLAC is investing into an RF test stand</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Also efforts at INFN and in the UK</a:t>
            </a:r>
          </a:p>
          <a:p>
            <a:endParaRPr lang="en-US" sz="1400" dirty="0">
              <a:latin typeface="Calibri" panose="020F0502020204030204" pitchFamily="34" charset="0"/>
              <a:cs typeface="Calibri" panose="020F0502020204030204" pitchFamily="34" charset="0"/>
            </a:endParaRP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A clear Roadmap for the development of HTS magnets exists and funding needs to be secured</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The LDG should play an important role</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The HTS solenoid technology is of high importance for societal applications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We can profit from developments driven by society</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We can contribute to society</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We see that this is leading to additional support for R&amp;D</a:t>
            </a:r>
          </a:p>
          <a:p>
            <a:r>
              <a:rPr lang="en-US" sz="1400" dirty="0">
                <a:latin typeface="Calibri" panose="020F0502020204030204" pitchFamily="34" charset="0"/>
                <a:cs typeface="Calibri" panose="020F0502020204030204" pitchFamily="34" charset="0"/>
              </a:rPr>
              <a:t>The power converter for the fast-ramping magnets are of high relevance for society</a:t>
            </a:r>
          </a:p>
          <a:p>
            <a:endParaRPr lang="en-US"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549656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169613-2B69-260B-6E64-23A046C47682}"/>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087282F-DB05-61D2-A190-E14ABBFA35A1}"/>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Demonstrator</a:t>
            </a:r>
          </a:p>
        </p:txBody>
      </p:sp>
      <p:sp>
        <p:nvSpPr>
          <p:cNvPr id="52" name="Espace réservé du pied de page 4">
            <a:extLst>
              <a:ext uri="{FF2B5EF4-FFF2-40B4-BE49-F238E27FC236}">
                <a16:creationId xmlns:a16="http://schemas.microsoft.com/office/drawing/2014/main" id="{9D80C849-B56D-E035-F320-196BF09A4F9D}"/>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sp>
        <p:nvSpPr>
          <p:cNvPr id="4" name="TextBox 3">
            <a:extLst>
              <a:ext uri="{FF2B5EF4-FFF2-40B4-BE49-F238E27FC236}">
                <a16:creationId xmlns:a16="http://schemas.microsoft.com/office/drawing/2014/main" id="{F4BBF7CB-87BB-CACB-B060-22C302AA45A9}"/>
              </a:ext>
            </a:extLst>
          </p:cNvPr>
          <p:cNvSpPr txBox="1"/>
          <p:nvPr/>
        </p:nvSpPr>
        <p:spPr>
          <a:xfrm>
            <a:off x="6426385" y="3003798"/>
            <a:ext cx="2682119" cy="1938992"/>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Installation of demonstrator at CERN appears possible with limited cost (O(10kW)) proton beam</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Expensive solution with O(80 kW) would allow future upgrade</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Fermilab has approved a study</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RF test stands are critical and urgent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Consistent with implementation timeline</a:t>
            </a:r>
          </a:p>
        </p:txBody>
      </p:sp>
      <p:sp>
        <p:nvSpPr>
          <p:cNvPr id="7" name="TextBox 6">
            <a:extLst>
              <a:ext uri="{FF2B5EF4-FFF2-40B4-BE49-F238E27FC236}">
                <a16:creationId xmlns:a16="http://schemas.microsoft.com/office/drawing/2014/main" id="{70F8BF4E-B221-C287-30A5-C073108763E7}"/>
              </a:ext>
            </a:extLst>
          </p:cNvPr>
          <p:cNvSpPr txBox="1"/>
          <p:nvPr/>
        </p:nvSpPr>
        <p:spPr>
          <a:xfrm>
            <a:off x="129292" y="1186755"/>
            <a:ext cx="3290580" cy="1384995"/>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Defined the scope and concept, made initial cost estimate, investigated three promising locations at CERN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Staged timeline to implement demonstrator</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SLAC is moving forward building a 3/1.3 GHz test stand</a:t>
            </a:r>
          </a:p>
        </p:txBody>
      </p:sp>
      <p:sp>
        <p:nvSpPr>
          <p:cNvPr id="35" name="AutoShape 2">
            <a:extLst>
              <a:ext uri="{FF2B5EF4-FFF2-40B4-BE49-F238E27FC236}">
                <a16:creationId xmlns:a16="http://schemas.microsoft.com/office/drawing/2014/main" id="{82723206-A2B0-EDCC-AC62-2A17FA0CD9B3}"/>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21C9D8A6-5864-01EE-9079-CCC8B93BA4B2}"/>
              </a:ext>
            </a:extLst>
          </p:cNvPr>
          <p:cNvSpPr txBox="1"/>
          <p:nvPr/>
        </p:nvSpPr>
        <p:spPr>
          <a:xfrm>
            <a:off x="129292" y="483518"/>
            <a:ext cx="3290580" cy="646331"/>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r>
              <a:rPr lang="en-US" sz="1200" dirty="0">
                <a:latin typeface="Calibri" panose="020F0502020204030204" pitchFamily="34" charset="0"/>
                <a:cs typeface="Calibri" panose="020F0502020204030204" pitchFamily="34" charset="0"/>
              </a:rPr>
              <a:t>Demonstrate muon cooling technology in stages</a:t>
            </a:r>
          </a:p>
          <a:p>
            <a:r>
              <a:rPr lang="en-US" sz="1200" dirty="0">
                <a:latin typeface="Calibri" panose="020F0502020204030204" pitchFamily="34" charset="0"/>
                <a:cs typeface="Calibri" panose="020F0502020204030204" pitchFamily="34" charset="0"/>
              </a:rPr>
              <a:t>Critical for timeline</a:t>
            </a:r>
          </a:p>
        </p:txBody>
      </p:sp>
      <p:sp>
        <p:nvSpPr>
          <p:cNvPr id="18" name="Rectangle 17">
            <a:extLst>
              <a:ext uri="{FF2B5EF4-FFF2-40B4-BE49-F238E27FC236}">
                <a16:creationId xmlns:a16="http://schemas.microsoft.com/office/drawing/2014/main" id="{CF31A007-A667-C6A6-D8E3-41FE26D4A527}"/>
              </a:ext>
            </a:extLst>
          </p:cNvPr>
          <p:cNvSpPr/>
          <p:nvPr/>
        </p:nvSpPr>
        <p:spPr>
          <a:xfrm>
            <a:off x="6258560" y="687461"/>
            <a:ext cx="1921300" cy="12385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32" descr="Aerial view of a city&#10;&#10;Description automatically generated">
            <a:extLst>
              <a:ext uri="{FF2B5EF4-FFF2-40B4-BE49-F238E27FC236}">
                <a16:creationId xmlns:a16="http://schemas.microsoft.com/office/drawing/2014/main" id="{F6D6B9A4-3ED6-2D05-C1EC-DCB6F5ACE9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03018" y="1129849"/>
            <a:ext cx="1388121" cy="1769928"/>
          </a:xfrm>
          <a:prstGeom prst="rect">
            <a:avLst/>
          </a:prstGeom>
        </p:spPr>
      </p:pic>
      <p:pic>
        <p:nvPicPr>
          <p:cNvPr id="8" name="Picture 7">
            <a:extLst>
              <a:ext uri="{FF2B5EF4-FFF2-40B4-BE49-F238E27FC236}">
                <a16:creationId xmlns:a16="http://schemas.microsoft.com/office/drawing/2014/main" id="{3AA96105-E127-83FD-A376-2DAF53480D7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21846" y="462964"/>
            <a:ext cx="3788842" cy="2353898"/>
          </a:xfrm>
          <a:prstGeom prst="rect">
            <a:avLst/>
          </a:prstGeom>
        </p:spPr>
      </p:pic>
      <p:pic>
        <p:nvPicPr>
          <p:cNvPr id="9" name="Picture 8" descr="A diagram of a process&#10;&#10;Description automatically generated">
            <a:extLst>
              <a:ext uri="{FF2B5EF4-FFF2-40B4-BE49-F238E27FC236}">
                <a16:creationId xmlns:a16="http://schemas.microsoft.com/office/drawing/2014/main" id="{F6DEC33A-1E39-DB38-D5D4-D41CE76790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7761" y="2643758"/>
            <a:ext cx="4404239" cy="1867856"/>
          </a:xfrm>
          <a:prstGeom prst="rect">
            <a:avLst/>
          </a:prstGeom>
        </p:spPr>
      </p:pic>
      <p:cxnSp>
        <p:nvCxnSpPr>
          <p:cNvPr id="13" name="Straight Connector 12">
            <a:extLst>
              <a:ext uri="{FF2B5EF4-FFF2-40B4-BE49-F238E27FC236}">
                <a16:creationId xmlns:a16="http://schemas.microsoft.com/office/drawing/2014/main" id="{9EF954B0-0C63-D5BB-CD2B-0B3FE4FCB38B}"/>
              </a:ext>
            </a:extLst>
          </p:cNvPr>
          <p:cNvCxnSpPr>
            <a:cxnSpLocks/>
          </p:cNvCxnSpPr>
          <p:nvPr/>
        </p:nvCxnSpPr>
        <p:spPr>
          <a:xfrm>
            <a:off x="2771800" y="4439606"/>
            <a:ext cx="0" cy="291885"/>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09FBE294-D4F0-76D9-B56C-38F75DF54455}"/>
              </a:ext>
            </a:extLst>
          </p:cNvPr>
          <p:cNvCxnSpPr>
            <a:cxnSpLocks/>
          </p:cNvCxnSpPr>
          <p:nvPr/>
        </p:nvCxnSpPr>
        <p:spPr>
          <a:xfrm>
            <a:off x="3635896" y="4440105"/>
            <a:ext cx="0" cy="291885"/>
          </a:xfrm>
          <a:prstGeom prst="line">
            <a:avLst/>
          </a:prstGeom>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42419648-39EA-F233-A5B2-5698AA873ADF}"/>
              </a:ext>
            </a:extLst>
          </p:cNvPr>
          <p:cNvSpPr txBox="1"/>
          <p:nvPr/>
        </p:nvSpPr>
        <p:spPr>
          <a:xfrm>
            <a:off x="3672862" y="4532515"/>
            <a:ext cx="986039" cy="276999"/>
          </a:xfrm>
          <a:prstGeom prst="rect">
            <a:avLst/>
          </a:prstGeom>
          <a:noFill/>
        </p:spPr>
        <p:txBody>
          <a:bodyPr wrap="none" rtlCol="0">
            <a:spAutoFit/>
          </a:bodyPr>
          <a:lstStyle/>
          <a:p>
            <a:r>
              <a:rPr lang="en-US" sz="1200" dirty="0"/>
              <a:t>Construction</a:t>
            </a:r>
          </a:p>
        </p:txBody>
      </p:sp>
      <p:sp>
        <p:nvSpPr>
          <p:cNvPr id="21" name="TextBox 20">
            <a:extLst>
              <a:ext uri="{FF2B5EF4-FFF2-40B4-BE49-F238E27FC236}">
                <a16:creationId xmlns:a16="http://schemas.microsoft.com/office/drawing/2014/main" id="{123E1B11-F885-8E10-AC4E-D7D250583EE9}"/>
              </a:ext>
            </a:extLst>
          </p:cNvPr>
          <p:cNvSpPr txBox="1"/>
          <p:nvPr/>
        </p:nvSpPr>
        <p:spPr>
          <a:xfrm>
            <a:off x="2755816" y="4504284"/>
            <a:ext cx="917046" cy="461665"/>
          </a:xfrm>
          <a:prstGeom prst="rect">
            <a:avLst/>
          </a:prstGeom>
          <a:noFill/>
        </p:spPr>
        <p:txBody>
          <a:bodyPr wrap="none" rtlCol="0">
            <a:spAutoFit/>
          </a:bodyPr>
          <a:lstStyle/>
          <a:p>
            <a:r>
              <a:rPr lang="en-US" sz="1200" dirty="0"/>
              <a:t>Project</a:t>
            </a:r>
          </a:p>
          <a:p>
            <a:r>
              <a:rPr lang="en-US" sz="1200" dirty="0"/>
              <a:t>preparation</a:t>
            </a:r>
          </a:p>
        </p:txBody>
      </p:sp>
      <p:sp>
        <p:nvSpPr>
          <p:cNvPr id="22" name="TextBox 21">
            <a:extLst>
              <a:ext uri="{FF2B5EF4-FFF2-40B4-BE49-F238E27FC236}">
                <a16:creationId xmlns:a16="http://schemas.microsoft.com/office/drawing/2014/main" id="{4B2FF8B5-4D7E-FD8F-55B6-A2C610CF0E8B}"/>
              </a:ext>
            </a:extLst>
          </p:cNvPr>
          <p:cNvSpPr txBox="1"/>
          <p:nvPr/>
        </p:nvSpPr>
        <p:spPr>
          <a:xfrm>
            <a:off x="1568387" y="4515966"/>
            <a:ext cx="771365" cy="276999"/>
          </a:xfrm>
          <a:prstGeom prst="rect">
            <a:avLst/>
          </a:prstGeom>
          <a:noFill/>
        </p:spPr>
        <p:txBody>
          <a:bodyPr wrap="none" rtlCol="0">
            <a:spAutoFit/>
          </a:bodyPr>
          <a:lstStyle/>
          <a:p>
            <a:r>
              <a:rPr lang="en-US" sz="1200" dirty="0"/>
              <a:t>R&amp;D plan</a:t>
            </a:r>
          </a:p>
        </p:txBody>
      </p:sp>
      <p:cxnSp>
        <p:nvCxnSpPr>
          <p:cNvPr id="23" name="Straight Connector 22">
            <a:extLst>
              <a:ext uri="{FF2B5EF4-FFF2-40B4-BE49-F238E27FC236}">
                <a16:creationId xmlns:a16="http://schemas.microsoft.com/office/drawing/2014/main" id="{48028DEA-32B9-7F0D-193B-8D2DBE76FA27}"/>
              </a:ext>
            </a:extLst>
          </p:cNvPr>
          <p:cNvCxnSpPr>
            <a:cxnSpLocks/>
          </p:cNvCxnSpPr>
          <p:nvPr/>
        </p:nvCxnSpPr>
        <p:spPr>
          <a:xfrm>
            <a:off x="1115616" y="4423173"/>
            <a:ext cx="0" cy="291885"/>
          </a:xfrm>
          <a:prstGeom prst="line">
            <a:avLst/>
          </a:prstGeom>
        </p:spPr>
        <p:style>
          <a:lnRef idx="2">
            <a:schemeClr val="accent1"/>
          </a:lnRef>
          <a:fillRef idx="0">
            <a:schemeClr val="accent1"/>
          </a:fillRef>
          <a:effectRef idx="1">
            <a:schemeClr val="accent1"/>
          </a:effectRef>
          <a:fontRef idx="minor">
            <a:schemeClr val="tx1"/>
          </a:fontRef>
        </p:style>
      </p:cxnSp>
      <p:pic>
        <p:nvPicPr>
          <p:cNvPr id="5" name="Picture 4">
            <a:extLst>
              <a:ext uri="{FF2B5EF4-FFF2-40B4-BE49-F238E27FC236}">
                <a16:creationId xmlns:a16="http://schemas.microsoft.com/office/drawing/2014/main" id="{6F7156F3-2572-B27C-321C-204F21A4BAE2}"/>
              </a:ext>
            </a:extLst>
          </p:cNvPr>
          <p:cNvPicPr>
            <a:picLocks noChangeAspect="1"/>
          </p:cNvPicPr>
          <p:nvPr/>
        </p:nvPicPr>
        <p:blipFill>
          <a:blip r:embed="rId5">
            <a:extLst>
              <a:ext uri="{28A0092B-C50C-407E-A947-70E740481C1C}">
                <a14:useLocalDpi xmlns:a14="http://schemas.microsoft.com/office/drawing/2010/main" val="0"/>
              </a:ext>
            </a:extLst>
          </a:blip>
          <a:srcRect l="38789" t="37229" r="24462" b="27763"/>
          <a:stretch>
            <a:fillRect/>
          </a:stretch>
        </p:blipFill>
        <p:spPr bwMode="auto">
          <a:xfrm>
            <a:off x="4642135" y="2862948"/>
            <a:ext cx="1698236" cy="1002079"/>
          </a:xfrm>
          <a:prstGeom prst="rect">
            <a:avLst/>
          </a:prstGeom>
          <a:noFill/>
          <a:ln>
            <a:noFill/>
          </a:ln>
        </p:spPr>
      </p:pic>
      <p:sp>
        <p:nvSpPr>
          <p:cNvPr id="2" name="Slide Number Placeholder 1">
            <a:extLst>
              <a:ext uri="{FF2B5EF4-FFF2-40B4-BE49-F238E27FC236}">
                <a16:creationId xmlns:a16="http://schemas.microsoft.com/office/drawing/2014/main" id="{788CE7EF-6252-651C-49A3-FF7E40EE858D}"/>
              </a:ext>
            </a:extLst>
          </p:cNvPr>
          <p:cNvSpPr>
            <a:spLocks noGrp="1"/>
          </p:cNvSpPr>
          <p:nvPr>
            <p:ph type="sldNum" sz="quarter" idx="4"/>
          </p:nvPr>
        </p:nvSpPr>
        <p:spPr/>
        <p:txBody>
          <a:bodyPr/>
          <a:lstStyle/>
          <a:p>
            <a:fld id="{974172A1-1CBF-0B40-9234-7D4D80EC19EA}" type="slidenum">
              <a:rPr lang="en-GB" smtClean="0"/>
              <a:pPr/>
              <a:t>13</a:t>
            </a:fld>
            <a:endParaRPr lang="en-GB" dirty="0"/>
          </a:p>
        </p:txBody>
      </p:sp>
    </p:spTree>
    <p:extLst>
      <p:ext uri="{BB962C8B-B14F-4D97-AF65-F5344CB8AC3E}">
        <p14:creationId xmlns:p14="http://schemas.microsoft.com/office/powerpoint/2010/main" val="24291539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32CBBC-CB1D-D611-F09E-67C78491A3D4}"/>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9B0EA161-6EB7-5AA3-5356-AFCBB4EB5D08}"/>
              </a:ext>
            </a:extLst>
          </p:cNvPr>
          <p:cNvSpPr>
            <a:spLocks noGrp="1"/>
          </p:cNvSpPr>
          <p:nvPr>
            <p:ph type="title"/>
          </p:nvPr>
        </p:nvSpPr>
        <p:spPr>
          <a:xfrm>
            <a:off x="502920" y="-7475"/>
            <a:ext cx="7574280" cy="432048"/>
          </a:xfrm>
        </p:spPr>
        <p:txBody>
          <a:bodyPr/>
          <a:lstStyle/>
          <a:p>
            <a:pPr algn="ctr"/>
            <a:r>
              <a:rPr lang="en-GB" sz="3200" dirty="0">
                <a:latin typeface="Calibri"/>
                <a:cs typeface="Calibri"/>
              </a:rPr>
              <a:t>Magnets</a:t>
            </a:r>
            <a:endParaRPr lang="en-GB" sz="3200" b="0" dirty="0">
              <a:latin typeface="Calibri"/>
              <a:cs typeface="Calibri"/>
            </a:endParaRPr>
          </a:p>
        </p:txBody>
      </p:sp>
      <p:sp>
        <p:nvSpPr>
          <p:cNvPr id="5" name="Espace réservé du numéro de diapositive 3">
            <a:extLst>
              <a:ext uri="{FF2B5EF4-FFF2-40B4-BE49-F238E27FC236}">
                <a16:creationId xmlns:a16="http://schemas.microsoft.com/office/drawing/2014/main" id="{CB5B8590-E6E9-172B-FC7F-DB79F075D85E}"/>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14</a:t>
            </a:fld>
            <a:endParaRPr lang="en-GB" dirty="0"/>
          </a:p>
        </p:txBody>
      </p:sp>
      <p:sp>
        <p:nvSpPr>
          <p:cNvPr id="6" name="Footer Placeholder 5">
            <a:extLst>
              <a:ext uri="{FF2B5EF4-FFF2-40B4-BE49-F238E27FC236}">
                <a16:creationId xmlns:a16="http://schemas.microsoft.com/office/drawing/2014/main" id="{51DA4C80-C039-9999-632D-BD7F8152EB5E}"/>
              </a:ext>
            </a:extLst>
          </p:cNvPr>
          <p:cNvSpPr>
            <a:spLocks noGrp="1"/>
          </p:cNvSpPr>
          <p:nvPr>
            <p:ph type="ftr" sz="quarter" idx="3"/>
          </p:nvPr>
        </p:nvSpPr>
        <p:spPr/>
        <p:txBody>
          <a:bodyPr/>
          <a:lstStyle/>
          <a:p>
            <a:pPr algn="l"/>
            <a:r>
              <a:rPr lang="en-US"/>
              <a:t>D. Schulte, S. Stapnes, Muon Collider, LDG, CERN, June 2025</a:t>
            </a:r>
            <a:endParaRPr lang="en-GB" dirty="0"/>
          </a:p>
        </p:txBody>
      </p:sp>
      <p:pic>
        <p:nvPicPr>
          <p:cNvPr id="26" name="Picture 25" descr="A diagram of a test&#10;&#10;Description automatically generated">
            <a:extLst>
              <a:ext uri="{FF2B5EF4-FFF2-40B4-BE49-F238E27FC236}">
                <a16:creationId xmlns:a16="http://schemas.microsoft.com/office/drawing/2014/main" id="{A38B3250-1A4F-74A3-4939-DD2AB9658F35}"/>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5339706" y="624098"/>
            <a:ext cx="2369744" cy="2761663"/>
          </a:xfrm>
          <a:prstGeom prst="rect">
            <a:avLst/>
          </a:prstGeom>
        </p:spPr>
      </p:pic>
      <p:pic>
        <p:nvPicPr>
          <p:cNvPr id="31" name="Afbeelding 5">
            <a:extLst>
              <a:ext uri="{FF2B5EF4-FFF2-40B4-BE49-F238E27FC236}">
                <a16:creationId xmlns:a16="http://schemas.microsoft.com/office/drawing/2014/main" id="{D52EC912-3BA9-7169-8D23-7B86A274C7D6}"/>
              </a:ext>
            </a:extLst>
          </p:cNvPr>
          <p:cNvPicPr>
            <a:picLocks noChangeAspect="1"/>
          </p:cNvPicPr>
          <p:nvPr/>
        </p:nvPicPr>
        <p:blipFill>
          <a:blip r:embed="rId3"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10336" y="3578347"/>
            <a:ext cx="1587015" cy="1153840"/>
          </a:xfrm>
          <a:prstGeom prst="rect">
            <a:avLst/>
          </a:prstGeom>
        </p:spPr>
      </p:pic>
      <p:sp>
        <p:nvSpPr>
          <p:cNvPr id="32" name="TextBox 31">
            <a:extLst>
              <a:ext uri="{FF2B5EF4-FFF2-40B4-BE49-F238E27FC236}">
                <a16:creationId xmlns:a16="http://schemas.microsoft.com/office/drawing/2014/main" id="{6B64CDDD-49AA-FF27-24E6-E8ED9F2F3FA3}"/>
              </a:ext>
            </a:extLst>
          </p:cNvPr>
          <p:cNvSpPr txBox="1"/>
          <p:nvPr/>
        </p:nvSpPr>
        <p:spPr>
          <a:xfrm>
            <a:off x="2031729" y="4255234"/>
            <a:ext cx="1736764" cy="400110"/>
          </a:xfrm>
          <a:prstGeom prst="rect">
            <a:avLst/>
          </a:prstGeom>
          <a:solidFill>
            <a:schemeClr val="bg1">
              <a:alpha val="50000"/>
            </a:schemeClr>
          </a:solidFill>
        </p:spPr>
        <p:txBody>
          <a:bodyPr wrap="square" rtlCol="0">
            <a:spAutoFit/>
          </a:bodyPr>
          <a:lstStyle/>
          <a:p>
            <a:r>
              <a:rPr lang="en-US" sz="1000" dirty="0">
                <a:latin typeface="Calibri" panose="020F0502020204030204" pitchFamily="34" charset="0"/>
                <a:cs typeface="Calibri" panose="020F0502020204030204" pitchFamily="34" charset="0"/>
              </a:rPr>
              <a:t>Normal-conducting RCS </a:t>
            </a:r>
            <a:r>
              <a:rPr lang="en-US" sz="1000" b="1" dirty="0">
                <a:latin typeface="Calibri" panose="020F0502020204030204" pitchFamily="34" charset="0"/>
                <a:cs typeface="Calibri" panose="020F0502020204030204" pitchFamily="34" charset="0"/>
              </a:rPr>
              <a:t>pulsed magnets</a:t>
            </a:r>
            <a:endParaRPr lang="en-US" sz="1000" dirty="0">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009730CC-38AA-C235-A226-E88CFA399253}"/>
              </a:ext>
            </a:extLst>
          </p:cNvPr>
          <p:cNvGrpSpPr/>
          <p:nvPr/>
        </p:nvGrpSpPr>
        <p:grpSpPr>
          <a:xfrm>
            <a:off x="344398" y="2867356"/>
            <a:ext cx="1424649" cy="2021743"/>
            <a:chOff x="1783585" y="772159"/>
            <a:chExt cx="4146307" cy="5246844"/>
          </a:xfrm>
        </p:grpSpPr>
        <p:pic>
          <p:nvPicPr>
            <p:cNvPr id="3" name="Picture 2">
              <a:extLst>
                <a:ext uri="{FF2B5EF4-FFF2-40B4-BE49-F238E27FC236}">
                  <a16:creationId xmlns:a16="http://schemas.microsoft.com/office/drawing/2014/main" id="{0CEA8EA7-997B-C9BC-CC4E-16A62F7E6B4D}"/>
                </a:ext>
              </a:extLst>
            </p:cNvPr>
            <p:cNvPicPr>
              <a:picLocks noChangeAspect="1"/>
            </p:cNvPicPr>
            <p:nvPr/>
          </p:nvPicPr>
          <p:blipFill>
            <a:blip r:embed="rId4"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5400000">
              <a:off x="35260" y="2553010"/>
              <a:ext cx="5229202" cy="1667500"/>
            </a:xfrm>
            <a:prstGeom prst="rect">
              <a:avLst/>
            </a:prstGeom>
          </p:spPr>
        </p:pic>
        <p:grpSp>
          <p:nvGrpSpPr>
            <p:cNvPr id="7" name="Group 6">
              <a:extLst>
                <a:ext uri="{FF2B5EF4-FFF2-40B4-BE49-F238E27FC236}">
                  <a16:creationId xmlns:a16="http://schemas.microsoft.com/office/drawing/2014/main" id="{3F3B58A1-8E2C-7A2A-EDAE-4800F06841B3}"/>
                </a:ext>
              </a:extLst>
            </p:cNvPr>
            <p:cNvGrpSpPr/>
            <p:nvPr/>
          </p:nvGrpSpPr>
          <p:grpSpPr>
            <a:xfrm>
              <a:off x="1783585" y="1522689"/>
              <a:ext cx="4146307" cy="4496314"/>
              <a:chOff x="1783585" y="1522689"/>
              <a:chExt cx="4146307" cy="4496314"/>
            </a:xfrm>
          </p:grpSpPr>
          <p:sp>
            <p:nvSpPr>
              <p:cNvPr id="25" name="TextBox 24">
                <a:extLst>
                  <a:ext uri="{FF2B5EF4-FFF2-40B4-BE49-F238E27FC236}">
                    <a16:creationId xmlns:a16="http://schemas.microsoft.com/office/drawing/2014/main" id="{B0EEDFDD-2420-3213-3182-6BE54B9BD046}"/>
                  </a:ext>
                </a:extLst>
              </p:cNvPr>
              <p:cNvSpPr txBox="1"/>
              <p:nvPr/>
            </p:nvSpPr>
            <p:spPr>
              <a:xfrm rot="16200000">
                <a:off x="313278" y="2992996"/>
                <a:ext cx="3525746" cy="58513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HTS pancakes 4 mm tape</a:t>
                </a:r>
              </a:p>
            </p:txBody>
          </p:sp>
          <p:grpSp>
            <p:nvGrpSpPr>
              <p:cNvPr id="11" name="Group 10">
                <a:extLst>
                  <a:ext uri="{FF2B5EF4-FFF2-40B4-BE49-F238E27FC236}">
                    <a16:creationId xmlns:a16="http://schemas.microsoft.com/office/drawing/2014/main" id="{C364DF5A-2D4E-2B1B-6047-B52D9D50112F}"/>
                  </a:ext>
                </a:extLst>
              </p:cNvPr>
              <p:cNvGrpSpPr/>
              <p:nvPr/>
            </p:nvGrpSpPr>
            <p:grpSpPr>
              <a:xfrm>
                <a:off x="3090627" y="3471505"/>
                <a:ext cx="2839265" cy="2547498"/>
                <a:chOff x="3331159" y="3577151"/>
                <a:chExt cx="2839265" cy="2547498"/>
              </a:xfrm>
            </p:grpSpPr>
            <p:pic>
              <p:nvPicPr>
                <p:cNvPr id="13" name="Picture 12">
                  <a:extLst>
                    <a:ext uri="{FF2B5EF4-FFF2-40B4-BE49-F238E27FC236}">
                      <a16:creationId xmlns:a16="http://schemas.microsoft.com/office/drawing/2014/main" id="{64180390-DFEB-00B8-DCDF-24722F15AEC5}"/>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3700364" y="4954533"/>
                  <a:ext cx="2356771" cy="1170116"/>
                </a:xfrm>
                <a:prstGeom prst="rect">
                  <a:avLst/>
                </a:prstGeom>
              </p:spPr>
            </p:pic>
            <p:pic>
              <p:nvPicPr>
                <p:cNvPr id="23" name="Picture 22">
                  <a:extLst>
                    <a:ext uri="{FF2B5EF4-FFF2-40B4-BE49-F238E27FC236}">
                      <a16:creationId xmlns:a16="http://schemas.microsoft.com/office/drawing/2014/main" id="{3C19FCFF-FEB4-BFFB-A999-E10069760A5E}"/>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3331159" y="3577151"/>
                  <a:ext cx="2839265" cy="1343465"/>
                </a:xfrm>
                <a:prstGeom prst="rect">
                  <a:avLst/>
                </a:prstGeom>
              </p:spPr>
            </p:pic>
          </p:grpSp>
        </p:grpSp>
      </p:grpSp>
      <p:sp>
        <p:nvSpPr>
          <p:cNvPr id="29" name="TextBox 28">
            <a:extLst>
              <a:ext uri="{FF2B5EF4-FFF2-40B4-BE49-F238E27FC236}">
                <a16:creationId xmlns:a16="http://schemas.microsoft.com/office/drawing/2014/main" id="{982FBE1D-3B04-F12D-D0C3-B1B650FE0A1B}"/>
              </a:ext>
            </a:extLst>
          </p:cNvPr>
          <p:cNvSpPr txBox="1"/>
          <p:nvPr/>
        </p:nvSpPr>
        <p:spPr>
          <a:xfrm>
            <a:off x="11561" y="2479571"/>
            <a:ext cx="1587014" cy="400110"/>
          </a:xfrm>
          <a:prstGeom prst="rect">
            <a:avLst/>
          </a:prstGeom>
          <a:solidFill>
            <a:schemeClr val="bg1">
              <a:alpha val="50000"/>
            </a:schemeClr>
          </a:solidFill>
          <a:ln>
            <a:solidFill>
              <a:schemeClr val="accent1">
                <a:lumMod val="20000"/>
                <a:lumOff val="80000"/>
              </a:schemeClr>
            </a:solidFill>
          </a:ln>
        </p:spPr>
        <p:txBody>
          <a:bodyPr wrap="square" rtlCol="0">
            <a:spAutoFit/>
          </a:bodyPr>
          <a:lstStyle/>
          <a:p>
            <a:pPr>
              <a:lnSpc>
                <a:spcPct val="100000"/>
              </a:lnSpc>
            </a:pPr>
            <a:r>
              <a:rPr lang="en-US" sz="1000" spc="-1" dirty="0">
                <a:solidFill>
                  <a:srgbClr val="000000"/>
                </a:solidFill>
                <a:latin typeface="Calibri" panose="020F0502020204030204" pitchFamily="34" charset="0"/>
                <a:cs typeface="Calibri" panose="020F0502020204030204" pitchFamily="34" charset="0"/>
              </a:rPr>
              <a:t>HTS final cooling solenoid mechanical design</a:t>
            </a:r>
            <a:endParaRPr lang="en-US" sz="1000" b="1" spc="-1" dirty="0">
              <a:solidFill>
                <a:srgbClr val="000000"/>
              </a:solidFill>
              <a:latin typeface="Calibri" panose="020F0502020204030204" pitchFamily="34" charset="0"/>
              <a:cs typeface="Calibri" panose="020F0502020204030204" pitchFamily="34" charset="0"/>
            </a:endParaRPr>
          </a:p>
        </p:txBody>
      </p:sp>
      <p:pic>
        <p:nvPicPr>
          <p:cNvPr id="33" name="Picture 32">
            <a:extLst>
              <a:ext uri="{FF2B5EF4-FFF2-40B4-BE49-F238E27FC236}">
                <a16:creationId xmlns:a16="http://schemas.microsoft.com/office/drawing/2014/main" id="{8D36CB8A-3F9C-A914-FDD0-8B411676FB92}"/>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a:stretch/>
        </p:blipFill>
        <p:spPr>
          <a:xfrm>
            <a:off x="7882410" y="1218120"/>
            <a:ext cx="1142488" cy="1131608"/>
          </a:xfrm>
          <a:prstGeom prst="rect">
            <a:avLst/>
          </a:prstGeom>
        </p:spPr>
      </p:pic>
      <p:pic>
        <p:nvPicPr>
          <p:cNvPr id="34" name="Picture 33">
            <a:extLst>
              <a:ext uri="{FF2B5EF4-FFF2-40B4-BE49-F238E27FC236}">
                <a16:creationId xmlns:a16="http://schemas.microsoft.com/office/drawing/2014/main" id="{50BD284A-672E-1DF7-303F-92FC21566CFB}"/>
              </a:ext>
            </a:extLst>
          </p:cNvPr>
          <p:cNvPicPr>
            <a:picLocks noChangeAspect="1"/>
          </p:cNvPicPr>
          <p:nvPr/>
        </p:nvPicPr>
        <p:blipFill rotWithShape="1">
          <a:blip r:embed="rId8" cstate="hqprint">
            <a:extLst>
              <a:ext uri="{28A0092B-C50C-407E-A947-70E740481C1C}">
                <a14:useLocalDpi xmlns:a14="http://schemas.microsoft.com/office/drawing/2010/main"/>
              </a:ext>
            </a:extLst>
          </a:blip>
          <a:srcRect/>
          <a:stretch/>
        </p:blipFill>
        <p:spPr>
          <a:xfrm>
            <a:off x="7938522" y="2396608"/>
            <a:ext cx="934948" cy="712347"/>
          </a:xfrm>
          <a:prstGeom prst="rect">
            <a:avLst/>
          </a:prstGeom>
        </p:spPr>
      </p:pic>
      <p:sp>
        <p:nvSpPr>
          <p:cNvPr id="35" name="TextBox 34">
            <a:extLst>
              <a:ext uri="{FF2B5EF4-FFF2-40B4-BE49-F238E27FC236}">
                <a16:creationId xmlns:a16="http://schemas.microsoft.com/office/drawing/2014/main" id="{559A74CA-4C1D-6FFE-11AD-B95CB1B50803}"/>
              </a:ext>
            </a:extLst>
          </p:cNvPr>
          <p:cNvSpPr txBox="1"/>
          <p:nvPr/>
        </p:nvSpPr>
        <p:spPr>
          <a:xfrm>
            <a:off x="7753704" y="3085000"/>
            <a:ext cx="1387430" cy="246221"/>
          </a:xfrm>
          <a:prstGeom prst="rect">
            <a:avLst/>
          </a:prstGeom>
          <a:noFill/>
          <a:ln>
            <a:noFill/>
          </a:ln>
        </p:spPr>
        <p:txBody>
          <a:bodyPr wrap="square" rtlCol="0">
            <a:spAutoFit/>
          </a:bodyPr>
          <a:lstStyle/>
          <a:p>
            <a:pPr>
              <a:lnSpc>
                <a:spcPct val="100000"/>
              </a:lnSpc>
            </a:pPr>
            <a:r>
              <a:rPr lang="en-US" sz="1000" spc="-1" dirty="0">
                <a:solidFill>
                  <a:srgbClr val="000000"/>
                </a:solidFill>
                <a:latin typeface="Calibri" panose="020F0502020204030204" pitchFamily="34" charset="0"/>
                <a:cs typeface="Calibri" panose="020F0502020204030204" pitchFamily="34" charset="0"/>
              </a:rPr>
              <a:t>First </a:t>
            </a:r>
            <a:r>
              <a:rPr lang="en-US" sz="1000" b="1" spc="-1" dirty="0">
                <a:solidFill>
                  <a:srgbClr val="000000"/>
                </a:solidFill>
                <a:latin typeface="Calibri" panose="020F0502020204030204" pitchFamily="34" charset="0"/>
                <a:cs typeface="Calibri" panose="020F0502020204030204" pitchFamily="34" charset="0"/>
              </a:rPr>
              <a:t>HTS winding tests</a:t>
            </a:r>
          </a:p>
        </p:txBody>
      </p:sp>
      <p:pic>
        <p:nvPicPr>
          <p:cNvPr id="37" name="Content Placeholder 5" descr="A close-up of a machine&#10;&#10;Description automatically generated">
            <a:extLst>
              <a:ext uri="{FF2B5EF4-FFF2-40B4-BE49-F238E27FC236}">
                <a16:creationId xmlns:a16="http://schemas.microsoft.com/office/drawing/2014/main" id="{6B7770CE-C118-873A-FC48-3083FA81DF36}"/>
              </a:ext>
            </a:extLst>
          </p:cNvPr>
          <p:cNvPicPr>
            <a:picLocks noChangeAspect="1"/>
          </p:cNvPicPr>
          <p:nvPr/>
        </p:nvPicPr>
        <p:blipFill>
          <a:blip r:embed="rId9"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505706" y="2691630"/>
            <a:ext cx="1219196" cy="1059686"/>
          </a:xfrm>
          <a:prstGeom prst="rect">
            <a:avLst/>
          </a:prstGeom>
        </p:spPr>
      </p:pic>
      <p:sp>
        <p:nvSpPr>
          <p:cNvPr id="38" name="TextBox 37">
            <a:extLst>
              <a:ext uri="{FF2B5EF4-FFF2-40B4-BE49-F238E27FC236}">
                <a16:creationId xmlns:a16="http://schemas.microsoft.com/office/drawing/2014/main" id="{4D43BC5D-ED19-10D7-8BA6-97560CF2940C}"/>
              </a:ext>
            </a:extLst>
          </p:cNvPr>
          <p:cNvSpPr txBox="1"/>
          <p:nvPr/>
        </p:nvSpPr>
        <p:spPr>
          <a:xfrm>
            <a:off x="1403537" y="3487507"/>
            <a:ext cx="1211171" cy="246221"/>
          </a:xfrm>
          <a:prstGeom prst="rect">
            <a:avLst/>
          </a:prstGeom>
          <a:solidFill>
            <a:schemeClr val="bg1">
              <a:alpha val="50000"/>
            </a:schemeClr>
          </a:solidFill>
          <a:ln>
            <a:solidFill>
              <a:schemeClr val="accent1">
                <a:lumMod val="20000"/>
                <a:lumOff val="80000"/>
              </a:schemeClr>
            </a:solidFill>
          </a:ln>
        </p:spPr>
        <p:txBody>
          <a:bodyPr wrap="square" rtlCol="0">
            <a:spAutoFit/>
          </a:bodyPr>
          <a:lstStyle/>
          <a:p>
            <a:pPr>
              <a:lnSpc>
                <a:spcPct val="100000"/>
              </a:lnSpc>
            </a:pPr>
            <a:r>
              <a:rPr lang="en-US" sz="1000" spc="-1" dirty="0">
                <a:solidFill>
                  <a:srgbClr val="000000"/>
                </a:solidFill>
                <a:latin typeface="Calibri" panose="020F0502020204030204" pitchFamily="34" charset="0"/>
                <a:cs typeface="Calibri" panose="020F0502020204030204" pitchFamily="34" charset="0"/>
              </a:rPr>
              <a:t>Target HTS solenoid</a:t>
            </a:r>
            <a:endParaRPr lang="en-US" sz="1000" b="1" spc="-1" dirty="0">
              <a:solidFill>
                <a:srgbClr val="000000"/>
              </a:solidFill>
              <a:latin typeface="Calibri" panose="020F0502020204030204" pitchFamily="34" charset="0"/>
              <a:cs typeface="Calibri" panose="020F0502020204030204" pitchFamily="34" charset="0"/>
            </a:endParaRPr>
          </a:p>
        </p:txBody>
      </p:sp>
      <p:sp>
        <p:nvSpPr>
          <p:cNvPr id="39" name="TextBox 38">
            <a:extLst>
              <a:ext uri="{FF2B5EF4-FFF2-40B4-BE49-F238E27FC236}">
                <a16:creationId xmlns:a16="http://schemas.microsoft.com/office/drawing/2014/main" id="{049BB51D-EFD1-7935-68F6-E425169D303B}"/>
              </a:ext>
            </a:extLst>
          </p:cNvPr>
          <p:cNvSpPr txBox="1"/>
          <p:nvPr/>
        </p:nvSpPr>
        <p:spPr>
          <a:xfrm>
            <a:off x="78505" y="476943"/>
            <a:ext cx="4571721" cy="1200329"/>
          </a:xfrm>
          <a:prstGeom prst="rect">
            <a:avLst/>
          </a:prstGeom>
          <a:solidFill>
            <a:schemeClr val="accent3">
              <a:lumMod val="20000"/>
              <a:lumOff val="80000"/>
              <a:alpha val="50000"/>
            </a:schemeClr>
          </a:solidFill>
          <a:ln>
            <a:noFill/>
          </a:ln>
        </p:spPr>
        <p:txBody>
          <a:bodyPr wrap="square" rtlCol="0">
            <a:spAutoFit/>
          </a:bodyPr>
          <a:lstStyle/>
          <a:p>
            <a:pPr>
              <a:lnSpc>
                <a:spcPct val="100000"/>
              </a:lnSpc>
            </a:pPr>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Systematic</a:t>
            </a:r>
            <a:r>
              <a:rPr lang="en-US" sz="1200" b="1" spc="-1" dirty="0">
                <a:solidFill>
                  <a:srgbClr val="000000"/>
                </a:solidFill>
                <a:latin typeface="Calibri" panose="020F0502020204030204" pitchFamily="34" charset="0"/>
                <a:cs typeface="Calibri" panose="020F0502020204030204" pitchFamily="34" charset="0"/>
              </a:rPr>
              <a:t> dipole/solenoid performance prediction (LTS </a:t>
            </a:r>
            <a:r>
              <a:rPr lang="en-US" sz="1200" spc="-1" dirty="0">
                <a:solidFill>
                  <a:srgbClr val="000000"/>
                </a:solidFill>
                <a:latin typeface="Calibri" panose="020F0502020204030204" pitchFamily="34" charset="0"/>
                <a:cs typeface="Calibri" panose="020F0502020204030204" pitchFamily="34" charset="0"/>
              </a:rPr>
              <a:t>and</a:t>
            </a:r>
            <a:r>
              <a:rPr lang="en-US" sz="1200" b="1" spc="-1" dirty="0">
                <a:solidFill>
                  <a:srgbClr val="000000"/>
                </a:solidFill>
                <a:latin typeface="Calibri" panose="020F0502020204030204" pitchFamily="34" charset="0"/>
                <a:cs typeface="Calibri" panose="020F0502020204030204" pitchFamily="34" charset="0"/>
              </a:rPr>
              <a:t> HTS)</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Aperture, field, cost, stress, </a:t>
            </a:r>
            <a:r>
              <a:rPr lang="en-US" sz="1200" spc="-1" dirty="0" err="1">
                <a:solidFill>
                  <a:srgbClr val="000000"/>
                </a:solidFill>
                <a:latin typeface="Calibri" panose="020F0502020204030204" pitchFamily="34" charset="0"/>
                <a:cs typeface="Calibri" panose="020F0502020204030204" pitchFamily="34" charset="0"/>
              </a:rPr>
              <a:t>loadline</a:t>
            </a:r>
            <a:r>
              <a:rPr lang="en-US" sz="1200" spc="-1" dirty="0">
                <a:solidFill>
                  <a:srgbClr val="000000"/>
                </a:solidFill>
                <a:latin typeface="Calibri" panose="020F0502020204030204" pitchFamily="34" charset="0"/>
                <a:cs typeface="Calibri" panose="020F0502020204030204" pitchFamily="34" charset="0"/>
              </a:rPr>
              <a:t>, protection, …</a:t>
            </a:r>
          </a:p>
          <a:p>
            <a:pPr marL="171450" indent="-171450">
              <a:lnSpc>
                <a:spcPct val="100000"/>
              </a:lnSpc>
              <a:buFont typeface="Arial" panose="020B0604020202020204" pitchFamily="34" charset="0"/>
              <a:buChar char="•"/>
            </a:pPr>
            <a:r>
              <a:rPr lang="en-US" sz="1200" b="1" spc="-1" dirty="0">
                <a:solidFill>
                  <a:srgbClr val="000000"/>
                </a:solidFill>
                <a:latin typeface="Calibri" panose="020F0502020204030204" pitchFamily="34" charset="0"/>
                <a:cs typeface="Calibri" panose="020F0502020204030204" pitchFamily="34" charset="0"/>
              </a:rPr>
              <a:t>HTS solenoid designs (6D cooling, final cooling, target)</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Normal-conducting </a:t>
            </a:r>
            <a:r>
              <a:rPr lang="en-US" sz="1200" b="1" spc="-1" dirty="0">
                <a:solidFill>
                  <a:srgbClr val="000000"/>
                </a:solidFill>
                <a:latin typeface="Calibri" panose="020F0502020204030204" pitchFamily="34" charset="0"/>
                <a:cs typeface="Calibri" panose="020F0502020204030204" pitchFamily="34" charset="0"/>
              </a:rPr>
              <a:t>fast-pulsed dipoles </a:t>
            </a:r>
            <a:r>
              <a:rPr lang="en-US" sz="1200" spc="-1" dirty="0">
                <a:solidFill>
                  <a:srgbClr val="000000"/>
                </a:solidFill>
                <a:latin typeface="Calibri" panose="020F0502020204030204" pitchFamily="34" charset="0"/>
                <a:cs typeface="Calibri" panose="020F0502020204030204" pitchFamily="34" charset="0"/>
              </a:rPr>
              <a:t>(HTS as alternative)</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Technically limited R&amp;D timeline developed</a:t>
            </a:r>
          </a:p>
        </p:txBody>
      </p:sp>
      <p:grpSp>
        <p:nvGrpSpPr>
          <p:cNvPr id="40" name="Group 39">
            <a:extLst>
              <a:ext uri="{FF2B5EF4-FFF2-40B4-BE49-F238E27FC236}">
                <a16:creationId xmlns:a16="http://schemas.microsoft.com/office/drawing/2014/main" id="{C0B47307-25F8-F010-6CDC-AA6591A9DB4A}"/>
              </a:ext>
            </a:extLst>
          </p:cNvPr>
          <p:cNvGrpSpPr/>
          <p:nvPr/>
        </p:nvGrpSpPr>
        <p:grpSpPr>
          <a:xfrm>
            <a:off x="2951187" y="1707654"/>
            <a:ext cx="2182589" cy="1789602"/>
            <a:chOff x="3770970" y="2885938"/>
            <a:chExt cx="4449248" cy="3474720"/>
          </a:xfrm>
        </p:grpSpPr>
        <p:pic>
          <p:nvPicPr>
            <p:cNvPr id="41" name="Picture 40">
              <a:extLst>
                <a:ext uri="{FF2B5EF4-FFF2-40B4-BE49-F238E27FC236}">
                  <a16:creationId xmlns:a16="http://schemas.microsoft.com/office/drawing/2014/main" id="{F3177C5E-B947-28EE-0D8E-B5349CF2F547}"/>
                </a:ext>
              </a:extLst>
            </p:cNvPr>
            <p:cNvPicPr>
              <a:picLocks noChangeAspect="1"/>
            </p:cNvPicPr>
            <p:nvPr/>
          </p:nvPicPr>
          <p:blipFill>
            <a:blip r:embed="rId10" cstate="hqprint">
              <a:extLst>
                <a:ext uri="{28A0092B-C50C-407E-A947-70E740481C1C}">
                  <a14:useLocalDpi xmlns:a14="http://schemas.microsoft.com/office/drawing/2010/main"/>
                </a:ext>
              </a:extLst>
            </a:blip>
            <a:srcRect/>
            <a:stretch/>
          </p:blipFill>
          <p:spPr>
            <a:xfrm>
              <a:off x="3770970" y="2885938"/>
              <a:ext cx="4449248" cy="3474720"/>
            </a:xfrm>
            <a:prstGeom prst="rect">
              <a:avLst/>
            </a:prstGeom>
          </p:spPr>
        </p:pic>
        <p:sp>
          <p:nvSpPr>
            <p:cNvPr id="42" name="TextBox 41">
              <a:extLst>
                <a:ext uri="{FF2B5EF4-FFF2-40B4-BE49-F238E27FC236}">
                  <a16:creationId xmlns:a16="http://schemas.microsoft.com/office/drawing/2014/main" id="{07F83327-0A9B-250C-4B7F-15F65ADFAD16}"/>
                </a:ext>
              </a:extLst>
            </p:cNvPr>
            <p:cNvSpPr txBox="1"/>
            <p:nvPr/>
          </p:nvSpPr>
          <p:spPr>
            <a:xfrm>
              <a:off x="4190762" y="5050195"/>
              <a:ext cx="2904173" cy="641939"/>
            </a:xfrm>
            <a:prstGeom prst="rect">
              <a:avLst/>
            </a:prstGeom>
            <a:noFill/>
          </p:spPr>
          <p:txBody>
            <a:bodyPr wrap="none" rtlCol="0">
              <a:spAutoFit/>
            </a:bodyPr>
            <a:lstStyle/>
            <a:p>
              <a:r>
                <a:rPr lang="en-US" sz="1200" dirty="0"/>
                <a:t>REBCO, 20 K</a:t>
              </a:r>
            </a:p>
          </p:txBody>
        </p:sp>
      </p:grpSp>
      <p:pic>
        <p:nvPicPr>
          <p:cNvPr id="44" name="Picture 43">
            <a:extLst>
              <a:ext uri="{FF2B5EF4-FFF2-40B4-BE49-F238E27FC236}">
                <a16:creationId xmlns:a16="http://schemas.microsoft.com/office/drawing/2014/main" id="{3E1354ED-1115-6775-8FAF-C9D518E95C32}"/>
              </a:ext>
            </a:extLst>
          </p:cNvPr>
          <p:cNvPicPr>
            <a:picLocks noChangeAspect="1"/>
          </p:cNvPicPr>
          <p:nvPr/>
        </p:nvPicPr>
        <p:blipFill>
          <a:blip r:embed="rId11" cstate="hqprint">
            <a:extLst>
              <a:ext uri="{28A0092B-C50C-407E-A947-70E740481C1C}">
                <a14:useLocalDpi xmlns:a14="http://schemas.microsoft.com/office/drawing/2010/main"/>
              </a:ext>
            </a:extLst>
          </a:blip>
          <a:stretch>
            <a:fillRect/>
          </a:stretch>
        </p:blipFill>
        <p:spPr>
          <a:xfrm>
            <a:off x="4798620" y="514014"/>
            <a:ext cx="1462837" cy="974232"/>
          </a:xfrm>
          <a:prstGeom prst="rect">
            <a:avLst/>
          </a:prstGeom>
        </p:spPr>
      </p:pic>
      <p:sp>
        <p:nvSpPr>
          <p:cNvPr id="45" name="TextBox 44">
            <a:extLst>
              <a:ext uri="{FF2B5EF4-FFF2-40B4-BE49-F238E27FC236}">
                <a16:creationId xmlns:a16="http://schemas.microsoft.com/office/drawing/2014/main" id="{8646A52A-37BB-61A1-DE7F-5082D077D625}"/>
              </a:ext>
            </a:extLst>
          </p:cNvPr>
          <p:cNvSpPr txBox="1"/>
          <p:nvPr/>
        </p:nvSpPr>
        <p:spPr>
          <a:xfrm>
            <a:off x="4791940" y="547966"/>
            <a:ext cx="1337525" cy="338554"/>
          </a:xfrm>
          <a:prstGeom prst="rect">
            <a:avLst/>
          </a:prstGeom>
          <a:noFill/>
        </p:spPr>
        <p:txBody>
          <a:bodyPr wrap="square" rtlCol="0">
            <a:spAutoFit/>
          </a:bodyPr>
          <a:lstStyle/>
          <a:p>
            <a:pPr algn="ctr"/>
            <a:r>
              <a:rPr lang="en-CH" sz="800" dirty="0">
                <a:solidFill>
                  <a:srgbClr val="FFFF00"/>
                </a:solidFill>
                <a:latin typeface="Calibri" panose="020F0502020204030204" pitchFamily="34" charset="0"/>
                <a:cs typeface="Calibri" panose="020F0502020204030204" pitchFamily="34" charset="0"/>
              </a:rPr>
              <a:t>MuCol HTS conductor</a:t>
            </a:r>
          </a:p>
          <a:p>
            <a:pPr algn="ctr"/>
            <a:r>
              <a:rPr lang="en-CH" sz="800" dirty="0">
                <a:solidFill>
                  <a:srgbClr val="FFFF00"/>
                </a:solidFill>
                <a:latin typeface="Calibri" panose="020F0502020204030204" pitchFamily="34" charset="0"/>
                <a:cs typeface="Calibri" panose="020F0502020204030204" pitchFamily="34" charset="0"/>
              </a:rPr>
              <a:t>Operating current: 61 kA</a:t>
            </a:r>
          </a:p>
        </p:txBody>
      </p:sp>
      <p:sp>
        <p:nvSpPr>
          <p:cNvPr id="46" name="TextBox 45">
            <a:extLst>
              <a:ext uri="{FF2B5EF4-FFF2-40B4-BE49-F238E27FC236}">
                <a16:creationId xmlns:a16="http://schemas.microsoft.com/office/drawing/2014/main" id="{68B33B90-DBF1-70DE-1627-4DCDC1013849}"/>
              </a:ext>
            </a:extLst>
          </p:cNvPr>
          <p:cNvSpPr txBox="1"/>
          <p:nvPr/>
        </p:nvSpPr>
        <p:spPr>
          <a:xfrm>
            <a:off x="1043608" y="1913638"/>
            <a:ext cx="1960757" cy="276999"/>
          </a:xfrm>
          <a:prstGeom prst="rect">
            <a:avLst/>
          </a:prstGeom>
          <a:solidFill>
            <a:schemeClr val="accent3">
              <a:lumMod val="20000"/>
              <a:lumOff val="80000"/>
              <a:alpha val="50155"/>
            </a:schemeClr>
          </a:solidFill>
        </p:spPr>
        <p:txBody>
          <a:bodyPr wrap="square" rtlCol="0">
            <a:spAutoFit/>
          </a:bodyPr>
          <a:lstStyle/>
          <a:p>
            <a:r>
              <a:rPr lang="en-US" sz="1200" dirty="0">
                <a:latin typeface="Calibri" panose="020F0502020204030204" pitchFamily="34" charset="0"/>
                <a:cs typeface="Calibri" panose="020F0502020204030204" pitchFamily="34" charset="0"/>
              </a:rPr>
              <a:t>Did adjust collider ring field</a:t>
            </a:r>
          </a:p>
        </p:txBody>
      </p:sp>
      <p:sp>
        <p:nvSpPr>
          <p:cNvPr id="8" name="TextBox 7">
            <a:extLst>
              <a:ext uri="{FF2B5EF4-FFF2-40B4-BE49-F238E27FC236}">
                <a16:creationId xmlns:a16="http://schemas.microsoft.com/office/drawing/2014/main" id="{5CA1027F-AD1A-BCE9-350D-4483300FD0C5}"/>
              </a:ext>
            </a:extLst>
          </p:cNvPr>
          <p:cNvSpPr txBox="1"/>
          <p:nvPr/>
        </p:nvSpPr>
        <p:spPr>
          <a:xfrm>
            <a:off x="4972666" y="3435846"/>
            <a:ext cx="4135838" cy="1569660"/>
          </a:xfrm>
          <a:prstGeom prst="rect">
            <a:avLst/>
          </a:prstGeom>
          <a:solidFill>
            <a:schemeClr val="accent5">
              <a:lumMod val="20000"/>
              <a:lumOff val="80000"/>
              <a:alpha val="50000"/>
            </a:schemeClr>
          </a:solidFill>
          <a:ln>
            <a:noFill/>
          </a:ln>
        </p:spPr>
        <p:txBody>
          <a:bodyPr wrap="square" rtlCol="0">
            <a:spAutoFit/>
          </a:bodyPr>
          <a:lstStyle/>
          <a:p>
            <a:pPr>
              <a:lnSpc>
                <a:spcPct val="100000"/>
              </a:lnSpc>
            </a:pPr>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Design work is basically done</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Opportunity to </a:t>
            </a:r>
            <a:r>
              <a:rPr lang="en-US" sz="1200" b="1" spc="-1" dirty="0">
                <a:solidFill>
                  <a:srgbClr val="000000"/>
                </a:solidFill>
                <a:latin typeface="Calibri" panose="020F0502020204030204" pitchFamily="34" charset="0"/>
                <a:cs typeface="Calibri" panose="020F0502020204030204" pitchFamily="34" charset="0"/>
              </a:rPr>
              <a:t>ramp up </a:t>
            </a:r>
            <a:r>
              <a:rPr lang="en-US" sz="1200" spc="-1" dirty="0">
                <a:solidFill>
                  <a:srgbClr val="000000"/>
                </a:solidFill>
                <a:latin typeface="Calibri" panose="020F0502020204030204" pitchFamily="34" charset="0"/>
                <a:cs typeface="Calibri" panose="020F0502020204030204" pitchFamily="34" charset="0"/>
              </a:rPr>
              <a:t>effort (engineering designs, building models, …)</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With sufficient resources </a:t>
            </a:r>
            <a:r>
              <a:rPr lang="en-US" sz="1200" b="1" spc="-1" dirty="0">
                <a:solidFill>
                  <a:srgbClr val="000000"/>
                </a:solidFill>
                <a:latin typeface="Calibri" panose="020F0502020204030204" pitchFamily="34" charset="0"/>
                <a:cs typeface="Calibri" panose="020F0502020204030204" pitchFamily="34" charset="0"/>
              </a:rPr>
              <a:t>HTS solenoids </a:t>
            </a:r>
            <a:r>
              <a:rPr lang="en-US" sz="1200" spc="-1" dirty="0">
                <a:solidFill>
                  <a:srgbClr val="000000"/>
                </a:solidFill>
                <a:latin typeface="Calibri" panose="020F0502020204030204" pitchFamily="34" charset="0"/>
                <a:cs typeface="Calibri" panose="020F0502020204030204" pitchFamily="34" charset="0"/>
              </a:rPr>
              <a:t>and </a:t>
            </a:r>
            <a:r>
              <a:rPr lang="en-US" sz="1200" b="1" spc="-1" dirty="0">
                <a:solidFill>
                  <a:srgbClr val="000000"/>
                </a:solidFill>
                <a:latin typeface="Calibri" panose="020F0502020204030204" pitchFamily="34" charset="0"/>
                <a:cs typeface="Calibri" panose="020F0502020204030204" pitchFamily="34" charset="0"/>
              </a:rPr>
              <a:t>Nb</a:t>
            </a:r>
            <a:r>
              <a:rPr lang="en-US" sz="1200" b="1" spc="-1" baseline="-25000" dirty="0">
                <a:solidFill>
                  <a:srgbClr val="000000"/>
                </a:solidFill>
                <a:latin typeface="Calibri" panose="020F0502020204030204" pitchFamily="34" charset="0"/>
                <a:cs typeface="Calibri" panose="020F0502020204030204" pitchFamily="34" charset="0"/>
              </a:rPr>
              <a:t>3</a:t>
            </a:r>
            <a:r>
              <a:rPr lang="en-US" sz="1200" b="1" spc="-1" dirty="0">
                <a:solidFill>
                  <a:srgbClr val="000000"/>
                </a:solidFill>
                <a:latin typeface="Calibri" panose="020F0502020204030204" pitchFamily="34" charset="0"/>
                <a:cs typeface="Calibri" panose="020F0502020204030204" pitchFamily="34" charset="0"/>
              </a:rPr>
              <a:t>Sn dipoles </a:t>
            </a:r>
            <a:r>
              <a:rPr lang="en-US" sz="1200" spc="-1" dirty="0">
                <a:solidFill>
                  <a:srgbClr val="000000"/>
                </a:solidFill>
                <a:latin typeface="Calibri" panose="020F0502020204030204" pitchFamily="34" charset="0"/>
                <a:cs typeface="Calibri" panose="020F0502020204030204" pitchFamily="34" charset="0"/>
              </a:rPr>
              <a:t>could be ready for decision in 10-15 years, </a:t>
            </a:r>
            <a:r>
              <a:rPr lang="en-US" sz="1200" b="1" spc="-1" dirty="0">
                <a:solidFill>
                  <a:srgbClr val="000000"/>
                </a:solidFill>
                <a:latin typeface="Calibri" panose="020F0502020204030204" pitchFamily="34" charset="0"/>
                <a:cs typeface="Calibri" panose="020F0502020204030204" pitchFamily="34" charset="0"/>
              </a:rPr>
              <a:t>consistent with implementation timeline</a:t>
            </a:r>
          </a:p>
          <a:p>
            <a:pPr marL="171450" indent="-171450">
              <a:lnSpc>
                <a:spcPct val="100000"/>
              </a:lnSpc>
              <a:buFont typeface="Arial" panose="020B0604020202020204" pitchFamily="34" charset="0"/>
              <a:buChar char="•"/>
            </a:pPr>
            <a:r>
              <a:rPr lang="en-US" sz="1200" b="1" spc="-1" dirty="0">
                <a:solidFill>
                  <a:srgbClr val="000000"/>
                </a:solidFill>
                <a:latin typeface="Calibri" panose="020F0502020204030204" pitchFamily="34" charset="0"/>
                <a:cs typeface="Calibri" panose="020F0502020204030204" pitchFamily="34" charset="0"/>
              </a:rPr>
              <a:t>HTS dipoles </a:t>
            </a:r>
            <a:r>
              <a:rPr lang="en-US" sz="1200" spc="-1" dirty="0">
                <a:solidFill>
                  <a:srgbClr val="000000"/>
                </a:solidFill>
                <a:latin typeface="Calibri" panose="020F0502020204030204" pitchFamily="34" charset="0"/>
                <a:cs typeface="Calibri" panose="020F0502020204030204" pitchFamily="34" charset="0"/>
              </a:rPr>
              <a:t>likely take longer</a:t>
            </a:r>
            <a:endParaRPr lang="en-US" sz="1200" b="1" spc="-1" dirty="0">
              <a:solidFill>
                <a:srgbClr val="000000"/>
              </a:solidFill>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B6F70946-83F7-61C4-C49E-82FAD6D56E5A}"/>
              </a:ext>
            </a:extLst>
          </p:cNvPr>
          <p:cNvSpPr>
            <a:spLocks noGrp="1"/>
          </p:cNvSpPr>
          <p:nvPr>
            <p:ph type="sldNum" sz="quarter" idx="4"/>
          </p:nvPr>
        </p:nvSpPr>
        <p:spPr/>
        <p:txBody>
          <a:bodyPr/>
          <a:lstStyle/>
          <a:p>
            <a:fld id="{974172A1-1CBF-0B40-9234-7D4D80EC19EA}" type="slidenum">
              <a:rPr lang="en-GB" smtClean="0"/>
              <a:pPr/>
              <a:t>14</a:t>
            </a:fld>
            <a:endParaRPr lang="en-GB" dirty="0"/>
          </a:p>
        </p:txBody>
      </p:sp>
    </p:spTree>
    <p:extLst>
      <p:ext uri="{BB962C8B-B14F-4D97-AF65-F5344CB8AC3E}">
        <p14:creationId xmlns:p14="http://schemas.microsoft.com/office/powerpoint/2010/main" val="16736423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3165F2-1714-9393-BB54-055BE76B2E19}"/>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84546FCD-57A6-D7E2-0BC0-B5F3A5A0B01A}"/>
              </a:ext>
            </a:extLst>
          </p:cNvPr>
          <p:cNvSpPr>
            <a:spLocks noGrp="1"/>
          </p:cNvSpPr>
          <p:nvPr>
            <p:ph type="ftr" sz="quarter" idx="3"/>
          </p:nvPr>
        </p:nvSpPr>
        <p:spPr>
          <a:xfrm>
            <a:off x="35496" y="4977845"/>
            <a:ext cx="6768752" cy="195485"/>
          </a:xfrm>
        </p:spPr>
        <p:txBody>
          <a:bodyPr/>
          <a:lstStyle/>
          <a:p>
            <a:pPr algn="l"/>
            <a:r>
              <a:rPr lang="en-US"/>
              <a:t>D. Schulte, S. Stapnes, Muon Collider, LDG, CERN, June 2025</a:t>
            </a:r>
            <a:endParaRPr lang="en-GB" dirty="0"/>
          </a:p>
        </p:txBody>
      </p:sp>
      <p:sp>
        <p:nvSpPr>
          <p:cNvPr id="5" name="Title 4">
            <a:extLst>
              <a:ext uri="{FF2B5EF4-FFF2-40B4-BE49-F238E27FC236}">
                <a16:creationId xmlns:a16="http://schemas.microsoft.com/office/drawing/2014/main" id="{06687403-2596-B483-8738-3BDF02EECAC3}"/>
              </a:ext>
            </a:extLst>
          </p:cNvPr>
          <p:cNvSpPr>
            <a:spLocks noGrp="1"/>
          </p:cNvSpPr>
          <p:nvPr>
            <p:ph type="title"/>
          </p:nvPr>
        </p:nvSpPr>
        <p:spPr>
          <a:xfrm>
            <a:off x="1295400" y="-20538"/>
            <a:ext cx="6781800" cy="565175"/>
          </a:xfrm>
        </p:spPr>
        <p:txBody>
          <a:bodyPr/>
          <a:lstStyle/>
          <a:p>
            <a:pPr algn="ctr"/>
            <a:r>
              <a:rPr lang="en-US" spc="-1" dirty="0">
                <a:solidFill>
                  <a:srgbClr val="000000"/>
                </a:solidFill>
              </a:rPr>
              <a:t>R&amp;D impact</a:t>
            </a:r>
            <a:r>
              <a:rPr lang="en-US" sz="3200" b="0" strike="noStrike" spc="-1" dirty="0">
                <a:solidFill>
                  <a:srgbClr val="000000"/>
                </a:solidFill>
                <a:latin typeface="Calibri" panose="020F0502020204030204" pitchFamily="34" charset="0"/>
                <a:cs typeface="Calibri" panose="020F0502020204030204" pitchFamily="34" charset="0"/>
              </a:rPr>
              <a:t> examples</a:t>
            </a:r>
            <a:endParaRPr lang="en-US" sz="3200" dirty="0">
              <a:latin typeface="Calibri"/>
              <a:cs typeface="Calibri"/>
            </a:endParaRPr>
          </a:p>
        </p:txBody>
      </p:sp>
      <p:sp>
        <p:nvSpPr>
          <p:cNvPr id="2" name="Content Placeholder 5">
            <a:extLst>
              <a:ext uri="{FF2B5EF4-FFF2-40B4-BE49-F238E27FC236}">
                <a16:creationId xmlns:a16="http://schemas.microsoft.com/office/drawing/2014/main" id="{87094FF5-171E-33E4-9EA1-2947C422F700}"/>
              </a:ext>
            </a:extLst>
          </p:cNvPr>
          <p:cNvSpPr txBox="1">
            <a:spLocks/>
          </p:cNvSpPr>
          <p:nvPr/>
        </p:nvSpPr>
        <p:spPr>
          <a:xfrm>
            <a:off x="750171" y="555526"/>
            <a:ext cx="8358413" cy="4299109"/>
          </a:xfrm>
          <a:prstGeom prst="rect">
            <a:avLst/>
          </a:prstGeom>
        </p:spPr>
        <p:txBody>
          <a:bodyPr>
            <a:noAutofit/>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buClr>
                <a:schemeClr val="tx1"/>
              </a:buClr>
              <a:buFont typeface="Arial" panose="020B0604020202020204" pitchFamily="34" charset="0"/>
              <a:buChar char="•"/>
            </a:pPr>
            <a:r>
              <a:rPr lang="en-US" sz="1400" b="1" dirty="0">
                <a:latin typeface="Calibri" panose="020F0502020204030204" pitchFamily="34" charset="0"/>
                <a:cs typeface="Calibri" panose="020F0502020204030204" pitchFamily="34" charset="0"/>
              </a:rPr>
              <a:t>Fusion for Energy </a:t>
            </a:r>
            <a:r>
              <a:rPr lang="en-US" sz="1400" dirty="0">
                <a:latin typeface="Calibri" panose="020F0502020204030204" pitchFamily="34" charset="0"/>
                <a:cs typeface="Calibri" panose="020F0502020204030204" pitchFamily="34" charset="0"/>
              </a:rPr>
              <a:t>(ITER EU Domestic Agency) </a:t>
            </a: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Framework agreement and first addendum in final negotiation </a:t>
            </a: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Contribution to the design of the HTS target solenoid, relevant to the central solenoid of DTT</a:t>
            </a:r>
          </a:p>
          <a:p>
            <a:pPr>
              <a:spcBef>
                <a:spcPts val="0"/>
              </a:spcBef>
              <a:buClr>
                <a:schemeClr val="tx1"/>
              </a:buClr>
              <a:buFont typeface="Arial" panose="020B0604020202020204" pitchFamily="34" charset="0"/>
              <a:buChar char="•"/>
            </a:pPr>
            <a:r>
              <a:rPr lang="en-US" sz="1400" b="1" dirty="0" err="1">
                <a:latin typeface="Calibri" panose="020F0502020204030204" pitchFamily="34" charset="0"/>
                <a:cs typeface="Calibri" panose="020F0502020204030204" pitchFamily="34" charset="0"/>
              </a:rPr>
              <a:t>EUROFusion</a:t>
            </a:r>
            <a:r>
              <a:rPr lang="en-US" sz="1400" dirty="0">
                <a:latin typeface="Calibri" panose="020F0502020204030204" pitchFamily="34" charset="0"/>
                <a:cs typeface="Calibri" panose="020F0502020204030204" pitchFamily="34" charset="0"/>
              </a:rPr>
              <a:t> (next step European fusion reactor)</a:t>
            </a:r>
            <a:endParaRPr lang="en-US" sz="1400" b="1" dirty="0">
              <a:latin typeface="Calibri" panose="020F0502020204030204" pitchFamily="34" charset="0"/>
              <a:cs typeface="Calibri" panose="020F0502020204030204" pitchFamily="34" charset="0"/>
            </a:endParaRP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Framework agreement signed in 2023, first addendum signed in 2024</a:t>
            </a: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Contribution to the design of the HTS target solenoid, relevant to the magnets of a Volumetric Neutron Source proposed as next step in the European fusion strategy</a:t>
            </a:r>
          </a:p>
          <a:p>
            <a:pPr>
              <a:spcBef>
                <a:spcPts val="0"/>
              </a:spcBef>
              <a:buClr>
                <a:schemeClr val="tx1"/>
              </a:buClr>
              <a:buFont typeface="Arial" panose="020B0604020202020204" pitchFamily="34" charset="0"/>
              <a:buChar char="•"/>
            </a:pPr>
            <a:r>
              <a:rPr lang="en-US" sz="1400" b="1" dirty="0">
                <a:latin typeface="Calibri" panose="020F0502020204030204" pitchFamily="34" charset="0"/>
                <a:cs typeface="Calibri" panose="020F0502020204030204" pitchFamily="34" charset="0"/>
              </a:rPr>
              <a:t>Gauss Fusion </a:t>
            </a:r>
            <a:r>
              <a:rPr lang="en-US" sz="1400" dirty="0">
                <a:latin typeface="Calibri" panose="020F0502020204030204" pitchFamily="34" charset="0"/>
                <a:cs typeface="Calibri" panose="020F0502020204030204" pitchFamily="34" charset="0"/>
              </a:rPr>
              <a:t>(one of the leading EU fusion start-ups)</a:t>
            </a: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Consultancy agreement signed in 2023</a:t>
            </a: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CERN contribution to the design of the LTS/HTS GIGA stellarator magnets, based on advances in the HTS target solenoid</a:t>
            </a:r>
          </a:p>
          <a:p>
            <a:pPr>
              <a:spcBef>
                <a:spcPts val="0"/>
              </a:spcBef>
              <a:buClr>
                <a:schemeClr val="tx1"/>
              </a:buClr>
              <a:buFont typeface="Arial" panose="020B0604020202020204" pitchFamily="34" charset="0"/>
              <a:buChar char="•"/>
            </a:pPr>
            <a:r>
              <a:rPr lang="en-US" sz="1400" b="1" dirty="0">
                <a:latin typeface="Calibri" panose="020F0502020204030204" pitchFamily="34" charset="0"/>
                <a:cs typeface="Calibri" panose="020F0502020204030204" pitchFamily="34" charset="0"/>
              </a:rPr>
              <a:t>ENI</a:t>
            </a:r>
            <a:r>
              <a:rPr lang="en-US" sz="1400" dirty="0">
                <a:latin typeface="Calibri" panose="020F0502020204030204" pitchFamily="34" charset="0"/>
                <a:cs typeface="Calibri" panose="020F0502020204030204" pitchFamily="34" charset="0"/>
              </a:rPr>
              <a:t> (oil and gas energy giant)</a:t>
            </a: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Framework agreement and first addendum signed in 2024</a:t>
            </a: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Collaboration on the conceptual design and project proposal for the CERN construction of a large bore HTS solenoid (20@20 model coil) relevant to the muon collider and fusion</a:t>
            </a:r>
          </a:p>
          <a:p>
            <a:pPr>
              <a:spcBef>
                <a:spcPts val="0"/>
              </a:spcBef>
              <a:buClr>
                <a:schemeClr val="tx1"/>
              </a:buClr>
              <a:buFont typeface="Arial" panose="020B0604020202020204" pitchFamily="34" charset="0"/>
              <a:buChar char="•"/>
            </a:pPr>
            <a:r>
              <a:rPr lang="en-US" sz="1400" b="1" dirty="0">
                <a:latin typeface="Calibri" panose="020F0502020204030204" pitchFamily="34" charset="0"/>
                <a:cs typeface="Calibri" panose="020F0502020204030204" pitchFamily="34" charset="0"/>
              </a:rPr>
              <a:t>Infineon Technologies Bipolar </a:t>
            </a:r>
            <a:r>
              <a:rPr lang="en-US" sz="1400" dirty="0">
                <a:latin typeface="Calibri" panose="020F0502020204030204" pitchFamily="34" charset="0"/>
                <a:cs typeface="Calibri" panose="020F0502020204030204" pitchFamily="34" charset="0"/>
              </a:rPr>
              <a:t>(world leader bipolar high-power semiconductors, focus on green grid)</a:t>
            </a: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IFAST-2 proposal to </a:t>
            </a:r>
            <a:r>
              <a:rPr lang="en-US" sz="1400" b="1" dirty="0">
                <a:latin typeface="Calibri" panose="020F0502020204030204" pitchFamily="34" charset="0"/>
                <a:cs typeface="Calibri" panose="020F0502020204030204" pitchFamily="34" charset="0"/>
              </a:rPr>
              <a:t>INFRA-2025-TECH-01-02 </a:t>
            </a:r>
            <a:r>
              <a:rPr lang="en-US" sz="1400" dirty="0">
                <a:latin typeface="Calibri" panose="020F0502020204030204" pitchFamily="34" charset="0"/>
                <a:cs typeface="Calibri" panose="020F0502020204030204" pitchFamily="34" charset="0"/>
              </a:rPr>
              <a:t>(CERN, INFINEON, PSI)</a:t>
            </a: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Proposal of fast pulsed power cell + magnet system sent to IFAST-2 coordination for ranking at TIARA</a:t>
            </a:r>
          </a:p>
          <a:p>
            <a:pPr lvl="1">
              <a:spcBef>
                <a:spcPts val="0"/>
              </a:spcBef>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Industrial interest in rapidly pulsed and large energy/power supplies</a:t>
            </a:r>
          </a:p>
        </p:txBody>
      </p:sp>
      <p:pic>
        <p:nvPicPr>
          <p:cNvPr id="6" name="Picture 2" descr="Fusion for Energy (F4E) | Europäische Union">
            <a:extLst>
              <a:ext uri="{FF2B5EF4-FFF2-40B4-BE49-F238E27FC236}">
                <a16:creationId xmlns:a16="http://schemas.microsoft.com/office/drawing/2014/main" id="{D368CE91-5162-F07C-E1BC-3B344342F12D}"/>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3121" y="699542"/>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EUROfusion | LinkedIn">
            <a:extLst>
              <a:ext uri="{FF2B5EF4-FFF2-40B4-BE49-F238E27FC236}">
                <a16:creationId xmlns:a16="http://schemas.microsoft.com/office/drawing/2014/main" id="{4DF0F6E9-CCBD-A596-858A-591339E525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121" y="1572235"/>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Gauss Fusion | LinkedIn">
            <a:extLst>
              <a:ext uri="{FF2B5EF4-FFF2-40B4-BE49-F238E27FC236}">
                <a16:creationId xmlns:a16="http://schemas.microsoft.com/office/drawing/2014/main" id="{B891CFDA-DE11-1C56-F4F4-455619661E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3121" y="2320647"/>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gip – Wikipedia">
            <a:extLst>
              <a:ext uri="{FF2B5EF4-FFF2-40B4-BE49-F238E27FC236}">
                <a16:creationId xmlns:a16="http://schemas.microsoft.com/office/drawing/2014/main" id="{40DCDC45-1CF9-D436-4ADB-361DCE91A5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211" y="3059265"/>
            <a:ext cx="602960" cy="73662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Infineon Technologies AG - InCabin">
            <a:extLst>
              <a:ext uri="{FF2B5EF4-FFF2-40B4-BE49-F238E27FC236}">
                <a16:creationId xmlns:a16="http://schemas.microsoft.com/office/drawing/2014/main" id="{8797A09B-B00A-1BA1-B642-BB4B4769ABF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96" y="4079660"/>
            <a:ext cx="826393" cy="364298"/>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42CFCA69-61EB-8005-D70C-76B3A5FDB124}"/>
              </a:ext>
            </a:extLst>
          </p:cNvPr>
          <p:cNvSpPr txBox="1"/>
          <p:nvPr/>
        </p:nvSpPr>
        <p:spPr>
          <a:xfrm>
            <a:off x="7211322" y="4621766"/>
            <a:ext cx="1731756" cy="276999"/>
          </a:xfrm>
          <a:prstGeom prst="rect">
            <a:avLst/>
          </a:prstGeom>
          <a:solidFill>
            <a:schemeClr val="bg2"/>
          </a:solidFill>
        </p:spPr>
        <p:txBody>
          <a:bodyPr wrap="none" rtlCol="0">
            <a:spAutoFit/>
          </a:bodyPr>
          <a:lstStyle/>
          <a:p>
            <a:r>
              <a:rPr lang="en-US" sz="1200" dirty="0">
                <a:latin typeface="Calibri" panose="020F0502020204030204" pitchFamily="34" charset="0"/>
                <a:cs typeface="Calibri" panose="020F0502020204030204" pitchFamily="34" charset="0"/>
              </a:rPr>
              <a:t>Modified from L. </a:t>
            </a:r>
            <a:r>
              <a:rPr lang="en-US" sz="1200" dirty="0" err="1">
                <a:latin typeface="Calibri" panose="020F0502020204030204" pitchFamily="34" charset="0"/>
                <a:cs typeface="Calibri" panose="020F0502020204030204" pitchFamily="34" charset="0"/>
              </a:rPr>
              <a:t>Bottura</a:t>
            </a:r>
            <a:endParaRPr lang="en-US" sz="120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9F25888A-A298-4CF4-18AA-86B7C387052B}"/>
              </a:ext>
            </a:extLst>
          </p:cNvPr>
          <p:cNvSpPr>
            <a:spLocks noGrp="1"/>
          </p:cNvSpPr>
          <p:nvPr>
            <p:ph type="sldNum" sz="quarter" idx="4"/>
          </p:nvPr>
        </p:nvSpPr>
        <p:spPr/>
        <p:txBody>
          <a:bodyPr/>
          <a:lstStyle/>
          <a:p>
            <a:fld id="{974172A1-1CBF-0B40-9234-7D4D80EC19EA}" type="slidenum">
              <a:rPr lang="en-GB" smtClean="0"/>
              <a:pPr/>
              <a:t>15</a:t>
            </a:fld>
            <a:endParaRPr lang="en-GB" dirty="0"/>
          </a:p>
        </p:txBody>
      </p:sp>
    </p:spTree>
    <p:extLst>
      <p:ext uri="{BB962C8B-B14F-4D97-AF65-F5344CB8AC3E}">
        <p14:creationId xmlns:p14="http://schemas.microsoft.com/office/powerpoint/2010/main" val="14229533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E34733-B646-D129-82EE-03C1A7FD2DA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9FAB1102-540B-EC3F-6229-0A73E7A0E2DC}"/>
              </a:ext>
            </a:extLst>
          </p:cNvPr>
          <p:cNvSpPr>
            <a:spLocks noGrp="1"/>
          </p:cNvSpPr>
          <p:nvPr>
            <p:ph type="ftr" sz="quarter" idx="3"/>
          </p:nvPr>
        </p:nvSpPr>
        <p:spPr>
          <a:xfrm>
            <a:off x="35496" y="4977845"/>
            <a:ext cx="6768752" cy="195485"/>
          </a:xfrm>
        </p:spPr>
        <p:txBody>
          <a:bodyPr/>
          <a:lstStyle/>
          <a:p>
            <a:pPr algn="l"/>
            <a:r>
              <a:rPr lang="en-US"/>
              <a:t>D. Schulte, S. Stapnes, Muon Collider, LDG, CERN, June 2025</a:t>
            </a:r>
            <a:endParaRPr lang="en-GB" dirty="0"/>
          </a:p>
        </p:txBody>
      </p:sp>
      <p:sp>
        <p:nvSpPr>
          <p:cNvPr id="5" name="Title 4">
            <a:extLst>
              <a:ext uri="{FF2B5EF4-FFF2-40B4-BE49-F238E27FC236}">
                <a16:creationId xmlns:a16="http://schemas.microsoft.com/office/drawing/2014/main" id="{01DB409E-04FC-DF3A-58A0-96CC95DA4C0F}"/>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MuCol Mid-term Review</a:t>
            </a:r>
            <a:endParaRPr lang="en-US" sz="3200" dirty="0">
              <a:latin typeface="Calibri"/>
              <a:cs typeface="Calibri"/>
            </a:endParaRPr>
          </a:p>
        </p:txBody>
      </p:sp>
      <p:sp>
        <p:nvSpPr>
          <p:cNvPr id="2" name="Content Placeholder 5">
            <a:extLst>
              <a:ext uri="{FF2B5EF4-FFF2-40B4-BE49-F238E27FC236}">
                <a16:creationId xmlns:a16="http://schemas.microsoft.com/office/drawing/2014/main" id="{950CE65D-B3B3-1351-96EF-76D263CA6CF4}"/>
              </a:ext>
            </a:extLst>
          </p:cNvPr>
          <p:cNvSpPr txBox="1">
            <a:spLocks/>
          </p:cNvSpPr>
          <p:nvPr/>
        </p:nvSpPr>
        <p:spPr>
          <a:xfrm>
            <a:off x="179512" y="915566"/>
            <a:ext cx="8358413" cy="3509511"/>
          </a:xfrm>
          <a:prstGeom prst="rect">
            <a:avLst/>
          </a:prstGeom>
        </p:spPr>
        <p:txBody>
          <a:bodyPr>
            <a:noAutofit/>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Clr>
                <a:schemeClr val="tx1"/>
              </a:buClr>
              <a:buNone/>
            </a:pPr>
            <a:r>
              <a:rPr lang="en-US" sz="1600" dirty="0">
                <a:latin typeface="Calibri" panose="020F0502020204030204" pitchFamily="34" charset="0"/>
                <a:cs typeface="Calibri" panose="020F0502020204030204" pitchFamily="34" charset="0"/>
              </a:rPr>
              <a:t>With an external reviewer</a:t>
            </a:r>
          </a:p>
          <a:p>
            <a:pPr marL="0" indent="0">
              <a:spcBef>
                <a:spcPts val="0"/>
              </a:spcBef>
              <a:buClr>
                <a:schemeClr val="tx1"/>
              </a:buClr>
              <a:buNone/>
            </a:pPr>
            <a:r>
              <a:rPr lang="en-US" sz="1600" dirty="0">
                <a:latin typeface="Calibri" panose="020F0502020204030204" pitchFamily="34" charset="0"/>
                <a:cs typeface="Calibri" panose="020F0502020204030204" pitchFamily="34" charset="0"/>
              </a:rPr>
              <a:t>Very good presentations of the </a:t>
            </a:r>
            <a:r>
              <a:rPr lang="en-US" sz="1600" dirty="0" err="1">
                <a:latin typeface="Calibri" panose="020F0502020204030204" pitchFamily="34" charset="0"/>
                <a:cs typeface="Calibri" panose="020F0502020204030204" pitchFamily="34" charset="0"/>
              </a:rPr>
              <a:t>workpackage</a:t>
            </a:r>
            <a:r>
              <a:rPr lang="en-US" sz="1600" dirty="0">
                <a:latin typeface="Calibri" panose="020F0502020204030204" pitchFamily="34" charset="0"/>
                <a:cs typeface="Calibri" panose="020F0502020204030204" pitchFamily="34" charset="0"/>
              </a:rPr>
              <a:t> leaders</a:t>
            </a:r>
          </a:p>
          <a:p>
            <a:pPr>
              <a:spcBef>
                <a:spcPts val="0"/>
              </a:spcBef>
              <a:buClr>
                <a:schemeClr val="tx1"/>
              </a:buClr>
              <a:buFont typeface="Arial" panose="020B0604020202020204" pitchFamily="34" charset="0"/>
              <a:buChar char="•"/>
            </a:pPr>
            <a:endParaRPr lang="en-US" sz="1600" b="1" dirty="0">
              <a:latin typeface="Calibri" panose="020F0502020204030204" pitchFamily="34" charset="0"/>
              <a:cs typeface="Calibri" panose="020F0502020204030204" pitchFamily="34" charset="0"/>
            </a:endParaRPr>
          </a:p>
          <a:p>
            <a:pPr marL="0" indent="0">
              <a:spcBef>
                <a:spcPts val="0"/>
              </a:spcBef>
              <a:buClr>
                <a:schemeClr val="tx1"/>
              </a:buClr>
              <a:buNone/>
            </a:pPr>
            <a:r>
              <a:rPr lang="en-US" sz="1600" b="1" dirty="0">
                <a:latin typeface="Calibri" panose="020F0502020204030204" pitchFamily="34" charset="0"/>
                <a:cs typeface="Calibri" panose="020F0502020204030204" pitchFamily="34" charset="0"/>
              </a:rPr>
              <a:t>Technical progress was considered very good</a:t>
            </a:r>
          </a:p>
          <a:p>
            <a:pPr marL="0" indent="0">
              <a:spcBef>
                <a:spcPts val="0"/>
              </a:spcBef>
              <a:buClr>
                <a:schemeClr val="tx1"/>
              </a:buClr>
              <a:buNone/>
            </a:pPr>
            <a:r>
              <a:rPr lang="en-US" sz="1600" b="1" dirty="0">
                <a:latin typeface="Calibri" panose="020F0502020204030204" pitchFamily="34" charset="0"/>
                <a:cs typeface="Calibri" panose="020F0502020204030204" pitchFamily="34" charset="0"/>
              </a:rPr>
              <a:t>Managed to submit to ESPPU in spite of earlier deadline</a:t>
            </a:r>
          </a:p>
          <a:p>
            <a:pPr>
              <a:spcBef>
                <a:spcPts val="0"/>
              </a:spcBef>
              <a:buClr>
                <a:schemeClr val="tx1"/>
              </a:buClr>
              <a:buFont typeface="Arial" panose="020B0604020202020204" pitchFamily="34" charset="0"/>
              <a:buChar char="•"/>
            </a:pPr>
            <a:endParaRPr lang="en-US" sz="1600" b="1" dirty="0">
              <a:latin typeface="Calibri" panose="020F0502020204030204" pitchFamily="34" charset="0"/>
              <a:cs typeface="Calibri" panose="020F0502020204030204" pitchFamily="34" charset="0"/>
            </a:endParaRPr>
          </a:p>
          <a:p>
            <a:pPr marL="0" indent="0">
              <a:spcBef>
                <a:spcPts val="0"/>
              </a:spcBef>
              <a:buClr>
                <a:schemeClr val="tx1"/>
              </a:buClr>
              <a:buNone/>
            </a:pPr>
            <a:r>
              <a:rPr lang="en-US" sz="1600" dirty="0">
                <a:latin typeface="Calibri" panose="020F0502020204030204" pitchFamily="34" charset="0"/>
                <a:cs typeface="Calibri" panose="020F0502020204030204" pitchFamily="34" charset="0"/>
              </a:rPr>
              <a:t>Some administrative details needed to be corrected, e.g.</a:t>
            </a:r>
          </a:p>
          <a:p>
            <a:pPr>
              <a:spcBef>
                <a:spcPts val="0"/>
              </a:spcBef>
              <a:buClr>
                <a:schemeClr val="tx1"/>
              </a:buClr>
              <a:buFont typeface="Arial" panose="020B0604020202020204" pitchFamily="34" charset="0"/>
              <a:buChar char="•"/>
            </a:pPr>
            <a:r>
              <a:rPr lang="en-US" sz="1600" dirty="0">
                <a:latin typeface="Calibri" panose="020F0502020204030204" pitchFamily="34" charset="0"/>
                <a:cs typeface="Calibri" panose="020F0502020204030204" pitchFamily="34" charset="0"/>
              </a:rPr>
              <a:t>New deliverable (MuCol policy brief document) had to be written</a:t>
            </a:r>
          </a:p>
          <a:p>
            <a:pPr>
              <a:spcBef>
                <a:spcPts val="0"/>
              </a:spcBef>
              <a:buClr>
                <a:schemeClr val="tx1"/>
              </a:buClr>
              <a:buFont typeface="Arial" panose="020B0604020202020204" pitchFamily="34" charset="0"/>
              <a:buChar char="•"/>
            </a:pPr>
            <a:r>
              <a:rPr lang="en-US" sz="1600" dirty="0">
                <a:latin typeface="Calibri" panose="020F0502020204030204" pitchFamily="34" charset="0"/>
                <a:cs typeface="Calibri" panose="020F0502020204030204" pitchFamily="34" charset="0"/>
              </a:rPr>
              <a:t>Explain why one University is late with hiring a post doc</a:t>
            </a:r>
          </a:p>
          <a:p>
            <a:pPr>
              <a:spcBef>
                <a:spcPts val="0"/>
              </a:spcBef>
              <a:buClr>
                <a:schemeClr val="tx1"/>
              </a:buClr>
              <a:buFont typeface="Arial" panose="020B0604020202020204" pitchFamily="34" charset="0"/>
              <a:buChar char="•"/>
            </a:pPr>
            <a:r>
              <a:rPr lang="en-US" sz="1600" dirty="0">
                <a:latin typeface="Calibri" panose="020F0502020204030204" pitchFamily="34" charset="0"/>
                <a:cs typeface="Calibri" panose="020F0502020204030204" pitchFamily="34" charset="0"/>
              </a:rPr>
              <a:t>…</a:t>
            </a:r>
          </a:p>
          <a:p>
            <a:pPr marL="0" indent="0">
              <a:spcBef>
                <a:spcPts val="0"/>
              </a:spcBef>
              <a:buClr>
                <a:schemeClr val="tx1"/>
              </a:buClr>
              <a:buNone/>
            </a:pPr>
            <a:r>
              <a:rPr lang="en-US" sz="1600" dirty="0">
                <a:latin typeface="Calibri" panose="020F0502020204030204" pitchFamily="34" charset="0"/>
                <a:cs typeface="Calibri" panose="020F0502020204030204" pitchFamily="34" charset="0"/>
              </a:rPr>
              <a:t>Comment from CERN EU office: That went better than normal… </a:t>
            </a:r>
          </a:p>
          <a:p>
            <a:pPr marL="0" indent="0">
              <a:spcBef>
                <a:spcPts val="0"/>
              </a:spcBef>
              <a:buClr>
                <a:schemeClr val="tx1"/>
              </a:buClr>
              <a:buNone/>
            </a:pPr>
            <a:r>
              <a:rPr lang="en-US" sz="1600" b="1" dirty="0">
                <a:latin typeface="Calibri" panose="020F0502020204030204" pitchFamily="34" charset="0"/>
                <a:cs typeface="Calibri" panose="020F0502020204030204" pitchFamily="34" charset="0"/>
              </a:rPr>
              <a:t>All comments should be all solved</a:t>
            </a:r>
          </a:p>
          <a:p>
            <a:pPr>
              <a:spcBef>
                <a:spcPts val="0"/>
              </a:spcBef>
              <a:buClr>
                <a:schemeClr val="tx1"/>
              </a:buClr>
              <a:buFont typeface="Arial" panose="020B0604020202020204" pitchFamily="34" charset="0"/>
              <a:buChar char="•"/>
            </a:pPr>
            <a:endParaRPr lang="en-US" sz="1600" b="1" dirty="0">
              <a:latin typeface="Calibri" panose="020F0502020204030204" pitchFamily="34" charset="0"/>
              <a:cs typeface="Calibri" panose="020F0502020204030204" pitchFamily="34" charset="0"/>
            </a:endParaRPr>
          </a:p>
          <a:p>
            <a:pPr marL="0" indent="0">
              <a:spcBef>
                <a:spcPts val="0"/>
              </a:spcBef>
              <a:buClr>
                <a:schemeClr val="tx1"/>
              </a:buClr>
              <a:buNone/>
            </a:pPr>
            <a:r>
              <a:rPr lang="en-US" sz="1600" b="1" dirty="0">
                <a:latin typeface="Calibri" panose="020F0502020204030204" pitchFamily="34" charset="0"/>
                <a:cs typeface="Calibri" panose="020F0502020204030204" pitchFamily="34" charset="0"/>
              </a:rPr>
              <a:t>Main comment for improvement: Target policy makers more strongly</a:t>
            </a:r>
          </a:p>
        </p:txBody>
      </p:sp>
      <p:sp>
        <p:nvSpPr>
          <p:cNvPr id="4" name="Slide Number Placeholder 3">
            <a:extLst>
              <a:ext uri="{FF2B5EF4-FFF2-40B4-BE49-F238E27FC236}">
                <a16:creationId xmlns:a16="http://schemas.microsoft.com/office/drawing/2014/main" id="{D575F473-BFD2-79AF-A9A3-B9E12A8FE29C}"/>
              </a:ext>
            </a:extLst>
          </p:cNvPr>
          <p:cNvSpPr>
            <a:spLocks noGrp="1"/>
          </p:cNvSpPr>
          <p:nvPr>
            <p:ph type="sldNum" sz="quarter" idx="4"/>
          </p:nvPr>
        </p:nvSpPr>
        <p:spPr/>
        <p:txBody>
          <a:bodyPr/>
          <a:lstStyle/>
          <a:p>
            <a:fld id="{974172A1-1CBF-0B40-9234-7D4D80EC19EA}" type="slidenum">
              <a:rPr lang="en-GB" smtClean="0"/>
              <a:pPr/>
              <a:t>16</a:t>
            </a:fld>
            <a:endParaRPr lang="en-GB" dirty="0"/>
          </a:p>
        </p:txBody>
      </p:sp>
    </p:spTree>
    <p:extLst>
      <p:ext uri="{BB962C8B-B14F-4D97-AF65-F5344CB8AC3E}">
        <p14:creationId xmlns:p14="http://schemas.microsoft.com/office/powerpoint/2010/main" val="6323616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983E10-E5A6-7AEF-F977-E69E5E61CE6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16945F13-0CCC-EE28-9612-3341819AAD0A}"/>
              </a:ext>
            </a:extLst>
          </p:cNvPr>
          <p:cNvSpPr>
            <a:spLocks noGrp="1"/>
          </p:cNvSpPr>
          <p:nvPr>
            <p:ph type="ftr" sz="quarter" idx="3"/>
          </p:nvPr>
        </p:nvSpPr>
        <p:spPr>
          <a:xfrm>
            <a:off x="35496" y="4977845"/>
            <a:ext cx="6768752" cy="195485"/>
          </a:xfrm>
        </p:spPr>
        <p:txBody>
          <a:bodyPr/>
          <a:lstStyle/>
          <a:p>
            <a:pPr algn="l"/>
            <a:r>
              <a:rPr lang="en-US"/>
              <a:t>D. Schulte, S. Stapnes, Muon Collider, LDG, CERN, June 2025</a:t>
            </a:r>
            <a:endParaRPr lang="en-GB" dirty="0"/>
          </a:p>
        </p:txBody>
      </p:sp>
      <p:sp>
        <p:nvSpPr>
          <p:cNvPr id="5" name="Title 4">
            <a:extLst>
              <a:ext uri="{FF2B5EF4-FFF2-40B4-BE49-F238E27FC236}">
                <a16:creationId xmlns:a16="http://schemas.microsoft.com/office/drawing/2014/main" id="{C5B366DD-BE9D-AE55-F875-5D26FB244E50}"/>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US Development</a:t>
            </a:r>
            <a:endParaRPr lang="en-US" sz="3200" dirty="0">
              <a:latin typeface="Calibri"/>
              <a:cs typeface="Calibri"/>
            </a:endParaRPr>
          </a:p>
        </p:txBody>
      </p:sp>
      <p:sp>
        <p:nvSpPr>
          <p:cNvPr id="2" name="Slide Number Placeholder 1">
            <a:extLst>
              <a:ext uri="{FF2B5EF4-FFF2-40B4-BE49-F238E27FC236}">
                <a16:creationId xmlns:a16="http://schemas.microsoft.com/office/drawing/2014/main" id="{14D4B68C-8F4F-5DDD-2BB4-98CF309A5F33}"/>
              </a:ext>
            </a:extLst>
          </p:cNvPr>
          <p:cNvSpPr>
            <a:spLocks noGrp="1"/>
          </p:cNvSpPr>
          <p:nvPr>
            <p:ph type="sldNum" sz="quarter" idx="4"/>
          </p:nvPr>
        </p:nvSpPr>
        <p:spPr/>
        <p:txBody>
          <a:bodyPr/>
          <a:lstStyle/>
          <a:p>
            <a:fld id="{974172A1-1CBF-0B40-9234-7D4D80EC19EA}" type="slidenum">
              <a:rPr lang="en-GB" smtClean="0"/>
              <a:pPr/>
              <a:t>17</a:t>
            </a:fld>
            <a:endParaRPr lang="en-GB" dirty="0"/>
          </a:p>
        </p:txBody>
      </p:sp>
      <p:sp>
        <p:nvSpPr>
          <p:cNvPr id="4" name="TextBox 3">
            <a:extLst>
              <a:ext uri="{FF2B5EF4-FFF2-40B4-BE49-F238E27FC236}">
                <a16:creationId xmlns:a16="http://schemas.microsoft.com/office/drawing/2014/main" id="{2E7A9368-D19E-7AAC-EF3A-12261E65EBF0}"/>
              </a:ext>
            </a:extLst>
          </p:cNvPr>
          <p:cNvSpPr txBox="1"/>
          <p:nvPr/>
        </p:nvSpPr>
        <p:spPr>
          <a:xfrm>
            <a:off x="169986" y="618237"/>
            <a:ext cx="8974014" cy="4185761"/>
          </a:xfrm>
          <a:prstGeom prst="rect">
            <a:avLst/>
          </a:prstGeom>
          <a:noFill/>
        </p:spPr>
        <p:txBody>
          <a:bodyPr wrap="square" rtlCol="0">
            <a:spAutoFit/>
          </a:bodyPr>
          <a:lstStyle/>
          <a:p>
            <a:r>
              <a:rPr lang="en-US" sz="1400" b="1" dirty="0">
                <a:latin typeface="Calibri" panose="020F0502020204030204" pitchFamily="34" charset="0"/>
                <a:cs typeface="Calibri" panose="020F0502020204030204" pitchFamily="34" charset="0"/>
              </a:rPr>
              <a:t>National Academy of Science Recommendation has been published:</a:t>
            </a:r>
          </a:p>
          <a:p>
            <a:endParaRPr lang="en-US" sz="1400" b="1" dirty="0">
              <a:latin typeface="Calibri" panose="020F0502020204030204" pitchFamily="34" charset="0"/>
              <a:cs typeface="Calibri" panose="020F0502020204030204" pitchFamily="34" charset="0"/>
            </a:endParaRPr>
          </a:p>
          <a:p>
            <a:r>
              <a:rPr lang="en-US" sz="1400" b="1" dirty="0">
                <a:latin typeface="Calibri" panose="020F0502020204030204" pitchFamily="34" charset="0"/>
                <a:cs typeface="Calibri" panose="020F0502020204030204" pitchFamily="34" charset="0"/>
              </a:rPr>
              <a:t>Recommendation 1: The United States should host the world’s highest-energy elementary particle collider around the middle of the century. This requires the immediate creation of a national muon collider research and development program to enable the construction of a demonstrator of the key new technologies and their integration.</a:t>
            </a:r>
          </a:p>
          <a:p>
            <a:r>
              <a:rPr lang="en-US" sz="1400" dirty="0">
                <a:latin typeface="Calibri" panose="020F0502020204030204" pitchFamily="34" charset="0"/>
                <a:cs typeface="Calibri" panose="020F0502020204030204" pitchFamily="34" charset="0"/>
              </a:rPr>
              <a:t>A collider with approximately 10 times the energy of the Large Hadron Collider (LHC) is crucial</a:t>
            </a:r>
          </a:p>
          <a:p>
            <a:r>
              <a:rPr lang="en-US" sz="1400" dirty="0">
                <a:latin typeface="Calibri" panose="020F0502020204030204" pitchFamily="34" charset="0"/>
                <a:cs typeface="Calibri" panose="020F0502020204030204" pitchFamily="34" charset="0"/>
              </a:rPr>
              <a:t>for addressing the big questions of particle physics and making discoveries. A 10-TeV muon collider on</a:t>
            </a:r>
          </a:p>
          <a:p>
            <a:r>
              <a:rPr lang="en-US" sz="1400" dirty="0">
                <a:latin typeface="Calibri" panose="020F0502020204030204" pitchFamily="34" charset="0"/>
                <a:cs typeface="Calibri" panose="020F0502020204030204" pitchFamily="34" charset="0"/>
              </a:rPr>
              <a:t>the Fermi National Accelerator Laboratory (Fermilab) site would have similar discovery reach as a 100-</a:t>
            </a:r>
          </a:p>
          <a:p>
            <a:r>
              <a:rPr lang="en-US" sz="1400" dirty="0">
                <a:latin typeface="Calibri" panose="020F0502020204030204" pitchFamily="34" charset="0"/>
                <a:cs typeface="Calibri" panose="020F0502020204030204" pitchFamily="34" charset="0"/>
              </a:rPr>
              <a:t>TeV proton collider. A muon collider combines the physics advantages of an electron-positron and a</a:t>
            </a:r>
          </a:p>
          <a:p>
            <a:r>
              <a:rPr lang="en-US" sz="1400" dirty="0">
                <a:latin typeface="Calibri" panose="020F0502020204030204" pitchFamily="34" charset="0"/>
                <a:cs typeface="Calibri" panose="020F0502020204030204" pitchFamily="34" charset="0"/>
              </a:rPr>
              <a:t>proton-proton collider, with a much smaller size. A machine that collides unstable elementary particles</a:t>
            </a:r>
          </a:p>
          <a:p>
            <a:r>
              <a:rPr lang="en-US" sz="1400" dirty="0">
                <a:latin typeface="Calibri" panose="020F0502020204030204" pitchFamily="34" charset="0"/>
                <a:cs typeface="Calibri" panose="020F0502020204030204" pitchFamily="34" charset="0"/>
              </a:rPr>
              <a:t>has never been attempted before and requires significant research and development (R&amp;D), international</a:t>
            </a:r>
          </a:p>
          <a:p>
            <a:r>
              <a:rPr lang="en-US" sz="1400" dirty="0">
                <a:latin typeface="Calibri" panose="020F0502020204030204" pitchFamily="34" charset="0"/>
                <a:cs typeface="Calibri" panose="020F0502020204030204" pitchFamily="34" charset="0"/>
              </a:rPr>
              <a:t>coordination, and a demonstrator project to establish its feasibility. Developing a U.S.-hosted muon</a:t>
            </a:r>
          </a:p>
          <a:p>
            <a:r>
              <a:rPr lang="en-US" sz="1400" dirty="0">
                <a:latin typeface="Calibri" panose="020F0502020204030204" pitchFamily="34" charset="0"/>
                <a:cs typeface="Calibri" panose="020F0502020204030204" pitchFamily="34" charset="0"/>
              </a:rPr>
              <a:t>collider—an unprecedented machine requiring considerable research, development, and a feasibility</a:t>
            </a:r>
          </a:p>
          <a:p>
            <a:r>
              <a:rPr lang="en-US" sz="1400" dirty="0">
                <a:latin typeface="Calibri" panose="020F0502020204030204" pitchFamily="34" charset="0"/>
                <a:cs typeface="Calibri" panose="020F0502020204030204" pitchFamily="34" charset="0"/>
              </a:rPr>
              <a:t>demonstrator—would solidify U.S. leadership in particle physics and drive accelerator innovation. The</a:t>
            </a:r>
          </a:p>
          <a:p>
            <a:r>
              <a:rPr lang="en-US" sz="1400" dirty="0">
                <a:latin typeface="Calibri" panose="020F0502020204030204" pitchFamily="34" charset="0"/>
                <a:cs typeface="Calibri" panose="020F0502020204030204" pitchFamily="34" charset="0"/>
              </a:rPr>
              <a:t>“middle of the century” timeline reflects the project’s inherent complexities, which are elaborated in</a:t>
            </a:r>
          </a:p>
          <a:p>
            <a:r>
              <a:rPr lang="en-US" sz="1400" dirty="0">
                <a:latin typeface="Calibri" panose="020F0502020204030204" pitchFamily="34" charset="0"/>
                <a:cs typeface="Calibri" panose="020F0502020204030204" pitchFamily="34" charset="0"/>
              </a:rPr>
              <a:t>Chapter 2, and underscores the need for global coordination.</a:t>
            </a:r>
          </a:p>
          <a:p>
            <a:endParaRPr lang="en-US" sz="1400" dirty="0">
              <a:latin typeface="Calibri" panose="020F0502020204030204" pitchFamily="34" charset="0"/>
              <a:cs typeface="Calibri" panose="020F0502020204030204" pitchFamily="34" charset="0"/>
            </a:endParaRPr>
          </a:p>
          <a:p>
            <a:endParaRPr lang="en-US" sz="1400" dirty="0">
              <a:latin typeface="Calibri" panose="020F0502020204030204" pitchFamily="34" charset="0"/>
              <a:cs typeface="Calibri" panose="020F0502020204030204" pitchFamily="34" charset="0"/>
            </a:endParaRPr>
          </a:p>
          <a:p>
            <a:r>
              <a:rPr lang="en-US" sz="1400" b="1" dirty="0">
                <a:latin typeface="Calibri" panose="020F0502020204030204" pitchFamily="34" charset="0"/>
                <a:cs typeface="Calibri" panose="020F0502020204030204" pitchFamily="34" charset="0"/>
              </a:rPr>
              <a:t>Several grants </a:t>
            </a:r>
            <a:r>
              <a:rPr lang="en-US" sz="1400" dirty="0">
                <a:latin typeface="Calibri" panose="020F0502020204030204" pitchFamily="34" charset="0"/>
                <a:cs typeface="Calibri" panose="020F0502020204030204" pitchFamily="34" charset="0"/>
              </a:rPr>
              <a:t>have been secured in the US to support the muon collider R&amp;D</a:t>
            </a:r>
          </a:p>
        </p:txBody>
      </p:sp>
    </p:spTree>
    <p:extLst>
      <p:ext uri="{BB962C8B-B14F-4D97-AF65-F5344CB8AC3E}">
        <p14:creationId xmlns:p14="http://schemas.microsoft.com/office/powerpoint/2010/main" val="7661521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5162"/>
            <a:ext cx="6781800" cy="432048"/>
          </a:xfrm>
        </p:spPr>
        <p:txBody>
          <a:bodyPr>
            <a:normAutofit fontScale="90000"/>
          </a:bodyPr>
          <a:lstStyle/>
          <a:p>
            <a:pPr algn="ctr"/>
            <a:r>
              <a:rPr lang="en-GB" sz="3200" dirty="0">
                <a:latin typeface="Calibri"/>
                <a:cs typeface="Calibri"/>
              </a:rPr>
              <a:t>IMCC Partners</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18</a:t>
            </a:fld>
            <a:endParaRPr lang="en-GB" dirty="0"/>
          </a:p>
        </p:txBody>
      </p:sp>
      <p:graphicFrame>
        <p:nvGraphicFramePr>
          <p:cNvPr id="6" name="Table 5"/>
          <p:cNvGraphicFramePr>
            <a:graphicFrameLocks noGrp="1"/>
          </p:cNvGraphicFramePr>
          <p:nvPr/>
        </p:nvGraphicFramePr>
        <p:xfrm>
          <a:off x="107504" y="343568"/>
          <a:ext cx="2160240" cy="4604446"/>
        </p:xfrm>
        <a:graphic>
          <a:graphicData uri="http://schemas.openxmlformats.org/drawingml/2006/table">
            <a:tbl>
              <a:tblPr bandRow="1">
                <a:tableStyleId>{5C22544A-7EE6-4342-B048-85BDC9FD1C3A}</a:tableStyleId>
              </a:tblPr>
              <a:tblGrid>
                <a:gridCol w="420047">
                  <a:extLst>
                    <a:ext uri="{9D8B030D-6E8A-4147-A177-3AD203B41FA5}">
                      <a16:colId xmlns:a16="http://schemas.microsoft.com/office/drawing/2014/main" val="20000"/>
                    </a:ext>
                  </a:extLst>
                </a:gridCol>
                <a:gridCol w="1740193">
                  <a:extLst>
                    <a:ext uri="{9D8B030D-6E8A-4147-A177-3AD203B41FA5}">
                      <a16:colId xmlns:a16="http://schemas.microsoft.com/office/drawing/2014/main" val="20001"/>
                    </a:ext>
                  </a:extLst>
                </a:gridCol>
              </a:tblGrid>
              <a:tr h="200149">
                <a:tc>
                  <a:txBody>
                    <a:bodyPr/>
                    <a:lstStyle/>
                    <a:p>
                      <a:r>
                        <a:rPr lang="en-US" sz="800" dirty="0">
                          <a:latin typeface="Calibri"/>
                          <a:cs typeface="Calibri"/>
                        </a:rPr>
                        <a:t>IEIO</a:t>
                      </a:r>
                    </a:p>
                  </a:txBody>
                  <a:tcPr marT="36576" marB="36576"/>
                </a:tc>
                <a:tc>
                  <a:txBody>
                    <a:bodyPr/>
                    <a:lstStyle/>
                    <a:p>
                      <a:r>
                        <a:rPr lang="en-US" sz="800" b="1" dirty="0">
                          <a:solidFill>
                            <a:schemeClr val="tx1"/>
                          </a:solidFill>
                          <a:latin typeface="Calibri"/>
                          <a:cs typeface="Calibri"/>
                        </a:rPr>
                        <a:t>CERN</a:t>
                      </a:r>
                    </a:p>
                  </a:txBody>
                  <a:tcPr marT="36576" marB="36576"/>
                </a:tc>
                <a:extLst>
                  <a:ext uri="{0D108BD9-81ED-4DB2-BD59-A6C34878D82A}">
                    <a16:rowId xmlns:a16="http://schemas.microsoft.com/office/drawing/2014/main" val="10000"/>
                  </a:ext>
                </a:extLst>
              </a:tr>
              <a:tr h="200149">
                <a:tc>
                  <a:txBody>
                    <a:bodyPr/>
                    <a:lstStyle/>
                    <a:p>
                      <a:r>
                        <a:rPr lang="en-US" sz="800" dirty="0">
                          <a:latin typeface="Calibri"/>
                          <a:cs typeface="Calibri"/>
                        </a:rPr>
                        <a:t>FR</a:t>
                      </a:r>
                    </a:p>
                  </a:txBody>
                  <a:tcPr marT="36576" marB="36576"/>
                </a:tc>
                <a:tc>
                  <a:txBody>
                    <a:bodyPr/>
                    <a:lstStyle/>
                    <a:p>
                      <a:r>
                        <a:rPr lang="en-US" sz="800" b="1" dirty="0">
                          <a:solidFill>
                            <a:schemeClr val="tx1"/>
                          </a:solidFill>
                          <a:latin typeface="Calibri"/>
                          <a:cs typeface="Calibri"/>
                        </a:rPr>
                        <a:t>CEA-IRFU</a:t>
                      </a:r>
                    </a:p>
                  </a:txBody>
                  <a:tcPr marT="36576" marB="36576"/>
                </a:tc>
                <a:extLst>
                  <a:ext uri="{0D108BD9-81ED-4DB2-BD59-A6C34878D82A}">
                    <a16:rowId xmlns:a16="http://schemas.microsoft.com/office/drawing/2014/main" val="10001"/>
                  </a:ext>
                </a:extLst>
              </a:tr>
              <a:tr h="200149">
                <a:tc>
                  <a:txBody>
                    <a:bodyPr/>
                    <a:lstStyle/>
                    <a:p>
                      <a:endParaRPr lang="en-US" sz="800" dirty="0">
                        <a:latin typeface="Calibri"/>
                        <a:cs typeface="Calibri"/>
                      </a:endParaRPr>
                    </a:p>
                  </a:txBody>
                  <a:tcPr marT="36576" marB="36576"/>
                </a:tc>
                <a:tc>
                  <a:txBody>
                    <a:bodyPr/>
                    <a:lstStyle/>
                    <a:p>
                      <a:r>
                        <a:rPr lang="en-US" sz="800" dirty="0">
                          <a:solidFill>
                            <a:schemeClr val="tx1"/>
                          </a:solidFill>
                          <a:latin typeface="Calibri"/>
                          <a:cs typeface="Calibri"/>
                        </a:rPr>
                        <a:t>CNRS-LNCMI</a:t>
                      </a:r>
                    </a:p>
                  </a:txBody>
                  <a:tcPr marT="36576" marB="36576"/>
                </a:tc>
                <a:extLst>
                  <a:ext uri="{0D108BD9-81ED-4DB2-BD59-A6C34878D82A}">
                    <a16:rowId xmlns:a16="http://schemas.microsoft.com/office/drawing/2014/main" val="10002"/>
                  </a:ext>
                </a:extLst>
              </a:tr>
              <a:tr h="200149">
                <a:tc>
                  <a:txBody>
                    <a:bodyPr/>
                    <a:lstStyle/>
                    <a:p>
                      <a:endParaRPr lang="en-US" sz="800" dirty="0">
                        <a:latin typeface="Calibri"/>
                        <a:cs typeface="Calibri"/>
                      </a:endParaRPr>
                    </a:p>
                  </a:txBody>
                  <a:tcPr marT="36576" marB="36576"/>
                </a:tc>
                <a:tc>
                  <a:txBody>
                    <a:bodyPr/>
                    <a:lstStyle/>
                    <a:p>
                      <a:r>
                        <a:rPr lang="en-US" sz="800" b="1" i="1" dirty="0" err="1">
                          <a:solidFill>
                            <a:schemeClr val="tx1"/>
                          </a:solidFill>
                          <a:latin typeface="Calibri"/>
                          <a:cs typeface="Calibri"/>
                        </a:rPr>
                        <a:t>Ecoles</a:t>
                      </a:r>
                      <a:r>
                        <a:rPr lang="en-US" sz="800" b="1" i="1" dirty="0">
                          <a:solidFill>
                            <a:schemeClr val="tx1"/>
                          </a:solidFill>
                          <a:latin typeface="Calibri"/>
                          <a:cs typeface="Calibri"/>
                        </a:rPr>
                        <a:t> des Mines St-Etienne</a:t>
                      </a:r>
                    </a:p>
                  </a:txBody>
                  <a:tcPr marT="36576" marB="36576"/>
                </a:tc>
                <a:extLst>
                  <a:ext uri="{0D108BD9-81ED-4DB2-BD59-A6C34878D82A}">
                    <a16:rowId xmlns:a16="http://schemas.microsoft.com/office/drawing/2014/main" val="2809196396"/>
                  </a:ext>
                </a:extLst>
              </a:tr>
              <a:tr h="200149">
                <a:tc>
                  <a:txBody>
                    <a:bodyPr/>
                    <a:lstStyle/>
                    <a:p>
                      <a:r>
                        <a:rPr lang="en-US" sz="800" dirty="0">
                          <a:latin typeface="Calibri"/>
                          <a:cs typeface="Calibri"/>
                        </a:rPr>
                        <a:t>DE</a:t>
                      </a:r>
                    </a:p>
                  </a:txBody>
                  <a:tcPr marT="36576" marB="36576"/>
                </a:tc>
                <a:tc>
                  <a:txBody>
                    <a:bodyPr/>
                    <a:lstStyle/>
                    <a:p>
                      <a:r>
                        <a:rPr lang="en-US" sz="800" dirty="0">
                          <a:solidFill>
                            <a:schemeClr val="tx1"/>
                          </a:solidFill>
                          <a:latin typeface="Calibri"/>
                          <a:cs typeface="Calibri"/>
                        </a:rPr>
                        <a:t>DESY</a:t>
                      </a:r>
                    </a:p>
                  </a:txBody>
                  <a:tcPr marT="36576" marB="36576"/>
                </a:tc>
                <a:extLst>
                  <a:ext uri="{0D108BD9-81ED-4DB2-BD59-A6C34878D82A}">
                    <a16:rowId xmlns:a16="http://schemas.microsoft.com/office/drawing/2014/main" val="10003"/>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Technical University of Darmstadt</a:t>
                      </a:r>
                    </a:p>
                  </a:txBody>
                  <a:tcPr marT="36576" marB="36576"/>
                </a:tc>
                <a:extLst>
                  <a:ext uri="{0D108BD9-81ED-4DB2-BD59-A6C34878D82A}">
                    <a16:rowId xmlns:a16="http://schemas.microsoft.com/office/drawing/2014/main" val="10004"/>
                  </a:ext>
                </a:extLst>
              </a:tr>
              <a:tr h="200149">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a:t>
                      </a:r>
                      <a:r>
                        <a:rPr lang="en-US" sz="800" b="1" baseline="0" dirty="0">
                          <a:solidFill>
                            <a:schemeClr val="tx1"/>
                          </a:solidFill>
                          <a:latin typeface="Calibri"/>
                          <a:cs typeface="Calibri"/>
                        </a:rPr>
                        <a:t> of Rostock</a:t>
                      </a:r>
                    </a:p>
                  </a:txBody>
                  <a:tcPr marT="36576" marB="36576"/>
                </a:tc>
                <a:extLst>
                  <a:ext uri="{0D108BD9-81ED-4DB2-BD59-A6C34878D82A}">
                    <a16:rowId xmlns:a16="http://schemas.microsoft.com/office/drawing/2014/main" val="10005"/>
                  </a:ext>
                </a:extLst>
              </a:tr>
              <a:tr h="200149">
                <a:tc>
                  <a:txBody>
                    <a:bodyPr/>
                    <a:lstStyle/>
                    <a:p>
                      <a:endParaRPr lang="en-US" sz="800" dirty="0">
                        <a:latin typeface="Calibri"/>
                        <a:cs typeface="Calibri"/>
                      </a:endParaRPr>
                    </a:p>
                  </a:txBody>
                  <a:tcPr marT="36576" marB="36576"/>
                </a:tc>
                <a:tc>
                  <a:txBody>
                    <a:bodyPr/>
                    <a:lstStyle/>
                    <a:p>
                      <a:r>
                        <a:rPr lang="en-US" sz="800" baseline="0" dirty="0">
                          <a:solidFill>
                            <a:schemeClr val="tx1"/>
                          </a:solidFill>
                          <a:latin typeface="Calibri"/>
                          <a:cs typeface="Calibri"/>
                        </a:rPr>
                        <a:t>KIT</a:t>
                      </a:r>
                    </a:p>
                  </a:txBody>
                  <a:tcPr marT="36576" marB="36576"/>
                </a:tc>
                <a:extLst>
                  <a:ext uri="{0D108BD9-81ED-4DB2-BD59-A6C34878D82A}">
                    <a16:rowId xmlns:a16="http://schemas.microsoft.com/office/drawing/2014/main" val="10006"/>
                  </a:ext>
                </a:extLst>
              </a:tr>
              <a:tr h="200149">
                <a:tc>
                  <a:txBody>
                    <a:bodyPr/>
                    <a:lstStyle/>
                    <a:p>
                      <a:r>
                        <a:rPr lang="en-US" sz="800" dirty="0">
                          <a:latin typeface="Calibri"/>
                          <a:cs typeface="Calibri"/>
                        </a:rPr>
                        <a:t>UK</a:t>
                      </a:r>
                    </a:p>
                  </a:txBody>
                  <a:tcPr marT="36576" marB="36576"/>
                </a:tc>
                <a:tc>
                  <a:txBody>
                    <a:bodyPr/>
                    <a:lstStyle/>
                    <a:p>
                      <a:r>
                        <a:rPr lang="en-US" sz="800" b="1" i="0" dirty="0">
                          <a:solidFill>
                            <a:schemeClr val="tx1"/>
                          </a:solidFill>
                          <a:latin typeface="Calibri"/>
                          <a:cs typeface="Calibri"/>
                        </a:rPr>
                        <a:t>RAL</a:t>
                      </a:r>
                    </a:p>
                  </a:txBody>
                  <a:tcPr marT="36576" marB="36576"/>
                </a:tc>
                <a:extLst>
                  <a:ext uri="{0D108BD9-81ED-4DB2-BD59-A6C34878D82A}">
                    <a16:rowId xmlns:a16="http://schemas.microsoft.com/office/drawing/2014/main" val="10007"/>
                  </a:ext>
                </a:extLst>
              </a:tr>
              <a:tr h="200149">
                <a:tc>
                  <a:txBody>
                    <a:bodyPr/>
                    <a:lstStyle/>
                    <a:p>
                      <a:endParaRPr lang="en-US" sz="800" dirty="0">
                        <a:latin typeface="Calibri"/>
                        <a:cs typeface="Calibri"/>
                      </a:endParaRPr>
                    </a:p>
                  </a:txBody>
                  <a:tcPr marT="36576" marB="36576"/>
                </a:tc>
                <a:tc>
                  <a:txBody>
                    <a:bodyPr/>
                    <a:lstStyle/>
                    <a:p>
                      <a:r>
                        <a:rPr lang="en-US" sz="800" baseline="0" dirty="0">
                          <a:solidFill>
                            <a:schemeClr val="tx1"/>
                          </a:solidFill>
                          <a:latin typeface="Calibri"/>
                          <a:cs typeface="Calibri"/>
                        </a:rPr>
                        <a:t>UK Research and Innovation</a:t>
                      </a:r>
                    </a:p>
                  </a:txBody>
                  <a:tcPr marT="36576" marB="36576"/>
                </a:tc>
                <a:extLst>
                  <a:ext uri="{0D108BD9-81ED-4DB2-BD59-A6C34878D82A}">
                    <a16:rowId xmlns:a16="http://schemas.microsoft.com/office/drawing/2014/main" val="4109021610"/>
                  </a:ext>
                </a:extLst>
              </a:tr>
              <a:tr h="200149">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University of Lancaster</a:t>
                      </a:r>
                    </a:p>
                  </a:txBody>
                  <a:tcPr marT="36576" marB="36576"/>
                </a:tc>
                <a:extLst>
                  <a:ext uri="{0D108BD9-81ED-4DB2-BD59-A6C34878D82A}">
                    <a16:rowId xmlns:a16="http://schemas.microsoft.com/office/drawing/2014/main" val="10008"/>
                  </a:ext>
                </a:extLst>
              </a:tr>
              <a:tr h="200149">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University of Southampton</a:t>
                      </a:r>
                    </a:p>
                  </a:txBody>
                  <a:tcPr marT="36576" marB="36576"/>
                </a:tc>
                <a:extLst>
                  <a:ext uri="{0D108BD9-81ED-4DB2-BD59-A6C34878D82A}">
                    <a16:rowId xmlns:a16="http://schemas.microsoft.com/office/drawing/2014/main" val="10009"/>
                  </a:ext>
                </a:extLst>
              </a:tr>
              <a:tr h="200149">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University of </a:t>
                      </a:r>
                      <a:r>
                        <a:rPr lang="en-US" sz="800" b="1" i="0" baseline="0" dirty="0" err="1">
                          <a:solidFill>
                            <a:schemeClr val="tx1"/>
                          </a:solidFill>
                          <a:latin typeface="Calibri"/>
                          <a:cs typeface="Calibri"/>
                        </a:rPr>
                        <a:t>Strathclyde</a:t>
                      </a:r>
                      <a:endParaRPr lang="en-US" sz="800" b="1" i="0" baseline="0" dirty="0">
                        <a:solidFill>
                          <a:schemeClr val="tx1"/>
                        </a:solidFill>
                        <a:latin typeface="Calibri"/>
                        <a:cs typeface="Calibri"/>
                      </a:endParaRPr>
                    </a:p>
                  </a:txBody>
                  <a:tcPr marT="36576" marB="36576"/>
                </a:tc>
                <a:extLst>
                  <a:ext uri="{0D108BD9-81ED-4DB2-BD59-A6C34878D82A}">
                    <a16:rowId xmlns:a16="http://schemas.microsoft.com/office/drawing/2014/main" val="10010"/>
                  </a:ext>
                </a:extLst>
              </a:tr>
              <a:tr h="200149">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University of Sussex</a:t>
                      </a:r>
                    </a:p>
                  </a:txBody>
                  <a:tcPr marT="36576" marB="36576"/>
                </a:tc>
                <a:extLst>
                  <a:ext uri="{0D108BD9-81ED-4DB2-BD59-A6C34878D82A}">
                    <a16:rowId xmlns:a16="http://schemas.microsoft.com/office/drawing/2014/main" val="10011"/>
                  </a:ext>
                </a:extLst>
              </a:tr>
              <a:tr h="200149">
                <a:tc>
                  <a:txBody>
                    <a:bodyPr/>
                    <a:lstStyle/>
                    <a:p>
                      <a:endParaRPr lang="en-US" sz="800">
                        <a:latin typeface="Calibri"/>
                        <a:cs typeface="Calibri"/>
                      </a:endParaRPr>
                    </a:p>
                  </a:txBody>
                  <a:tcPr marT="36576" marB="36576"/>
                </a:tc>
                <a:tc>
                  <a:txBody>
                    <a:bodyPr/>
                    <a:lstStyle/>
                    <a:p>
                      <a:r>
                        <a:rPr lang="en-US" sz="800" b="1" baseline="0" dirty="0">
                          <a:solidFill>
                            <a:schemeClr val="tx1"/>
                          </a:solidFill>
                          <a:latin typeface="Calibri"/>
                          <a:cs typeface="Calibri"/>
                        </a:rPr>
                        <a:t>Imperial College London</a:t>
                      </a:r>
                    </a:p>
                  </a:txBody>
                  <a:tcPr marT="36576" marB="36576"/>
                </a:tc>
                <a:extLst>
                  <a:ext uri="{0D108BD9-81ED-4DB2-BD59-A6C34878D82A}">
                    <a16:rowId xmlns:a16="http://schemas.microsoft.com/office/drawing/2014/main" val="10012"/>
                  </a:ext>
                </a:extLst>
              </a:tr>
              <a:tr h="200149">
                <a:tc>
                  <a:txBody>
                    <a:bodyPr/>
                    <a:lstStyle/>
                    <a:p>
                      <a:endParaRPr lang="en-US" sz="800">
                        <a:latin typeface="Calibri"/>
                        <a:cs typeface="Calibri"/>
                      </a:endParaRPr>
                    </a:p>
                  </a:txBody>
                  <a:tcPr marT="36576" marB="36576"/>
                </a:tc>
                <a:tc>
                  <a:txBody>
                    <a:bodyPr/>
                    <a:lstStyle/>
                    <a:p>
                      <a:r>
                        <a:rPr lang="en-US" sz="800" b="1" dirty="0">
                          <a:solidFill>
                            <a:schemeClr val="tx1"/>
                          </a:solidFill>
                          <a:latin typeface="Calibri"/>
                          <a:cs typeface="Calibri"/>
                        </a:rPr>
                        <a:t>Royal Holloway</a:t>
                      </a:r>
                    </a:p>
                  </a:txBody>
                  <a:tcPr marT="36576" marB="36576"/>
                </a:tc>
                <a:extLst>
                  <a:ext uri="{0D108BD9-81ED-4DB2-BD59-A6C34878D82A}">
                    <a16:rowId xmlns:a16="http://schemas.microsoft.com/office/drawing/2014/main" val="10013"/>
                  </a:ext>
                </a:extLst>
              </a:tr>
              <a:tr h="200149">
                <a:tc>
                  <a:txBody>
                    <a:bodyPr/>
                    <a:lstStyle/>
                    <a:p>
                      <a:endParaRPr lang="en-US" sz="800">
                        <a:latin typeface="Calibri"/>
                        <a:cs typeface="Calibri"/>
                      </a:endParaRPr>
                    </a:p>
                  </a:txBody>
                  <a:tcPr marT="36576" marB="36576"/>
                </a:tc>
                <a:tc>
                  <a:txBody>
                    <a:bodyPr/>
                    <a:lstStyle/>
                    <a:p>
                      <a:r>
                        <a:rPr lang="en-US" sz="800" b="1" dirty="0">
                          <a:solidFill>
                            <a:schemeClr val="tx1"/>
                          </a:solidFill>
                          <a:latin typeface="Calibri"/>
                          <a:cs typeface="Calibri"/>
                        </a:rPr>
                        <a:t>University of </a:t>
                      </a:r>
                      <a:r>
                        <a:rPr lang="en-US" sz="800" b="1" dirty="0" err="1">
                          <a:solidFill>
                            <a:schemeClr val="tx1"/>
                          </a:solidFill>
                          <a:latin typeface="Calibri"/>
                          <a:cs typeface="Calibri"/>
                        </a:rPr>
                        <a:t>Huddersfield</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14"/>
                  </a:ext>
                </a:extLst>
              </a:tr>
              <a:tr h="200149">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University of Oxford</a:t>
                      </a:r>
                    </a:p>
                  </a:txBody>
                  <a:tcPr marT="36576" marB="36576"/>
                </a:tc>
                <a:extLst>
                  <a:ext uri="{0D108BD9-81ED-4DB2-BD59-A6C34878D82A}">
                    <a16:rowId xmlns:a16="http://schemas.microsoft.com/office/drawing/2014/main" val="10015"/>
                  </a:ext>
                </a:extLst>
              </a:tr>
              <a:tr h="200149">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 of</a:t>
                      </a:r>
                      <a:r>
                        <a:rPr lang="en-US" sz="800" b="1" baseline="0" dirty="0">
                          <a:solidFill>
                            <a:schemeClr val="tx1"/>
                          </a:solidFill>
                          <a:latin typeface="Calibri"/>
                          <a:cs typeface="Calibri"/>
                        </a:rPr>
                        <a:t> Warwick</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16"/>
                  </a:ext>
                </a:extLst>
              </a:tr>
              <a:tr h="200149">
                <a:tc>
                  <a:txBody>
                    <a:bodyPr/>
                    <a:lstStyle/>
                    <a:p>
                      <a:endParaRPr lang="en-US" sz="800">
                        <a:latin typeface="Calibri"/>
                        <a:cs typeface="Calibri"/>
                      </a:endParaRPr>
                    </a:p>
                  </a:txBody>
                  <a:tcPr marT="36576" marB="36576"/>
                </a:tc>
                <a:tc>
                  <a:txBody>
                    <a:bodyPr/>
                    <a:lstStyle/>
                    <a:p>
                      <a:r>
                        <a:rPr lang="en-US" sz="800" b="1" i="0" dirty="0">
                          <a:solidFill>
                            <a:schemeClr val="tx1"/>
                          </a:solidFill>
                          <a:latin typeface="Calibri"/>
                          <a:cs typeface="Calibri"/>
                        </a:rPr>
                        <a:t>University of Durham</a:t>
                      </a:r>
                    </a:p>
                  </a:txBody>
                  <a:tcPr marT="36576" marB="36576"/>
                </a:tc>
                <a:extLst>
                  <a:ext uri="{0D108BD9-81ED-4DB2-BD59-A6C34878D82A}">
                    <a16:rowId xmlns:a16="http://schemas.microsoft.com/office/drawing/2014/main" val="1248444713"/>
                  </a:ext>
                </a:extLst>
              </a:tr>
              <a:tr h="200149">
                <a:tc>
                  <a:txBody>
                    <a:bodyPr/>
                    <a:lstStyle/>
                    <a:p>
                      <a:endParaRPr lang="en-US" sz="800">
                        <a:latin typeface="Calibri"/>
                        <a:cs typeface="Calibri"/>
                      </a:endParaRPr>
                    </a:p>
                  </a:txBody>
                  <a:tcPr marT="36576" marB="36576"/>
                </a:tc>
                <a:tc>
                  <a:txBody>
                    <a:bodyPr/>
                    <a:lstStyle/>
                    <a:p>
                      <a:r>
                        <a:rPr lang="en-US" sz="800" b="1" i="0" dirty="0">
                          <a:solidFill>
                            <a:schemeClr val="tx1"/>
                          </a:solidFill>
                          <a:latin typeface="Calibri"/>
                          <a:cs typeface="Calibri"/>
                        </a:rPr>
                        <a:t>University of Birmingham</a:t>
                      </a:r>
                    </a:p>
                  </a:txBody>
                  <a:tcPr marT="36576" marB="36576"/>
                </a:tc>
                <a:extLst>
                  <a:ext uri="{0D108BD9-81ED-4DB2-BD59-A6C34878D82A}">
                    <a16:rowId xmlns:a16="http://schemas.microsoft.com/office/drawing/2014/main" val="2231115846"/>
                  </a:ext>
                </a:extLst>
              </a:tr>
              <a:tr h="200149">
                <a:tc>
                  <a:txBody>
                    <a:bodyPr/>
                    <a:lstStyle/>
                    <a:p>
                      <a:endParaRPr lang="en-US" sz="800">
                        <a:latin typeface="Calibri"/>
                        <a:cs typeface="Calibri"/>
                      </a:endParaRPr>
                    </a:p>
                  </a:txBody>
                  <a:tcPr marT="36576" marB="36576"/>
                </a:tc>
                <a:tc>
                  <a:txBody>
                    <a:bodyPr/>
                    <a:lstStyle/>
                    <a:p>
                      <a:r>
                        <a:rPr lang="en-US" sz="800" b="1" i="1" dirty="0">
                          <a:solidFill>
                            <a:schemeClr val="tx1"/>
                          </a:solidFill>
                          <a:latin typeface="Calibri"/>
                          <a:cs typeface="Calibri"/>
                        </a:rPr>
                        <a:t>University of Cambridge</a:t>
                      </a:r>
                    </a:p>
                  </a:txBody>
                  <a:tcPr marT="36576" marB="36576"/>
                </a:tc>
                <a:extLst>
                  <a:ext uri="{0D108BD9-81ED-4DB2-BD59-A6C34878D82A}">
                    <a16:rowId xmlns:a16="http://schemas.microsoft.com/office/drawing/2014/main" val="2549259523"/>
                  </a:ext>
                </a:extLst>
              </a:tr>
              <a:tr h="200149">
                <a:tc>
                  <a:txBody>
                    <a:bodyPr/>
                    <a:lstStyle/>
                    <a:p>
                      <a:r>
                        <a:rPr lang="en-US" sz="800" dirty="0">
                          <a:latin typeface="Calibri"/>
                          <a:cs typeface="Calibri"/>
                        </a:rPr>
                        <a:t>NL</a:t>
                      </a:r>
                    </a:p>
                  </a:txBody>
                  <a:tcPr marT="36576" marB="36576"/>
                </a:tc>
                <a:tc>
                  <a:txBody>
                    <a:bodyPr/>
                    <a:lstStyle/>
                    <a:p>
                      <a:r>
                        <a:rPr lang="en-US" sz="800" b="1" dirty="0">
                          <a:solidFill>
                            <a:schemeClr val="tx1"/>
                          </a:solidFill>
                          <a:latin typeface="Calibri"/>
                          <a:cs typeface="Calibri"/>
                        </a:rPr>
                        <a:t>University of Twente</a:t>
                      </a:r>
                    </a:p>
                  </a:txBody>
                  <a:tcPr marT="36576" marB="36576"/>
                </a:tc>
                <a:extLst>
                  <a:ext uri="{0D108BD9-81ED-4DB2-BD59-A6C34878D82A}">
                    <a16:rowId xmlns:a16="http://schemas.microsoft.com/office/drawing/2014/main" val="2413923563"/>
                  </a:ext>
                </a:extLst>
              </a:tr>
            </a:tbl>
          </a:graphicData>
        </a:graphic>
      </p:graphicFrame>
      <p:graphicFrame>
        <p:nvGraphicFramePr>
          <p:cNvPr id="10" name="Table 9"/>
          <p:cNvGraphicFramePr>
            <a:graphicFrameLocks noGrp="1"/>
          </p:cNvGraphicFramePr>
          <p:nvPr/>
        </p:nvGraphicFramePr>
        <p:xfrm>
          <a:off x="4572000" y="358391"/>
          <a:ext cx="2160240" cy="4425696"/>
        </p:xfrm>
        <a:graphic>
          <a:graphicData uri="http://schemas.openxmlformats.org/drawingml/2006/table">
            <a:tbl>
              <a:tblPr bandRow="1">
                <a:tableStyleId>{5C22544A-7EE6-4342-B048-85BDC9FD1C3A}</a:tableStyleId>
              </a:tblPr>
              <a:tblGrid>
                <a:gridCol w="432048">
                  <a:extLst>
                    <a:ext uri="{9D8B030D-6E8A-4147-A177-3AD203B41FA5}">
                      <a16:colId xmlns:a16="http://schemas.microsoft.com/office/drawing/2014/main" val="20000"/>
                    </a:ext>
                  </a:extLst>
                </a:gridCol>
                <a:gridCol w="1728192">
                  <a:extLst>
                    <a:ext uri="{9D8B030D-6E8A-4147-A177-3AD203B41FA5}">
                      <a16:colId xmlns:a16="http://schemas.microsoft.com/office/drawing/2014/main" val="20001"/>
                    </a:ext>
                  </a:extLst>
                </a:gridCol>
              </a:tblGrid>
              <a:tr h="201168">
                <a:tc>
                  <a:txBody>
                    <a:bodyPr/>
                    <a:lstStyle/>
                    <a:p>
                      <a:r>
                        <a:rPr lang="en-US" sz="800" dirty="0">
                          <a:latin typeface="Calibri"/>
                          <a:cs typeface="Calibri"/>
                        </a:rPr>
                        <a:t>FI</a:t>
                      </a:r>
                    </a:p>
                  </a:txBody>
                  <a:tcPr marT="36576" marB="36576"/>
                </a:tc>
                <a:tc>
                  <a:txBody>
                    <a:bodyPr/>
                    <a:lstStyle/>
                    <a:p>
                      <a:r>
                        <a:rPr lang="en-US" sz="800" b="1" dirty="0">
                          <a:solidFill>
                            <a:schemeClr val="tx1"/>
                          </a:solidFill>
                          <a:latin typeface="Calibri"/>
                          <a:cs typeface="Calibri"/>
                        </a:rPr>
                        <a:t>Tampere</a:t>
                      </a:r>
                      <a:r>
                        <a:rPr lang="en-US" sz="800" b="1" baseline="0" dirty="0">
                          <a:solidFill>
                            <a:schemeClr val="tx1"/>
                          </a:solidFill>
                          <a:latin typeface="Calibri"/>
                          <a:cs typeface="Calibri"/>
                        </a:rPr>
                        <a:t> University</a:t>
                      </a:r>
                      <a:endParaRPr lang="en-US" sz="800" b="1" dirty="0">
                        <a:solidFill>
                          <a:schemeClr val="tx1"/>
                        </a:solidFill>
                        <a:latin typeface="Calibri"/>
                        <a:cs typeface="Calibri"/>
                      </a:endParaRPr>
                    </a:p>
                  </a:txBody>
                  <a:tcPr marT="36576" marB="36576"/>
                </a:tc>
                <a:extLst>
                  <a:ext uri="{0D108BD9-81ED-4DB2-BD59-A6C34878D82A}">
                    <a16:rowId xmlns:a16="http://schemas.microsoft.com/office/drawing/2014/main" val="10004"/>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HIP, University of Helsinki</a:t>
                      </a:r>
                    </a:p>
                  </a:txBody>
                  <a:tcPr marT="36576" marB="36576"/>
                </a:tc>
                <a:extLst>
                  <a:ext uri="{0D108BD9-81ED-4DB2-BD59-A6C34878D82A}">
                    <a16:rowId xmlns:a16="http://schemas.microsoft.com/office/drawing/2014/main" val="3469278095"/>
                  </a:ext>
                </a:extLst>
              </a:tr>
              <a:tr h="201168">
                <a:tc>
                  <a:txBody>
                    <a:bodyPr/>
                    <a:lstStyle/>
                    <a:p>
                      <a:r>
                        <a:rPr lang="en-US" sz="800" dirty="0">
                          <a:latin typeface="Calibri"/>
                          <a:cs typeface="Calibri"/>
                        </a:rPr>
                        <a:t>LAT</a:t>
                      </a:r>
                    </a:p>
                  </a:txBody>
                  <a:tcPr marT="36576" marB="36576"/>
                </a:tc>
                <a:tc>
                  <a:txBody>
                    <a:bodyPr/>
                    <a:lstStyle/>
                    <a:p>
                      <a:r>
                        <a:rPr lang="en-US" sz="800" b="1" i="0" dirty="0">
                          <a:solidFill>
                            <a:schemeClr val="tx1"/>
                          </a:solidFill>
                          <a:latin typeface="Calibri"/>
                          <a:cs typeface="Calibri"/>
                        </a:rPr>
                        <a:t>Riga Technical University</a:t>
                      </a:r>
                    </a:p>
                  </a:txBody>
                  <a:tcPr marT="36576" marB="36576"/>
                </a:tc>
                <a:extLst>
                  <a:ext uri="{0D108BD9-81ED-4DB2-BD59-A6C34878D82A}">
                    <a16:rowId xmlns:a16="http://schemas.microsoft.com/office/drawing/2014/main" val="10005"/>
                  </a:ext>
                </a:extLst>
              </a:tr>
              <a:tr h="201168">
                <a:tc>
                  <a:txBody>
                    <a:bodyPr/>
                    <a:lstStyle/>
                    <a:p>
                      <a:r>
                        <a:rPr lang="en-US" sz="800" dirty="0">
                          <a:latin typeface="Calibri"/>
                          <a:cs typeface="Calibri"/>
                        </a:rPr>
                        <a:t>CH</a:t>
                      </a:r>
                    </a:p>
                  </a:txBody>
                  <a:tcPr marT="36576" marB="36576"/>
                </a:tc>
                <a:tc>
                  <a:txBody>
                    <a:bodyPr/>
                    <a:lstStyle/>
                    <a:p>
                      <a:r>
                        <a:rPr lang="en-US" sz="800" b="1" i="0" dirty="0">
                          <a:solidFill>
                            <a:schemeClr val="tx1"/>
                          </a:solidFill>
                          <a:latin typeface="Calibri"/>
                          <a:cs typeface="Calibri"/>
                        </a:rPr>
                        <a:t>PSI</a:t>
                      </a:r>
                    </a:p>
                  </a:txBody>
                  <a:tcPr marT="36576" marB="36576"/>
                </a:tc>
                <a:extLst>
                  <a:ext uri="{0D108BD9-81ED-4DB2-BD59-A6C34878D82A}">
                    <a16:rowId xmlns:a16="http://schemas.microsoft.com/office/drawing/2014/main" val="1000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University of Geneva</a:t>
                      </a:r>
                    </a:p>
                  </a:txBody>
                  <a:tcPr marT="36576" marB="36576"/>
                </a:tc>
                <a:extLst>
                  <a:ext uri="{0D108BD9-81ED-4DB2-BD59-A6C34878D82A}">
                    <a16:rowId xmlns:a16="http://schemas.microsoft.com/office/drawing/2014/main" val="10007"/>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EPFL</a:t>
                      </a:r>
                    </a:p>
                  </a:txBody>
                  <a:tcPr marT="36576" marB="36576"/>
                </a:tc>
                <a:extLst>
                  <a:ext uri="{0D108BD9-81ED-4DB2-BD59-A6C34878D82A}">
                    <a16:rowId xmlns:a16="http://schemas.microsoft.com/office/drawing/2014/main" val="10008"/>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HEIA-FR</a:t>
                      </a:r>
                    </a:p>
                  </a:txBody>
                  <a:tcPr marT="36576" marB="36576"/>
                </a:tc>
                <a:extLst>
                  <a:ext uri="{0D108BD9-81ED-4DB2-BD59-A6C34878D82A}">
                    <a16:rowId xmlns:a16="http://schemas.microsoft.com/office/drawing/2014/main" val="1943716482"/>
                  </a:ext>
                </a:extLst>
              </a:tr>
              <a:tr h="201168">
                <a:tc>
                  <a:txBody>
                    <a:bodyPr/>
                    <a:lstStyle/>
                    <a:p>
                      <a:r>
                        <a:rPr lang="en-US" sz="800" dirty="0">
                          <a:latin typeface="Calibri"/>
                          <a:cs typeface="Calibri"/>
                        </a:rPr>
                        <a:t>BE</a:t>
                      </a:r>
                    </a:p>
                  </a:txBody>
                  <a:tcPr marT="36576" marB="36576"/>
                </a:tc>
                <a:tc>
                  <a:txBody>
                    <a:bodyPr/>
                    <a:lstStyle/>
                    <a:p>
                      <a:r>
                        <a:rPr lang="en-US" sz="800" b="1" i="0" baseline="0" dirty="0">
                          <a:solidFill>
                            <a:schemeClr val="tx1"/>
                          </a:solidFill>
                          <a:latin typeface="Calibri"/>
                          <a:cs typeface="Calibri"/>
                        </a:rPr>
                        <a:t>Univ. Louvain</a:t>
                      </a:r>
                    </a:p>
                  </a:txBody>
                  <a:tcPr marT="36576" marB="36576"/>
                </a:tc>
                <a:extLst>
                  <a:ext uri="{0D108BD9-81ED-4DB2-BD59-A6C34878D82A}">
                    <a16:rowId xmlns:a16="http://schemas.microsoft.com/office/drawing/2014/main" val="10009"/>
                  </a:ext>
                </a:extLst>
              </a:tr>
              <a:tr h="201168">
                <a:tc>
                  <a:txBody>
                    <a:bodyPr/>
                    <a:lstStyle/>
                    <a:p>
                      <a:r>
                        <a:rPr lang="en-US" sz="800" dirty="0">
                          <a:latin typeface="Calibri"/>
                          <a:cs typeface="Calibri"/>
                        </a:rPr>
                        <a:t>AU</a:t>
                      </a:r>
                    </a:p>
                  </a:txBody>
                  <a:tcPr marT="36576" marB="36576"/>
                </a:tc>
                <a:tc>
                  <a:txBody>
                    <a:bodyPr/>
                    <a:lstStyle/>
                    <a:p>
                      <a:r>
                        <a:rPr lang="en-US" sz="800" b="1" i="0" dirty="0">
                          <a:solidFill>
                            <a:schemeClr val="tx1"/>
                          </a:solidFill>
                          <a:latin typeface="Calibri"/>
                          <a:cs typeface="Calibri"/>
                        </a:rPr>
                        <a:t>HEPHY</a:t>
                      </a:r>
                    </a:p>
                  </a:txBody>
                  <a:tcPr marT="36576" marB="36576"/>
                </a:tc>
                <a:extLst>
                  <a:ext uri="{0D108BD9-81ED-4DB2-BD59-A6C34878D82A}">
                    <a16:rowId xmlns:a16="http://schemas.microsoft.com/office/drawing/2014/main" val="1440785232"/>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TU Wien</a:t>
                      </a:r>
                    </a:p>
                  </a:txBody>
                  <a:tcPr marT="36576" marB="36576"/>
                </a:tc>
                <a:extLst>
                  <a:ext uri="{0D108BD9-81ED-4DB2-BD59-A6C34878D82A}">
                    <a16:rowId xmlns:a16="http://schemas.microsoft.com/office/drawing/2014/main" val="413738934"/>
                  </a:ext>
                </a:extLst>
              </a:tr>
              <a:tr h="201168">
                <a:tc>
                  <a:txBody>
                    <a:bodyPr/>
                    <a:lstStyle/>
                    <a:p>
                      <a:r>
                        <a:rPr lang="en-US" sz="800" dirty="0">
                          <a:latin typeface="Calibri"/>
                          <a:cs typeface="Calibri"/>
                        </a:rPr>
                        <a:t>ES</a:t>
                      </a:r>
                    </a:p>
                  </a:txBody>
                  <a:tcPr marT="36576" marB="36576"/>
                </a:tc>
                <a:tc>
                  <a:txBody>
                    <a:bodyPr/>
                    <a:lstStyle/>
                    <a:p>
                      <a:r>
                        <a:rPr lang="en-US" sz="800" b="1" i="0" dirty="0">
                          <a:solidFill>
                            <a:schemeClr val="tx1"/>
                          </a:solidFill>
                          <a:latin typeface="Calibri"/>
                          <a:cs typeface="Calibri"/>
                        </a:rPr>
                        <a:t>I3M</a:t>
                      </a:r>
                    </a:p>
                  </a:txBody>
                  <a:tcPr marT="36576" marB="36576"/>
                </a:tc>
                <a:extLst>
                  <a:ext uri="{0D108BD9-81ED-4DB2-BD59-A6C34878D82A}">
                    <a16:rowId xmlns:a16="http://schemas.microsoft.com/office/drawing/2014/main" val="2438587973"/>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panose="020F0502020204030204" pitchFamily="34" charset="0"/>
                          <a:cs typeface="Calibri" panose="020F0502020204030204" pitchFamily="34" charset="0"/>
                        </a:rPr>
                        <a:t>IFIC/CSIC</a:t>
                      </a:r>
                    </a:p>
                  </a:txBody>
                  <a:tcPr marT="36576" marB="36576"/>
                </a:tc>
                <a:extLst>
                  <a:ext uri="{0D108BD9-81ED-4DB2-BD59-A6C34878D82A}">
                    <a16:rowId xmlns:a16="http://schemas.microsoft.com/office/drawing/2014/main" val="245388034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ICMAB</a:t>
                      </a:r>
                    </a:p>
                  </a:txBody>
                  <a:tcPr marT="36576" marB="36576"/>
                </a:tc>
                <a:extLst>
                  <a:ext uri="{0D108BD9-81ED-4DB2-BD59-A6C34878D82A}">
                    <a16:rowId xmlns:a16="http://schemas.microsoft.com/office/drawing/2014/main" val="3862688765"/>
                  </a:ext>
                </a:extLst>
              </a:tr>
              <a:tr h="201168">
                <a:tc>
                  <a:txBody>
                    <a:bodyPr/>
                    <a:lstStyle/>
                    <a:p>
                      <a:r>
                        <a:rPr lang="en-US" sz="800" dirty="0">
                          <a:latin typeface="Calibri"/>
                          <a:cs typeface="Calibri"/>
                        </a:rPr>
                        <a:t>China</a:t>
                      </a:r>
                    </a:p>
                  </a:txBody>
                  <a:tcPr marT="36576" marB="36576"/>
                </a:tc>
                <a:tc>
                  <a:txBody>
                    <a:bodyPr/>
                    <a:lstStyle/>
                    <a:p>
                      <a:r>
                        <a:rPr lang="en-US" sz="800" b="1" i="1" dirty="0">
                          <a:solidFill>
                            <a:schemeClr val="tx1"/>
                          </a:solidFill>
                          <a:latin typeface="Calibri"/>
                          <a:cs typeface="Calibri"/>
                        </a:rPr>
                        <a:t>Sun </a:t>
                      </a:r>
                      <a:r>
                        <a:rPr lang="en-US" sz="800" b="1" i="1" dirty="0" err="1">
                          <a:solidFill>
                            <a:schemeClr val="tx1"/>
                          </a:solidFill>
                          <a:latin typeface="Calibri"/>
                          <a:cs typeface="Calibri"/>
                        </a:rPr>
                        <a:t>Yat-sen</a:t>
                      </a:r>
                      <a:r>
                        <a:rPr lang="en-US" sz="800" b="1" i="1" dirty="0">
                          <a:solidFill>
                            <a:schemeClr val="tx1"/>
                          </a:solidFill>
                          <a:latin typeface="Calibri"/>
                          <a:cs typeface="Calibri"/>
                        </a:rPr>
                        <a:t> University</a:t>
                      </a:r>
                    </a:p>
                  </a:txBody>
                  <a:tcPr marT="36576" marB="36576"/>
                </a:tc>
                <a:extLst>
                  <a:ext uri="{0D108BD9-81ED-4DB2-BD59-A6C34878D82A}">
                    <a16:rowId xmlns:a16="http://schemas.microsoft.com/office/drawing/2014/main" val="521554852"/>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IHEP</a:t>
                      </a:r>
                    </a:p>
                  </a:txBody>
                  <a:tcPr marT="36576" marB="36576"/>
                </a:tc>
                <a:extLst>
                  <a:ext uri="{0D108BD9-81ED-4DB2-BD59-A6C34878D82A}">
                    <a16:rowId xmlns:a16="http://schemas.microsoft.com/office/drawing/2014/main" val="10010"/>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Peking University</a:t>
                      </a:r>
                    </a:p>
                  </a:txBody>
                  <a:tcPr marT="36576" marB="36576"/>
                </a:tc>
                <a:extLst>
                  <a:ext uri="{0D108BD9-81ED-4DB2-BD59-A6C34878D82A}">
                    <a16:rowId xmlns:a16="http://schemas.microsoft.com/office/drawing/2014/main" val="10011"/>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Inst. Of Mod. Physics, CAS</a:t>
                      </a:r>
                    </a:p>
                  </a:txBody>
                  <a:tcPr marT="36576" marB="36576"/>
                </a:tc>
                <a:extLst>
                  <a:ext uri="{0D108BD9-81ED-4DB2-BD59-A6C34878D82A}">
                    <a16:rowId xmlns:a16="http://schemas.microsoft.com/office/drawing/2014/main" val="3290980493"/>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University of CAS</a:t>
                      </a:r>
                    </a:p>
                  </a:txBody>
                  <a:tcPr marT="36576" marB="36576"/>
                </a:tc>
                <a:extLst>
                  <a:ext uri="{0D108BD9-81ED-4DB2-BD59-A6C34878D82A}">
                    <a16:rowId xmlns:a16="http://schemas.microsoft.com/office/drawing/2014/main" val="648918800"/>
                  </a:ext>
                </a:extLst>
              </a:tr>
              <a:tr h="201168">
                <a:tc>
                  <a:txBody>
                    <a:bodyPr/>
                    <a:lstStyle/>
                    <a:p>
                      <a:r>
                        <a:rPr lang="en-US" sz="800" dirty="0">
                          <a:latin typeface="Calibri"/>
                          <a:cs typeface="Calibri"/>
                        </a:rPr>
                        <a:t>KO</a:t>
                      </a:r>
                    </a:p>
                  </a:txBody>
                  <a:tcPr marT="36576" marB="36576"/>
                </a:tc>
                <a:tc>
                  <a:txBody>
                    <a:bodyPr/>
                    <a:lstStyle/>
                    <a:p>
                      <a:r>
                        <a:rPr lang="en-US" sz="800" b="1" dirty="0">
                          <a:solidFill>
                            <a:schemeClr val="tx1"/>
                          </a:solidFill>
                          <a:latin typeface="Calibri"/>
                          <a:cs typeface="Calibri"/>
                        </a:rPr>
                        <a:t>Kyungpook National University</a:t>
                      </a:r>
                    </a:p>
                  </a:txBody>
                  <a:tcPr marT="36576" marB="36576"/>
                </a:tc>
                <a:extLst>
                  <a:ext uri="{0D108BD9-81ED-4DB2-BD59-A6C34878D82A}">
                    <a16:rowId xmlns:a16="http://schemas.microsoft.com/office/drawing/2014/main" val="1076425111"/>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Yonsei University</a:t>
                      </a:r>
                    </a:p>
                  </a:txBody>
                  <a:tcPr marT="36576" marB="36576"/>
                </a:tc>
                <a:extLst>
                  <a:ext uri="{0D108BD9-81ED-4DB2-BD59-A6C34878D82A}">
                    <a16:rowId xmlns:a16="http://schemas.microsoft.com/office/drawing/2014/main" val="812576897"/>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rPr>
                        <a:t>Seoul National University</a:t>
                      </a:r>
                      <a:endParaRPr lang="en-US" sz="800" b="1" i="0" dirty="0">
                        <a:solidFill>
                          <a:schemeClr val="tx1"/>
                        </a:solidFill>
                        <a:latin typeface="Calibri"/>
                        <a:cs typeface="Calibri"/>
                      </a:endParaRPr>
                    </a:p>
                  </a:txBody>
                  <a:tcPr marT="36576" marB="36576"/>
                </a:tc>
                <a:extLst>
                  <a:ext uri="{0D108BD9-81ED-4DB2-BD59-A6C34878D82A}">
                    <a16:rowId xmlns:a16="http://schemas.microsoft.com/office/drawing/2014/main" val="20383230"/>
                  </a:ext>
                </a:extLst>
              </a:tr>
              <a:tr h="201168">
                <a:tc>
                  <a:txBody>
                    <a:bodyPr/>
                    <a:lstStyle/>
                    <a:p>
                      <a:r>
                        <a:rPr lang="en-US" sz="800" dirty="0">
                          <a:latin typeface="Calibri"/>
                          <a:cs typeface="Calibri"/>
                        </a:rPr>
                        <a:t>India</a:t>
                      </a:r>
                    </a:p>
                  </a:txBody>
                  <a:tcPr marT="36576" marB="36576"/>
                </a:tc>
                <a:tc>
                  <a:txBody>
                    <a:bodyPr/>
                    <a:lstStyle/>
                    <a:p>
                      <a:r>
                        <a:rPr lang="en-US" sz="800" b="1" i="1" dirty="0">
                          <a:latin typeface="Calibri"/>
                          <a:cs typeface="Calibri"/>
                        </a:rPr>
                        <a:t>CHEP</a:t>
                      </a:r>
                    </a:p>
                  </a:txBody>
                  <a:tcPr marT="36576" marB="36576"/>
                </a:tc>
                <a:extLst>
                  <a:ext uri="{0D108BD9-81ED-4DB2-BD59-A6C34878D82A}">
                    <a16:rowId xmlns:a16="http://schemas.microsoft.com/office/drawing/2014/main" val="721343937"/>
                  </a:ext>
                </a:extLst>
              </a:tr>
            </a:tbl>
          </a:graphicData>
        </a:graphic>
      </p:graphicFrame>
      <p:graphicFrame>
        <p:nvGraphicFramePr>
          <p:cNvPr id="4" name="Table 3">
            <a:extLst>
              <a:ext uri="{FF2B5EF4-FFF2-40B4-BE49-F238E27FC236}">
                <a16:creationId xmlns:a16="http://schemas.microsoft.com/office/drawing/2014/main" id="{8D52FE5D-6A85-A114-226B-1FE4C7D40F26}"/>
              </a:ext>
            </a:extLst>
          </p:cNvPr>
          <p:cNvGraphicFramePr>
            <a:graphicFrameLocks noGrp="1"/>
          </p:cNvGraphicFramePr>
          <p:nvPr/>
        </p:nvGraphicFramePr>
        <p:xfrm>
          <a:off x="2339752" y="355244"/>
          <a:ext cx="2160240" cy="4626864"/>
        </p:xfrm>
        <a:graphic>
          <a:graphicData uri="http://schemas.openxmlformats.org/drawingml/2006/table">
            <a:tbl>
              <a:tblPr bandRow="1">
                <a:tableStyleId>{5C22544A-7EE6-4342-B048-85BDC9FD1C3A}</a:tableStyleId>
              </a:tblPr>
              <a:tblGrid>
                <a:gridCol w="551123">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201168">
                <a:tc>
                  <a:txBody>
                    <a:bodyPr/>
                    <a:lstStyle/>
                    <a:p>
                      <a:r>
                        <a:rPr lang="en-US" sz="800" dirty="0">
                          <a:latin typeface="Calibri"/>
                          <a:cs typeface="Calibri"/>
                        </a:rPr>
                        <a:t>IT</a:t>
                      </a:r>
                    </a:p>
                  </a:txBody>
                  <a:tcPr marT="36576" marB="36576"/>
                </a:tc>
                <a:tc>
                  <a:txBody>
                    <a:bodyPr/>
                    <a:lstStyle/>
                    <a:p>
                      <a:r>
                        <a:rPr lang="en-US" sz="800" b="1" baseline="0" dirty="0">
                          <a:solidFill>
                            <a:schemeClr val="tx1"/>
                          </a:solidFill>
                          <a:latin typeface="Calibri"/>
                          <a:cs typeface="Calibri"/>
                        </a:rPr>
                        <a:t>INFN</a:t>
                      </a:r>
                    </a:p>
                  </a:txBody>
                  <a:tcPr marT="36576" marB="36576"/>
                </a:tc>
                <a:extLst>
                  <a:ext uri="{0D108BD9-81ED-4DB2-BD59-A6C34878D82A}">
                    <a16:rowId xmlns:a16="http://schemas.microsoft.com/office/drawing/2014/main" val="1001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Polit. Torino</a:t>
                      </a:r>
                    </a:p>
                  </a:txBody>
                  <a:tcPr marT="36576" marB="36576"/>
                </a:tc>
                <a:extLst>
                  <a:ext uri="{0D108BD9-81ED-4DB2-BD59-A6C34878D82A}">
                    <a16:rowId xmlns:a16="http://schemas.microsoft.com/office/drawing/2014/main" val="1466787135"/>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LASA,  Univ. Milano</a:t>
                      </a:r>
                    </a:p>
                  </a:txBody>
                  <a:tcPr marT="36576" marB="36576"/>
                </a:tc>
                <a:extLst>
                  <a:ext uri="{0D108BD9-81ED-4DB2-BD59-A6C34878D82A}">
                    <a16:rowId xmlns:a16="http://schemas.microsoft.com/office/drawing/2014/main" val="596251503"/>
                  </a:ext>
                </a:extLst>
              </a:tr>
              <a:tr h="201168">
                <a:tc>
                  <a:txBody>
                    <a:bodyPr/>
                    <a:lstStyle/>
                    <a:p>
                      <a:endParaRPr lang="en-US" sz="800" dirty="0">
                        <a:latin typeface="Calibri"/>
                        <a:cs typeface="Calibri"/>
                      </a:endParaRPr>
                    </a:p>
                  </a:txBody>
                  <a:tcPr marT="36576" marB="36576"/>
                </a:tc>
                <a:tc>
                  <a:txBody>
                    <a:bodyPr/>
                    <a:lstStyle/>
                    <a:p>
                      <a:r>
                        <a:rPr lang="en-US" sz="800" b="1" i="0" baseline="0" dirty="0">
                          <a:solidFill>
                            <a:schemeClr val="tx1"/>
                          </a:solidFill>
                          <a:latin typeface="Calibri"/>
                          <a:cs typeface="Calibri"/>
                        </a:rPr>
                        <a:t>INFN, Univ. </a:t>
                      </a:r>
                      <a:r>
                        <a:rPr lang="en-US" sz="800" b="1" i="0" baseline="0" dirty="0" err="1">
                          <a:solidFill>
                            <a:schemeClr val="tx1"/>
                          </a:solidFill>
                          <a:latin typeface="Calibri"/>
                          <a:cs typeface="Calibri"/>
                        </a:rPr>
                        <a:t>Padova</a:t>
                      </a:r>
                      <a:endParaRPr lang="en-US" sz="800" b="1" i="0" baseline="0" dirty="0">
                        <a:solidFill>
                          <a:schemeClr val="tx1"/>
                        </a:solidFill>
                        <a:latin typeface="Calibri"/>
                        <a:cs typeface="Calibri"/>
                      </a:endParaRPr>
                    </a:p>
                  </a:txBody>
                  <a:tcPr marT="36576" marB="36576"/>
                </a:tc>
                <a:extLst>
                  <a:ext uri="{0D108BD9-81ED-4DB2-BD59-A6C34878D82A}">
                    <a16:rowId xmlns:a16="http://schemas.microsoft.com/office/drawing/2014/main" val="2749660043"/>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Calibri"/>
                          <a:cs typeface="Calibri"/>
                        </a:rPr>
                        <a:t>INFN,</a:t>
                      </a:r>
                      <a:r>
                        <a:rPr lang="en-US" sz="800" b="1" baseline="0" dirty="0">
                          <a:solidFill>
                            <a:schemeClr val="tx1"/>
                          </a:solidFill>
                          <a:latin typeface="Calibri"/>
                          <a:cs typeface="Calibri"/>
                        </a:rPr>
                        <a:t> </a:t>
                      </a:r>
                      <a:r>
                        <a:rPr lang="en-US" sz="800" b="1" dirty="0">
                          <a:solidFill>
                            <a:schemeClr val="tx1"/>
                          </a:solidFill>
                          <a:latin typeface="Calibri"/>
                          <a:cs typeface="Calibri"/>
                        </a:rPr>
                        <a:t>Univ. Pavia</a:t>
                      </a:r>
                    </a:p>
                  </a:txBody>
                  <a:tcPr marT="36576" marB="36576"/>
                </a:tc>
                <a:extLst>
                  <a:ext uri="{0D108BD9-81ED-4DB2-BD59-A6C34878D82A}">
                    <a16:rowId xmlns:a16="http://schemas.microsoft.com/office/drawing/2014/main" val="2397572815"/>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Bologna</a:t>
                      </a:r>
                    </a:p>
                  </a:txBody>
                  <a:tcPr marT="36576" marB="36576"/>
                </a:tc>
                <a:extLst>
                  <a:ext uri="{0D108BD9-81ED-4DB2-BD59-A6C34878D82A}">
                    <a16:rowId xmlns:a16="http://schemas.microsoft.com/office/drawing/2014/main" val="864121970"/>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Trieste</a:t>
                      </a:r>
                    </a:p>
                  </a:txBody>
                  <a:tcPr marT="36576" marB="36576"/>
                </a:tc>
                <a:extLst>
                  <a:ext uri="{0D108BD9-81ED-4DB2-BD59-A6C34878D82A}">
                    <a16:rowId xmlns:a16="http://schemas.microsoft.com/office/drawing/2014/main" val="1780186167"/>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Bari</a:t>
                      </a:r>
                    </a:p>
                  </a:txBody>
                  <a:tcPr marT="36576" marB="36576"/>
                </a:tc>
                <a:extLst>
                  <a:ext uri="{0D108BD9-81ED-4DB2-BD59-A6C34878D82A}">
                    <a16:rowId xmlns:a16="http://schemas.microsoft.com/office/drawing/2014/main" val="336635721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Roma 1</a:t>
                      </a:r>
                    </a:p>
                  </a:txBody>
                  <a:tcPr marT="36576" marB="36576"/>
                </a:tc>
                <a:extLst>
                  <a:ext uri="{0D108BD9-81ED-4DB2-BD59-A6C34878D82A}">
                    <a16:rowId xmlns:a16="http://schemas.microsoft.com/office/drawing/2014/main" val="10015"/>
                  </a:ext>
                </a:extLst>
              </a:tr>
              <a:tr h="201168">
                <a:tc>
                  <a:txBody>
                    <a:bodyPr/>
                    <a:lstStyle/>
                    <a:p>
                      <a:endParaRPr lang="en-US" sz="800" dirty="0">
                        <a:latin typeface="Calibri"/>
                        <a:cs typeface="Calibri"/>
                      </a:endParaRPr>
                    </a:p>
                  </a:txBody>
                  <a:tcPr marT="36576" marB="36576"/>
                </a:tc>
                <a:tc>
                  <a:txBody>
                    <a:bodyPr/>
                    <a:lstStyle/>
                    <a:p>
                      <a:r>
                        <a:rPr lang="en-US" sz="800" b="1" i="1" baseline="0" dirty="0">
                          <a:solidFill>
                            <a:schemeClr val="tx1"/>
                          </a:solidFill>
                          <a:latin typeface="Calibri"/>
                          <a:cs typeface="Calibri"/>
                        </a:rPr>
                        <a:t>ENEA</a:t>
                      </a:r>
                    </a:p>
                  </a:txBody>
                  <a:tcPr marT="36576" marB="36576"/>
                </a:tc>
                <a:extLst>
                  <a:ext uri="{0D108BD9-81ED-4DB2-BD59-A6C34878D82A}">
                    <a16:rowId xmlns:a16="http://schemas.microsoft.com/office/drawing/2014/main" val="1371950143"/>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Frascati</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3770034224"/>
                  </a:ext>
                </a:extLst>
              </a:tr>
              <a:tr h="201168">
                <a:tc>
                  <a:txBody>
                    <a:bodyPr/>
                    <a:lstStyle/>
                    <a:p>
                      <a:endParaRPr lang="en-US" sz="800" dirty="0">
                        <a:latin typeface="Calibri"/>
                        <a:cs typeface="Calibri"/>
                      </a:endParaRPr>
                    </a:p>
                  </a:txBody>
                  <a:tcPr marT="36576" marB="36576"/>
                </a:tc>
                <a:tc>
                  <a:txBody>
                    <a:bodyPr/>
                    <a:lstStyle/>
                    <a:p>
                      <a:r>
                        <a:rPr lang="en-US" sz="800" b="1" baseline="0" dirty="0">
                          <a:solidFill>
                            <a:schemeClr val="tx1"/>
                          </a:solidFill>
                          <a:latin typeface="Calibri"/>
                          <a:cs typeface="Calibri"/>
                        </a:rPr>
                        <a:t>INFN, Univ. Ferrara</a:t>
                      </a:r>
                    </a:p>
                  </a:txBody>
                  <a:tcPr marT="36576" marB="36576"/>
                </a:tc>
                <a:extLst>
                  <a:ext uri="{0D108BD9-81ED-4DB2-BD59-A6C34878D82A}">
                    <a16:rowId xmlns:a16="http://schemas.microsoft.com/office/drawing/2014/main" val="320798771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Roma 3</a:t>
                      </a:r>
                    </a:p>
                  </a:txBody>
                  <a:tcPr marT="36576" marB="36576"/>
                </a:tc>
                <a:extLst>
                  <a:ext uri="{0D108BD9-81ED-4DB2-BD59-A6C34878D82A}">
                    <a16:rowId xmlns:a16="http://schemas.microsoft.com/office/drawing/2014/main" val="161029400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solidFill>
                            <a:schemeClr val="tx1"/>
                          </a:solidFill>
                          <a:latin typeface="Calibri"/>
                          <a:cs typeface="Calibri"/>
                        </a:rPr>
                        <a:t>INFN </a:t>
                      </a:r>
                      <a:r>
                        <a:rPr lang="en-US" sz="800" baseline="0" dirty="0" err="1">
                          <a:solidFill>
                            <a:schemeClr val="tx1"/>
                          </a:solidFill>
                          <a:latin typeface="Calibri"/>
                          <a:cs typeface="Calibri"/>
                        </a:rPr>
                        <a:t>Legnaro</a:t>
                      </a:r>
                      <a:endParaRPr lang="en-US" sz="800" b="0" baseline="0" dirty="0">
                        <a:solidFill>
                          <a:schemeClr val="tx1"/>
                        </a:solidFill>
                        <a:latin typeface="Calibri"/>
                        <a:cs typeface="Calibri"/>
                      </a:endParaRPr>
                    </a:p>
                  </a:txBody>
                  <a:tcPr marT="36576" marB="36576"/>
                </a:tc>
                <a:extLst>
                  <a:ext uri="{0D108BD9-81ED-4DB2-BD59-A6C34878D82A}">
                    <a16:rowId xmlns:a16="http://schemas.microsoft.com/office/drawing/2014/main" val="2334309705"/>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Milano </a:t>
                      </a:r>
                      <a:r>
                        <a:rPr lang="en-US" sz="800" b="1" baseline="0" dirty="0" err="1">
                          <a:solidFill>
                            <a:schemeClr val="tx1"/>
                          </a:solidFill>
                          <a:latin typeface="Calibri"/>
                          <a:cs typeface="Calibri"/>
                        </a:rPr>
                        <a:t>Bicocca</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70602899"/>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Genova</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2089963396"/>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Laboratori</a:t>
                      </a:r>
                      <a:r>
                        <a:rPr lang="en-US" sz="800" b="1" baseline="0" dirty="0">
                          <a:solidFill>
                            <a:schemeClr val="tx1"/>
                          </a:solidFill>
                          <a:latin typeface="Calibri"/>
                          <a:cs typeface="Calibri"/>
                        </a:rPr>
                        <a:t> del </a:t>
                      </a:r>
                      <a:r>
                        <a:rPr lang="en-US" sz="800" b="1" baseline="0" dirty="0" err="1">
                          <a:solidFill>
                            <a:schemeClr val="tx1"/>
                          </a:solidFill>
                          <a:latin typeface="Calibri"/>
                          <a:cs typeface="Calibri"/>
                        </a:rPr>
                        <a:t>Sud</a:t>
                      </a:r>
                      <a:endParaRPr lang="en-US" sz="800" b="1" baseline="0" dirty="0">
                        <a:solidFill>
                          <a:schemeClr val="tx1"/>
                        </a:solidFill>
                        <a:latin typeface="Calibri"/>
                        <a:cs typeface="Calibri"/>
                      </a:endParaRPr>
                    </a:p>
                  </a:txBody>
                  <a:tcPr marT="36576" marB="36576"/>
                </a:tc>
                <a:extLst>
                  <a:ext uri="{0D108BD9-81ED-4DB2-BD59-A6C34878D82A}">
                    <a16:rowId xmlns:a16="http://schemas.microsoft.com/office/drawing/2014/main" val="2296806218"/>
                  </a:ext>
                </a:extLst>
              </a:tr>
              <a:tr h="201168">
                <a:tc>
                  <a:txBody>
                    <a:bodyPr/>
                    <a:lstStyle/>
                    <a:p>
                      <a:endParaRPr lang="en-US" sz="800" dirty="0">
                        <a:latin typeface="Calibri"/>
                        <a:cs typeface="Calibri"/>
                      </a:endParaRPr>
                    </a:p>
                  </a:txBody>
                  <a:tcPr marT="36576" marB="36576"/>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solidFill>
                            <a:schemeClr val="tx1"/>
                          </a:solidFill>
                          <a:latin typeface="Calibri"/>
                          <a:cs typeface="Calibri"/>
                        </a:rPr>
                        <a:t>INFN Napoli</a:t>
                      </a:r>
                      <a:endParaRPr lang="en-US" sz="800" b="0" baseline="0" dirty="0">
                        <a:solidFill>
                          <a:schemeClr val="tx1"/>
                        </a:solidFill>
                        <a:latin typeface="Calibri"/>
                        <a:cs typeface="Calibri"/>
                      </a:endParaRPr>
                    </a:p>
                  </a:txBody>
                  <a:tcPr marT="36576" marB="36576"/>
                </a:tc>
                <a:extLst>
                  <a:ext uri="{0D108BD9-81ED-4DB2-BD59-A6C34878D82A}">
                    <a16:rowId xmlns:a16="http://schemas.microsoft.com/office/drawing/2014/main" val="2313380880"/>
                  </a:ext>
                </a:extLst>
              </a:tr>
              <a:tr h="201168">
                <a:tc>
                  <a:txBody>
                    <a:bodyPr/>
                    <a:lstStyle/>
                    <a:p>
                      <a:r>
                        <a:rPr lang="en-US" sz="800" dirty="0">
                          <a:latin typeface="Calibri"/>
                          <a:cs typeface="Calibri"/>
                        </a:rPr>
                        <a:t>Mal</a:t>
                      </a:r>
                    </a:p>
                  </a:txBody>
                  <a:tcPr marT="36576" marB="36576"/>
                </a:tc>
                <a:tc>
                  <a:txBody>
                    <a:bodyPr/>
                    <a:lstStyle/>
                    <a:p>
                      <a:r>
                        <a:rPr lang="en-US" sz="800" b="1" i="0" baseline="0" dirty="0">
                          <a:solidFill>
                            <a:schemeClr val="tx1"/>
                          </a:solidFill>
                          <a:latin typeface="Calibri"/>
                          <a:cs typeface="Calibri"/>
                        </a:rPr>
                        <a:t>Univ. of Malta</a:t>
                      </a:r>
                    </a:p>
                  </a:txBody>
                  <a:tcPr marT="36576" marB="36576"/>
                </a:tc>
                <a:extLst>
                  <a:ext uri="{0D108BD9-81ED-4DB2-BD59-A6C34878D82A}">
                    <a16:rowId xmlns:a16="http://schemas.microsoft.com/office/drawing/2014/main" val="993831096"/>
                  </a:ext>
                </a:extLst>
              </a:tr>
              <a:tr h="201168">
                <a:tc>
                  <a:txBody>
                    <a:bodyPr/>
                    <a:lstStyle/>
                    <a:p>
                      <a:r>
                        <a:rPr lang="en-US" sz="800" dirty="0">
                          <a:latin typeface="Calibri"/>
                          <a:cs typeface="Calibri"/>
                        </a:rPr>
                        <a:t>EST</a:t>
                      </a:r>
                    </a:p>
                  </a:txBody>
                  <a:tcPr marT="36576" marB="36576"/>
                </a:tc>
                <a:tc>
                  <a:txBody>
                    <a:bodyPr/>
                    <a:lstStyle/>
                    <a:p>
                      <a:r>
                        <a:rPr lang="en-US" sz="800" b="1" i="0" dirty="0">
                          <a:solidFill>
                            <a:schemeClr val="tx1"/>
                          </a:solidFill>
                          <a:latin typeface="Calibri"/>
                          <a:cs typeface="Calibri"/>
                        </a:rPr>
                        <a:t>Tartu University</a:t>
                      </a:r>
                    </a:p>
                  </a:txBody>
                  <a:tcPr marT="36576" marB="36576"/>
                </a:tc>
                <a:extLst>
                  <a:ext uri="{0D108BD9-81ED-4DB2-BD59-A6C34878D82A}">
                    <a16:rowId xmlns:a16="http://schemas.microsoft.com/office/drawing/2014/main" val="1257867401"/>
                  </a:ext>
                </a:extLst>
              </a:tr>
              <a:tr h="201168">
                <a:tc>
                  <a:txBody>
                    <a:bodyPr/>
                    <a:lstStyle/>
                    <a:p>
                      <a:r>
                        <a:rPr lang="en-US" sz="800" dirty="0">
                          <a:latin typeface="Calibri"/>
                          <a:cs typeface="Calibri"/>
                        </a:rPr>
                        <a:t>PT</a:t>
                      </a:r>
                    </a:p>
                  </a:txBody>
                  <a:tcPr marT="36576" marB="36576"/>
                </a:tc>
                <a:tc>
                  <a:txBody>
                    <a:bodyPr/>
                    <a:lstStyle/>
                    <a:p>
                      <a:r>
                        <a:rPr lang="en-US" sz="800" b="1" i="0" dirty="0">
                          <a:solidFill>
                            <a:schemeClr val="tx1"/>
                          </a:solidFill>
                          <a:latin typeface="Calibri"/>
                          <a:cs typeface="Calibri"/>
                        </a:rPr>
                        <a:t>LIP</a:t>
                      </a:r>
                    </a:p>
                  </a:txBody>
                  <a:tcPr marT="36576" marB="36576"/>
                </a:tc>
                <a:extLst>
                  <a:ext uri="{0D108BD9-81ED-4DB2-BD59-A6C34878D82A}">
                    <a16:rowId xmlns:a16="http://schemas.microsoft.com/office/drawing/2014/main" val="4073365554"/>
                  </a:ext>
                </a:extLst>
              </a:tr>
              <a:tr h="201168">
                <a:tc>
                  <a:txBody>
                    <a:bodyPr/>
                    <a:lstStyle/>
                    <a:p>
                      <a:r>
                        <a:rPr lang="en-US" sz="800" dirty="0">
                          <a:latin typeface="Calibri"/>
                          <a:cs typeface="Calibri"/>
                        </a:rPr>
                        <a:t>SE</a:t>
                      </a:r>
                    </a:p>
                  </a:txBody>
                  <a:tcPr marT="36576" marB="36576"/>
                </a:tc>
                <a:tc>
                  <a:txBody>
                    <a:bodyPr/>
                    <a:lstStyle/>
                    <a:p>
                      <a:r>
                        <a:rPr lang="en-US" sz="800" b="1" i="0" dirty="0">
                          <a:solidFill>
                            <a:schemeClr val="tx1"/>
                          </a:solidFill>
                          <a:latin typeface="Calibri"/>
                          <a:cs typeface="Calibri"/>
                        </a:rPr>
                        <a:t>ESS</a:t>
                      </a:r>
                    </a:p>
                  </a:txBody>
                  <a:tcPr marT="36576" marB="36576"/>
                </a:tc>
                <a:extLst>
                  <a:ext uri="{0D108BD9-81ED-4DB2-BD59-A6C34878D82A}">
                    <a16:rowId xmlns:a16="http://schemas.microsoft.com/office/drawing/2014/main" val="2015048387"/>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University</a:t>
                      </a:r>
                      <a:r>
                        <a:rPr lang="en-US" sz="800" b="1" baseline="0" dirty="0">
                          <a:solidFill>
                            <a:schemeClr val="tx1"/>
                          </a:solidFill>
                          <a:latin typeface="Calibri"/>
                          <a:cs typeface="Calibri"/>
                        </a:rPr>
                        <a:t> of Uppsala</a:t>
                      </a:r>
                    </a:p>
                  </a:txBody>
                  <a:tcPr marT="36576" marB="36576"/>
                </a:tc>
                <a:extLst>
                  <a:ext uri="{0D108BD9-81ED-4DB2-BD59-A6C34878D82A}">
                    <a16:rowId xmlns:a16="http://schemas.microsoft.com/office/drawing/2014/main" val="1785588805"/>
                  </a:ext>
                </a:extLst>
              </a:tr>
            </a:tbl>
          </a:graphicData>
        </a:graphic>
      </p:graphicFrame>
      <p:sp>
        <p:nvSpPr>
          <p:cNvPr id="3" name="Footer Placeholder 2">
            <a:extLst>
              <a:ext uri="{FF2B5EF4-FFF2-40B4-BE49-F238E27FC236}">
                <a16:creationId xmlns:a16="http://schemas.microsoft.com/office/drawing/2014/main" id="{F83D392E-11AE-0C14-6317-311966F2E743}"/>
              </a:ext>
            </a:extLst>
          </p:cNvPr>
          <p:cNvSpPr>
            <a:spLocks noGrp="1"/>
          </p:cNvSpPr>
          <p:nvPr>
            <p:ph type="ftr" sz="quarter" idx="3"/>
          </p:nvPr>
        </p:nvSpPr>
        <p:spPr/>
        <p:txBody>
          <a:bodyPr/>
          <a:lstStyle/>
          <a:p>
            <a:pPr algn="l"/>
            <a:r>
              <a:rPr lang="en-US"/>
              <a:t>D. Schulte, S. Stapnes, Muon Collider, LDG, CERN, June 2025</a:t>
            </a:r>
            <a:endParaRPr lang="en-GB" sz="1100" dirty="0"/>
          </a:p>
        </p:txBody>
      </p:sp>
      <p:graphicFrame>
        <p:nvGraphicFramePr>
          <p:cNvPr id="13" name="Table 12">
            <a:extLst>
              <a:ext uri="{FF2B5EF4-FFF2-40B4-BE49-F238E27FC236}">
                <a16:creationId xmlns:a16="http://schemas.microsoft.com/office/drawing/2014/main" id="{3DC9AF5F-0FEE-98DC-56F2-568DF22D8D01}"/>
              </a:ext>
            </a:extLst>
          </p:cNvPr>
          <p:cNvGraphicFramePr>
            <a:graphicFrameLocks noGrp="1"/>
          </p:cNvGraphicFramePr>
          <p:nvPr/>
        </p:nvGraphicFramePr>
        <p:xfrm>
          <a:off x="6804248" y="483518"/>
          <a:ext cx="2168235" cy="4425696"/>
        </p:xfrm>
        <a:graphic>
          <a:graphicData uri="http://schemas.openxmlformats.org/drawingml/2006/table">
            <a:tbl>
              <a:tblPr bandRow="1">
                <a:tableStyleId>{5C22544A-7EE6-4342-B048-85BDC9FD1C3A}</a:tableStyleId>
              </a:tblPr>
              <a:tblGrid>
                <a:gridCol w="559118">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201168">
                <a:tc>
                  <a:txBody>
                    <a:bodyPr/>
                    <a:lstStyle/>
                    <a:p>
                      <a:r>
                        <a:rPr lang="en-US" sz="800" dirty="0">
                          <a:latin typeface="Calibri"/>
                          <a:cs typeface="Calibri"/>
                        </a:rPr>
                        <a:t>CA</a:t>
                      </a:r>
                    </a:p>
                  </a:txBody>
                  <a:tcPr marT="36576" marB="36576"/>
                </a:tc>
                <a:tc>
                  <a:txBody>
                    <a:bodyPr/>
                    <a:lstStyle/>
                    <a:p>
                      <a:r>
                        <a:rPr lang="en-US" sz="800" b="0" dirty="0">
                          <a:solidFill>
                            <a:schemeClr val="tx1"/>
                          </a:solidFill>
                          <a:latin typeface="Calibri"/>
                          <a:cs typeface="Calibri"/>
                        </a:rPr>
                        <a:t>Université Laval</a:t>
                      </a:r>
                    </a:p>
                  </a:txBody>
                  <a:tcPr marT="36576" marB="36576"/>
                </a:tc>
                <a:extLst>
                  <a:ext uri="{0D108BD9-81ED-4DB2-BD59-A6C34878D82A}">
                    <a16:rowId xmlns:a16="http://schemas.microsoft.com/office/drawing/2014/main" val="713011269"/>
                  </a:ext>
                </a:extLst>
              </a:tr>
              <a:tr h="201168">
                <a:tc>
                  <a:txBody>
                    <a:bodyPr/>
                    <a:lstStyle/>
                    <a:p>
                      <a:r>
                        <a:rPr lang="en-US" sz="800" dirty="0">
                          <a:latin typeface="Calibri"/>
                          <a:cs typeface="Calibri"/>
                        </a:rPr>
                        <a:t>US</a:t>
                      </a:r>
                    </a:p>
                  </a:txBody>
                  <a:tcPr marT="36576" marB="36576"/>
                </a:tc>
                <a:tc>
                  <a:txBody>
                    <a:bodyPr/>
                    <a:lstStyle/>
                    <a:p>
                      <a:r>
                        <a:rPr lang="en-US" sz="800" b="1" dirty="0">
                          <a:solidFill>
                            <a:schemeClr val="tx1"/>
                          </a:solidFill>
                          <a:latin typeface="Calibri"/>
                          <a:cs typeface="Calibri"/>
                        </a:rPr>
                        <a:t>Iowa State University</a:t>
                      </a:r>
                    </a:p>
                  </a:txBody>
                  <a:tcPr marT="36576" marB="36576"/>
                </a:tc>
                <a:extLst>
                  <a:ext uri="{0D108BD9-81ED-4DB2-BD59-A6C34878D82A}">
                    <a16:rowId xmlns:a16="http://schemas.microsoft.com/office/drawing/2014/main" val="10014"/>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University of Iowa</a:t>
                      </a:r>
                    </a:p>
                  </a:txBody>
                  <a:tcPr marT="36576" marB="36576"/>
                </a:tc>
                <a:extLst>
                  <a:ext uri="{0D108BD9-81ED-4DB2-BD59-A6C34878D82A}">
                    <a16:rowId xmlns:a16="http://schemas.microsoft.com/office/drawing/2014/main" val="1466787135"/>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Wisconsin-Madison</a:t>
                      </a:r>
                    </a:p>
                  </a:txBody>
                  <a:tcPr marT="36576" marB="36576"/>
                </a:tc>
                <a:extLst>
                  <a:ext uri="{0D108BD9-81ED-4DB2-BD59-A6C34878D82A}">
                    <a16:rowId xmlns:a16="http://schemas.microsoft.com/office/drawing/2014/main" val="596251503"/>
                  </a:ext>
                </a:extLst>
              </a:tr>
              <a:tr h="201168">
                <a:tc>
                  <a:txBody>
                    <a:bodyPr/>
                    <a:lstStyle/>
                    <a:p>
                      <a:endParaRPr lang="en-US" sz="800" dirty="0">
                        <a:latin typeface="Calibri"/>
                        <a:cs typeface="Calibri"/>
                      </a:endParaRPr>
                    </a:p>
                  </a:txBody>
                  <a:tcPr marT="36576" marB="36576"/>
                </a:tc>
                <a:tc>
                  <a:txBody>
                    <a:bodyPr/>
                    <a:lstStyle/>
                    <a:p>
                      <a:r>
                        <a:rPr lang="en-US" sz="800" b="1" i="1" dirty="0">
                          <a:latin typeface="Calibri"/>
                          <a:cs typeface="Calibri"/>
                        </a:rPr>
                        <a:t>University of Pittsburgh</a:t>
                      </a:r>
                    </a:p>
                  </a:txBody>
                  <a:tcPr marT="36576" marB="36576"/>
                </a:tc>
                <a:extLst>
                  <a:ext uri="{0D108BD9-81ED-4DB2-BD59-A6C34878D82A}">
                    <a16:rowId xmlns:a16="http://schemas.microsoft.com/office/drawing/2014/main" val="2749660043"/>
                  </a:ext>
                </a:extLst>
              </a:tr>
              <a:tr h="201168">
                <a:tc>
                  <a:txBody>
                    <a:bodyPr/>
                    <a:lstStyle/>
                    <a:p>
                      <a:endParaRPr lang="en-US" sz="800" dirty="0">
                        <a:latin typeface="Calibri"/>
                        <a:cs typeface="Calibri"/>
                      </a:endParaRPr>
                    </a:p>
                  </a:txBody>
                  <a:tcPr marT="36576" marB="36576"/>
                </a:tc>
                <a:tc>
                  <a:txBody>
                    <a:bodyPr/>
                    <a:lstStyle/>
                    <a:p>
                      <a:r>
                        <a:rPr lang="en-US" sz="800" b="1" i="0" dirty="0">
                          <a:latin typeface="Calibri"/>
                          <a:cs typeface="Calibri"/>
                        </a:rPr>
                        <a:t>Old Dominion</a:t>
                      </a:r>
                    </a:p>
                  </a:txBody>
                  <a:tcPr marT="36576" marB="36576"/>
                </a:tc>
                <a:extLst>
                  <a:ext uri="{0D108BD9-81ED-4DB2-BD59-A6C34878D82A}">
                    <a16:rowId xmlns:a16="http://schemas.microsoft.com/office/drawing/2014/main" val="2397572815"/>
                  </a:ext>
                </a:extLst>
              </a:tr>
              <a:tr h="201168">
                <a:tc>
                  <a:txBody>
                    <a:bodyPr/>
                    <a:lstStyle/>
                    <a:p>
                      <a:endParaRPr lang="en-US" sz="800" dirty="0">
                        <a:latin typeface="Calibri"/>
                        <a:cs typeface="Calibri"/>
                      </a:endParaRPr>
                    </a:p>
                  </a:txBody>
                  <a:tcPr marT="36576" marB="36576"/>
                </a:tc>
                <a:tc>
                  <a:txBody>
                    <a:bodyPr/>
                    <a:lstStyle/>
                    <a:p>
                      <a:r>
                        <a:rPr lang="en-US" sz="800" b="1" dirty="0">
                          <a:latin typeface="Calibri"/>
                          <a:cs typeface="Calibri"/>
                        </a:rPr>
                        <a:t>Chicago University</a:t>
                      </a:r>
                    </a:p>
                  </a:txBody>
                  <a:tcPr marT="36576" marB="36576"/>
                </a:tc>
                <a:extLst>
                  <a:ext uri="{0D108BD9-81ED-4DB2-BD59-A6C34878D82A}">
                    <a16:rowId xmlns:a16="http://schemas.microsoft.com/office/drawing/2014/main" val="864121970"/>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Florida State University</a:t>
                      </a:r>
                    </a:p>
                  </a:txBody>
                  <a:tcPr marT="36576" marB="36576"/>
                </a:tc>
                <a:extLst>
                  <a:ext uri="{0D108BD9-81ED-4DB2-BD59-A6C34878D82A}">
                    <a16:rowId xmlns:a16="http://schemas.microsoft.com/office/drawing/2014/main" val="1780186167"/>
                  </a:ext>
                </a:extLst>
              </a:tr>
              <a:tr h="201168">
                <a:tc>
                  <a:txBody>
                    <a:bodyPr/>
                    <a:lstStyle/>
                    <a:p>
                      <a:endParaRPr lang="en-US" sz="800" dirty="0">
                        <a:latin typeface="Calibri"/>
                        <a:cs typeface="Calibri"/>
                      </a:endParaRPr>
                    </a:p>
                  </a:txBody>
                  <a:tcPr marT="36576" marB="36576"/>
                </a:tc>
                <a:tc>
                  <a:txBody>
                    <a:bodyPr/>
                    <a:lstStyle/>
                    <a:p>
                      <a:r>
                        <a:rPr lang="en-US" sz="800" b="1" dirty="0">
                          <a:solidFill>
                            <a:schemeClr val="tx1"/>
                          </a:solidFill>
                          <a:latin typeface="Calibri"/>
                          <a:cs typeface="Calibri"/>
                        </a:rPr>
                        <a:t>RICE University</a:t>
                      </a:r>
                    </a:p>
                  </a:txBody>
                  <a:tcPr marT="36576" marB="36576"/>
                </a:tc>
                <a:extLst>
                  <a:ext uri="{0D108BD9-81ED-4DB2-BD59-A6C34878D82A}">
                    <a16:rowId xmlns:a16="http://schemas.microsoft.com/office/drawing/2014/main" val="3366357214"/>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Tennessee University</a:t>
                      </a:r>
                    </a:p>
                  </a:txBody>
                  <a:tcPr marT="36576" marB="36576"/>
                </a:tc>
                <a:extLst>
                  <a:ext uri="{0D108BD9-81ED-4DB2-BD59-A6C34878D82A}">
                    <a16:rowId xmlns:a16="http://schemas.microsoft.com/office/drawing/2014/main" val="10015"/>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MIT Plasma science center</a:t>
                      </a:r>
                    </a:p>
                  </a:txBody>
                  <a:tcPr marT="36576" marB="36576"/>
                </a:tc>
                <a:extLst>
                  <a:ext uri="{0D108BD9-81ED-4DB2-BD59-A6C34878D82A}">
                    <a16:rowId xmlns:a16="http://schemas.microsoft.com/office/drawing/2014/main" val="1371950143"/>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Pittsburgh PAC</a:t>
                      </a:r>
                    </a:p>
                  </a:txBody>
                  <a:tcPr marT="36576" marB="36576"/>
                </a:tc>
                <a:extLst>
                  <a:ext uri="{0D108BD9-81ED-4DB2-BD59-A6C34878D82A}">
                    <a16:rowId xmlns:a16="http://schemas.microsoft.com/office/drawing/2014/main" val="3770034224"/>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Yale</a:t>
                      </a:r>
                    </a:p>
                  </a:txBody>
                  <a:tcPr marT="36576" marB="36576"/>
                </a:tc>
                <a:extLst>
                  <a:ext uri="{0D108BD9-81ED-4DB2-BD59-A6C34878D82A}">
                    <a16:rowId xmlns:a16="http://schemas.microsoft.com/office/drawing/2014/main" val="3207987716"/>
                  </a:ext>
                </a:extLst>
              </a:tr>
              <a:tr h="201168">
                <a:tc>
                  <a:txBody>
                    <a:bodyPr/>
                    <a:lstStyle/>
                    <a:p>
                      <a:endParaRPr lang="en-US" sz="800" dirty="0">
                        <a:latin typeface="Calibri"/>
                        <a:cs typeface="Calibri"/>
                      </a:endParaRPr>
                    </a:p>
                  </a:txBody>
                  <a:tcPr marT="36576" marB="36576"/>
                </a:tc>
                <a:tc>
                  <a:txBody>
                    <a:bodyPr/>
                    <a:lstStyle/>
                    <a:p>
                      <a:r>
                        <a:rPr lang="en-US" sz="800" b="1" i="1" dirty="0">
                          <a:solidFill>
                            <a:schemeClr val="tx1"/>
                          </a:solidFill>
                          <a:latin typeface="Calibri"/>
                          <a:cs typeface="Calibri"/>
                        </a:rPr>
                        <a:t>Princeton</a:t>
                      </a:r>
                    </a:p>
                  </a:txBody>
                  <a:tcPr marT="36576" marB="36576"/>
                </a:tc>
                <a:extLst>
                  <a:ext uri="{0D108BD9-81ED-4DB2-BD59-A6C34878D82A}">
                    <a16:rowId xmlns:a16="http://schemas.microsoft.com/office/drawing/2014/main" val="1610294006"/>
                  </a:ext>
                </a:extLst>
              </a:tr>
              <a:tr h="201168">
                <a:tc>
                  <a:txBody>
                    <a:bodyPr/>
                    <a:lstStyle/>
                    <a:p>
                      <a:endParaRPr lang="en-US" sz="800" dirty="0">
                        <a:latin typeface="Calibri"/>
                        <a:cs typeface="Calibri"/>
                      </a:endParaRPr>
                    </a:p>
                  </a:txBody>
                  <a:tcPr marT="36576" marB="36576"/>
                </a:tc>
                <a:tc>
                  <a:txBody>
                    <a:bodyPr/>
                    <a:lstStyle/>
                    <a:p>
                      <a:r>
                        <a:rPr lang="en-US" sz="800" b="1" i="0" dirty="0">
                          <a:solidFill>
                            <a:schemeClr val="tx1"/>
                          </a:solidFill>
                          <a:latin typeface="Calibri"/>
                          <a:cs typeface="Calibri"/>
                        </a:rPr>
                        <a:t>Stony Brook</a:t>
                      </a:r>
                    </a:p>
                  </a:txBody>
                  <a:tcPr marT="36576" marB="36576"/>
                </a:tc>
                <a:extLst>
                  <a:ext uri="{0D108BD9-81ED-4DB2-BD59-A6C34878D82A}">
                    <a16:rowId xmlns:a16="http://schemas.microsoft.com/office/drawing/2014/main" val="2334309705"/>
                  </a:ext>
                </a:extLst>
              </a:tr>
              <a:tr h="201168">
                <a:tc>
                  <a:txBody>
                    <a:bodyPr/>
                    <a:lstStyle/>
                    <a:p>
                      <a:endParaRPr lang="en-US" sz="800" dirty="0">
                        <a:latin typeface="Calibri"/>
                        <a:cs typeface="Calibri"/>
                      </a:endParaRPr>
                    </a:p>
                  </a:txBody>
                  <a:tcPr marT="36576" marB="36576"/>
                </a:tc>
                <a:tc>
                  <a:txBody>
                    <a:bodyPr/>
                    <a:lstStyle/>
                    <a:p>
                      <a:r>
                        <a:rPr lang="en-US" sz="800" b="0" i="0" dirty="0">
                          <a:solidFill>
                            <a:schemeClr val="tx1"/>
                          </a:solidFill>
                          <a:latin typeface="Calibri"/>
                          <a:cs typeface="Calibri"/>
                        </a:rPr>
                        <a:t>Stanford/SLAC</a:t>
                      </a:r>
                    </a:p>
                  </a:txBody>
                  <a:tcPr marT="36576" marB="36576"/>
                </a:tc>
                <a:extLst>
                  <a:ext uri="{0D108BD9-81ED-4DB2-BD59-A6C34878D82A}">
                    <a16:rowId xmlns:a16="http://schemas.microsoft.com/office/drawing/2014/main" val="70602899"/>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a:t>
                      </a:r>
                    </a:p>
                  </a:txBody>
                  <a:tcPr marT="36576" marB="36576"/>
                </a:tc>
                <a:extLst>
                  <a:ext uri="{0D108BD9-81ED-4DB2-BD59-A6C34878D82A}">
                    <a16:rowId xmlns:a16="http://schemas.microsoft.com/office/drawing/2014/main" val="2089963396"/>
                  </a:ext>
                </a:extLst>
              </a:tr>
              <a:tr h="20116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800" dirty="0">
                          <a:latin typeface="Calibri"/>
                          <a:cs typeface="Calibri"/>
                        </a:rPr>
                        <a:t>DoE labs</a:t>
                      </a:r>
                    </a:p>
                  </a:txBody>
                  <a:tcPr marT="36576" marB="36576"/>
                </a:tc>
                <a:tc>
                  <a:txBody>
                    <a:bodyPr/>
                    <a:lstStyle/>
                    <a:p>
                      <a:r>
                        <a:rPr lang="en-US" sz="800" dirty="0">
                          <a:latin typeface="Calibri"/>
                          <a:cs typeface="Calibri"/>
                        </a:rPr>
                        <a:t>FNAL</a:t>
                      </a:r>
                    </a:p>
                  </a:txBody>
                  <a:tcPr marT="36576" marB="36576"/>
                </a:tc>
                <a:extLst>
                  <a:ext uri="{0D108BD9-81ED-4DB2-BD59-A6C34878D82A}">
                    <a16:rowId xmlns:a16="http://schemas.microsoft.com/office/drawing/2014/main" val="2296806218"/>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LBNL</a:t>
                      </a:r>
                    </a:p>
                  </a:txBody>
                  <a:tcPr marT="36576" marB="36576"/>
                </a:tc>
                <a:extLst>
                  <a:ext uri="{0D108BD9-81ED-4DB2-BD59-A6C34878D82A}">
                    <a16:rowId xmlns:a16="http://schemas.microsoft.com/office/drawing/2014/main" val="2313380880"/>
                  </a:ext>
                </a:extLst>
              </a:tr>
              <a:tr h="201168">
                <a:tc>
                  <a:txBody>
                    <a:bodyPr/>
                    <a:lstStyle/>
                    <a:p>
                      <a:endParaRPr lang="en-US" sz="800" dirty="0">
                        <a:latin typeface="Calibri"/>
                        <a:cs typeface="Calibri"/>
                      </a:endParaRPr>
                    </a:p>
                  </a:txBody>
                  <a:tcPr marT="36576" marB="36576"/>
                </a:tc>
                <a:tc>
                  <a:txBody>
                    <a:bodyPr/>
                    <a:lstStyle/>
                    <a:p>
                      <a:r>
                        <a:rPr lang="en-US" sz="800" dirty="0">
                          <a:latin typeface="Calibri"/>
                          <a:cs typeface="Calibri"/>
                        </a:rPr>
                        <a:t>JLAB</a:t>
                      </a:r>
                    </a:p>
                  </a:txBody>
                  <a:tcPr marT="36576" marB="36576"/>
                </a:tc>
                <a:extLst>
                  <a:ext uri="{0D108BD9-81ED-4DB2-BD59-A6C34878D82A}">
                    <a16:rowId xmlns:a16="http://schemas.microsoft.com/office/drawing/2014/main" val="993831096"/>
                  </a:ext>
                </a:extLst>
              </a:tr>
              <a:tr h="201168">
                <a:tc>
                  <a:txBody>
                    <a:bodyPr/>
                    <a:lstStyle/>
                    <a:p>
                      <a:endParaRPr lang="en-US" sz="800" dirty="0">
                        <a:latin typeface="Calibri"/>
                        <a:cs typeface="Calibri"/>
                      </a:endParaRPr>
                    </a:p>
                  </a:txBody>
                  <a:tcPr marT="36576" marB="36576"/>
                </a:tc>
                <a:tc>
                  <a:txBody>
                    <a:bodyPr/>
                    <a:lstStyle/>
                    <a:p>
                      <a:r>
                        <a:rPr lang="en-US" sz="800" b="0" i="0" dirty="0">
                          <a:latin typeface="Calibri"/>
                          <a:cs typeface="Calibri"/>
                        </a:rPr>
                        <a:t>BNL</a:t>
                      </a:r>
                    </a:p>
                  </a:txBody>
                  <a:tcPr marT="36576" marB="36576"/>
                </a:tc>
                <a:extLst>
                  <a:ext uri="{0D108BD9-81ED-4DB2-BD59-A6C34878D82A}">
                    <a16:rowId xmlns:a16="http://schemas.microsoft.com/office/drawing/2014/main" val="1257867401"/>
                  </a:ext>
                </a:extLst>
              </a:tr>
              <a:tr h="201168">
                <a:tc>
                  <a:txBody>
                    <a:bodyPr/>
                    <a:lstStyle/>
                    <a:p>
                      <a:r>
                        <a:rPr lang="en-US" sz="800" dirty="0">
                          <a:latin typeface="Calibri"/>
                          <a:cs typeface="Calibri"/>
                        </a:rPr>
                        <a:t>Brazil</a:t>
                      </a:r>
                    </a:p>
                  </a:txBody>
                  <a:tcPr marT="36576" marB="36576"/>
                </a:tc>
                <a:tc>
                  <a:txBody>
                    <a:bodyPr/>
                    <a:lstStyle/>
                    <a:p>
                      <a:r>
                        <a:rPr lang="en-US" sz="800" b="1" i="1" dirty="0">
                          <a:latin typeface="Calibri"/>
                          <a:cs typeface="Calibri"/>
                        </a:rPr>
                        <a:t>CNPEM</a:t>
                      </a:r>
                    </a:p>
                  </a:txBody>
                  <a:tcPr marT="36576" marB="36576"/>
                </a:tc>
                <a:extLst>
                  <a:ext uri="{0D108BD9-81ED-4DB2-BD59-A6C34878D82A}">
                    <a16:rowId xmlns:a16="http://schemas.microsoft.com/office/drawing/2014/main" val="4073365554"/>
                  </a:ext>
                </a:extLst>
              </a:tr>
            </a:tbl>
          </a:graphicData>
        </a:graphic>
      </p:graphicFrame>
      <p:sp>
        <p:nvSpPr>
          <p:cNvPr id="14" name="TextBox 13">
            <a:extLst>
              <a:ext uri="{FF2B5EF4-FFF2-40B4-BE49-F238E27FC236}">
                <a16:creationId xmlns:a16="http://schemas.microsoft.com/office/drawing/2014/main" id="{7FBAB5F7-5138-4AD4-2999-B555850B2363}"/>
              </a:ext>
            </a:extLst>
          </p:cNvPr>
          <p:cNvSpPr txBox="1"/>
          <p:nvPr/>
        </p:nvSpPr>
        <p:spPr>
          <a:xfrm>
            <a:off x="4609300" y="4811714"/>
            <a:ext cx="2097049" cy="215444"/>
          </a:xfrm>
          <a:prstGeom prst="rect">
            <a:avLst/>
          </a:prstGeom>
          <a:solidFill>
            <a:schemeClr val="bg1"/>
          </a:solidFill>
        </p:spPr>
        <p:txBody>
          <a:bodyPr wrap="none" rtlCol="0">
            <a:spAutoFit/>
          </a:bodyPr>
          <a:lstStyle/>
          <a:p>
            <a:r>
              <a:rPr lang="en-US" sz="800" b="1" dirty="0">
                <a:latin typeface="Calibri" panose="020F0502020204030204" pitchFamily="34" charset="0"/>
                <a:cs typeface="Calibri" panose="020F0502020204030204" pitchFamily="34" charset="0"/>
              </a:rPr>
              <a:t>Signed </a:t>
            </a:r>
            <a:r>
              <a:rPr lang="en-US" sz="800" b="1" dirty="0" err="1">
                <a:latin typeface="Calibri" panose="020F0502020204030204" pitchFamily="34" charset="0"/>
                <a:cs typeface="Calibri" panose="020F0502020204030204" pitchFamily="34" charset="0"/>
              </a:rPr>
              <a:t>MoC</a:t>
            </a:r>
            <a:r>
              <a:rPr lang="en-US" sz="800" b="1" dirty="0">
                <a:latin typeface="Calibri" panose="020F0502020204030204" pitchFamily="34" charset="0"/>
                <a:cs typeface="Calibri" panose="020F0502020204030204" pitchFamily="34" charset="0"/>
              </a:rPr>
              <a:t> (61), </a:t>
            </a:r>
            <a:r>
              <a:rPr lang="en-US" sz="800" b="1" i="1" dirty="0">
                <a:latin typeface="Calibri" panose="020F0502020204030204" pitchFamily="34" charset="0"/>
                <a:cs typeface="Calibri" panose="020F0502020204030204" pitchFamily="34" charset="0"/>
              </a:rPr>
              <a:t>requested </a:t>
            </a:r>
            <a:r>
              <a:rPr lang="en-US" sz="800" b="1" i="1" dirty="0" err="1">
                <a:latin typeface="Calibri" panose="020F0502020204030204" pitchFamily="34" charset="0"/>
                <a:cs typeface="Calibri" panose="020F0502020204030204" pitchFamily="34" charset="0"/>
              </a:rPr>
              <a:t>MoC</a:t>
            </a:r>
            <a:r>
              <a:rPr lang="en-US" sz="800" dirty="0">
                <a:latin typeface="Calibri" panose="020F0502020204030204" pitchFamily="34" charset="0"/>
                <a:cs typeface="Calibri" panose="020F0502020204030204" pitchFamily="34" charset="0"/>
              </a:rPr>
              <a:t>, contributor</a:t>
            </a:r>
          </a:p>
        </p:txBody>
      </p:sp>
      <p:sp>
        <p:nvSpPr>
          <p:cNvPr id="2" name="Slide Number Placeholder 1">
            <a:extLst>
              <a:ext uri="{FF2B5EF4-FFF2-40B4-BE49-F238E27FC236}">
                <a16:creationId xmlns:a16="http://schemas.microsoft.com/office/drawing/2014/main" id="{6525EE5E-26F3-AC8F-7883-5D26B0DF35A5}"/>
              </a:ext>
            </a:extLst>
          </p:cNvPr>
          <p:cNvSpPr>
            <a:spLocks noGrp="1"/>
          </p:cNvSpPr>
          <p:nvPr>
            <p:ph type="sldNum" sz="quarter" idx="4"/>
          </p:nvPr>
        </p:nvSpPr>
        <p:spPr/>
        <p:txBody>
          <a:bodyPr/>
          <a:lstStyle/>
          <a:p>
            <a:fld id="{974172A1-1CBF-0B40-9234-7D4D80EC19EA}" type="slidenum">
              <a:rPr lang="en-GB" smtClean="0"/>
              <a:pPr/>
              <a:t>18</a:t>
            </a:fld>
            <a:endParaRPr lang="en-GB" dirty="0"/>
          </a:p>
        </p:txBody>
      </p:sp>
    </p:spTree>
    <p:extLst>
      <p:ext uri="{BB962C8B-B14F-4D97-AF65-F5344CB8AC3E}">
        <p14:creationId xmlns:p14="http://schemas.microsoft.com/office/powerpoint/2010/main" val="25426524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a:xfrm>
            <a:off x="35496" y="4977845"/>
            <a:ext cx="6768752" cy="195485"/>
          </a:xfrm>
        </p:spPr>
        <p:txBody>
          <a:bodyPr/>
          <a:lstStyle/>
          <a:p>
            <a:pPr algn="l"/>
            <a:r>
              <a:rPr lang="en-US"/>
              <a:t>D. Schulte, S. Stapnes, Muon Collider, LDG, CERN, June 2025</a:t>
            </a:r>
            <a:endParaRPr lang="en-GB" dirty="0"/>
          </a:p>
        </p:txBody>
      </p:sp>
      <p:sp>
        <p:nvSpPr>
          <p:cNvPr id="5" name="Title 4"/>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Conclusion</a:t>
            </a:r>
            <a:endParaRPr lang="en-US" sz="3200" dirty="0">
              <a:latin typeface="Calibri"/>
              <a:cs typeface="Calibri"/>
            </a:endParaRPr>
          </a:p>
        </p:txBody>
      </p:sp>
      <p:sp>
        <p:nvSpPr>
          <p:cNvPr id="8" name="TextBox 4">
            <a:extLst>
              <a:ext uri="{FF2B5EF4-FFF2-40B4-BE49-F238E27FC236}">
                <a16:creationId xmlns:a16="http://schemas.microsoft.com/office/drawing/2014/main" id="{F2A0F830-781A-9F66-8314-A5BB76104D29}"/>
              </a:ext>
            </a:extLst>
          </p:cNvPr>
          <p:cNvSpPr/>
          <p:nvPr/>
        </p:nvSpPr>
        <p:spPr>
          <a:xfrm>
            <a:off x="179512" y="627534"/>
            <a:ext cx="8712968" cy="3521982"/>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600" spc="-1" dirty="0">
                <a:solidFill>
                  <a:srgbClr val="000000"/>
                </a:solidFill>
                <a:latin typeface="Calibri" panose="020F0502020204030204" pitchFamily="34" charset="0"/>
                <a:cs typeface="Calibri" panose="020F0502020204030204" pitchFamily="34" charset="0"/>
              </a:rPr>
              <a:t>Excellent technical progress has been made</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Supported by LDG and MuCol reviews</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An R&amp;D programme for ten years has been defined and will be refined in the coming months </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Further refinement and prioritization is ongoing</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Will focus on preparing its implementation</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Will continue and further increase effort to secure resources</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Identifying partners from particle physics and society</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Very strong recommendation in the US for a muon collider</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Creates collaboration and competition</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Initial grants have been obtained in the US</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Continued strong support from LDG is important</a:t>
            </a:r>
          </a:p>
        </p:txBody>
      </p:sp>
      <p:sp>
        <p:nvSpPr>
          <p:cNvPr id="4" name="Slide Number Placeholder 3">
            <a:extLst>
              <a:ext uri="{FF2B5EF4-FFF2-40B4-BE49-F238E27FC236}">
                <a16:creationId xmlns:a16="http://schemas.microsoft.com/office/drawing/2014/main" id="{F423056E-5B9B-B6CE-ED87-12E15F336783}"/>
              </a:ext>
            </a:extLst>
          </p:cNvPr>
          <p:cNvSpPr>
            <a:spLocks noGrp="1"/>
          </p:cNvSpPr>
          <p:nvPr>
            <p:ph type="sldNum" sz="quarter" idx="4"/>
          </p:nvPr>
        </p:nvSpPr>
        <p:spPr/>
        <p:txBody>
          <a:bodyPr/>
          <a:lstStyle/>
          <a:p>
            <a:fld id="{974172A1-1CBF-0B40-9234-7D4D80EC19EA}" type="slidenum">
              <a:rPr lang="en-GB" smtClean="0"/>
              <a:pPr/>
              <a:t>19</a:t>
            </a:fld>
            <a:endParaRPr lang="en-GB" dirty="0"/>
          </a:p>
        </p:txBody>
      </p:sp>
    </p:spTree>
    <p:extLst>
      <p:ext uri="{BB962C8B-B14F-4D97-AF65-F5344CB8AC3E}">
        <p14:creationId xmlns:p14="http://schemas.microsoft.com/office/powerpoint/2010/main" val="33870448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08186A-1E53-E85C-CB60-6A03BDB0FC52}"/>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5984D1D7-673E-BAD3-951D-65766097EC85}"/>
              </a:ext>
            </a:extLst>
          </p:cNvPr>
          <p:cNvSpPr>
            <a:spLocks noGrp="1"/>
          </p:cNvSpPr>
          <p:nvPr>
            <p:ph type="title"/>
          </p:nvPr>
        </p:nvSpPr>
        <p:spPr>
          <a:xfrm>
            <a:off x="1295400" y="-20538"/>
            <a:ext cx="6781800" cy="432048"/>
          </a:xfrm>
        </p:spPr>
        <p:txBody>
          <a:bodyPr/>
          <a:lstStyle/>
          <a:p>
            <a:pPr algn="ctr"/>
            <a:r>
              <a:rPr lang="en-GB" sz="3200" dirty="0">
                <a:latin typeface="Calibri"/>
                <a:cs typeface="Calibri"/>
              </a:rPr>
              <a:t>ESPPU Submission Content</a:t>
            </a:r>
            <a:endParaRPr lang="en-GB" sz="3200" b="0" dirty="0">
              <a:latin typeface="Calibri"/>
              <a:cs typeface="Calibri"/>
            </a:endParaRPr>
          </a:p>
        </p:txBody>
      </p:sp>
      <p:sp>
        <p:nvSpPr>
          <p:cNvPr id="5" name="Espace réservé du numéro de diapositive 3">
            <a:extLst>
              <a:ext uri="{FF2B5EF4-FFF2-40B4-BE49-F238E27FC236}">
                <a16:creationId xmlns:a16="http://schemas.microsoft.com/office/drawing/2014/main" id="{C9F7FC86-7090-484A-A01D-896C48A37C3C}"/>
              </a:ext>
            </a:extLst>
          </p:cNvPr>
          <p:cNvSpPr txBox="1">
            <a:spLocks/>
          </p:cNvSpPr>
          <p:nvPr/>
        </p:nvSpPr>
        <p:spPr>
          <a:xfrm>
            <a:off x="7632576" y="4300291"/>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a:t>
            </a:fld>
            <a:endParaRPr lang="en-GB" dirty="0"/>
          </a:p>
        </p:txBody>
      </p:sp>
      <p:sp>
        <p:nvSpPr>
          <p:cNvPr id="6" name="Footer Placeholder 5">
            <a:extLst>
              <a:ext uri="{FF2B5EF4-FFF2-40B4-BE49-F238E27FC236}">
                <a16:creationId xmlns:a16="http://schemas.microsoft.com/office/drawing/2014/main" id="{DA7E6833-3B6A-5CBE-484F-BB5BA0AA741A}"/>
              </a:ext>
            </a:extLst>
          </p:cNvPr>
          <p:cNvSpPr>
            <a:spLocks noGrp="1"/>
          </p:cNvSpPr>
          <p:nvPr>
            <p:ph type="ftr" sz="quarter" idx="3"/>
          </p:nvPr>
        </p:nvSpPr>
        <p:spPr/>
        <p:txBody>
          <a:bodyPr/>
          <a:lstStyle/>
          <a:p>
            <a:pPr algn="l"/>
            <a:r>
              <a:rPr lang="en-US"/>
              <a:t>D. Schulte, S. Stapnes, Muon Collider, LDG, CERN, June 2025</a:t>
            </a:r>
            <a:endParaRPr lang="en-GB" dirty="0"/>
          </a:p>
        </p:txBody>
      </p:sp>
      <p:sp>
        <p:nvSpPr>
          <p:cNvPr id="7" name="TextBox 6">
            <a:extLst>
              <a:ext uri="{FF2B5EF4-FFF2-40B4-BE49-F238E27FC236}">
                <a16:creationId xmlns:a16="http://schemas.microsoft.com/office/drawing/2014/main" id="{77786C32-F79C-5294-B2B4-E615C5C91FCD}"/>
              </a:ext>
            </a:extLst>
          </p:cNvPr>
          <p:cNvSpPr txBox="1"/>
          <p:nvPr/>
        </p:nvSpPr>
        <p:spPr>
          <a:xfrm>
            <a:off x="179508" y="699542"/>
            <a:ext cx="6408952" cy="1077218"/>
          </a:xfrm>
          <a:prstGeom prst="rect">
            <a:avLst/>
          </a:prstGeom>
          <a:solidFill>
            <a:schemeClr val="accent1">
              <a:lumMod val="20000"/>
              <a:lumOff val="80000"/>
              <a:alpha val="49900"/>
            </a:schemeClr>
          </a:solidFill>
        </p:spPr>
        <p:txBody>
          <a:bodyPr wrap="square" rtlCol="0">
            <a:spAutoFit/>
          </a:bodyPr>
          <a:lstStyle/>
          <a:p>
            <a:r>
              <a:rPr lang="en-US" sz="1600" b="1" dirty="0">
                <a:latin typeface="Calibri"/>
                <a:cs typeface="Calibri"/>
              </a:rPr>
              <a:t>Assessment</a:t>
            </a:r>
            <a:endParaRPr lang="en-US" sz="1600" dirty="0">
              <a:latin typeface="Calibri"/>
              <a:cs typeface="Calibri"/>
            </a:endParaRPr>
          </a:p>
          <a:p>
            <a:r>
              <a:rPr lang="en-US" sz="1600" dirty="0">
                <a:latin typeface="Calibri"/>
                <a:cs typeface="Calibri"/>
              </a:rPr>
              <a:t>Present </a:t>
            </a:r>
            <a:r>
              <a:rPr lang="en-US" sz="1600" b="1" dirty="0">
                <a:latin typeface="Calibri"/>
                <a:cs typeface="Calibri"/>
              </a:rPr>
              <a:t>green field </a:t>
            </a:r>
            <a:r>
              <a:rPr lang="en-US" sz="1600" dirty="0">
                <a:latin typeface="Calibri"/>
                <a:cs typeface="Calibri"/>
              </a:rPr>
              <a:t>designs and technologies</a:t>
            </a:r>
          </a:p>
          <a:p>
            <a:pPr marL="285750" indent="-285750">
              <a:buFont typeface="Arial" panose="020B0604020202020204" pitchFamily="34" charset="0"/>
              <a:buChar char="•"/>
            </a:pPr>
            <a:r>
              <a:rPr lang="en-US" sz="1600" dirty="0">
                <a:latin typeface="Calibri"/>
                <a:cs typeface="Calibri"/>
              </a:rPr>
              <a:t>International collaboration</a:t>
            </a:r>
          </a:p>
          <a:p>
            <a:pPr marL="285750" indent="-285750">
              <a:buFont typeface="Arial" panose="020B0604020202020204" pitchFamily="34" charset="0"/>
              <a:buChar char="•"/>
            </a:pPr>
            <a:r>
              <a:rPr lang="en-US" sz="1600" dirty="0">
                <a:latin typeface="Calibri"/>
                <a:cs typeface="Calibri"/>
              </a:rPr>
              <a:t>Parameters, lattice and component designs, beam dynamics, cost, …</a:t>
            </a:r>
          </a:p>
        </p:txBody>
      </p:sp>
      <p:sp>
        <p:nvSpPr>
          <p:cNvPr id="8" name="TextBox 7">
            <a:extLst>
              <a:ext uri="{FF2B5EF4-FFF2-40B4-BE49-F238E27FC236}">
                <a16:creationId xmlns:a16="http://schemas.microsoft.com/office/drawing/2014/main" id="{1A9BCDB6-FC22-8A63-350A-81060BCCE026}"/>
              </a:ext>
            </a:extLst>
          </p:cNvPr>
          <p:cNvSpPr txBox="1"/>
          <p:nvPr/>
        </p:nvSpPr>
        <p:spPr>
          <a:xfrm>
            <a:off x="179508" y="1851670"/>
            <a:ext cx="6408952" cy="1077218"/>
          </a:xfrm>
          <a:prstGeom prst="rect">
            <a:avLst/>
          </a:prstGeom>
          <a:solidFill>
            <a:schemeClr val="accent3">
              <a:lumMod val="20000"/>
              <a:lumOff val="80000"/>
              <a:alpha val="49900"/>
            </a:schemeClr>
          </a:solidFill>
        </p:spPr>
        <p:txBody>
          <a:bodyPr wrap="square" rtlCol="0">
            <a:spAutoFit/>
          </a:bodyPr>
          <a:lstStyle/>
          <a:p>
            <a:r>
              <a:rPr lang="en-US" sz="1600" b="1" dirty="0">
                <a:latin typeface="Calibri"/>
                <a:cs typeface="Calibri"/>
              </a:rPr>
              <a:t>R&amp;D plan</a:t>
            </a:r>
          </a:p>
          <a:p>
            <a:r>
              <a:rPr lang="en-US" sz="1600" b="1" dirty="0">
                <a:latin typeface="Calibri"/>
                <a:cs typeface="Calibri"/>
              </a:rPr>
              <a:t>I</a:t>
            </a:r>
            <a:r>
              <a:rPr lang="en-US" sz="1600" dirty="0">
                <a:latin typeface="Calibri"/>
                <a:cs typeface="Calibri"/>
              </a:rPr>
              <a:t>ncluding scenarios and timelines</a:t>
            </a:r>
          </a:p>
          <a:p>
            <a:pPr marL="285750" indent="-285750">
              <a:buFont typeface="Arial" panose="020B0604020202020204" pitchFamily="34" charset="0"/>
              <a:buChar char="•"/>
            </a:pPr>
            <a:r>
              <a:rPr lang="en-US" sz="1600" dirty="0">
                <a:latin typeface="Calibri"/>
                <a:cs typeface="Calibri"/>
              </a:rPr>
              <a:t>Magnets, muon cooling, detector, …</a:t>
            </a:r>
          </a:p>
          <a:p>
            <a:pPr marL="285750" indent="-285750">
              <a:buFont typeface="Arial" panose="020B0604020202020204" pitchFamily="34" charset="0"/>
              <a:buChar char="•"/>
            </a:pPr>
            <a:r>
              <a:rPr lang="en-US" sz="1600" b="1" dirty="0">
                <a:latin typeface="Calibri"/>
                <a:cs typeface="Calibri"/>
              </a:rPr>
              <a:t>The muon cooling technology and test facility is critical for this</a:t>
            </a:r>
          </a:p>
        </p:txBody>
      </p:sp>
      <p:sp>
        <p:nvSpPr>
          <p:cNvPr id="9" name="TextBox 8">
            <a:extLst>
              <a:ext uri="{FF2B5EF4-FFF2-40B4-BE49-F238E27FC236}">
                <a16:creationId xmlns:a16="http://schemas.microsoft.com/office/drawing/2014/main" id="{0A44B051-5952-79E6-05F6-E701EC01B047}"/>
              </a:ext>
            </a:extLst>
          </p:cNvPr>
          <p:cNvSpPr txBox="1"/>
          <p:nvPr/>
        </p:nvSpPr>
        <p:spPr>
          <a:xfrm>
            <a:off x="179509" y="3003798"/>
            <a:ext cx="6408951" cy="1815882"/>
          </a:xfrm>
          <a:prstGeom prst="rect">
            <a:avLst/>
          </a:prstGeom>
          <a:solidFill>
            <a:schemeClr val="accent6">
              <a:lumMod val="20000"/>
              <a:lumOff val="80000"/>
              <a:alpha val="49900"/>
            </a:schemeClr>
          </a:solidFill>
        </p:spPr>
        <p:txBody>
          <a:bodyPr wrap="square" rtlCol="0">
            <a:spAutoFit/>
          </a:bodyPr>
          <a:lstStyle/>
          <a:p>
            <a:r>
              <a:rPr lang="en-US" sz="1600" b="1" dirty="0">
                <a:latin typeface="Calibri"/>
                <a:cs typeface="Calibri"/>
              </a:rPr>
              <a:t>Implementation Considerations</a:t>
            </a:r>
          </a:p>
          <a:p>
            <a:r>
              <a:rPr lang="en-US" sz="1600" dirty="0">
                <a:latin typeface="Calibri"/>
                <a:cs typeface="Calibri"/>
              </a:rPr>
              <a:t>Civil engineering studies/considerations (for CERN and for FNAL)</a:t>
            </a:r>
          </a:p>
          <a:p>
            <a:r>
              <a:rPr lang="en-US" sz="1600" dirty="0">
                <a:latin typeface="Calibri"/>
                <a:cs typeface="Calibri"/>
              </a:rPr>
              <a:t>Cost and power consumption scales</a:t>
            </a:r>
          </a:p>
          <a:p>
            <a:r>
              <a:rPr lang="en-US" sz="1600" dirty="0">
                <a:latin typeface="Calibri"/>
                <a:cs typeface="Calibri"/>
              </a:rPr>
              <a:t>Parameter tables, scaled from green field</a:t>
            </a:r>
          </a:p>
          <a:p>
            <a:pPr marL="742950" lvl="1" indent="-285750">
              <a:buFont typeface="Arial" panose="020B0604020202020204" pitchFamily="34" charset="0"/>
              <a:buChar char="•"/>
            </a:pPr>
            <a:r>
              <a:rPr lang="en-US" sz="1600" dirty="0">
                <a:latin typeface="Calibri"/>
                <a:cs typeface="Calibri"/>
              </a:rPr>
              <a:t>Will develop detailed lattice designs after ESPPU</a:t>
            </a:r>
          </a:p>
          <a:p>
            <a:r>
              <a:rPr lang="en-US" sz="1600" b="1" dirty="0">
                <a:latin typeface="Calibri"/>
                <a:cs typeface="Calibri"/>
              </a:rPr>
              <a:t>Schedule </a:t>
            </a:r>
            <a:r>
              <a:rPr lang="en-US" sz="1600" dirty="0">
                <a:latin typeface="Calibri"/>
                <a:cs typeface="Calibri"/>
              </a:rPr>
              <a:t>(strongly linked to R&amp;D Plan)</a:t>
            </a:r>
          </a:p>
          <a:p>
            <a:pPr marL="285750" indent="-285750">
              <a:buFont typeface="Arial" panose="020B0604020202020204" pitchFamily="34" charset="0"/>
              <a:buChar char="•"/>
            </a:pPr>
            <a:r>
              <a:rPr lang="en-US" sz="1600" dirty="0">
                <a:latin typeface="Calibri"/>
                <a:cs typeface="Calibri"/>
              </a:rPr>
              <a:t>Aim for initial stage by around 2050</a:t>
            </a:r>
          </a:p>
        </p:txBody>
      </p:sp>
      <p:sp>
        <p:nvSpPr>
          <p:cNvPr id="14" name="TextBox 13">
            <a:extLst>
              <a:ext uri="{FF2B5EF4-FFF2-40B4-BE49-F238E27FC236}">
                <a16:creationId xmlns:a16="http://schemas.microsoft.com/office/drawing/2014/main" id="{08DFAC70-25F5-9B05-F0FD-C85B82B6F4E4}"/>
              </a:ext>
            </a:extLst>
          </p:cNvPr>
          <p:cNvSpPr txBox="1"/>
          <p:nvPr/>
        </p:nvSpPr>
        <p:spPr>
          <a:xfrm>
            <a:off x="6869360" y="1151964"/>
            <a:ext cx="2520280" cy="646331"/>
          </a:xfrm>
          <a:prstGeom prst="rect">
            <a:avLst/>
          </a:prstGeom>
          <a:noFill/>
        </p:spPr>
        <p:txBody>
          <a:bodyPr wrap="square">
            <a:spAutoFit/>
          </a:bodyPr>
          <a:lstStyle/>
          <a:p>
            <a:r>
              <a:rPr lang="en-US" sz="1800" b="1" dirty="0">
                <a:latin typeface="Calibri" panose="020F0502020204030204" pitchFamily="34" charset="0"/>
                <a:cs typeface="Calibri" panose="020F0502020204030204" pitchFamily="34" charset="0"/>
              </a:rPr>
              <a:t>Back-up document</a:t>
            </a:r>
            <a:r>
              <a:rPr lang="en-US" sz="1800" dirty="0">
                <a:latin typeface="Calibri" panose="020F0502020204030204" pitchFamily="34" charset="0"/>
                <a:cs typeface="Calibri" panose="020F0502020204030204" pitchFamily="34" charset="0"/>
              </a:rPr>
              <a:t> (406p, 450 signatories)</a:t>
            </a:r>
          </a:p>
        </p:txBody>
      </p:sp>
      <p:pic>
        <p:nvPicPr>
          <p:cNvPr id="15" name="Picture 14">
            <a:extLst>
              <a:ext uri="{FF2B5EF4-FFF2-40B4-BE49-F238E27FC236}">
                <a16:creationId xmlns:a16="http://schemas.microsoft.com/office/drawing/2014/main" id="{8BE169E5-BF3D-10DD-EF2B-448AFEE673D4}"/>
              </a:ext>
            </a:extLst>
          </p:cNvPr>
          <p:cNvPicPr>
            <a:picLocks noChangeAspect="1"/>
          </p:cNvPicPr>
          <p:nvPr/>
        </p:nvPicPr>
        <p:blipFill>
          <a:blip r:embed="rId2"/>
          <a:stretch>
            <a:fillRect/>
          </a:stretch>
        </p:blipFill>
        <p:spPr>
          <a:xfrm>
            <a:off x="6711236" y="1923678"/>
            <a:ext cx="1166846" cy="1651234"/>
          </a:xfrm>
          <a:prstGeom prst="rect">
            <a:avLst/>
          </a:prstGeom>
          <a:ln>
            <a:solidFill>
              <a:schemeClr val="tx1"/>
            </a:solidFill>
          </a:ln>
        </p:spPr>
      </p:pic>
      <p:pic>
        <p:nvPicPr>
          <p:cNvPr id="16" name="Picture 15">
            <a:extLst>
              <a:ext uri="{FF2B5EF4-FFF2-40B4-BE49-F238E27FC236}">
                <a16:creationId xmlns:a16="http://schemas.microsoft.com/office/drawing/2014/main" id="{191364FC-8058-92E3-3D80-4C191E8AB256}"/>
              </a:ext>
            </a:extLst>
          </p:cNvPr>
          <p:cNvPicPr>
            <a:picLocks noChangeAspect="1"/>
          </p:cNvPicPr>
          <p:nvPr/>
        </p:nvPicPr>
        <p:blipFill>
          <a:blip r:embed="rId3"/>
          <a:stretch>
            <a:fillRect/>
          </a:stretch>
        </p:blipFill>
        <p:spPr>
          <a:xfrm>
            <a:off x="7265177" y="2334936"/>
            <a:ext cx="1166846" cy="1651234"/>
          </a:xfrm>
          <a:prstGeom prst="rect">
            <a:avLst/>
          </a:prstGeom>
          <a:ln>
            <a:solidFill>
              <a:schemeClr val="tx1"/>
            </a:solidFill>
          </a:ln>
        </p:spPr>
      </p:pic>
      <p:pic>
        <p:nvPicPr>
          <p:cNvPr id="17" name="Picture 16">
            <a:extLst>
              <a:ext uri="{FF2B5EF4-FFF2-40B4-BE49-F238E27FC236}">
                <a16:creationId xmlns:a16="http://schemas.microsoft.com/office/drawing/2014/main" id="{6BBE3D8C-EEDB-5A79-140A-6440216A7CA2}"/>
              </a:ext>
            </a:extLst>
          </p:cNvPr>
          <p:cNvPicPr>
            <a:picLocks noChangeAspect="1"/>
          </p:cNvPicPr>
          <p:nvPr/>
        </p:nvPicPr>
        <p:blipFill>
          <a:blip r:embed="rId4"/>
          <a:stretch>
            <a:fillRect/>
          </a:stretch>
        </p:blipFill>
        <p:spPr>
          <a:xfrm>
            <a:off x="7904002" y="2669823"/>
            <a:ext cx="1166846" cy="1651234"/>
          </a:xfrm>
          <a:prstGeom prst="rect">
            <a:avLst/>
          </a:prstGeom>
          <a:ln>
            <a:solidFill>
              <a:schemeClr val="tx1"/>
            </a:solidFill>
          </a:ln>
        </p:spPr>
      </p:pic>
      <p:sp>
        <p:nvSpPr>
          <p:cNvPr id="2" name="Slide Number Placeholder 1">
            <a:extLst>
              <a:ext uri="{FF2B5EF4-FFF2-40B4-BE49-F238E27FC236}">
                <a16:creationId xmlns:a16="http://schemas.microsoft.com/office/drawing/2014/main" id="{57A0C41F-A8D9-BECF-E0D1-A8230E4169DA}"/>
              </a:ext>
            </a:extLst>
          </p:cNvPr>
          <p:cNvSpPr>
            <a:spLocks noGrp="1"/>
          </p:cNvSpPr>
          <p:nvPr>
            <p:ph type="sldNum" sz="quarter" idx="4"/>
          </p:nvPr>
        </p:nvSpPr>
        <p:spPr/>
        <p:txBody>
          <a:bodyPr/>
          <a:lstStyle/>
          <a:p>
            <a:fld id="{974172A1-1CBF-0B40-9234-7D4D80EC19EA}" type="slidenum">
              <a:rPr lang="en-GB" smtClean="0"/>
              <a:pPr/>
              <a:t>2</a:t>
            </a:fld>
            <a:endParaRPr lang="en-GB" dirty="0"/>
          </a:p>
        </p:txBody>
      </p:sp>
    </p:spTree>
    <p:extLst>
      <p:ext uri="{BB962C8B-B14F-4D97-AF65-F5344CB8AC3E}">
        <p14:creationId xmlns:p14="http://schemas.microsoft.com/office/powerpoint/2010/main" val="26634229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0FBDED-6BE5-6D20-82B5-E7CD5AFDAC6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49E6CAB5-1BEB-AF79-9B5F-D02160B21E93}"/>
              </a:ext>
            </a:extLst>
          </p:cNvPr>
          <p:cNvSpPr>
            <a:spLocks noGrp="1"/>
          </p:cNvSpPr>
          <p:nvPr>
            <p:ph type="ftr" sz="quarter" idx="3"/>
          </p:nvPr>
        </p:nvSpPr>
        <p:spPr>
          <a:xfrm>
            <a:off x="35496" y="4977845"/>
            <a:ext cx="6768752" cy="195485"/>
          </a:xfrm>
        </p:spPr>
        <p:txBody>
          <a:bodyPr/>
          <a:lstStyle/>
          <a:p>
            <a:pPr algn="l"/>
            <a:r>
              <a:rPr lang="en-US"/>
              <a:t>D. Schulte, S. Stapnes, Muon Collider, LDG, CERN, June 2025</a:t>
            </a:r>
            <a:endParaRPr lang="en-GB" dirty="0"/>
          </a:p>
        </p:txBody>
      </p:sp>
      <p:sp>
        <p:nvSpPr>
          <p:cNvPr id="5" name="Title 4">
            <a:extLst>
              <a:ext uri="{FF2B5EF4-FFF2-40B4-BE49-F238E27FC236}">
                <a16:creationId xmlns:a16="http://schemas.microsoft.com/office/drawing/2014/main" id="{FBB054F9-04E8-5346-C4D4-DC64AFD25637}"/>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Reserve</a:t>
            </a:r>
            <a:endParaRPr lang="en-US" sz="3200" dirty="0">
              <a:latin typeface="Calibri"/>
              <a:cs typeface="Calibri"/>
            </a:endParaRPr>
          </a:p>
        </p:txBody>
      </p:sp>
      <p:sp>
        <p:nvSpPr>
          <p:cNvPr id="2" name="Slide Number Placeholder 1">
            <a:extLst>
              <a:ext uri="{FF2B5EF4-FFF2-40B4-BE49-F238E27FC236}">
                <a16:creationId xmlns:a16="http://schemas.microsoft.com/office/drawing/2014/main" id="{715A7CFC-FA88-A7F5-1E18-1E0F253C6491}"/>
              </a:ext>
            </a:extLst>
          </p:cNvPr>
          <p:cNvSpPr>
            <a:spLocks noGrp="1"/>
          </p:cNvSpPr>
          <p:nvPr>
            <p:ph type="sldNum" sz="quarter" idx="4"/>
          </p:nvPr>
        </p:nvSpPr>
        <p:spPr/>
        <p:txBody>
          <a:bodyPr/>
          <a:lstStyle/>
          <a:p>
            <a:fld id="{974172A1-1CBF-0B40-9234-7D4D80EC19EA}" type="slidenum">
              <a:rPr lang="en-GB" smtClean="0"/>
              <a:pPr/>
              <a:t>20</a:t>
            </a:fld>
            <a:endParaRPr lang="en-GB" dirty="0"/>
          </a:p>
        </p:txBody>
      </p:sp>
    </p:spTree>
    <p:extLst>
      <p:ext uri="{BB962C8B-B14F-4D97-AF65-F5344CB8AC3E}">
        <p14:creationId xmlns:p14="http://schemas.microsoft.com/office/powerpoint/2010/main" val="27516210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096CCC-67BF-2501-D961-28234D70537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5179CCFD-FB88-6CF2-8B7D-9A3EAFD6D6F7}"/>
              </a:ext>
            </a:extLst>
          </p:cNvPr>
          <p:cNvSpPr>
            <a:spLocks noGrp="1"/>
          </p:cNvSpPr>
          <p:nvPr>
            <p:ph type="ftr" sz="quarter" idx="3"/>
          </p:nvPr>
        </p:nvSpPr>
        <p:spPr>
          <a:xfrm>
            <a:off x="35496" y="4977845"/>
            <a:ext cx="6768752" cy="195485"/>
          </a:xfrm>
        </p:spPr>
        <p:txBody>
          <a:bodyPr/>
          <a:lstStyle/>
          <a:p>
            <a:pPr algn="l"/>
            <a:r>
              <a:rPr lang="en-US"/>
              <a:t>D. Schulte, S. Stapnes, Muon Collider, LDG, CERN, June 2025</a:t>
            </a:r>
            <a:endParaRPr lang="en-GB" dirty="0"/>
          </a:p>
        </p:txBody>
      </p:sp>
      <p:sp>
        <p:nvSpPr>
          <p:cNvPr id="5" name="Title 4">
            <a:extLst>
              <a:ext uri="{FF2B5EF4-FFF2-40B4-BE49-F238E27FC236}">
                <a16:creationId xmlns:a16="http://schemas.microsoft.com/office/drawing/2014/main" id="{88B7EAD4-5BA7-BBBB-7389-147BAA3F47B6}"/>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Magnet R&amp;D Impact</a:t>
            </a:r>
            <a:endParaRPr lang="en-US" sz="3200" dirty="0">
              <a:latin typeface="Calibri"/>
              <a:cs typeface="Calibri"/>
            </a:endParaRPr>
          </a:p>
        </p:txBody>
      </p:sp>
      <p:pic>
        <p:nvPicPr>
          <p:cNvPr id="2" name="Picture 1">
            <a:extLst>
              <a:ext uri="{FF2B5EF4-FFF2-40B4-BE49-F238E27FC236}">
                <a16:creationId xmlns:a16="http://schemas.microsoft.com/office/drawing/2014/main" id="{18A2E555-6E5C-EA85-C273-F62A5745FF5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4996" y="696116"/>
            <a:ext cx="7275133" cy="4176206"/>
          </a:xfrm>
          <a:prstGeom prst="rect">
            <a:avLst/>
          </a:prstGeom>
        </p:spPr>
      </p:pic>
      <p:sp>
        <p:nvSpPr>
          <p:cNvPr id="6" name="TextBox 5">
            <a:extLst>
              <a:ext uri="{FF2B5EF4-FFF2-40B4-BE49-F238E27FC236}">
                <a16:creationId xmlns:a16="http://schemas.microsoft.com/office/drawing/2014/main" id="{49823AB8-5BDF-B7A4-3D48-A740D59CE18B}"/>
              </a:ext>
            </a:extLst>
          </p:cNvPr>
          <p:cNvSpPr txBox="1"/>
          <p:nvPr/>
        </p:nvSpPr>
        <p:spPr>
          <a:xfrm>
            <a:off x="8314726" y="4299942"/>
            <a:ext cx="791692" cy="276999"/>
          </a:xfrm>
          <a:prstGeom prst="rect">
            <a:avLst/>
          </a:prstGeom>
          <a:solidFill>
            <a:schemeClr val="bg2"/>
          </a:solidFill>
        </p:spPr>
        <p:txBody>
          <a:bodyPr wrap="none" rtlCol="0">
            <a:spAutoFit/>
          </a:bodyPr>
          <a:lstStyle/>
          <a:p>
            <a:r>
              <a:rPr lang="en-US" sz="1200" dirty="0">
                <a:latin typeface="Calibri" panose="020F0502020204030204" pitchFamily="34" charset="0"/>
                <a:cs typeface="Calibri" panose="020F0502020204030204" pitchFamily="34" charset="0"/>
              </a:rPr>
              <a:t>L. </a:t>
            </a:r>
            <a:r>
              <a:rPr lang="en-US" sz="1200" dirty="0" err="1">
                <a:latin typeface="Calibri" panose="020F0502020204030204" pitchFamily="34" charset="0"/>
                <a:cs typeface="Calibri" panose="020F0502020204030204" pitchFamily="34" charset="0"/>
              </a:rPr>
              <a:t>Bottura</a:t>
            </a:r>
            <a:endParaRPr lang="en-US" sz="1200"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AEC0CF93-8533-B36E-8063-E1FEB4F199AA}"/>
              </a:ext>
            </a:extLst>
          </p:cNvPr>
          <p:cNvSpPr>
            <a:spLocks noGrp="1"/>
          </p:cNvSpPr>
          <p:nvPr>
            <p:ph type="sldNum" sz="quarter" idx="4"/>
          </p:nvPr>
        </p:nvSpPr>
        <p:spPr/>
        <p:txBody>
          <a:bodyPr/>
          <a:lstStyle/>
          <a:p>
            <a:fld id="{974172A1-1CBF-0B40-9234-7D4D80EC19EA}" type="slidenum">
              <a:rPr lang="en-GB" smtClean="0"/>
              <a:pPr/>
              <a:t>21</a:t>
            </a:fld>
            <a:endParaRPr lang="en-GB" dirty="0"/>
          </a:p>
        </p:txBody>
      </p:sp>
    </p:spTree>
    <p:extLst>
      <p:ext uri="{BB962C8B-B14F-4D97-AF65-F5344CB8AC3E}">
        <p14:creationId xmlns:p14="http://schemas.microsoft.com/office/powerpoint/2010/main" val="24371279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E9540A-AECB-9E87-CBF3-FB59223CE2D6}"/>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B87C7DCD-2F9C-3A6B-9798-8D33FD3A7430}"/>
              </a:ext>
            </a:extLst>
          </p:cNvPr>
          <p:cNvSpPr>
            <a:spLocks noGrp="1"/>
          </p:cNvSpPr>
          <p:nvPr>
            <p:ph type="title"/>
          </p:nvPr>
        </p:nvSpPr>
        <p:spPr>
          <a:xfrm>
            <a:off x="1115616" y="64526"/>
            <a:ext cx="7190184" cy="432048"/>
          </a:xfrm>
        </p:spPr>
        <p:txBody>
          <a:bodyPr>
            <a:noAutofit/>
          </a:bodyPr>
          <a:lstStyle/>
          <a:p>
            <a:pPr algn="ctr"/>
            <a:r>
              <a:rPr lang="en-GB" dirty="0">
                <a:latin typeface="Calibri"/>
                <a:cs typeface="Calibri"/>
              </a:rPr>
              <a:t>European Accelerator R&amp;D Roadmap</a:t>
            </a:r>
            <a:endParaRPr lang="en-GB" b="0" dirty="0">
              <a:latin typeface="Calibri"/>
              <a:cs typeface="Calibri"/>
            </a:endParaRPr>
          </a:p>
        </p:txBody>
      </p:sp>
      <p:sp>
        <p:nvSpPr>
          <p:cNvPr id="5" name="Espace réservé du numéro de diapositive 3">
            <a:extLst>
              <a:ext uri="{FF2B5EF4-FFF2-40B4-BE49-F238E27FC236}">
                <a16:creationId xmlns:a16="http://schemas.microsoft.com/office/drawing/2014/main" id="{84BCBFCF-29F6-81D1-DE10-731C2D60F39F}"/>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22</a:t>
            </a:fld>
            <a:endParaRPr lang="en-GB" dirty="0"/>
          </a:p>
        </p:txBody>
      </p:sp>
      <p:sp>
        <p:nvSpPr>
          <p:cNvPr id="52" name="Espace réservé du pied de page 4">
            <a:extLst>
              <a:ext uri="{FF2B5EF4-FFF2-40B4-BE49-F238E27FC236}">
                <a16:creationId xmlns:a16="http://schemas.microsoft.com/office/drawing/2014/main" id="{B9DF0096-FFE1-4334-6B7F-8C66625D3E6E}"/>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pic>
        <p:nvPicPr>
          <p:cNvPr id="10" name="Picture 9" descr="p0.pdf">
            <a:extLst>
              <a:ext uri="{FF2B5EF4-FFF2-40B4-BE49-F238E27FC236}">
                <a16:creationId xmlns:a16="http://schemas.microsoft.com/office/drawing/2014/main" id="{C9EDDAB1-8D83-5483-5119-1C230CFF44CB}"/>
              </a:ext>
            </a:extLst>
          </p:cNvPr>
          <p:cNvPicPr>
            <a:picLocks noChangeAspect="1"/>
          </p:cNvPicPr>
          <p:nvPr/>
        </p:nvPicPr>
        <p:blipFill rotWithShape="1">
          <a:blip r:embed="rId2">
            <a:extLst>
              <a:ext uri="{28A0092B-C50C-407E-A947-70E740481C1C}">
                <a14:useLocalDpi xmlns:a14="http://schemas.microsoft.com/office/drawing/2010/main" val="0"/>
              </a:ext>
            </a:extLst>
          </a:blip>
          <a:srcRect l="14220" t="17551" r="8731" b="16902"/>
          <a:stretch/>
        </p:blipFill>
        <p:spPr>
          <a:xfrm>
            <a:off x="5669329" y="931989"/>
            <a:ext cx="3367168" cy="4053650"/>
          </a:xfrm>
          <a:prstGeom prst="rect">
            <a:avLst/>
          </a:prstGeom>
        </p:spPr>
      </p:pic>
      <p:sp>
        <p:nvSpPr>
          <p:cNvPr id="13" name="Rectangle 12">
            <a:extLst>
              <a:ext uri="{FF2B5EF4-FFF2-40B4-BE49-F238E27FC236}">
                <a16:creationId xmlns:a16="http://schemas.microsoft.com/office/drawing/2014/main" id="{DDF8CC15-8429-DD1B-DC48-E3D880143BF6}"/>
              </a:ext>
            </a:extLst>
          </p:cNvPr>
          <p:cNvSpPr/>
          <p:nvPr/>
        </p:nvSpPr>
        <p:spPr>
          <a:xfrm>
            <a:off x="6588224" y="4629572"/>
            <a:ext cx="2236442" cy="276999"/>
          </a:xfrm>
          <a:prstGeom prst="rect">
            <a:avLst/>
          </a:prstGeom>
          <a:solidFill>
            <a:schemeClr val="bg1"/>
          </a:solidFill>
          <a:ln>
            <a:noFill/>
          </a:ln>
        </p:spPr>
        <p:txBody>
          <a:bodyPr wrap="square">
            <a:spAutoFit/>
          </a:bodyPr>
          <a:lstStyle/>
          <a:p>
            <a:r>
              <a:rPr lang="en-US" sz="1200" u="sng" dirty="0">
                <a:solidFill>
                  <a:srgbClr val="276FFF"/>
                </a:solidFill>
                <a:latin typeface="Calibri" panose="020F0502020204030204" pitchFamily="34" charset="0"/>
                <a:cs typeface="Calibri" panose="020F0502020204030204" pitchFamily="34" charset="0"/>
                <a:hlinkClick r:id="rId3"/>
              </a:rPr>
              <a:t>http://arxiv.org/abs/2201.07895</a:t>
            </a:r>
          </a:p>
        </p:txBody>
      </p:sp>
      <p:sp>
        <p:nvSpPr>
          <p:cNvPr id="4" name="TextBox 3">
            <a:extLst>
              <a:ext uri="{FF2B5EF4-FFF2-40B4-BE49-F238E27FC236}">
                <a16:creationId xmlns:a16="http://schemas.microsoft.com/office/drawing/2014/main" id="{B270E5BD-443F-B383-6C8A-73489C09B0DF}"/>
              </a:ext>
            </a:extLst>
          </p:cNvPr>
          <p:cNvSpPr txBox="1"/>
          <p:nvPr/>
        </p:nvSpPr>
        <p:spPr>
          <a:xfrm>
            <a:off x="239512" y="874330"/>
            <a:ext cx="5429817" cy="3785652"/>
          </a:xfrm>
          <a:prstGeom prst="rect">
            <a:avLst/>
          </a:prstGeom>
          <a:noFill/>
        </p:spPr>
        <p:txBody>
          <a:bodyPr wrap="square" rtlCol="0">
            <a:spAutoFit/>
          </a:bodyPr>
          <a:lstStyle/>
          <a:p>
            <a:pPr>
              <a:buClr>
                <a:schemeClr val="tx1"/>
              </a:buClr>
            </a:pPr>
            <a:r>
              <a:rPr lang="en-US" sz="1600" dirty="0">
                <a:latin typeface="Calibri"/>
                <a:cs typeface="Calibri"/>
              </a:rPr>
              <a:t>Reviews in Europe and the US found muon collider promising</a:t>
            </a:r>
          </a:p>
          <a:p>
            <a:pPr marL="285750" indent="-285750">
              <a:buClr>
                <a:schemeClr val="tx1"/>
              </a:buClr>
              <a:buFont typeface="Arial" panose="020B0604020202020204" pitchFamily="34" charset="0"/>
              <a:buChar char="•"/>
            </a:pPr>
            <a:r>
              <a:rPr lang="en-US" sz="1600" dirty="0">
                <a:latin typeface="Calibri"/>
                <a:cs typeface="Calibri"/>
              </a:rPr>
              <a:t>Requires important innovation</a:t>
            </a:r>
          </a:p>
          <a:p>
            <a:endParaRPr lang="en-US" sz="1600" dirty="0">
              <a:latin typeface="Calibri"/>
              <a:cs typeface="Calibri"/>
            </a:endParaRPr>
          </a:p>
          <a:p>
            <a:r>
              <a:rPr lang="en-US" sz="1600" dirty="0">
                <a:latin typeface="Calibri"/>
                <a:cs typeface="Calibri"/>
              </a:rPr>
              <a:t>European Strategy for Particle Physics Update (</a:t>
            </a:r>
            <a:r>
              <a:rPr lang="en-US" sz="1600" b="1" dirty="0">
                <a:latin typeface="Calibri"/>
                <a:cs typeface="Calibri"/>
              </a:rPr>
              <a:t>ESPPU</a:t>
            </a:r>
            <a:r>
              <a:rPr lang="en-US" sz="1600" dirty="0">
                <a:latin typeface="Calibri"/>
                <a:cs typeface="Calibri"/>
              </a:rPr>
              <a:t>) supported muon collider R&amp;D in 2020</a:t>
            </a:r>
          </a:p>
          <a:p>
            <a:endParaRPr lang="en-US" sz="1600" dirty="0">
              <a:latin typeface="Calibri"/>
              <a:cs typeface="Calibri"/>
            </a:endParaRPr>
          </a:p>
          <a:p>
            <a:r>
              <a:rPr lang="en-US" sz="1600" dirty="0">
                <a:latin typeface="Calibri"/>
                <a:cs typeface="Calibri"/>
              </a:rPr>
              <a:t>CERN Council charged Laboratory Directors Group (</a:t>
            </a:r>
            <a:r>
              <a:rPr lang="en-US" sz="1600" b="1" dirty="0">
                <a:latin typeface="Calibri"/>
                <a:cs typeface="Calibri"/>
              </a:rPr>
              <a:t>LDG</a:t>
            </a:r>
            <a:r>
              <a:rPr lang="en-US" sz="1600" dirty="0">
                <a:latin typeface="Calibri"/>
                <a:cs typeface="Calibri"/>
              </a:rPr>
              <a:t>) to  develop Accelerator R&amp;D Roadmap</a:t>
            </a:r>
          </a:p>
          <a:p>
            <a:pPr marL="285750" indent="-285750">
              <a:buFont typeface="Arial" panose="020B0604020202020204" pitchFamily="34" charset="0"/>
              <a:buChar char="•"/>
            </a:pPr>
            <a:r>
              <a:rPr lang="en-US" sz="1600" dirty="0">
                <a:latin typeface="Calibri"/>
                <a:cs typeface="Calibri"/>
              </a:rPr>
              <a:t>Directors of institutes, e.g. INFN Frascati, PSI, DESY, RAL, CERN, …</a:t>
            </a:r>
          </a:p>
          <a:p>
            <a:pPr marL="285750" indent="-285750">
              <a:buFont typeface="Arial" panose="020B0604020202020204" pitchFamily="34" charset="0"/>
              <a:buChar char="•"/>
            </a:pPr>
            <a:endParaRPr lang="en-US" sz="1600" dirty="0">
              <a:latin typeface="Calibri"/>
              <a:cs typeface="Calibri"/>
            </a:endParaRPr>
          </a:p>
          <a:p>
            <a:r>
              <a:rPr lang="en-US" sz="1600" dirty="0">
                <a:latin typeface="Calibri"/>
                <a:cs typeface="Calibri"/>
              </a:rPr>
              <a:t>LDG formed five panels, one on Muon Collider</a:t>
            </a:r>
          </a:p>
          <a:p>
            <a:endParaRPr lang="en-US" sz="1600" dirty="0">
              <a:latin typeface="Calibri"/>
              <a:cs typeface="Calibri"/>
            </a:endParaRPr>
          </a:p>
          <a:p>
            <a:r>
              <a:rPr lang="en-US" sz="1600" dirty="0">
                <a:latin typeface="Calibri"/>
                <a:cs typeface="Calibri"/>
              </a:rPr>
              <a:t>Muon Collider panel developed an </a:t>
            </a:r>
            <a:r>
              <a:rPr lang="en-US" sz="1600" b="1" dirty="0">
                <a:latin typeface="Calibri"/>
                <a:cs typeface="Calibri"/>
              </a:rPr>
              <a:t>R&amp;D Roadmap </a:t>
            </a:r>
            <a:r>
              <a:rPr lang="en-US" sz="1600" dirty="0">
                <a:latin typeface="Calibri"/>
                <a:cs typeface="Calibri"/>
              </a:rPr>
              <a:t>with the help of the global community until end of 2021</a:t>
            </a:r>
          </a:p>
        </p:txBody>
      </p:sp>
      <p:sp>
        <p:nvSpPr>
          <p:cNvPr id="2" name="Slide Number Placeholder 1">
            <a:extLst>
              <a:ext uri="{FF2B5EF4-FFF2-40B4-BE49-F238E27FC236}">
                <a16:creationId xmlns:a16="http://schemas.microsoft.com/office/drawing/2014/main" id="{72A0D98A-F507-BB3B-FD64-72547275F50A}"/>
              </a:ext>
            </a:extLst>
          </p:cNvPr>
          <p:cNvSpPr>
            <a:spLocks noGrp="1"/>
          </p:cNvSpPr>
          <p:nvPr>
            <p:ph type="sldNum" sz="quarter" idx="4"/>
          </p:nvPr>
        </p:nvSpPr>
        <p:spPr/>
        <p:txBody>
          <a:bodyPr/>
          <a:lstStyle/>
          <a:p>
            <a:fld id="{974172A1-1CBF-0B40-9234-7D4D80EC19EA}" type="slidenum">
              <a:rPr lang="en-GB" smtClean="0"/>
              <a:pPr/>
              <a:t>22</a:t>
            </a:fld>
            <a:endParaRPr lang="en-GB" dirty="0"/>
          </a:p>
        </p:txBody>
      </p:sp>
    </p:spTree>
    <p:extLst>
      <p:ext uri="{BB962C8B-B14F-4D97-AF65-F5344CB8AC3E}">
        <p14:creationId xmlns:p14="http://schemas.microsoft.com/office/powerpoint/2010/main" val="41933738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115616" y="51470"/>
            <a:ext cx="7190184" cy="432048"/>
          </a:xfrm>
        </p:spPr>
        <p:txBody>
          <a:bodyPr>
            <a:normAutofit fontScale="90000"/>
          </a:bodyPr>
          <a:lstStyle/>
          <a:p>
            <a:r>
              <a:rPr lang="en-US" spc="29" dirty="0">
                <a:solidFill>
                  <a:srgbClr val="000000"/>
                </a:solidFill>
                <a:ea typeface="Optima Bold"/>
                <a:sym typeface="Optima Bold"/>
              </a:rPr>
              <a:t>Muon Collider Roadmap CT</a:t>
            </a:r>
            <a:endParaRPr lang="en-GB"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23</a:t>
            </a:fld>
            <a:endParaRPr lang="en-GB" dirty="0"/>
          </a:p>
        </p:txBody>
      </p:sp>
      <p:sp>
        <p:nvSpPr>
          <p:cNvPr id="52" name="Espace réservé du pied de page 4"/>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pic>
        <p:nvPicPr>
          <p:cNvPr id="4" name="Picture 3" descr="A diagram of a diagram&#10;&#10;AI-generated content may be incorrect.">
            <a:extLst>
              <a:ext uri="{FF2B5EF4-FFF2-40B4-BE49-F238E27FC236}">
                <a16:creationId xmlns:a16="http://schemas.microsoft.com/office/drawing/2014/main" id="{2BCB31FF-3FAF-C79F-1B5F-C88B587884EC}"/>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23235"/>
          <a:stretch/>
        </p:blipFill>
        <p:spPr>
          <a:xfrm>
            <a:off x="0" y="1563638"/>
            <a:ext cx="9326880" cy="1477582"/>
          </a:xfrm>
          <a:prstGeom prst="rect">
            <a:avLst/>
          </a:prstGeom>
        </p:spPr>
      </p:pic>
      <p:grpSp>
        <p:nvGrpSpPr>
          <p:cNvPr id="6" name="Group 13">
            <a:extLst>
              <a:ext uri="{FF2B5EF4-FFF2-40B4-BE49-F238E27FC236}">
                <a16:creationId xmlns:a16="http://schemas.microsoft.com/office/drawing/2014/main" id="{CF400B72-40C1-B857-F913-CF35306F9137}"/>
              </a:ext>
            </a:extLst>
          </p:cNvPr>
          <p:cNvGrpSpPr/>
          <p:nvPr/>
        </p:nvGrpSpPr>
        <p:grpSpPr>
          <a:xfrm>
            <a:off x="342234" y="831628"/>
            <a:ext cx="1247940" cy="513244"/>
            <a:chOff x="0" y="0"/>
            <a:chExt cx="3327840" cy="1368651"/>
          </a:xfrm>
        </p:grpSpPr>
        <p:sp>
          <p:nvSpPr>
            <p:cNvPr id="7" name="Freeform 14">
              <a:extLst>
                <a:ext uri="{FF2B5EF4-FFF2-40B4-BE49-F238E27FC236}">
                  <a16:creationId xmlns:a16="http://schemas.microsoft.com/office/drawing/2014/main" id="{758EF62D-C27B-D629-E8EE-83A636AF33C4}"/>
                </a:ext>
              </a:extLst>
            </p:cNvPr>
            <p:cNvSpPr/>
            <p:nvPr/>
          </p:nvSpPr>
          <p:spPr>
            <a:xfrm>
              <a:off x="0" y="0"/>
              <a:ext cx="3327882" cy="1368679"/>
            </a:xfrm>
            <a:custGeom>
              <a:avLst/>
              <a:gdLst/>
              <a:ahLst/>
              <a:cxnLst/>
              <a:rect l="l" t="t" r="r" b="b"/>
              <a:pathLst>
                <a:path w="3327882" h="1368679">
                  <a:moveTo>
                    <a:pt x="0" y="0"/>
                  </a:moveTo>
                  <a:lnTo>
                    <a:pt x="3327882" y="0"/>
                  </a:lnTo>
                  <a:lnTo>
                    <a:pt x="3327882" y="1368679"/>
                  </a:lnTo>
                  <a:lnTo>
                    <a:pt x="0" y="1368679"/>
                  </a:lnTo>
                  <a:close/>
                </a:path>
              </a:pathLst>
            </a:custGeom>
            <a:solidFill>
              <a:srgbClr val="C3D7FF"/>
            </a:solidFill>
          </p:spPr>
          <p:txBody>
            <a:bodyPr/>
            <a:lstStyle/>
            <a:p>
              <a:endParaRPr lang="en-US"/>
            </a:p>
          </p:txBody>
        </p:sp>
        <p:sp>
          <p:nvSpPr>
            <p:cNvPr id="8" name="TextBox 15">
              <a:extLst>
                <a:ext uri="{FF2B5EF4-FFF2-40B4-BE49-F238E27FC236}">
                  <a16:creationId xmlns:a16="http://schemas.microsoft.com/office/drawing/2014/main" id="{1FCCAAEB-C65B-86FC-A46A-1AE9005F1B79}"/>
                </a:ext>
              </a:extLst>
            </p:cNvPr>
            <p:cNvSpPr txBox="1"/>
            <p:nvPr/>
          </p:nvSpPr>
          <p:spPr>
            <a:xfrm>
              <a:off x="0" y="-28575"/>
              <a:ext cx="3327840"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Short, intense proton bunch</a:t>
              </a:r>
            </a:p>
          </p:txBody>
        </p:sp>
      </p:grpSp>
      <p:grpSp>
        <p:nvGrpSpPr>
          <p:cNvPr id="9" name="Group 16">
            <a:extLst>
              <a:ext uri="{FF2B5EF4-FFF2-40B4-BE49-F238E27FC236}">
                <a16:creationId xmlns:a16="http://schemas.microsoft.com/office/drawing/2014/main" id="{949D0B2C-B094-8CE9-8DC3-8B06CCFA8A11}"/>
              </a:ext>
            </a:extLst>
          </p:cNvPr>
          <p:cNvGrpSpPr/>
          <p:nvPr/>
        </p:nvGrpSpPr>
        <p:grpSpPr>
          <a:xfrm>
            <a:off x="1874635" y="643890"/>
            <a:ext cx="1619163" cy="922528"/>
            <a:chOff x="0" y="0"/>
            <a:chExt cx="4317768" cy="2460075"/>
          </a:xfrm>
        </p:grpSpPr>
        <p:sp>
          <p:nvSpPr>
            <p:cNvPr id="10" name="Freeform 17">
              <a:extLst>
                <a:ext uri="{FF2B5EF4-FFF2-40B4-BE49-F238E27FC236}">
                  <a16:creationId xmlns:a16="http://schemas.microsoft.com/office/drawing/2014/main" id="{4B7D81FB-94EB-4C16-75FA-EC6FCEC172EC}"/>
                </a:ext>
              </a:extLst>
            </p:cNvPr>
            <p:cNvSpPr/>
            <p:nvPr/>
          </p:nvSpPr>
          <p:spPr>
            <a:xfrm>
              <a:off x="0" y="0"/>
              <a:ext cx="4317803" cy="2460036"/>
            </a:xfrm>
            <a:custGeom>
              <a:avLst/>
              <a:gdLst/>
              <a:ahLst/>
              <a:cxnLst/>
              <a:rect l="l" t="t" r="r" b="b"/>
              <a:pathLst>
                <a:path w="4317803" h="2460036">
                  <a:moveTo>
                    <a:pt x="0" y="0"/>
                  </a:moveTo>
                  <a:lnTo>
                    <a:pt x="4317803" y="0"/>
                  </a:lnTo>
                  <a:lnTo>
                    <a:pt x="4317803" y="2460036"/>
                  </a:lnTo>
                  <a:lnTo>
                    <a:pt x="0" y="2460036"/>
                  </a:lnTo>
                  <a:close/>
                </a:path>
              </a:pathLst>
            </a:custGeom>
            <a:solidFill>
              <a:srgbClr val="CFCFED"/>
            </a:solidFill>
          </p:spPr>
          <p:txBody>
            <a:bodyPr/>
            <a:lstStyle/>
            <a:p>
              <a:endParaRPr lang="en-US"/>
            </a:p>
          </p:txBody>
        </p:sp>
        <p:sp>
          <p:nvSpPr>
            <p:cNvPr id="13" name="TextBox 18">
              <a:extLst>
                <a:ext uri="{FF2B5EF4-FFF2-40B4-BE49-F238E27FC236}">
                  <a16:creationId xmlns:a16="http://schemas.microsoft.com/office/drawing/2014/main" id="{D71B1855-1531-2588-522B-85EF4C9137C3}"/>
                </a:ext>
              </a:extLst>
            </p:cNvPr>
            <p:cNvSpPr txBox="1"/>
            <p:nvPr/>
          </p:nvSpPr>
          <p:spPr>
            <a:xfrm>
              <a:off x="0" y="-28575"/>
              <a:ext cx="4317768" cy="2488650"/>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Protons produce </a:t>
              </a:r>
              <a:r>
                <a:rPr lang="en-US" sz="1399" dirty="0" err="1">
                  <a:solidFill>
                    <a:srgbClr val="000000"/>
                  </a:solidFill>
                  <a:latin typeface="Calibri" panose="020F0502020204030204" pitchFamily="34" charset="0"/>
                  <a:ea typeface="Arial"/>
                  <a:cs typeface="Calibri" panose="020F0502020204030204" pitchFamily="34" charset="0"/>
                  <a:sym typeface="Arial"/>
                </a:rPr>
                <a:t>pions</a:t>
              </a:r>
              <a:r>
                <a:rPr lang="en-US" sz="1399" dirty="0">
                  <a:solidFill>
                    <a:srgbClr val="000000"/>
                  </a:solidFill>
                  <a:latin typeface="Calibri" panose="020F0502020204030204" pitchFamily="34" charset="0"/>
                  <a:ea typeface="Arial"/>
                  <a:cs typeface="Calibri" panose="020F0502020204030204" pitchFamily="34" charset="0"/>
                  <a:sym typeface="Arial"/>
                </a:rPr>
                <a:t> which decay into muons which are captured</a:t>
              </a:r>
            </a:p>
          </p:txBody>
        </p:sp>
      </p:grpSp>
      <p:grpSp>
        <p:nvGrpSpPr>
          <p:cNvPr id="14" name="Group 19">
            <a:extLst>
              <a:ext uri="{FF2B5EF4-FFF2-40B4-BE49-F238E27FC236}">
                <a16:creationId xmlns:a16="http://schemas.microsoft.com/office/drawing/2014/main" id="{A728A949-E803-A185-8EEC-956FF491C392}"/>
              </a:ext>
            </a:extLst>
          </p:cNvPr>
          <p:cNvGrpSpPr/>
          <p:nvPr/>
        </p:nvGrpSpPr>
        <p:grpSpPr>
          <a:xfrm>
            <a:off x="3982552" y="745735"/>
            <a:ext cx="1559803" cy="533764"/>
            <a:chOff x="-785043" y="-7533490"/>
            <a:chExt cx="4159475" cy="1423372"/>
          </a:xfrm>
        </p:grpSpPr>
        <p:sp>
          <p:nvSpPr>
            <p:cNvPr id="15" name="Freeform 20">
              <a:extLst>
                <a:ext uri="{FF2B5EF4-FFF2-40B4-BE49-F238E27FC236}">
                  <a16:creationId xmlns:a16="http://schemas.microsoft.com/office/drawing/2014/main" id="{221050C1-6CBA-2511-B83B-2762A2A6C822}"/>
                </a:ext>
              </a:extLst>
            </p:cNvPr>
            <p:cNvSpPr/>
            <p:nvPr/>
          </p:nvSpPr>
          <p:spPr>
            <a:xfrm>
              <a:off x="-785043" y="-7478797"/>
              <a:ext cx="4159475" cy="1368679"/>
            </a:xfrm>
            <a:custGeom>
              <a:avLst/>
              <a:gdLst/>
              <a:ahLst/>
              <a:cxnLst/>
              <a:rect l="l" t="t" r="r" b="b"/>
              <a:pathLst>
                <a:path w="4159475" h="1368679">
                  <a:moveTo>
                    <a:pt x="0" y="0"/>
                  </a:moveTo>
                  <a:lnTo>
                    <a:pt x="4159475" y="0"/>
                  </a:lnTo>
                  <a:lnTo>
                    <a:pt x="4159475" y="1368679"/>
                  </a:lnTo>
                  <a:lnTo>
                    <a:pt x="0" y="1368679"/>
                  </a:lnTo>
                  <a:close/>
                </a:path>
              </a:pathLst>
            </a:custGeom>
            <a:solidFill>
              <a:srgbClr val="E7D2EA"/>
            </a:solidFill>
          </p:spPr>
          <p:txBody>
            <a:bodyPr/>
            <a:lstStyle/>
            <a:p>
              <a:endParaRPr lang="en-US"/>
            </a:p>
          </p:txBody>
        </p:sp>
        <p:sp>
          <p:nvSpPr>
            <p:cNvPr id="16" name="TextBox 21">
              <a:extLst>
                <a:ext uri="{FF2B5EF4-FFF2-40B4-BE49-F238E27FC236}">
                  <a16:creationId xmlns:a16="http://schemas.microsoft.com/office/drawing/2014/main" id="{8C8FECC7-CDA0-8F15-D158-7017A92B3970}"/>
                </a:ext>
              </a:extLst>
            </p:cNvPr>
            <p:cNvSpPr txBox="1"/>
            <p:nvPr/>
          </p:nvSpPr>
          <p:spPr>
            <a:xfrm>
              <a:off x="-784995" y="-7533490"/>
              <a:ext cx="4159427" cy="1397228"/>
            </a:xfrm>
            <a:prstGeom prst="rect">
              <a:avLst/>
            </a:prstGeom>
          </p:spPr>
          <p:txBody>
            <a:bodyPr lIns="25400" tIns="25400" rIns="25400" bIns="25400" rtlCol="0" anchor="t"/>
            <a:lstStyle/>
            <a:p>
              <a:pPr algn="ctr">
                <a:lnSpc>
                  <a:spcPts val="1679"/>
                </a:lnSpc>
              </a:pPr>
              <a:r>
                <a:rPr lang="en-US" sz="1399" dirty="0" err="1">
                  <a:solidFill>
                    <a:srgbClr val="000000"/>
                  </a:solidFill>
                  <a:latin typeface="Calibri" panose="020F0502020204030204" pitchFamily="34" charset="0"/>
                  <a:ea typeface="Arial"/>
                  <a:cs typeface="Calibri" panose="020F0502020204030204" pitchFamily="34" charset="0"/>
                  <a:sym typeface="Arial"/>
                </a:rPr>
                <a:t>Ionisation</a:t>
              </a:r>
              <a:r>
                <a:rPr lang="en-US" sz="1399" dirty="0">
                  <a:solidFill>
                    <a:srgbClr val="000000"/>
                  </a:solidFill>
                  <a:latin typeface="Calibri" panose="020F0502020204030204" pitchFamily="34" charset="0"/>
                  <a:ea typeface="Arial"/>
                  <a:cs typeface="Calibri" panose="020F0502020204030204" pitchFamily="34" charset="0"/>
                  <a:sym typeface="Arial"/>
                </a:rPr>
                <a:t> cooling of muon in matter</a:t>
              </a:r>
            </a:p>
          </p:txBody>
        </p:sp>
      </p:grpSp>
      <p:grpSp>
        <p:nvGrpSpPr>
          <p:cNvPr id="17" name="Group 22">
            <a:extLst>
              <a:ext uri="{FF2B5EF4-FFF2-40B4-BE49-F238E27FC236}">
                <a16:creationId xmlns:a16="http://schemas.microsoft.com/office/drawing/2014/main" id="{9215BD2D-8B65-1F52-38B6-DBF55A16B783}"/>
              </a:ext>
            </a:extLst>
          </p:cNvPr>
          <p:cNvGrpSpPr/>
          <p:nvPr/>
        </p:nvGrpSpPr>
        <p:grpSpPr>
          <a:xfrm>
            <a:off x="6753853" y="804885"/>
            <a:ext cx="1293017" cy="513244"/>
            <a:chOff x="0" y="0"/>
            <a:chExt cx="3448045" cy="1368651"/>
          </a:xfrm>
        </p:grpSpPr>
        <p:sp>
          <p:nvSpPr>
            <p:cNvPr id="18" name="Freeform 23">
              <a:extLst>
                <a:ext uri="{FF2B5EF4-FFF2-40B4-BE49-F238E27FC236}">
                  <a16:creationId xmlns:a16="http://schemas.microsoft.com/office/drawing/2014/main" id="{40933FBE-9B7A-4B41-4D0F-F68FC4D53512}"/>
                </a:ext>
              </a:extLst>
            </p:cNvPr>
            <p:cNvSpPr/>
            <p:nvPr/>
          </p:nvSpPr>
          <p:spPr>
            <a:xfrm>
              <a:off x="0" y="0"/>
              <a:ext cx="3448017" cy="1368679"/>
            </a:xfrm>
            <a:custGeom>
              <a:avLst/>
              <a:gdLst/>
              <a:ahLst/>
              <a:cxnLst/>
              <a:rect l="l" t="t" r="r" b="b"/>
              <a:pathLst>
                <a:path w="3448017" h="1368679">
                  <a:moveTo>
                    <a:pt x="0" y="0"/>
                  </a:moveTo>
                  <a:lnTo>
                    <a:pt x="3448017" y="0"/>
                  </a:lnTo>
                  <a:lnTo>
                    <a:pt x="3448017" y="1368679"/>
                  </a:lnTo>
                  <a:lnTo>
                    <a:pt x="0" y="1368679"/>
                  </a:lnTo>
                  <a:close/>
                </a:path>
              </a:pathLst>
            </a:custGeom>
            <a:solidFill>
              <a:srgbClr val="EFCDD8"/>
            </a:solidFill>
          </p:spPr>
          <p:txBody>
            <a:bodyPr/>
            <a:lstStyle/>
            <a:p>
              <a:endParaRPr lang="en-US"/>
            </a:p>
          </p:txBody>
        </p:sp>
        <p:sp>
          <p:nvSpPr>
            <p:cNvPr id="19" name="TextBox 24">
              <a:extLst>
                <a:ext uri="{FF2B5EF4-FFF2-40B4-BE49-F238E27FC236}">
                  <a16:creationId xmlns:a16="http://schemas.microsoft.com/office/drawing/2014/main" id="{930231ED-C8A1-04FF-3D2E-F593AA96D413}"/>
                </a:ext>
              </a:extLst>
            </p:cNvPr>
            <p:cNvSpPr txBox="1"/>
            <p:nvPr/>
          </p:nvSpPr>
          <p:spPr>
            <a:xfrm>
              <a:off x="0" y="-28575"/>
              <a:ext cx="3448045"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Acceleration to collision energy</a:t>
              </a:r>
            </a:p>
          </p:txBody>
        </p:sp>
      </p:grpSp>
      <p:grpSp>
        <p:nvGrpSpPr>
          <p:cNvPr id="20" name="Group 25">
            <a:extLst>
              <a:ext uri="{FF2B5EF4-FFF2-40B4-BE49-F238E27FC236}">
                <a16:creationId xmlns:a16="http://schemas.microsoft.com/office/drawing/2014/main" id="{F3BA755E-C22F-314F-D127-D15702F6F68F}"/>
              </a:ext>
            </a:extLst>
          </p:cNvPr>
          <p:cNvGrpSpPr/>
          <p:nvPr/>
        </p:nvGrpSpPr>
        <p:grpSpPr>
          <a:xfrm>
            <a:off x="8347057" y="1053009"/>
            <a:ext cx="757565" cy="307600"/>
            <a:chOff x="0" y="0"/>
            <a:chExt cx="2020174" cy="820266"/>
          </a:xfrm>
        </p:grpSpPr>
        <p:sp>
          <p:nvSpPr>
            <p:cNvPr id="21" name="Freeform 26">
              <a:extLst>
                <a:ext uri="{FF2B5EF4-FFF2-40B4-BE49-F238E27FC236}">
                  <a16:creationId xmlns:a16="http://schemas.microsoft.com/office/drawing/2014/main" id="{086B85CD-C32F-0225-652A-7F70A38BB85F}"/>
                </a:ext>
              </a:extLst>
            </p:cNvPr>
            <p:cNvSpPr/>
            <p:nvPr/>
          </p:nvSpPr>
          <p:spPr>
            <a:xfrm>
              <a:off x="0" y="0"/>
              <a:ext cx="2020139" cy="820264"/>
            </a:xfrm>
            <a:custGeom>
              <a:avLst/>
              <a:gdLst/>
              <a:ahLst/>
              <a:cxnLst/>
              <a:rect l="l" t="t" r="r" b="b"/>
              <a:pathLst>
                <a:path w="2020139" h="820264">
                  <a:moveTo>
                    <a:pt x="0" y="0"/>
                  </a:moveTo>
                  <a:lnTo>
                    <a:pt x="2020139" y="0"/>
                  </a:lnTo>
                  <a:lnTo>
                    <a:pt x="2020139" y="820264"/>
                  </a:lnTo>
                  <a:lnTo>
                    <a:pt x="0" y="820264"/>
                  </a:lnTo>
                  <a:close/>
                </a:path>
              </a:pathLst>
            </a:custGeom>
            <a:solidFill>
              <a:srgbClr val="FFBDC1"/>
            </a:solidFill>
          </p:spPr>
          <p:txBody>
            <a:bodyPr/>
            <a:lstStyle/>
            <a:p>
              <a:endParaRPr lang="en-US"/>
            </a:p>
          </p:txBody>
        </p:sp>
        <p:sp>
          <p:nvSpPr>
            <p:cNvPr id="22" name="TextBox 27">
              <a:extLst>
                <a:ext uri="{FF2B5EF4-FFF2-40B4-BE49-F238E27FC236}">
                  <a16:creationId xmlns:a16="http://schemas.microsoft.com/office/drawing/2014/main" id="{59683786-5CB3-D04F-5927-92DDB58CDDE0}"/>
                </a:ext>
              </a:extLst>
            </p:cNvPr>
            <p:cNvSpPr txBox="1"/>
            <p:nvPr/>
          </p:nvSpPr>
          <p:spPr>
            <a:xfrm>
              <a:off x="0" y="-28575"/>
              <a:ext cx="2020174" cy="848841"/>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Collision</a:t>
              </a:r>
            </a:p>
          </p:txBody>
        </p:sp>
      </p:grpSp>
      <p:sp>
        <p:nvSpPr>
          <p:cNvPr id="23" name="Donut 22">
            <a:extLst>
              <a:ext uri="{FF2B5EF4-FFF2-40B4-BE49-F238E27FC236}">
                <a16:creationId xmlns:a16="http://schemas.microsoft.com/office/drawing/2014/main" id="{1E5BC11E-C6DB-E28C-766A-8A06D9923432}"/>
              </a:ext>
            </a:extLst>
          </p:cNvPr>
          <p:cNvSpPr/>
          <p:nvPr/>
        </p:nvSpPr>
        <p:spPr>
          <a:xfrm>
            <a:off x="686489" y="1435509"/>
            <a:ext cx="1268083" cy="178950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Donut 23">
            <a:extLst>
              <a:ext uri="{FF2B5EF4-FFF2-40B4-BE49-F238E27FC236}">
                <a16:creationId xmlns:a16="http://schemas.microsoft.com/office/drawing/2014/main" id="{5E4A4D43-6806-1B9C-078B-43B2825A9513}"/>
              </a:ext>
            </a:extLst>
          </p:cNvPr>
          <p:cNvSpPr/>
          <p:nvPr/>
        </p:nvSpPr>
        <p:spPr>
          <a:xfrm>
            <a:off x="3936429" y="1423911"/>
            <a:ext cx="463988" cy="178950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Donut 24">
            <a:extLst>
              <a:ext uri="{FF2B5EF4-FFF2-40B4-BE49-F238E27FC236}">
                <a16:creationId xmlns:a16="http://schemas.microsoft.com/office/drawing/2014/main" id="{728D8476-595B-4F37-5DF3-31E971B227E3}"/>
              </a:ext>
            </a:extLst>
          </p:cNvPr>
          <p:cNvSpPr/>
          <p:nvPr/>
        </p:nvSpPr>
        <p:spPr>
          <a:xfrm>
            <a:off x="4571639" y="1465637"/>
            <a:ext cx="595583" cy="177009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Donut 25">
            <a:extLst>
              <a:ext uri="{FF2B5EF4-FFF2-40B4-BE49-F238E27FC236}">
                <a16:creationId xmlns:a16="http://schemas.microsoft.com/office/drawing/2014/main" id="{18B155AE-8616-DF9D-1A07-A3EC46A22AAB}"/>
              </a:ext>
            </a:extLst>
          </p:cNvPr>
          <p:cNvSpPr/>
          <p:nvPr/>
        </p:nvSpPr>
        <p:spPr>
          <a:xfrm>
            <a:off x="5140618" y="1431133"/>
            <a:ext cx="293657" cy="1805774"/>
          </a:xfrm>
          <a:prstGeom prst="donut">
            <a:avLst>
              <a:gd name="adj" fmla="val 903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7" name="Donut 26">
            <a:extLst>
              <a:ext uri="{FF2B5EF4-FFF2-40B4-BE49-F238E27FC236}">
                <a16:creationId xmlns:a16="http://schemas.microsoft.com/office/drawing/2014/main" id="{5DD76EB4-5E45-E084-09C7-09A05F59851D}"/>
              </a:ext>
            </a:extLst>
          </p:cNvPr>
          <p:cNvSpPr/>
          <p:nvPr/>
        </p:nvSpPr>
        <p:spPr>
          <a:xfrm>
            <a:off x="7400362" y="1435509"/>
            <a:ext cx="1110287" cy="178831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Donut 27">
            <a:extLst>
              <a:ext uri="{FF2B5EF4-FFF2-40B4-BE49-F238E27FC236}">
                <a16:creationId xmlns:a16="http://schemas.microsoft.com/office/drawing/2014/main" id="{6429B32A-DD4E-3D7B-848D-C42B2D9E580C}"/>
              </a:ext>
            </a:extLst>
          </p:cNvPr>
          <p:cNvSpPr/>
          <p:nvPr/>
        </p:nvSpPr>
        <p:spPr>
          <a:xfrm>
            <a:off x="8496722" y="1434321"/>
            <a:ext cx="683462" cy="178950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Donut 28">
            <a:extLst>
              <a:ext uri="{FF2B5EF4-FFF2-40B4-BE49-F238E27FC236}">
                <a16:creationId xmlns:a16="http://schemas.microsoft.com/office/drawing/2014/main" id="{0B9B8FCB-4C21-8178-37B8-E0A09949F5DC}"/>
              </a:ext>
            </a:extLst>
          </p:cNvPr>
          <p:cNvSpPr/>
          <p:nvPr/>
        </p:nvSpPr>
        <p:spPr>
          <a:xfrm>
            <a:off x="1934429" y="1429954"/>
            <a:ext cx="1116503" cy="1805774"/>
          </a:xfrm>
          <a:prstGeom prst="donut">
            <a:avLst>
              <a:gd name="adj" fmla="val 4666"/>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0" name="TextBox 29">
            <a:extLst>
              <a:ext uri="{FF2B5EF4-FFF2-40B4-BE49-F238E27FC236}">
                <a16:creationId xmlns:a16="http://schemas.microsoft.com/office/drawing/2014/main" id="{AB604068-F0B4-AC5F-5BDE-C3E525BADA76}"/>
              </a:ext>
            </a:extLst>
          </p:cNvPr>
          <p:cNvSpPr txBox="1"/>
          <p:nvPr/>
        </p:nvSpPr>
        <p:spPr>
          <a:xfrm>
            <a:off x="40805" y="3338567"/>
            <a:ext cx="1725310" cy="523220"/>
          </a:xfrm>
          <a:prstGeom prst="rect">
            <a:avLst/>
          </a:prstGeom>
          <a:solidFill>
            <a:schemeClr val="accent5">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 Proton driver</a:t>
            </a:r>
          </a:p>
          <a:p>
            <a:r>
              <a:rPr lang="en-US" sz="1400" dirty="0">
                <a:latin typeface="Calibri" panose="020F0502020204030204" pitchFamily="34" charset="0"/>
                <a:cs typeface="Calibri" panose="020F0502020204030204" pitchFamily="34" charset="0"/>
              </a:rPr>
              <a:t>  bunch compression</a:t>
            </a:r>
          </a:p>
        </p:txBody>
      </p:sp>
      <p:sp>
        <p:nvSpPr>
          <p:cNvPr id="31" name="TextBox 30">
            <a:extLst>
              <a:ext uri="{FF2B5EF4-FFF2-40B4-BE49-F238E27FC236}">
                <a16:creationId xmlns:a16="http://schemas.microsoft.com/office/drawing/2014/main" id="{5544179F-E96A-EF2C-1819-FECEF60480A9}"/>
              </a:ext>
            </a:extLst>
          </p:cNvPr>
          <p:cNvSpPr txBox="1"/>
          <p:nvPr/>
        </p:nvSpPr>
        <p:spPr>
          <a:xfrm>
            <a:off x="1825909" y="3344774"/>
            <a:ext cx="1624093" cy="523220"/>
          </a:xfrm>
          <a:prstGeom prst="rect">
            <a:avLst/>
          </a:prstGeom>
          <a:solidFill>
            <a:schemeClr val="accent4">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 Graphite target</a:t>
            </a:r>
          </a:p>
          <a:p>
            <a:r>
              <a:rPr lang="en-US" sz="1400" dirty="0">
                <a:latin typeface="Calibri" panose="020F0502020204030204" pitchFamily="34" charset="0"/>
                <a:cs typeface="Calibri" panose="020F0502020204030204" pitchFamily="34" charset="0"/>
              </a:rPr>
              <a:t>- Target solenoid</a:t>
            </a:r>
          </a:p>
        </p:txBody>
      </p:sp>
      <p:sp>
        <p:nvSpPr>
          <p:cNvPr id="32" name="TextBox 31">
            <a:extLst>
              <a:ext uri="{FF2B5EF4-FFF2-40B4-BE49-F238E27FC236}">
                <a16:creationId xmlns:a16="http://schemas.microsoft.com/office/drawing/2014/main" id="{FAA79264-165C-8DA9-2B9F-30E36CC12869}"/>
              </a:ext>
            </a:extLst>
          </p:cNvPr>
          <p:cNvSpPr txBox="1"/>
          <p:nvPr/>
        </p:nvSpPr>
        <p:spPr>
          <a:xfrm>
            <a:off x="3874032" y="3359291"/>
            <a:ext cx="2082987" cy="954107"/>
          </a:xfrm>
          <a:prstGeom prst="rect">
            <a:avLst/>
          </a:prstGeom>
          <a:solidFill>
            <a:schemeClr val="accent3">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Muon</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design</a:t>
            </a:r>
          </a:p>
          <a:p>
            <a:r>
              <a:rPr lang="de-DE" sz="1400" u="none" dirty="0">
                <a:solidFill>
                  <a:schemeClr val="tx1"/>
                </a:solidFill>
                <a:latin typeface="Calibri" panose="020F0502020204030204" pitchFamily="34" charset="0"/>
                <a:cs typeface="Calibri" panose="020F0502020204030204" pitchFamily="34" charset="0"/>
              </a:rPr>
              <a:t>- 6D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- 6D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RF </a:t>
            </a:r>
            <a:r>
              <a:rPr lang="de-DE" sz="1400" u="none" dirty="0" err="1">
                <a:solidFill>
                  <a:schemeClr val="tx1"/>
                </a:solidFill>
                <a:latin typeface="Calibri" panose="020F0502020204030204" pitchFamily="34" charset="0"/>
                <a:cs typeface="Calibri" panose="020F0502020204030204" pitchFamily="34" charset="0"/>
              </a:rPr>
              <a:t>cavities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Final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p:txBody>
      </p:sp>
      <p:sp>
        <p:nvSpPr>
          <p:cNvPr id="33" name="TextBox 32">
            <a:extLst>
              <a:ext uri="{FF2B5EF4-FFF2-40B4-BE49-F238E27FC236}">
                <a16:creationId xmlns:a16="http://schemas.microsoft.com/office/drawing/2014/main" id="{4ADCA300-3048-D208-EE7B-4C0D924E9079}"/>
              </a:ext>
            </a:extLst>
          </p:cNvPr>
          <p:cNvSpPr txBox="1"/>
          <p:nvPr/>
        </p:nvSpPr>
        <p:spPr>
          <a:xfrm>
            <a:off x="6529965" y="3268069"/>
            <a:ext cx="1743621" cy="738664"/>
          </a:xfrm>
          <a:prstGeom prst="rect">
            <a:avLst/>
          </a:prstGeom>
          <a:solidFill>
            <a:schemeClr val="accent2">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Pulsed</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magnets</a:t>
            </a:r>
            <a:r>
              <a:rPr lang="de-DE" sz="1400" u="none" dirty="0">
                <a:solidFill>
                  <a:schemeClr val="tx1"/>
                </a:solidFill>
                <a:latin typeface="Calibri" panose="020F0502020204030204" pitchFamily="34" charset="0"/>
                <a:cs typeface="Calibri" panose="020F0502020204030204" pitchFamily="34" charset="0"/>
              </a:rPr>
              <a:t> and</a:t>
            </a:r>
          </a:p>
          <a:p>
            <a:r>
              <a:rPr lang="de-DE" sz="1400" u="none" dirty="0">
                <a:solidFill>
                  <a:schemeClr val="tx1"/>
                </a:solidFill>
                <a:latin typeface="Calibri" panose="020F0502020204030204" pitchFamily="34" charset="0"/>
                <a:cs typeface="Calibri" panose="020F0502020204030204" pitchFamily="34" charset="0"/>
              </a:rPr>
              <a:t>  power </a:t>
            </a:r>
            <a:r>
              <a:rPr lang="de-DE" sz="1400" u="none" dirty="0" err="1">
                <a:solidFill>
                  <a:schemeClr val="tx1"/>
                </a:solidFill>
                <a:latin typeface="Calibri" panose="020F0502020204030204" pitchFamily="34" charset="0"/>
                <a:cs typeface="Calibri" panose="020F0502020204030204" pitchFamily="34" charset="0"/>
              </a:rPr>
              <a:t>converters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RCS RF </a:t>
            </a:r>
            <a:r>
              <a:rPr lang="de-DE" sz="1400" u="none" dirty="0" err="1">
                <a:solidFill>
                  <a:schemeClr val="tx1"/>
                </a:solidFill>
                <a:latin typeface="Calibri" panose="020F0502020204030204" pitchFamily="34" charset="0"/>
                <a:cs typeface="Calibri" panose="020F0502020204030204" pitchFamily="34" charset="0"/>
              </a:rPr>
              <a:t>system</a:t>
            </a:r>
            <a:endParaRPr lang="de-DE" sz="1400" u="none" dirty="0">
              <a:solidFill>
                <a:schemeClr val="tx1"/>
              </a:solidFill>
              <a:latin typeface="Calibri" panose="020F0502020204030204" pitchFamily="34" charset="0"/>
              <a:cs typeface="Calibri" panose="020F0502020204030204" pitchFamily="34" charset="0"/>
            </a:endParaRPr>
          </a:p>
        </p:txBody>
      </p:sp>
      <p:sp>
        <p:nvSpPr>
          <p:cNvPr id="34" name="TextBox 33">
            <a:extLst>
              <a:ext uri="{FF2B5EF4-FFF2-40B4-BE49-F238E27FC236}">
                <a16:creationId xmlns:a16="http://schemas.microsoft.com/office/drawing/2014/main" id="{9048F332-4DA4-57D6-B7F7-341E1E67E91B}"/>
              </a:ext>
            </a:extLst>
          </p:cNvPr>
          <p:cNvSpPr txBox="1"/>
          <p:nvPr/>
        </p:nvSpPr>
        <p:spPr>
          <a:xfrm>
            <a:off x="6700540" y="4083918"/>
            <a:ext cx="2420771" cy="738664"/>
          </a:xfrm>
          <a:prstGeom prst="rect">
            <a:avLst/>
          </a:prstGeom>
          <a:solidFill>
            <a:schemeClr val="accent1">
              <a:lumMod val="40000"/>
              <a:lumOff val="60000"/>
            </a:schemeClr>
          </a:solidFill>
        </p:spPr>
        <p:txBody>
          <a:bodyPr wrap="square" rtlCol="0">
            <a:spAutoFit/>
          </a:bodyPr>
          <a:lstStyle/>
          <a:p>
            <a:r>
              <a:rPr lang="de-DE" sz="1400" b="0" u="none" dirty="0">
                <a:solidFill>
                  <a:schemeClr val="tx1"/>
                </a:solidFill>
                <a:latin typeface="Calibri" panose="020F0502020204030204" pitchFamily="34" charset="0"/>
                <a:cs typeface="Calibri" panose="020F0502020204030204" pitchFamily="34" charset="0"/>
              </a:rPr>
              <a:t>- Collider ring </a:t>
            </a:r>
            <a:r>
              <a:rPr lang="de-DE" sz="1400" b="0" u="none" dirty="0" err="1">
                <a:solidFill>
                  <a:schemeClr val="tx1"/>
                </a:solidFill>
                <a:latin typeface="Calibri" panose="020F0502020204030204" pitchFamily="34" charset="0"/>
                <a:cs typeface="Calibri" panose="020F0502020204030204" pitchFamily="34" charset="0"/>
              </a:rPr>
              <a:t>dipoles</a:t>
            </a:r>
            <a:endParaRPr lang="de-DE" sz="1400" b="0" u="none" dirty="0">
              <a:solidFill>
                <a:schemeClr val="tx1"/>
              </a:solidFill>
              <a:latin typeface="Calibri" panose="020F0502020204030204" pitchFamily="34" charset="0"/>
              <a:cs typeface="Calibri" panose="020F0502020204030204" pitchFamily="34" charset="0"/>
            </a:endParaRPr>
          </a:p>
          <a:p>
            <a:r>
              <a:rPr lang="de-DE" sz="1400" b="0" u="none" dirty="0">
                <a:solidFill>
                  <a:schemeClr val="tx1"/>
                </a:solidFill>
                <a:latin typeface="Calibri" panose="020F0502020204030204" pitchFamily="34" charset="0"/>
                <a:cs typeface="Calibri" panose="020F0502020204030204" pitchFamily="34" charset="0"/>
              </a:rPr>
              <a:t>- Final </a:t>
            </a:r>
            <a:r>
              <a:rPr lang="de-DE" sz="1400" b="0" u="none" dirty="0" err="1">
                <a:solidFill>
                  <a:schemeClr val="tx1"/>
                </a:solidFill>
                <a:latin typeface="Calibri" panose="020F0502020204030204" pitchFamily="34" charset="0"/>
                <a:cs typeface="Calibri" panose="020F0502020204030204" pitchFamily="34" charset="0"/>
              </a:rPr>
              <a:t>focus</a:t>
            </a:r>
            <a:r>
              <a:rPr lang="de-DE" sz="1400" b="0" u="none" dirty="0">
                <a:solidFill>
                  <a:schemeClr val="tx1"/>
                </a:solidFill>
                <a:latin typeface="Calibri" panose="020F0502020204030204" pitchFamily="34" charset="0"/>
                <a:cs typeface="Calibri" panose="020F0502020204030204" pitchFamily="34" charset="0"/>
              </a:rPr>
              <a:t> </a:t>
            </a:r>
            <a:r>
              <a:rPr lang="de-DE" sz="1400" b="0" u="none" dirty="0" err="1">
                <a:solidFill>
                  <a:schemeClr val="tx1"/>
                </a:solidFill>
                <a:latin typeface="Calibri" panose="020F0502020204030204" pitchFamily="34" charset="0"/>
                <a:cs typeface="Calibri" panose="020F0502020204030204" pitchFamily="34" charset="0"/>
              </a:rPr>
              <a:t>quadrupoles</a:t>
            </a:r>
            <a:endParaRPr lang="de-DE" sz="1400" b="0" u="none" dirty="0">
              <a:solidFill>
                <a:schemeClr val="tx1"/>
              </a:solidFill>
              <a:latin typeface="Calibri" panose="020F0502020204030204" pitchFamily="34" charset="0"/>
              <a:cs typeface="Calibri" panose="020F0502020204030204" pitchFamily="34" charset="0"/>
            </a:endParaRPr>
          </a:p>
          <a:p>
            <a:r>
              <a:rPr lang="de-DE" sz="1400" dirty="0">
                <a:latin typeface="Calibri" panose="020F0502020204030204" pitchFamily="34" charset="0"/>
                <a:cs typeface="Calibri" panose="020F0502020204030204" pitchFamily="34" charset="0"/>
              </a:rPr>
              <a:t>- </a:t>
            </a:r>
            <a:r>
              <a:rPr lang="de-DE" sz="1400" dirty="0" err="1">
                <a:latin typeface="Calibri" panose="020F0502020204030204" pitchFamily="34" charset="0"/>
                <a:cs typeface="Calibri" panose="020F0502020204030204" pitchFamily="34" charset="0"/>
              </a:rPr>
              <a:t>Machine-detector</a:t>
            </a:r>
            <a:r>
              <a:rPr lang="de-DE" sz="1400" dirty="0">
                <a:latin typeface="Calibri" panose="020F0502020204030204" pitchFamily="34" charset="0"/>
                <a:cs typeface="Calibri" panose="020F0502020204030204" pitchFamily="34" charset="0"/>
              </a:rPr>
              <a:t> interface</a:t>
            </a:r>
            <a:endParaRPr lang="de-DE" sz="1400" b="0" u="none" dirty="0">
              <a:solidFill>
                <a:schemeClr val="tx1"/>
              </a:solidFill>
              <a:latin typeface="Calibri" panose="020F0502020204030204" pitchFamily="34" charset="0"/>
              <a:cs typeface="Calibri" panose="020F0502020204030204" pitchFamily="34" charset="0"/>
            </a:endParaRPr>
          </a:p>
        </p:txBody>
      </p:sp>
      <p:sp>
        <p:nvSpPr>
          <p:cNvPr id="35" name="TextBox 34">
            <a:extLst>
              <a:ext uri="{FF2B5EF4-FFF2-40B4-BE49-F238E27FC236}">
                <a16:creationId xmlns:a16="http://schemas.microsoft.com/office/drawing/2014/main" id="{61B5A01E-DEAB-00A0-E536-0747441AAB41}"/>
              </a:ext>
            </a:extLst>
          </p:cNvPr>
          <p:cNvSpPr txBox="1"/>
          <p:nvPr/>
        </p:nvSpPr>
        <p:spPr>
          <a:xfrm>
            <a:off x="40805" y="4065011"/>
            <a:ext cx="3353034" cy="738664"/>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Identified and prioritized with community</a:t>
            </a:r>
          </a:p>
          <a:p>
            <a:r>
              <a:rPr lang="en-US" sz="1400" dirty="0">
                <a:latin typeface="Calibri" panose="020F0502020204030204" pitchFamily="34" charset="0"/>
                <a:cs typeface="Calibri" panose="020F0502020204030204" pitchFamily="34" charset="0"/>
              </a:rPr>
              <a:t>Other areas need now also to be addressed</a:t>
            </a:r>
          </a:p>
          <a:p>
            <a:r>
              <a:rPr lang="en-US" sz="1400" dirty="0">
                <a:latin typeface="Calibri" panose="020F0502020204030204" pitchFamily="34" charset="0"/>
                <a:cs typeface="Calibri" panose="020F0502020204030204" pitchFamily="34" charset="0"/>
              </a:rPr>
              <a:t>(some work started)</a:t>
            </a:r>
          </a:p>
        </p:txBody>
      </p:sp>
      <p:sp>
        <p:nvSpPr>
          <p:cNvPr id="2" name="Slide Number Placeholder 1">
            <a:extLst>
              <a:ext uri="{FF2B5EF4-FFF2-40B4-BE49-F238E27FC236}">
                <a16:creationId xmlns:a16="http://schemas.microsoft.com/office/drawing/2014/main" id="{3EEF290D-0778-35BA-04AB-6C6FE66025A0}"/>
              </a:ext>
            </a:extLst>
          </p:cNvPr>
          <p:cNvSpPr>
            <a:spLocks noGrp="1"/>
          </p:cNvSpPr>
          <p:nvPr>
            <p:ph type="sldNum" sz="quarter" idx="4"/>
          </p:nvPr>
        </p:nvSpPr>
        <p:spPr/>
        <p:txBody>
          <a:bodyPr/>
          <a:lstStyle/>
          <a:p>
            <a:fld id="{974172A1-1CBF-0B40-9234-7D4D80EC19EA}" type="slidenum">
              <a:rPr lang="en-GB" smtClean="0"/>
              <a:pPr/>
              <a:t>23</a:t>
            </a:fld>
            <a:endParaRPr lang="en-GB" dirty="0"/>
          </a:p>
        </p:txBody>
      </p:sp>
    </p:spTree>
    <p:extLst>
      <p:ext uri="{BB962C8B-B14F-4D97-AF65-F5344CB8AC3E}">
        <p14:creationId xmlns:p14="http://schemas.microsoft.com/office/powerpoint/2010/main" val="39332940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34A1B4-1337-3AF0-8B24-AE4CAB9E3314}"/>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2F96E237-A4EC-7B18-41D3-8722F364A5CF}"/>
              </a:ext>
            </a:extLst>
          </p:cNvPr>
          <p:cNvSpPr>
            <a:spLocks noGrp="1"/>
          </p:cNvSpPr>
          <p:nvPr>
            <p:ph type="ftr" sz="quarter" idx="3"/>
          </p:nvPr>
        </p:nvSpPr>
        <p:spPr/>
        <p:txBody>
          <a:bodyPr/>
          <a:lstStyle/>
          <a:p>
            <a:pPr algn="l"/>
            <a:r>
              <a:rPr lang="en-US"/>
              <a:t>D. Schulte, S. Stapnes, Muon Collider, LDG, CERN, June 2025</a:t>
            </a:r>
            <a:endParaRPr lang="en-GB" dirty="0"/>
          </a:p>
        </p:txBody>
      </p:sp>
      <p:sp>
        <p:nvSpPr>
          <p:cNvPr id="5" name="Title 4">
            <a:extLst>
              <a:ext uri="{FF2B5EF4-FFF2-40B4-BE49-F238E27FC236}">
                <a16:creationId xmlns:a16="http://schemas.microsoft.com/office/drawing/2014/main" id="{B622D19C-DD70-FDCD-E162-B14EEF39CB40}"/>
              </a:ext>
            </a:extLst>
          </p:cNvPr>
          <p:cNvSpPr>
            <a:spLocks noGrp="1"/>
          </p:cNvSpPr>
          <p:nvPr>
            <p:ph type="title"/>
          </p:nvPr>
        </p:nvSpPr>
        <p:spPr>
          <a:xfrm>
            <a:off x="1295400" y="-20538"/>
            <a:ext cx="6781800" cy="565175"/>
          </a:xfrm>
        </p:spPr>
        <p:txBody>
          <a:bodyPr/>
          <a:lstStyle/>
          <a:p>
            <a:r>
              <a:rPr lang="en-US" dirty="0" err="1">
                <a:latin typeface="Calibri"/>
                <a:cs typeface="Calibri"/>
              </a:rPr>
              <a:t>MuCol</a:t>
            </a:r>
            <a:r>
              <a:rPr lang="en-US" dirty="0">
                <a:latin typeface="Calibri"/>
                <a:cs typeface="Calibri"/>
              </a:rPr>
              <a:t> Timeline</a:t>
            </a:r>
            <a:endParaRPr lang="en-US" sz="3200" dirty="0">
              <a:latin typeface="Calibri"/>
              <a:cs typeface="Calibri"/>
            </a:endParaRPr>
          </a:p>
        </p:txBody>
      </p:sp>
      <p:pic>
        <p:nvPicPr>
          <p:cNvPr id="6" name="Picture 5">
            <a:extLst>
              <a:ext uri="{FF2B5EF4-FFF2-40B4-BE49-F238E27FC236}">
                <a16:creationId xmlns:a16="http://schemas.microsoft.com/office/drawing/2014/main" id="{78D3807A-A892-6839-5971-23EA77F6E5B1}"/>
              </a:ext>
            </a:extLst>
          </p:cNvPr>
          <p:cNvPicPr>
            <a:picLocks noChangeAspect="1"/>
          </p:cNvPicPr>
          <p:nvPr/>
        </p:nvPicPr>
        <p:blipFill rotWithShape="1">
          <a:blip r:embed="rId2"/>
          <a:srcRect l="3799" t="27033" r="2739" b="33619"/>
          <a:stretch/>
        </p:blipFill>
        <p:spPr>
          <a:xfrm>
            <a:off x="179512" y="1214335"/>
            <a:ext cx="8856984" cy="2448272"/>
          </a:xfrm>
          <a:prstGeom prst="rect">
            <a:avLst/>
          </a:prstGeom>
        </p:spPr>
      </p:pic>
      <p:sp>
        <p:nvSpPr>
          <p:cNvPr id="2" name="TextBox 1">
            <a:extLst>
              <a:ext uri="{FF2B5EF4-FFF2-40B4-BE49-F238E27FC236}">
                <a16:creationId xmlns:a16="http://schemas.microsoft.com/office/drawing/2014/main" id="{FF8C2124-110D-9847-1596-8F879C0061EB}"/>
              </a:ext>
            </a:extLst>
          </p:cNvPr>
          <p:cNvSpPr txBox="1"/>
          <p:nvPr/>
        </p:nvSpPr>
        <p:spPr>
          <a:xfrm>
            <a:off x="1157358" y="608370"/>
            <a:ext cx="3459024" cy="523220"/>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LDG anticipated input to next ESPPU by 2026</a:t>
            </a:r>
          </a:p>
          <a:p>
            <a:r>
              <a:rPr lang="en-US" sz="1400" dirty="0">
                <a:latin typeface="Calibri" panose="020F0502020204030204" pitchFamily="34" charset="0"/>
                <a:cs typeface="Calibri" panose="020F0502020204030204" pitchFamily="34" charset="0"/>
              </a:rPr>
              <a:t>The ESPPU has been advanced to early 2025</a:t>
            </a:r>
          </a:p>
        </p:txBody>
      </p:sp>
      <p:cxnSp>
        <p:nvCxnSpPr>
          <p:cNvPr id="11" name="Straight Arrow Connector 10">
            <a:extLst>
              <a:ext uri="{FF2B5EF4-FFF2-40B4-BE49-F238E27FC236}">
                <a16:creationId xmlns:a16="http://schemas.microsoft.com/office/drawing/2014/main" id="{D7BD4FA0-93DD-90B9-69A2-94E43BE5201E}"/>
              </a:ext>
            </a:extLst>
          </p:cNvPr>
          <p:cNvCxnSpPr>
            <a:cxnSpLocks/>
          </p:cNvCxnSpPr>
          <p:nvPr/>
        </p:nvCxnSpPr>
        <p:spPr>
          <a:xfrm>
            <a:off x="6228184" y="3939902"/>
            <a:ext cx="21031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539E9541-C82C-29AF-A208-52C4AC96AB90}"/>
              </a:ext>
            </a:extLst>
          </p:cNvPr>
          <p:cNvCxnSpPr>
            <a:cxnSpLocks/>
          </p:cNvCxnSpPr>
          <p:nvPr/>
        </p:nvCxnSpPr>
        <p:spPr>
          <a:xfrm>
            <a:off x="4109900" y="3939902"/>
            <a:ext cx="21031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B7969D70-0CD0-FC0E-5B94-AFFB283EA00E}"/>
              </a:ext>
            </a:extLst>
          </p:cNvPr>
          <p:cNvCxnSpPr>
            <a:cxnSpLocks/>
          </p:cNvCxnSpPr>
          <p:nvPr/>
        </p:nvCxnSpPr>
        <p:spPr>
          <a:xfrm>
            <a:off x="1979712" y="3934337"/>
            <a:ext cx="21031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634B5985-FD36-1330-608F-275C0B4680BC}"/>
              </a:ext>
            </a:extLst>
          </p:cNvPr>
          <p:cNvCxnSpPr>
            <a:cxnSpLocks/>
          </p:cNvCxnSpPr>
          <p:nvPr/>
        </p:nvCxnSpPr>
        <p:spPr>
          <a:xfrm>
            <a:off x="-180528" y="3934337"/>
            <a:ext cx="21031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C6E628F9-9D0E-AEB9-703F-B31BE0910682}"/>
              </a:ext>
            </a:extLst>
          </p:cNvPr>
          <p:cNvSpPr txBox="1"/>
          <p:nvPr/>
        </p:nvSpPr>
        <p:spPr>
          <a:xfrm>
            <a:off x="7030621" y="3944188"/>
            <a:ext cx="550151"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2026</a:t>
            </a:r>
          </a:p>
        </p:txBody>
      </p:sp>
      <p:sp>
        <p:nvSpPr>
          <p:cNvPr id="17" name="TextBox 16">
            <a:extLst>
              <a:ext uri="{FF2B5EF4-FFF2-40B4-BE49-F238E27FC236}">
                <a16:creationId xmlns:a16="http://schemas.microsoft.com/office/drawing/2014/main" id="{A9E2B5A9-968E-B1FE-7E89-02F7AB4170FA}"/>
              </a:ext>
            </a:extLst>
          </p:cNvPr>
          <p:cNvSpPr txBox="1"/>
          <p:nvPr/>
        </p:nvSpPr>
        <p:spPr>
          <a:xfrm>
            <a:off x="2706148" y="3942698"/>
            <a:ext cx="550151"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2024</a:t>
            </a:r>
          </a:p>
        </p:txBody>
      </p:sp>
      <p:sp>
        <p:nvSpPr>
          <p:cNvPr id="21" name="TextBox 20">
            <a:extLst>
              <a:ext uri="{FF2B5EF4-FFF2-40B4-BE49-F238E27FC236}">
                <a16:creationId xmlns:a16="http://schemas.microsoft.com/office/drawing/2014/main" id="{CCC357B6-78A4-6B09-41A5-ACCAF8B61852}"/>
              </a:ext>
            </a:extLst>
          </p:cNvPr>
          <p:cNvSpPr txBox="1"/>
          <p:nvPr/>
        </p:nvSpPr>
        <p:spPr>
          <a:xfrm>
            <a:off x="4795180" y="3939902"/>
            <a:ext cx="550151"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2025</a:t>
            </a:r>
          </a:p>
        </p:txBody>
      </p:sp>
      <p:sp>
        <p:nvSpPr>
          <p:cNvPr id="22" name="TextBox 21">
            <a:extLst>
              <a:ext uri="{FF2B5EF4-FFF2-40B4-BE49-F238E27FC236}">
                <a16:creationId xmlns:a16="http://schemas.microsoft.com/office/drawing/2014/main" id="{5F5A3FF1-8ACE-EB35-0770-E3D442A16744}"/>
              </a:ext>
            </a:extLst>
          </p:cNvPr>
          <p:cNvSpPr txBox="1"/>
          <p:nvPr/>
        </p:nvSpPr>
        <p:spPr>
          <a:xfrm>
            <a:off x="595956" y="3942699"/>
            <a:ext cx="550151"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2023</a:t>
            </a:r>
          </a:p>
        </p:txBody>
      </p:sp>
      <p:cxnSp>
        <p:nvCxnSpPr>
          <p:cNvPr id="4" name="Straight Arrow Connector 3">
            <a:extLst>
              <a:ext uri="{FF2B5EF4-FFF2-40B4-BE49-F238E27FC236}">
                <a16:creationId xmlns:a16="http://schemas.microsoft.com/office/drawing/2014/main" id="{296ADE48-B4FC-FFAC-6877-739D0D6216C8}"/>
              </a:ext>
            </a:extLst>
          </p:cNvPr>
          <p:cNvCxnSpPr>
            <a:cxnSpLocks/>
          </p:cNvCxnSpPr>
          <p:nvPr/>
        </p:nvCxnSpPr>
        <p:spPr>
          <a:xfrm>
            <a:off x="8373536" y="3939902"/>
            <a:ext cx="21031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F37DEBF0-3322-FABD-490A-60A32012CA8C}"/>
              </a:ext>
            </a:extLst>
          </p:cNvPr>
          <p:cNvSpPr txBox="1"/>
          <p:nvPr/>
        </p:nvSpPr>
        <p:spPr>
          <a:xfrm>
            <a:off x="8444253" y="3978178"/>
            <a:ext cx="550151"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2027</a:t>
            </a:r>
          </a:p>
        </p:txBody>
      </p:sp>
      <p:sp>
        <p:nvSpPr>
          <p:cNvPr id="7" name="TextBox 6">
            <a:extLst>
              <a:ext uri="{FF2B5EF4-FFF2-40B4-BE49-F238E27FC236}">
                <a16:creationId xmlns:a16="http://schemas.microsoft.com/office/drawing/2014/main" id="{36AC88D2-059C-1657-7061-7874A74C3084}"/>
              </a:ext>
            </a:extLst>
          </p:cNvPr>
          <p:cNvSpPr txBox="1"/>
          <p:nvPr/>
        </p:nvSpPr>
        <p:spPr>
          <a:xfrm>
            <a:off x="3877363" y="4524692"/>
            <a:ext cx="1510222"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ESPPU submission</a:t>
            </a:r>
          </a:p>
        </p:txBody>
      </p:sp>
      <p:cxnSp>
        <p:nvCxnSpPr>
          <p:cNvPr id="10" name="Straight Arrow Connector 9">
            <a:extLst>
              <a:ext uri="{FF2B5EF4-FFF2-40B4-BE49-F238E27FC236}">
                <a16:creationId xmlns:a16="http://schemas.microsoft.com/office/drawing/2014/main" id="{1958359B-4BF6-85B7-B094-B566E83CD912}"/>
              </a:ext>
            </a:extLst>
          </p:cNvPr>
          <p:cNvCxnSpPr>
            <a:cxnSpLocks/>
          </p:cNvCxnSpPr>
          <p:nvPr/>
        </p:nvCxnSpPr>
        <p:spPr>
          <a:xfrm flipV="1">
            <a:off x="4572000" y="3977785"/>
            <a:ext cx="0" cy="466173"/>
          </a:xfrm>
          <a:prstGeom prst="straightConnector1">
            <a:avLst/>
          </a:prstGeom>
          <a:ln>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12FF3566-CCFE-3E45-C55C-7B60E737A213}"/>
              </a:ext>
            </a:extLst>
          </p:cNvPr>
          <p:cNvSpPr txBox="1"/>
          <p:nvPr/>
        </p:nvSpPr>
        <p:spPr>
          <a:xfrm>
            <a:off x="6256174" y="4524691"/>
            <a:ext cx="1953548" cy="307777"/>
          </a:xfrm>
          <a:prstGeom prst="rect">
            <a:avLst/>
          </a:prstGeom>
          <a:noFill/>
        </p:spPr>
        <p:txBody>
          <a:bodyPr wrap="none" rtlCol="0">
            <a:spAutoFit/>
          </a:bodyPr>
          <a:lstStyle/>
          <a:p>
            <a:r>
              <a:rPr lang="en-CH" sz="1400">
                <a:latin typeface="Calibri" panose="020F0502020204030204" pitchFamily="34" charset="0"/>
                <a:cs typeface="Calibri" panose="020F0502020204030204" pitchFamily="34" charset="0"/>
              </a:rPr>
              <a:t>ESPPU </a:t>
            </a:r>
            <a:r>
              <a:rPr lang="de-CH" sz="1400" dirty="0" err="1">
                <a:latin typeface="Calibri" panose="020F0502020204030204" pitchFamily="34" charset="0"/>
                <a:cs typeface="Calibri" panose="020F0502020204030204" pitchFamily="34" charset="0"/>
              </a:rPr>
              <a:t>recommendation</a:t>
            </a:r>
            <a:endParaRPr lang="en-CH" sz="1400" dirty="0">
              <a:latin typeface="Calibri" panose="020F0502020204030204" pitchFamily="34" charset="0"/>
              <a:cs typeface="Calibri" panose="020F0502020204030204" pitchFamily="34" charset="0"/>
            </a:endParaRPr>
          </a:p>
        </p:txBody>
      </p:sp>
      <p:cxnSp>
        <p:nvCxnSpPr>
          <p:cNvPr id="14" name="Straight Arrow Connector 13">
            <a:extLst>
              <a:ext uri="{FF2B5EF4-FFF2-40B4-BE49-F238E27FC236}">
                <a16:creationId xmlns:a16="http://schemas.microsoft.com/office/drawing/2014/main" id="{53C91330-2BEE-0BE1-B02C-5745E40ED146}"/>
              </a:ext>
            </a:extLst>
          </p:cNvPr>
          <p:cNvCxnSpPr>
            <a:cxnSpLocks/>
          </p:cNvCxnSpPr>
          <p:nvPr/>
        </p:nvCxnSpPr>
        <p:spPr>
          <a:xfrm flipV="1">
            <a:off x="7261615" y="3990461"/>
            <a:ext cx="0" cy="466173"/>
          </a:xfrm>
          <a:prstGeom prst="straightConnector1">
            <a:avLst/>
          </a:prstGeom>
          <a:ln>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9" name="Slide Number Placeholder 8">
            <a:extLst>
              <a:ext uri="{FF2B5EF4-FFF2-40B4-BE49-F238E27FC236}">
                <a16:creationId xmlns:a16="http://schemas.microsoft.com/office/drawing/2014/main" id="{A5F9FF69-E500-C5AA-DEA8-12DFC4124B71}"/>
              </a:ext>
            </a:extLst>
          </p:cNvPr>
          <p:cNvSpPr>
            <a:spLocks noGrp="1"/>
          </p:cNvSpPr>
          <p:nvPr>
            <p:ph type="sldNum" sz="quarter" idx="4"/>
          </p:nvPr>
        </p:nvSpPr>
        <p:spPr/>
        <p:txBody>
          <a:bodyPr/>
          <a:lstStyle/>
          <a:p>
            <a:fld id="{974172A1-1CBF-0B40-9234-7D4D80EC19EA}" type="slidenum">
              <a:rPr lang="en-GB" smtClean="0"/>
              <a:pPr/>
              <a:t>24</a:t>
            </a:fld>
            <a:endParaRPr lang="en-GB" dirty="0"/>
          </a:p>
        </p:txBody>
      </p:sp>
    </p:spTree>
    <p:extLst>
      <p:ext uri="{BB962C8B-B14F-4D97-AF65-F5344CB8AC3E}">
        <p14:creationId xmlns:p14="http://schemas.microsoft.com/office/powerpoint/2010/main" val="30044875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765E1-F61C-3B24-09F3-4C33CC817C4C}"/>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A57FFB38-314F-6744-0EB0-14A65A260AB4}"/>
              </a:ext>
            </a:extLst>
          </p:cNvPr>
          <p:cNvSpPr>
            <a:spLocks noGrp="1"/>
          </p:cNvSpPr>
          <p:nvPr>
            <p:ph type="title"/>
          </p:nvPr>
        </p:nvSpPr>
        <p:spPr>
          <a:xfrm>
            <a:off x="1115616" y="51470"/>
            <a:ext cx="7190184" cy="432048"/>
          </a:xfrm>
        </p:spPr>
        <p:txBody>
          <a:bodyPr>
            <a:noAutofit/>
          </a:bodyPr>
          <a:lstStyle/>
          <a:p>
            <a:pPr>
              <a:lnSpc>
                <a:spcPts val="3456"/>
              </a:lnSpc>
            </a:pPr>
            <a:r>
              <a:rPr lang="en-US" spc="29" dirty="0">
                <a:solidFill>
                  <a:srgbClr val="000000"/>
                </a:solidFill>
                <a:ea typeface="Optima Bold"/>
                <a:sym typeface="Optima Bold"/>
              </a:rPr>
              <a:t>Muon Cooling Challenges</a:t>
            </a:r>
          </a:p>
        </p:txBody>
      </p:sp>
      <p:sp>
        <p:nvSpPr>
          <p:cNvPr id="5" name="Espace réservé du numéro de diapositive 3">
            <a:extLst>
              <a:ext uri="{FF2B5EF4-FFF2-40B4-BE49-F238E27FC236}">
                <a16:creationId xmlns:a16="http://schemas.microsoft.com/office/drawing/2014/main" id="{05DB2FAD-9B26-D35D-F492-883455FC9FCE}"/>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25</a:t>
            </a:fld>
            <a:endParaRPr lang="en-GB" dirty="0"/>
          </a:p>
        </p:txBody>
      </p:sp>
      <p:sp>
        <p:nvSpPr>
          <p:cNvPr id="52" name="Espace réservé du pied de page 4">
            <a:extLst>
              <a:ext uri="{FF2B5EF4-FFF2-40B4-BE49-F238E27FC236}">
                <a16:creationId xmlns:a16="http://schemas.microsoft.com/office/drawing/2014/main" id="{4621E2DA-62E4-EAAA-EB4D-8F85CDD31924}"/>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pic>
        <p:nvPicPr>
          <p:cNvPr id="3" name="Picture 2" descr="damping.eps">
            <a:extLst>
              <a:ext uri="{FF2B5EF4-FFF2-40B4-BE49-F238E27FC236}">
                <a16:creationId xmlns:a16="http://schemas.microsoft.com/office/drawing/2014/main" id="{89674F80-84AE-F06D-585F-D62A2A5C6EF9}"/>
              </a:ext>
            </a:extLst>
          </p:cNvPr>
          <p:cNvPicPr>
            <a:picLocks noChangeAspect="1"/>
          </p:cNvPicPr>
          <p:nvPr/>
        </p:nvPicPr>
        <p:blipFill rotWithShape="1">
          <a:blip r:embed="rId2"/>
          <a:srcRect t="25926" b="10091"/>
          <a:stretch/>
        </p:blipFill>
        <p:spPr>
          <a:xfrm>
            <a:off x="274251" y="2182968"/>
            <a:ext cx="4009718" cy="840518"/>
          </a:xfrm>
          <a:prstGeom prst="rect">
            <a:avLst/>
          </a:prstGeom>
        </p:spPr>
      </p:pic>
      <p:pic>
        <p:nvPicPr>
          <p:cNvPr id="4" name="Picture 3" descr="p0.tiff">
            <a:extLst>
              <a:ext uri="{FF2B5EF4-FFF2-40B4-BE49-F238E27FC236}">
                <a16:creationId xmlns:a16="http://schemas.microsoft.com/office/drawing/2014/main" id="{F930B7BD-D3A7-B3A5-B9A4-97FFDDC4BA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95" y="574772"/>
            <a:ext cx="5052370" cy="1608197"/>
          </a:xfrm>
          <a:prstGeom prst="rect">
            <a:avLst/>
          </a:prstGeom>
        </p:spPr>
      </p:pic>
      <p:pic>
        <p:nvPicPr>
          <p:cNvPr id="6" name="Picture 5" descr="p2.tiff">
            <a:extLst>
              <a:ext uri="{FF2B5EF4-FFF2-40B4-BE49-F238E27FC236}">
                <a16:creationId xmlns:a16="http://schemas.microsoft.com/office/drawing/2014/main" id="{1795679F-B4A9-3E0B-5FBA-16337F46B7E6}"/>
              </a:ext>
            </a:extLst>
          </p:cNvPr>
          <p:cNvPicPr>
            <a:picLocks noChangeAspect="1"/>
          </p:cNvPicPr>
          <p:nvPr/>
        </p:nvPicPr>
        <p:blipFill>
          <a:blip r:embed="rId4"/>
          <a:stretch>
            <a:fillRect/>
          </a:stretch>
        </p:blipFill>
        <p:spPr>
          <a:xfrm>
            <a:off x="468824" y="3890137"/>
            <a:ext cx="6135767" cy="821840"/>
          </a:xfrm>
          <a:prstGeom prst="rect">
            <a:avLst/>
          </a:prstGeom>
        </p:spPr>
      </p:pic>
      <p:sp>
        <p:nvSpPr>
          <p:cNvPr id="7" name="Frame 6">
            <a:extLst>
              <a:ext uri="{FF2B5EF4-FFF2-40B4-BE49-F238E27FC236}">
                <a16:creationId xmlns:a16="http://schemas.microsoft.com/office/drawing/2014/main" id="{5794599D-3C06-C06B-D8BE-59344026FBB7}"/>
              </a:ext>
            </a:extLst>
          </p:cNvPr>
          <p:cNvSpPr/>
          <p:nvPr/>
        </p:nvSpPr>
        <p:spPr>
          <a:xfrm>
            <a:off x="1559590" y="3864160"/>
            <a:ext cx="1889720" cy="915659"/>
          </a:xfrm>
          <a:prstGeom prst="frame">
            <a:avLst>
              <a:gd name="adj1" fmla="val 3043"/>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lIns="74245" tIns="37122" rIns="74245" bIns="37122" spcCol="0" rtlCol="0" anchor="ctr"/>
          <a:lstStyle/>
          <a:p>
            <a:pPr algn="ctr"/>
            <a:endParaRPr lang="en-US">
              <a:solidFill>
                <a:schemeClr val="tx1"/>
              </a:solidFill>
            </a:endParaRPr>
          </a:p>
        </p:txBody>
      </p:sp>
      <p:sp>
        <p:nvSpPr>
          <p:cNvPr id="8" name="Frame 7">
            <a:extLst>
              <a:ext uri="{FF2B5EF4-FFF2-40B4-BE49-F238E27FC236}">
                <a16:creationId xmlns:a16="http://schemas.microsoft.com/office/drawing/2014/main" id="{459BFAE2-C2DC-ACF5-D882-B341E4B8D44B}"/>
              </a:ext>
            </a:extLst>
          </p:cNvPr>
          <p:cNvSpPr/>
          <p:nvPr/>
        </p:nvSpPr>
        <p:spPr>
          <a:xfrm>
            <a:off x="3453897" y="3866364"/>
            <a:ext cx="3206335" cy="915659"/>
          </a:xfrm>
          <a:prstGeom prst="frame">
            <a:avLst>
              <a:gd name="adj1" fmla="val 3043"/>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lIns="74245" tIns="37122" rIns="74245" bIns="37122" spcCol="0" rtlCol="0" anchor="ctr"/>
          <a:lstStyle/>
          <a:p>
            <a:pPr algn="ctr"/>
            <a:endParaRPr lang="en-US">
              <a:solidFill>
                <a:schemeClr val="tx1"/>
              </a:solidFill>
            </a:endParaRPr>
          </a:p>
        </p:txBody>
      </p:sp>
      <p:sp>
        <p:nvSpPr>
          <p:cNvPr id="9" name="TextBox 8">
            <a:extLst>
              <a:ext uri="{FF2B5EF4-FFF2-40B4-BE49-F238E27FC236}">
                <a16:creationId xmlns:a16="http://schemas.microsoft.com/office/drawing/2014/main" id="{615F5637-FFBB-2A81-ABC3-E51AB1933DF3}"/>
              </a:ext>
            </a:extLst>
          </p:cNvPr>
          <p:cNvSpPr txBox="1"/>
          <p:nvPr/>
        </p:nvSpPr>
        <p:spPr>
          <a:xfrm>
            <a:off x="1381549" y="3493903"/>
            <a:ext cx="2410289" cy="351968"/>
          </a:xfrm>
          <a:prstGeom prst="rect">
            <a:avLst/>
          </a:prstGeom>
          <a:noFill/>
        </p:spPr>
        <p:txBody>
          <a:bodyPr wrap="square" lIns="74245" tIns="37122" rIns="74245" bIns="37122" rtlCol="0">
            <a:spAutoFit/>
          </a:bodyPr>
          <a:lstStyle/>
          <a:p>
            <a:r>
              <a:rPr lang="en-US" dirty="0">
                <a:solidFill>
                  <a:srgbClr val="0000FF"/>
                </a:solidFill>
                <a:latin typeface="Calibri"/>
                <a:cs typeface="Calibri"/>
              </a:rPr>
              <a:t>Energy loss = cooling</a:t>
            </a:r>
          </a:p>
        </p:txBody>
      </p:sp>
      <p:sp>
        <p:nvSpPr>
          <p:cNvPr id="10" name="TextBox 9">
            <a:extLst>
              <a:ext uri="{FF2B5EF4-FFF2-40B4-BE49-F238E27FC236}">
                <a16:creationId xmlns:a16="http://schemas.microsoft.com/office/drawing/2014/main" id="{9C7C382C-30D8-5749-96CD-0B730460BD5C}"/>
              </a:ext>
            </a:extLst>
          </p:cNvPr>
          <p:cNvSpPr txBox="1"/>
          <p:nvPr/>
        </p:nvSpPr>
        <p:spPr>
          <a:xfrm>
            <a:off x="3647822" y="3509076"/>
            <a:ext cx="2918303" cy="351968"/>
          </a:xfrm>
          <a:prstGeom prst="rect">
            <a:avLst/>
          </a:prstGeom>
          <a:noFill/>
        </p:spPr>
        <p:txBody>
          <a:bodyPr wrap="square" lIns="74245" tIns="37122" rIns="74245" bIns="37122" rtlCol="0">
            <a:spAutoFit/>
          </a:bodyPr>
          <a:lstStyle/>
          <a:p>
            <a:r>
              <a:rPr lang="en-US" dirty="0">
                <a:solidFill>
                  <a:srgbClr val="FF0000"/>
                </a:solidFill>
                <a:latin typeface="Calibri"/>
                <a:cs typeface="Calibri"/>
              </a:rPr>
              <a:t>Multiple scattering = heating</a:t>
            </a:r>
          </a:p>
        </p:txBody>
      </p:sp>
      <p:sp>
        <p:nvSpPr>
          <p:cNvPr id="11" name="TextBox 10">
            <a:extLst>
              <a:ext uri="{FF2B5EF4-FFF2-40B4-BE49-F238E27FC236}">
                <a16:creationId xmlns:a16="http://schemas.microsoft.com/office/drawing/2014/main" id="{F9BFE6A5-D481-6D4E-A25A-8210AA03F41B}"/>
              </a:ext>
            </a:extLst>
          </p:cNvPr>
          <p:cNvSpPr txBox="1"/>
          <p:nvPr/>
        </p:nvSpPr>
        <p:spPr>
          <a:xfrm>
            <a:off x="5370508" y="2457866"/>
            <a:ext cx="3593980" cy="905972"/>
          </a:xfrm>
          <a:prstGeom prst="rect">
            <a:avLst/>
          </a:prstGeom>
          <a:noFill/>
          <a:ln w="28575" cmpd="sng">
            <a:solidFill>
              <a:srgbClr val="FF0000"/>
            </a:solidFill>
          </a:ln>
        </p:spPr>
        <p:txBody>
          <a:bodyPr wrap="square" lIns="74252" tIns="37125" rIns="74252" bIns="37125" rtlCol="0">
            <a:spAutoFit/>
          </a:bodyPr>
          <a:lstStyle/>
          <a:p>
            <a:r>
              <a:rPr lang="en-US" dirty="0">
                <a:latin typeface="Calibri"/>
                <a:cs typeface="Calibri"/>
              </a:rPr>
              <a:t>High field solenoids </a:t>
            </a:r>
            <a:r>
              <a:rPr lang="en-US" dirty="0" err="1">
                <a:latin typeface="Calibri"/>
                <a:cs typeface="Calibri"/>
              </a:rPr>
              <a:t>minimise</a:t>
            </a:r>
            <a:r>
              <a:rPr lang="en-US" dirty="0">
                <a:latin typeface="Calibri"/>
                <a:cs typeface="Calibri"/>
              </a:rPr>
              <a:t> beta-function and impact of multiple scattering</a:t>
            </a:r>
          </a:p>
        </p:txBody>
      </p:sp>
      <p:cxnSp>
        <p:nvCxnSpPr>
          <p:cNvPr id="13" name="Straight Arrow Connector 12">
            <a:extLst>
              <a:ext uri="{FF2B5EF4-FFF2-40B4-BE49-F238E27FC236}">
                <a16:creationId xmlns:a16="http://schemas.microsoft.com/office/drawing/2014/main" id="{7E4A4699-D332-86CA-7282-CA989EE39B98}"/>
              </a:ext>
            </a:extLst>
          </p:cNvPr>
          <p:cNvCxnSpPr/>
          <p:nvPr/>
        </p:nvCxnSpPr>
        <p:spPr>
          <a:xfrm flipH="1">
            <a:off x="6660232" y="3363838"/>
            <a:ext cx="936105" cy="4820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Donut 13">
            <a:extLst>
              <a:ext uri="{FF2B5EF4-FFF2-40B4-BE49-F238E27FC236}">
                <a16:creationId xmlns:a16="http://schemas.microsoft.com/office/drawing/2014/main" id="{7ABA46A9-65AD-CE26-44A6-914122BA604D}"/>
              </a:ext>
            </a:extLst>
          </p:cNvPr>
          <p:cNvSpPr/>
          <p:nvPr/>
        </p:nvSpPr>
        <p:spPr>
          <a:xfrm>
            <a:off x="6084168" y="3895109"/>
            <a:ext cx="636146" cy="404833"/>
          </a:xfrm>
          <a:prstGeom prst="donut">
            <a:avLst>
              <a:gd name="adj" fmla="val 5860"/>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lIns="74252" tIns="37125" rIns="74252" bIns="37125" spcCol="0" rtlCol="0" anchor="ctr"/>
          <a:lstStyle/>
          <a:p>
            <a:pPr algn="ctr"/>
            <a:endParaRPr lang="en-US">
              <a:solidFill>
                <a:schemeClr val="tx1"/>
              </a:solidFill>
            </a:endParaRPr>
          </a:p>
        </p:txBody>
      </p:sp>
      <p:pic>
        <p:nvPicPr>
          <p:cNvPr id="15" name="Picture 14">
            <a:extLst>
              <a:ext uri="{FF2B5EF4-FFF2-40B4-BE49-F238E27FC236}">
                <a16:creationId xmlns:a16="http://schemas.microsoft.com/office/drawing/2014/main" id="{9C9E65B9-E5EB-B456-D56A-DB95A954C795}"/>
              </a:ext>
            </a:extLst>
          </p:cNvPr>
          <p:cNvPicPr>
            <a:picLocks noChangeAspect="1"/>
          </p:cNvPicPr>
          <p:nvPr/>
        </p:nvPicPr>
        <p:blipFill>
          <a:blip r:embed="rId5"/>
          <a:srcRect l="38783" r="29301"/>
          <a:stretch/>
        </p:blipFill>
        <p:spPr>
          <a:xfrm>
            <a:off x="5485903" y="894154"/>
            <a:ext cx="2918303" cy="1288814"/>
          </a:xfrm>
          <a:prstGeom prst="rect">
            <a:avLst/>
          </a:prstGeom>
        </p:spPr>
      </p:pic>
      <p:sp>
        <p:nvSpPr>
          <p:cNvPr id="2" name="Slide Number Placeholder 1">
            <a:extLst>
              <a:ext uri="{FF2B5EF4-FFF2-40B4-BE49-F238E27FC236}">
                <a16:creationId xmlns:a16="http://schemas.microsoft.com/office/drawing/2014/main" id="{8DC00056-2BA7-BDE6-6C5F-3DA18AC42C02}"/>
              </a:ext>
            </a:extLst>
          </p:cNvPr>
          <p:cNvSpPr>
            <a:spLocks noGrp="1"/>
          </p:cNvSpPr>
          <p:nvPr>
            <p:ph type="sldNum" sz="quarter" idx="4"/>
          </p:nvPr>
        </p:nvSpPr>
        <p:spPr/>
        <p:txBody>
          <a:bodyPr/>
          <a:lstStyle/>
          <a:p>
            <a:fld id="{974172A1-1CBF-0B40-9234-7D4D80EC19EA}" type="slidenum">
              <a:rPr lang="en-GB" smtClean="0"/>
              <a:pPr/>
              <a:t>25</a:t>
            </a:fld>
            <a:endParaRPr lang="en-GB" dirty="0"/>
          </a:p>
        </p:txBody>
      </p:sp>
    </p:spTree>
    <p:extLst>
      <p:ext uri="{BB962C8B-B14F-4D97-AF65-F5344CB8AC3E}">
        <p14:creationId xmlns:p14="http://schemas.microsoft.com/office/powerpoint/2010/main" val="32245878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BB2D6F-514C-5FC3-2995-6EA35CD27185}"/>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353D02A0-DA27-C6D5-511C-E8AACE041ABB}"/>
              </a:ext>
            </a:extLst>
          </p:cNvPr>
          <p:cNvSpPr>
            <a:spLocks noGrp="1"/>
          </p:cNvSpPr>
          <p:nvPr>
            <p:ph type="ftr" sz="quarter" idx="3"/>
          </p:nvPr>
        </p:nvSpPr>
        <p:spPr/>
        <p:txBody>
          <a:bodyPr/>
          <a:lstStyle/>
          <a:p>
            <a:pPr algn="l"/>
            <a:r>
              <a:rPr lang="en-US"/>
              <a:t>D. Schulte, S. Stapnes, Muon Collider, LDG, CERN, June 2025</a:t>
            </a:r>
            <a:endParaRPr lang="en-GB" dirty="0"/>
          </a:p>
        </p:txBody>
      </p:sp>
      <p:sp>
        <p:nvSpPr>
          <p:cNvPr id="5" name="Title 4">
            <a:extLst>
              <a:ext uri="{FF2B5EF4-FFF2-40B4-BE49-F238E27FC236}">
                <a16:creationId xmlns:a16="http://schemas.microsoft.com/office/drawing/2014/main" id="{EAC337C2-9FEB-73D7-6658-8EA5F1447809}"/>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ESPPU Submission March 2025</a:t>
            </a:r>
            <a:endParaRPr lang="en-US" sz="3200" dirty="0">
              <a:latin typeface="Calibri"/>
              <a:cs typeface="Calibri"/>
            </a:endParaRPr>
          </a:p>
        </p:txBody>
      </p:sp>
      <p:sp>
        <p:nvSpPr>
          <p:cNvPr id="13" name="TextBox 12">
            <a:extLst>
              <a:ext uri="{FF2B5EF4-FFF2-40B4-BE49-F238E27FC236}">
                <a16:creationId xmlns:a16="http://schemas.microsoft.com/office/drawing/2014/main" id="{CE630927-9C3B-19B4-D7B2-500526FDF6F3}"/>
              </a:ext>
            </a:extLst>
          </p:cNvPr>
          <p:cNvSpPr txBox="1"/>
          <p:nvPr/>
        </p:nvSpPr>
        <p:spPr>
          <a:xfrm>
            <a:off x="112405" y="1048544"/>
            <a:ext cx="3593042" cy="3539430"/>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Collaboration produced ESPPU input:</a:t>
            </a:r>
          </a:p>
          <a:p>
            <a:endParaRPr lang="en-US"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Short, </a:t>
            </a:r>
            <a:r>
              <a:rPr lang="en-US" sz="1600" b="1" dirty="0">
                <a:latin typeface="Calibri" panose="020F0502020204030204" pitchFamily="34" charset="0"/>
                <a:cs typeface="Calibri" panose="020F0502020204030204" pitchFamily="34" charset="0"/>
              </a:rPr>
              <a:t>ten-page</a:t>
            </a:r>
            <a:r>
              <a:rPr lang="en-US" sz="1600" dirty="0">
                <a:latin typeface="Calibri" panose="020F0502020204030204" pitchFamily="34" charset="0"/>
                <a:cs typeface="Calibri" panose="020F0502020204030204" pitchFamily="34" charset="0"/>
              </a:rPr>
              <a:t> report (10p)</a:t>
            </a:r>
          </a:p>
          <a:p>
            <a:pPr marL="285750" indent="-285750">
              <a:buFont typeface="Arial" panose="020B0604020202020204" pitchFamily="34" charset="0"/>
              <a:buChar char="•"/>
            </a:pPr>
            <a:endParaRPr lang="en-US"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b="1" dirty="0">
                <a:latin typeface="Calibri" panose="020F0502020204030204" pitchFamily="34" charset="0"/>
                <a:cs typeface="Calibri" panose="020F0502020204030204" pitchFamily="34" charset="0"/>
              </a:rPr>
              <a:t>Addendum</a:t>
            </a:r>
            <a:r>
              <a:rPr lang="en-US" sz="1600" dirty="0">
                <a:latin typeface="Calibri" panose="020F0502020204030204" pitchFamily="34" charset="0"/>
                <a:cs typeface="Calibri" panose="020F0502020204030204" pitchFamily="34" charset="0"/>
              </a:rPr>
              <a:t> to answers specific questions from ESPPU (18p)</a:t>
            </a:r>
          </a:p>
          <a:p>
            <a:pPr marL="285750" indent="-285750">
              <a:buFont typeface="Arial" panose="020B0604020202020204" pitchFamily="34" charset="0"/>
              <a:buChar char="•"/>
            </a:pPr>
            <a:endParaRPr lang="en-US"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b="1" dirty="0">
                <a:latin typeface="Calibri" panose="020F0502020204030204" pitchFamily="34" charset="0"/>
                <a:cs typeface="Calibri" panose="020F0502020204030204" pitchFamily="34" charset="0"/>
              </a:rPr>
              <a:t>Back-up document</a:t>
            </a:r>
            <a:r>
              <a:rPr lang="en-US" sz="1600" dirty="0">
                <a:latin typeface="Calibri" panose="020F0502020204030204" pitchFamily="34" charset="0"/>
                <a:cs typeface="Calibri" panose="020F0502020204030204" pitchFamily="34" charset="0"/>
              </a:rPr>
              <a:t> (406p, 450 signatories)</a:t>
            </a:r>
          </a:p>
          <a:p>
            <a:pPr marL="742950" lvl="1" indent="-285750">
              <a:buFont typeface="Arial" panose="020B0604020202020204" pitchFamily="34" charset="0"/>
              <a:buChar char="•"/>
            </a:pPr>
            <a:r>
              <a:rPr lang="en-US" sz="1600" dirty="0">
                <a:solidFill>
                  <a:srgbClr val="0070C0"/>
                </a:solidFill>
                <a:latin typeface="Calibri" panose="020F0502020204030204" pitchFamily="34" charset="0"/>
                <a:cs typeface="Calibri" panose="020F0502020204030204" pitchFamily="34" charset="0"/>
              </a:rPr>
              <a:t>Assessment</a:t>
            </a:r>
            <a:r>
              <a:rPr lang="en-US" sz="1600" b="1" dirty="0">
                <a:latin typeface="Calibri" panose="020F0502020204030204" pitchFamily="34" charset="0"/>
                <a:cs typeface="Calibri" panose="020F0502020204030204" pitchFamily="34" charset="0"/>
              </a:rPr>
              <a:t> </a:t>
            </a:r>
            <a:r>
              <a:rPr lang="en-US" sz="1600" dirty="0">
                <a:latin typeface="Calibri" panose="020F0502020204030204" pitchFamily="34" charset="0"/>
                <a:cs typeface="Calibri" panose="020F0502020204030204" pitchFamily="34" charset="0"/>
              </a:rPr>
              <a:t>of collider status based on progress of R&amp;D</a:t>
            </a:r>
          </a:p>
          <a:p>
            <a:pPr marL="742950" lvl="1" indent="-285750">
              <a:buFont typeface="Arial" panose="020B0604020202020204" pitchFamily="34" charset="0"/>
              <a:buChar char="•"/>
            </a:pPr>
            <a:r>
              <a:rPr lang="en-US" sz="1600" dirty="0">
                <a:solidFill>
                  <a:srgbClr val="0070C0"/>
                </a:solidFill>
                <a:latin typeface="Calibri" panose="020F0502020204030204" pitchFamily="34" charset="0"/>
                <a:cs typeface="Calibri" panose="020F0502020204030204" pitchFamily="34" charset="0"/>
              </a:rPr>
              <a:t>R&amp;D Plan</a:t>
            </a:r>
            <a:endParaRPr lang="en-US" sz="1600" dirty="0">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Final polishing is ongoing, you Urgently sign up to support</a:t>
            </a:r>
          </a:p>
        </p:txBody>
      </p:sp>
      <p:pic>
        <p:nvPicPr>
          <p:cNvPr id="8" name="Picture 7">
            <a:extLst>
              <a:ext uri="{FF2B5EF4-FFF2-40B4-BE49-F238E27FC236}">
                <a16:creationId xmlns:a16="http://schemas.microsoft.com/office/drawing/2014/main" id="{0AAA73CA-F7EE-50BF-5787-04D4E0B7334A}"/>
              </a:ext>
            </a:extLst>
          </p:cNvPr>
          <p:cNvPicPr>
            <a:picLocks noChangeAspect="1"/>
          </p:cNvPicPr>
          <p:nvPr/>
        </p:nvPicPr>
        <p:blipFill>
          <a:blip r:embed="rId2"/>
          <a:stretch>
            <a:fillRect/>
          </a:stretch>
        </p:blipFill>
        <p:spPr>
          <a:xfrm>
            <a:off x="3699401" y="975855"/>
            <a:ext cx="2039445" cy="2886071"/>
          </a:xfrm>
          <a:prstGeom prst="rect">
            <a:avLst/>
          </a:prstGeom>
          <a:ln>
            <a:solidFill>
              <a:schemeClr val="tx1"/>
            </a:solidFill>
          </a:ln>
        </p:spPr>
      </p:pic>
      <p:pic>
        <p:nvPicPr>
          <p:cNvPr id="10" name="Picture 9">
            <a:extLst>
              <a:ext uri="{FF2B5EF4-FFF2-40B4-BE49-F238E27FC236}">
                <a16:creationId xmlns:a16="http://schemas.microsoft.com/office/drawing/2014/main" id="{7D934484-CDCD-AE8C-9FA0-FF49FDA8EC56}"/>
              </a:ext>
            </a:extLst>
          </p:cNvPr>
          <p:cNvPicPr>
            <a:picLocks noChangeAspect="1"/>
          </p:cNvPicPr>
          <p:nvPr/>
        </p:nvPicPr>
        <p:blipFill>
          <a:blip r:embed="rId3"/>
          <a:stretch>
            <a:fillRect/>
          </a:stretch>
        </p:blipFill>
        <p:spPr>
          <a:xfrm>
            <a:off x="5365402" y="1308312"/>
            <a:ext cx="2039445" cy="2886071"/>
          </a:xfrm>
          <a:prstGeom prst="rect">
            <a:avLst/>
          </a:prstGeom>
          <a:ln>
            <a:solidFill>
              <a:schemeClr val="tx1"/>
            </a:solidFill>
          </a:ln>
        </p:spPr>
      </p:pic>
      <p:pic>
        <p:nvPicPr>
          <p:cNvPr id="11" name="Picture 10">
            <a:extLst>
              <a:ext uri="{FF2B5EF4-FFF2-40B4-BE49-F238E27FC236}">
                <a16:creationId xmlns:a16="http://schemas.microsoft.com/office/drawing/2014/main" id="{9AEEDE90-9B2C-C1DC-0743-BCBBF82E46B3}"/>
              </a:ext>
            </a:extLst>
          </p:cNvPr>
          <p:cNvPicPr>
            <a:picLocks noChangeAspect="1"/>
          </p:cNvPicPr>
          <p:nvPr/>
        </p:nvPicPr>
        <p:blipFill>
          <a:blip r:embed="rId4"/>
          <a:stretch>
            <a:fillRect/>
          </a:stretch>
        </p:blipFill>
        <p:spPr>
          <a:xfrm>
            <a:off x="7031403" y="1690002"/>
            <a:ext cx="2039445" cy="2886071"/>
          </a:xfrm>
          <a:prstGeom prst="rect">
            <a:avLst/>
          </a:prstGeom>
          <a:ln>
            <a:solidFill>
              <a:schemeClr val="tx1"/>
            </a:solidFill>
          </a:ln>
        </p:spPr>
      </p:pic>
      <p:sp>
        <p:nvSpPr>
          <p:cNvPr id="2" name="Slide Number Placeholder 1">
            <a:extLst>
              <a:ext uri="{FF2B5EF4-FFF2-40B4-BE49-F238E27FC236}">
                <a16:creationId xmlns:a16="http://schemas.microsoft.com/office/drawing/2014/main" id="{17A2F7B9-73FF-5053-D21E-A407B3E24220}"/>
              </a:ext>
            </a:extLst>
          </p:cNvPr>
          <p:cNvSpPr>
            <a:spLocks noGrp="1"/>
          </p:cNvSpPr>
          <p:nvPr>
            <p:ph type="sldNum" sz="quarter" idx="4"/>
          </p:nvPr>
        </p:nvSpPr>
        <p:spPr/>
        <p:txBody>
          <a:bodyPr/>
          <a:lstStyle/>
          <a:p>
            <a:fld id="{974172A1-1CBF-0B40-9234-7D4D80EC19EA}" type="slidenum">
              <a:rPr lang="en-GB" smtClean="0"/>
              <a:pPr/>
              <a:t>26</a:t>
            </a:fld>
            <a:endParaRPr lang="en-GB" dirty="0"/>
          </a:p>
        </p:txBody>
      </p:sp>
    </p:spTree>
    <p:extLst>
      <p:ext uri="{BB962C8B-B14F-4D97-AF65-F5344CB8AC3E}">
        <p14:creationId xmlns:p14="http://schemas.microsoft.com/office/powerpoint/2010/main" val="31243837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988D64-2938-5FF6-4CF9-0C62F33D8DAC}"/>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2BA21893-AB35-F585-8540-ACCA753C002B}"/>
              </a:ext>
            </a:extLst>
          </p:cNvPr>
          <p:cNvSpPr>
            <a:spLocks noGrp="1"/>
          </p:cNvSpPr>
          <p:nvPr>
            <p:ph type="title"/>
          </p:nvPr>
        </p:nvSpPr>
        <p:spPr>
          <a:xfrm>
            <a:off x="1115616" y="51470"/>
            <a:ext cx="7190184" cy="432048"/>
          </a:xfrm>
        </p:spPr>
        <p:txBody>
          <a:bodyPr>
            <a:noAutofit/>
          </a:bodyPr>
          <a:lstStyle/>
          <a:p>
            <a:r>
              <a:rPr lang="en-US" spc="29" dirty="0">
                <a:solidFill>
                  <a:srgbClr val="000000"/>
                </a:solidFill>
                <a:ea typeface="Optima Bold"/>
                <a:sym typeface="Optima Bold"/>
              </a:rPr>
              <a:t>IMCC</a:t>
            </a:r>
            <a:br>
              <a:rPr lang="en-US" spc="29" dirty="0">
                <a:solidFill>
                  <a:srgbClr val="000000"/>
                </a:solidFill>
                <a:ea typeface="Optima Bold"/>
                <a:sym typeface="Optima Bold"/>
              </a:rPr>
            </a:br>
            <a:r>
              <a:rPr lang="en-US" sz="1600" spc="29" dirty="0">
                <a:solidFill>
                  <a:srgbClr val="000000"/>
                </a:solidFill>
                <a:ea typeface="Optima Bold"/>
                <a:sym typeface="Optima Bold"/>
              </a:rPr>
              <a:t>International Muon Collider Collaboration</a:t>
            </a:r>
          </a:p>
        </p:txBody>
      </p:sp>
      <p:sp>
        <p:nvSpPr>
          <p:cNvPr id="5" name="Espace réservé du numéro de diapositive 3">
            <a:extLst>
              <a:ext uri="{FF2B5EF4-FFF2-40B4-BE49-F238E27FC236}">
                <a16:creationId xmlns:a16="http://schemas.microsoft.com/office/drawing/2014/main" id="{151A3D77-CAAF-9B6E-6D63-F3280C009106}"/>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27</a:t>
            </a:fld>
            <a:endParaRPr lang="en-GB" dirty="0"/>
          </a:p>
        </p:txBody>
      </p:sp>
      <p:sp>
        <p:nvSpPr>
          <p:cNvPr id="52" name="Espace réservé du pied de page 4">
            <a:extLst>
              <a:ext uri="{FF2B5EF4-FFF2-40B4-BE49-F238E27FC236}">
                <a16:creationId xmlns:a16="http://schemas.microsoft.com/office/drawing/2014/main" id="{0C880BEE-429C-7C3A-8B65-DA3589EEFE43}"/>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pic>
        <p:nvPicPr>
          <p:cNvPr id="3" name="Picture 2" descr="p0.pdf">
            <a:extLst>
              <a:ext uri="{FF2B5EF4-FFF2-40B4-BE49-F238E27FC236}">
                <a16:creationId xmlns:a16="http://schemas.microsoft.com/office/drawing/2014/main" id="{732A2B28-AC19-F765-2DDB-DEAE7716ECB2}"/>
              </a:ext>
            </a:extLst>
          </p:cNvPr>
          <p:cNvPicPr>
            <a:picLocks noChangeAspect="1"/>
          </p:cNvPicPr>
          <p:nvPr/>
        </p:nvPicPr>
        <p:blipFill rotWithShape="1">
          <a:blip r:embed="rId2">
            <a:extLst>
              <a:ext uri="{28A0092B-C50C-407E-A947-70E740481C1C}">
                <a14:useLocalDpi xmlns:a14="http://schemas.microsoft.com/office/drawing/2010/main" val="0"/>
              </a:ext>
            </a:extLst>
          </a:blip>
          <a:srcRect l="14220" t="17551" r="8731" b="16902"/>
          <a:stretch/>
        </p:blipFill>
        <p:spPr>
          <a:xfrm>
            <a:off x="5537645" y="3080110"/>
            <a:ext cx="1200874" cy="1445703"/>
          </a:xfrm>
          <a:prstGeom prst="rect">
            <a:avLst/>
          </a:prstGeom>
        </p:spPr>
      </p:pic>
      <p:sp>
        <p:nvSpPr>
          <p:cNvPr id="11" name="Rectangle 10">
            <a:extLst>
              <a:ext uri="{FF2B5EF4-FFF2-40B4-BE49-F238E27FC236}">
                <a16:creationId xmlns:a16="http://schemas.microsoft.com/office/drawing/2014/main" id="{F6C02E47-AE12-FCB9-E83A-07A97AA4696C}"/>
              </a:ext>
            </a:extLst>
          </p:cNvPr>
          <p:cNvSpPr/>
          <p:nvPr/>
        </p:nvSpPr>
        <p:spPr>
          <a:xfrm>
            <a:off x="5183885" y="4367582"/>
            <a:ext cx="1944216" cy="400110"/>
          </a:xfrm>
          <a:prstGeom prst="rect">
            <a:avLst/>
          </a:prstGeom>
          <a:solidFill>
            <a:schemeClr val="bg1"/>
          </a:solidFill>
          <a:ln>
            <a:noFill/>
          </a:ln>
        </p:spPr>
        <p:txBody>
          <a:bodyPr wrap="square">
            <a:spAutoFit/>
          </a:bodyPr>
          <a:lstStyle/>
          <a:p>
            <a:r>
              <a:rPr lang="en-US" sz="1000" u="sng" dirty="0">
                <a:solidFill>
                  <a:srgbClr val="276FFF"/>
                </a:solidFill>
                <a:latin typeface="Calibri" panose="020F0502020204030204" pitchFamily="34" charset="0"/>
                <a:cs typeface="Calibri" panose="020F0502020204030204" pitchFamily="34" charset="0"/>
                <a:hlinkClick r:id="rId3"/>
              </a:rPr>
              <a:t>Roadmap: http://arxiv.org/abs/2201.07895</a:t>
            </a:r>
          </a:p>
        </p:txBody>
      </p:sp>
      <p:sp>
        <p:nvSpPr>
          <p:cNvPr id="24" name="TextBox 23">
            <a:extLst>
              <a:ext uri="{FF2B5EF4-FFF2-40B4-BE49-F238E27FC236}">
                <a16:creationId xmlns:a16="http://schemas.microsoft.com/office/drawing/2014/main" id="{BCA9FA4B-4902-EB1E-B748-D0CADF8143B1}"/>
              </a:ext>
            </a:extLst>
          </p:cNvPr>
          <p:cNvSpPr txBox="1"/>
          <p:nvPr/>
        </p:nvSpPr>
        <p:spPr>
          <a:xfrm>
            <a:off x="118985" y="915566"/>
            <a:ext cx="4885063" cy="954107"/>
          </a:xfrm>
          <a:prstGeom prst="rect">
            <a:avLst/>
          </a:prstGeom>
          <a:noFill/>
          <a:ln>
            <a:solidFill>
              <a:schemeClr val="tx1"/>
            </a:solidFill>
          </a:ln>
          <a:effectLst/>
        </p:spPr>
        <p:txBody>
          <a:bodyPr wrap="square" rtlCol="0">
            <a:spAutoFit/>
          </a:bodyPr>
          <a:lstStyle/>
          <a:p>
            <a:r>
              <a:rPr lang="en-US" sz="1400" dirty="0">
                <a:latin typeface="Calibri"/>
                <a:cs typeface="Calibri"/>
              </a:rPr>
              <a:t>Develop high-energy muon collider as option for particle physics:</a:t>
            </a:r>
          </a:p>
          <a:p>
            <a:pPr marL="285750" indent="-285750">
              <a:buFont typeface="Arial" panose="020B0604020202020204" pitchFamily="34" charset="0"/>
              <a:buChar char="•"/>
            </a:pPr>
            <a:r>
              <a:rPr lang="en-US" sz="1400" dirty="0">
                <a:latin typeface="Calibri"/>
                <a:cs typeface="Calibri"/>
              </a:rPr>
              <a:t>Implement globally defined accelerator R&amp;D roadmap (2022) to justify CDR phase</a:t>
            </a:r>
          </a:p>
          <a:p>
            <a:pPr marL="285750" indent="-285750">
              <a:buFont typeface="Arial" panose="020B0604020202020204" pitchFamily="34" charset="0"/>
              <a:buChar char="•"/>
            </a:pPr>
            <a:r>
              <a:rPr lang="en-US" sz="1400" dirty="0">
                <a:latin typeface="Calibri"/>
                <a:cs typeface="Calibri"/>
              </a:rPr>
              <a:t>Mid-term roadmap review found 75% of goal achieved</a:t>
            </a:r>
          </a:p>
        </p:txBody>
      </p:sp>
      <p:sp>
        <p:nvSpPr>
          <p:cNvPr id="25" name="TextBox 24">
            <a:extLst>
              <a:ext uri="{FF2B5EF4-FFF2-40B4-BE49-F238E27FC236}">
                <a16:creationId xmlns:a16="http://schemas.microsoft.com/office/drawing/2014/main" id="{FAFAB8E5-DD12-D03A-3E64-BE7F87D63F9F}"/>
              </a:ext>
            </a:extLst>
          </p:cNvPr>
          <p:cNvSpPr txBox="1"/>
          <p:nvPr/>
        </p:nvSpPr>
        <p:spPr>
          <a:xfrm>
            <a:off x="90944" y="2988116"/>
            <a:ext cx="4912738" cy="1815882"/>
          </a:xfrm>
          <a:prstGeom prst="rect">
            <a:avLst/>
          </a:prstGeom>
          <a:noFill/>
          <a:ln>
            <a:solidFill>
              <a:schemeClr val="tx1"/>
            </a:solidFill>
          </a:ln>
          <a:effectLst/>
        </p:spPr>
        <p:txBody>
          <a:bodyPr wrap="square" rtlCol="0">
            <a:spAutoFit/>
          </a:bodyPr>
          <a:lstStyle/>
          <a:p>
            <a:r>
              <a:rPr lang="en-US" sz="1400" dirty="0">
                <a:latin typeface="Calibri"/>
                <a:cs typeface="Calibri"/>
              </a:rPr>
              <a:t>Provided ESPPU with</a:t>
            </a:r>
          </a:p>
          <a:p>
            <a:pPr marL="285750" indent="-285750">
              <a:buFont typeface="Arial" panose="020B0604020202020204" pitchFamily="34" charset="0"/>
              <a:buChar char="•"/>
            </a:pPr>
            <a:r>
              <a:rPr lang="en-US" sz="1400" b="1" dirty="0">
                <a:latin typeface="Calibri"/>
                <a:cs typeface="Calibri"/>
              </a:rPr>
              <a:t>Assessment of muon collider </a:t>
            </a:r>
            <a:r>
              <a:rPr lang="en-US" sz="1400" dirty="0">
                <a:latin typeface="Calibri"/>
                <a:cs typeface="Calibri"/>
              </a:rPr>
              <a:t>concept, technologies and work progress </a:t>
            </a:r>
          </a:p>
          <a:p>
            <a:pPr marL="285750" indent="-285750">
              <a:buFont typeface="Arial" panose="020B0604020202020204" pitchFamily="34" charset="0"/>
              <a:buChar char="•"/>
            </a:pPr>
            <a:r>
              <a:rPr lang="en-US" sz="1400" dirty="0">
                <a:latin typeface="Calibri"/>
                <a:cs typeface="Calibri"/>
              </a:rPr>
              <a:t>An </a:t>
            </a:r>
            <a:r>
              <a:rPr lang="en-US" sz="1400" b="1" dirty="0">
                <a:latin typeface="Calibri"/>
                <a:cs typeface="Calibri"/>
              </a:rPr>
              <a:t>R&amp;D plan</a:t>
            </a:r>
            <a:r>
              <a:rPr lang="en-US" sz="1400" dirty="0">
                <a:latin typeface="Calibri"/>
                <a:cs typeface="Calibri"/>
              </a:rPr>
              <a:t> for the next 10 years</a:t>
            </a:r>
          </a:p>
          <a:p>
            <a:pPr marL="285750" indent="-285750">
              <a:buFont typeface="Arial" panose="020B0604020202020204" pitchFamily="34" charset="0"/>
              <a:buChar char="•"/>
            </a:pPr>
            <a:r>
              <a:rPr lang="en-US" sz="1400" b="1" dirty="0">
                <a:latin typeface="Calibri"/>
                <a:cs typeface="Calibri"/>
              </a:rPr>
              <a:t>Implementation considerations </a:t>
            </a:r>
            <a:r>
              <a:rPr lang="en-US" sz="1400" dirty="0">
                <a:latin typeface="Calibri"/>
                <a:cs typeface="Calibri"/>
              </a:rPr>
              <a:t>(including site, timeline, …)</a:t>
            </a:r>
          </a:p>
          <a:p>
            <a:pPr marL="285750" indent="-285750">
              <a:buFont typeface="Arial" panose="020B0604020202020204" pitchFamily="34" charset="0"/>
              <a:buChar char="•"/>
            </a:pPr>
            <a:r>
              <a:rPr lang="en-US" sz="1400" b="1" dirty="0">
                <a:latin typeface="Calibri" panose="020F0502020204030204" pitchFamily="34" charset="0"/>
                <a:cs typeface="Calibri" panose="020F0502020204030204" pitchFamily="34" charset="0"/>
              </a:rPr>
              <a:t>Back-up document</a:t>
            </a:r>
            <a:r>
              <a:rPr lang="en-US" sz="1400" dirty="0">
                <a:latin typeface="Calibri" panose="020F0502020204030204" pitchFamily="34" charset="0"/>
                <a:cs typeface="Calibri" panose="020F0502020204030204" pitchFamily="34" charset="0"/>
              </a:rPr>
              <a:t> (406p, 450 signatories)</a:t>
            </a:r>
          </a:p>
          <a:p>
            <a:pPr marL="285750" indent="-285750">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Will inform other strategy processes</a:t>
            </a:r>
          </a:p>
        </p:txBody>
      </p:sp>
      <p:sp>
        <p:nvSpPr>
          <p:cNvPr id="26" name="TextBox 25">
            <a:extLst>
              <a:ext uri="{FF2B5EF4-FFF2-40B4-BE49-F238E27FC236}">
                <a16:creationId xmlns:a16="http://schemas.microsoft.com/office/drawing/2014/main" id="{685D7E1A-A209-3CFF-B5AB-20F1AEDFEE14}"/>
              </a:ext>
            </a:extLst>
          </p:cNvPr>
          <p:cNvSpPr txBox="1"/>
          <p:nvPr/>
        </p:nvSpPr>
        <p:spPr>
          <a:xfrm>
            <a:off x="110447" y="1977683"/>
            <a:ext cx="4893601" cy="954107"/>
          </a:xfrm>
          <a:prstGeom prst="rect">
            <a:avLst/>
          </a:prstGeom>
          <a:noFill/>
          <a:ln>
            <a:solidFill>
              <a:schemeClr val="tx1"/>
            </a:solidFill>
          </a:ln>
          <a:effectLst/>
        </p:spPr>
        <p:txBody>
          <a:bodyPr wrap="square" rtlCol="0">
            <a:spAutoFit/>
          </a:bodyPr>
          <a:lstStyle/>
          <a:p>
            <a:r>
              <a:rPr lang="en-US" sz="1400" dirty="0">
                <a:latin typeface="Calibri"/>
                <a:cs typeface="Calibri"/>
              </a:rPr>
              <a:t>Focus on feasibility of </a:t>
            </a:r>
            <a:r>
              <a:rPr lang="en-US" sz="1400" b="1" dirty="0">
                <a:latin typeface="Calibri"/>
                <a:cs typeface="Calibri"/>
              </a:rPr>
              <a:t>10 TeV with 10 ab</a:t>
            </a:r>
            <a:r>
              <a:rPr lang="en-US" sz="1400" b="1" baseline="30000" dirty="0">
                <a:latin typeface="Calibri"/>
                <a:cs typeface="Calibri"/>
              </a:rPr>
              <a:t>-1 </a:t>
            </a:r>
            <a:r>
              <a:rPr lang="en-US" sz="1400" dirty="0">
                <a:latin typeface="Calibri"/>
                <a:cs typeface="Calibri"/>
              </a:rPr>
              <a:t>(site independent)</a:t>
            </a:r>
            <a:endParaRPr lang="en-US" sz="1400" b="1" dirty="0">
              <a:latin typeface="Calibri"/>
              <a:cs typeface="Calibri"/>
            </a:endParaRPr>
          </a:p>
          <a:p>
            <a:pPr marL="285750" indent="-285750">
              <a:buFont typeface="Arial" panose="020B0604020202020204" pitchFamily="34" charset="0"/>
              <a:buChar char="•"/>
            </a:pPr>
            <a:r>
              <a:rPr lang="en-US" sz="1400" dirty="0">
                <a:latin typeface="Calibri"/>
                <a:cs typeface="Calibri"/>
              </a:rPr>
              <a:t>Explore</a:t>
            </a:r>
            <a:r>
              <a:rPr lang="en-US" sz="1400" b="1" dirty="0">
                <a:latin typeface="Calibri"/>
                <a:cs typeface="Calibri"/>
              </a:rPr>
              <a:t> initial stage by 2050</a:t>
            </a:r>
            <a:r>
              <a:rPr lang="en-US" sz="1400" dirty="0">
                <a:latin typeface="Calibri"/>
                <a:cs typeface="Calibri"/>
              </a:rPr>
              <a:t>, maybe around 3 TeV with 1 ab</a:t>
            </a:r>
            <a:r>
              <a:rPr lang="en-US" sz="1400" baseline="30000" dirty="0">
                <a:latin typeface="Calibri"/>
                <a:cs typeface="Calibri"/>
              </a:rPr>
              <a:t>-1</a:t>
            </a:r>
            <a:r>
              <a:rPr lang="en-US" sz="1400" dirty="0">
                <a:latin typeface="Calibri"/>
                <a:cs typeface="Calibri"/>
              </a:rPr>
              <a:t> or lower luminosity 10 TeV</a:t>
            </a:r>
          </a:p>
          <a:p>
            <a:r>
              <a:rPr lang="en-US" sz="1400" dirty="0">
                <a:latin typeface="Calibri"/>
                <a:cs typeface="Calibri"/>
              </a:rPr>
              <a:t>Explore implementation at specific sites reusing infrastructure</a:t>
            </a:r>
          </a:p>
        </p:txBody>
      </p:sp>
      <p:pic>
        <p:nvPicPr>
          <p:cNvPr id="8" name="Picture 7">
            <a:extLst>
              <a:ext uri="{FF2B5EF4-FFF2-40B4-BE49-F238E27FC236}">
                <a16:creationId xmlns:a16="http://schemas.microsoft.com/office/drawing/2014/main" id="{1E2B8B4F-3B97-03D8-6EAB-A2080D33B48C}"/>
              </a:ext>
            </a:extLst>
          </p:cNvPr>
          <p:cNvPicPr>
            <a:picLocks noChangeAspect="1"/>
          </p:cNvPicPr>
          <p:nvPr/>
        </p:nvPicPr>
        <p:blipFill>
          <a:blip r:embed="rId4"/>
          <a:stretch>
            <a:fillRect/>
          </a:stretch>
        </p:blipFill>
        <p:spPr>
          <a:xfrm>
            <a:off x="7308304" y="3062643"/>
            <a:ext cx="1230530" cy="1741355"/>
          </a:xfrm>
          <a:prstGeom prst="rect">
            <a:avLst/>
          </a:prstGeom>
          <a:ln>
            <a:solidFill>
              <a:schemeClr val="tx1"/>
            </a:solidFill>
          </a:ln>
        </p:spPr>
      </p:pic>
      <p:graphicFrame>
        <p:nvGraphicFramePr>
          <p:cNvPr id="13" name="Table 12">
            <a:extLst>
              <a:ext uri="{FF2B5EF4-FFF2-40B4-BE49-F238E27FC236}">
                <a16:creationId xmlns:a16="http://schemas.microsoft.com/office/drawing/2014/main" id="{71606392-42E7-D417-933A-8C8B7CE43AC3}"/>
              </a:ext>
            </a:extLst>
          </p:cNvPr>
          <p:cNvGraphicFramePr>
            <a:graphicFrameLocks noGrp="1"/>
          </p:cNvGraphicFramePr>
          <p:nvPr/>
        </p:nvGraphicFramePr>
        <p:xfrm>
          <a:off x="5220072" y="920134"/>
          <a:ext cx="3304108" cy="2011656"/>
        </p:xfrm>
        <a:graphic>
          <a:graphicData uri="http://schemas.openxmlformats.org/drawingml/2006/table">
            <a:tbl>
              <a:tblPr firstRow="1" bandRow="1">
                <a:tableStyleId>{5C22544A-7EE6-4342-B048-85BDC9FD1C3A}</a:tableStyleId>
              </a:tblPr>
              <a:tblGrid>
                <a:gridCol w="826332">
                  <a:extLst>
                    <a:ext uri="{9D8B030D-6E8A-4147-A177-3AD203B41FA5}">
                      <a16:colId xmlns:a16="http://schemas.microsoft.com/office/drawing/2014/main" val="20000"/>
                    </a:ext>
                  </a:extLst>
                </a:gridCol>
                <a:gridCol w="1065251">
                  <a:extLst>
                    <a:ext uri="{9D8B030D-6E8A-4147-A177-3AD203B41FA5}">
                      <a16:colId xmlns:a16="http://schemas.microsoft.com/office/drawing/2014/main" val="20001"/>
                    </a:ext>
                  </a:extLst>
                </a:gridCol>
                <a:gridCol w="690990">
                  <a:extLst>
                    <a:ext uri="{9D8B030D-6E8A-4147-A177-3AD203B41FA5}">
                      <a16:colId xmlns:a16="http://schemas.microsoft.com/office/drawing/2014/main" val="20002"/>
                    </a:ext>
                  </a:extLst>
                </a:gridCol>
                <a:gridCol w="721535">
                  <a:extLst>
                    <a:ext uri="{9D8B030D-6E8A-4147-A177-3AD203B41FA5}">
                      <a16:colId xmlns:a16="http://schemas.microsoft.com/office/drawing/2014/main" val="2385039876"/>
                    </a:ext>
                  </a:extLst>
                </a:gridCol>
              </a:tblGrid>
              <a:tr h="0">
                <a:tc>
                  <a:txBody>
                    <a:bodyPr/>
                    <a:lstStyle/>
                    <a:p>
                      <a:pPr algn="ctr"/>
                      <a:r>
                        <a:rPr lang="en-US" sz="1200" dirty="0">
                          <a:latin typeface="Calibri"/>
                          <a:cs typeface="Calibri"/>
                        </a:rPr>
                        <a:t>Param.</a:t>
                      </a:r>
                    </a:p>
                  </a:txBody>
                  <a:tcPr marL="100489" marR="100489" marT="50292" marB="50292"/>
                </a:tc>
                <a:tc>
                  <a:txBody>
                    <a:bodyPr/>
                    <a:lstStyle/>
                    <a:p>
                      <a:pPr algn="ctr"/>
                      <a:r>
                        <a:rPr lang="en-US" sz="1200" dirty="0">
                          <a:latin typeface="Calibri"/>
                          <a:cs typeface="Calibri"/>
                        </a:rPr>
                        <a:t>Unit</a:t>
                      </a:r>
                    </a:p>
                  </a:txBody>
                  <a:tcPr marL="100489" marR="100489" marT="50292" marB="50292"/>
                </a:tc>
                <a:tc>
                  <a:txBody>
                    <a:bodyPr/>
                    <a:lstStyle/>
                    <a:p>
                      <a:pPr algn="ctr"/>
                      <a:r>
                        <a:rPr lang="en-US" sz="1200" dirty="0">
                          <a:solidFill>
                            <a:srgbClr val="000000"/>
                          </a:solidFill>
                          <a:latin typeface="Calibri"/>
                          <a:cs typeface="Calibri"/>
                        </a:rPr>
                        <a:t>3 TeV</a:t>
                      </a:r>
                    </a:p>
                  </a:txBody>
                  <a:tcPr marL="100489" marR="100489" marT="50292" marB="50292">
                    <a:solidFill>
                      <a:srgbClr val="FDEADA"/>
                    </a:solidFill>
                  </a:tcPr>
                </a:tc>
                <a:tc>
                  <a:txBody>
                    <a:bodyPr/>
                    <a:lstStyle/>
                    <a:p>
                      <a:pPr algn="ctr"/>
                      <a:r>
                        <a:rPr lang="en-US" sz="1200" dirty="0">
                          <a:solidFill>
                            <a:srgbClr val="000000"/>
                          </a:solidFill>
                          <a:latin typeface="Calibri"/>
                          <a:cs typeface="Calibri"/>
                        </a:rPr>
                        <a:t>10 TeV</a:t>
                      </a:r>
                    </a:p>
                  </a:txBody>
                  <a:tcPr marL="100489" marR="100489" marT="50292" marB="50292">
                    <a:solidFill>
                      <a:srgbClr val="FDEADA"/>
                    </a:solidFill>
                  </a:tcPr>
                </a:tc>
                <a:extLst>
                  <a:ext uri="{0D108BD9-81ED-4DB2-BD59-A6C34878D82A}">
                    <a16:rowId xmlns:a16="http://schemas.microsoft.com/office/drawing/2014/main" val="10000"/>
                  </a:ext>
                </a:extLst>
              </a:tr>
              <a:tr h="288032">
                <a:tc>
                  <a:txBody>
                    <a:bodyPr/>
                    <a:lstStyle/>
                    <a:p>
                      <a:pPr algn="ctr"/>
                      <a:r>
                        <a:rPr lang="en-US" sz="1200" b="1" dirty="0">
                          <a:latin typeface="Calibri"/>
                          <a:cs typeface="Calibri"/>
                        </a:rPr>
                        <a:t>L/IP</a:t>
                      </a:r>
                    </a:p>
                  </a:txBody>
                  <a:tcPr marL="100489" marR="100489" marT="50292" marB="50292"/>
                </a:tc>
                <a:tc>
                  <a:txBody>
                    <a:bodyPr/>
                    <a:lstStyle/>
                    <a:p>
                      <a:pPr algn="ctr"/>
                      <a:r>
                        <a:rPr lang="en-US" sz="1200" b="1" dirty="0">
                          <a:latin typeface="Calibri"/>
                          <a:cs typeface="Calibri"/>
                        </a:rPr>
                        <a:t>10</a:t>
                      </a:r>
                      <a:r>
                        <a:rPr lang="en-US" sz="1200" b="1" baseline="30000" dirty="0">
                          <a:latin typeface="Calibri"/>
                          <a:cs typeface="Calibri"/>
                        </a:rPr>
                        <a:t>34</a:t>
                      </a:r>
                      <a:r>
                        <a:rPr lang="en-US" sz="1200" b="1" baseline="0" dirty="0">
                          <a:latin typeface="Calibri"/>
                          <a:cs typeface="Calibri"/>
                        </a:rPr>
                        <a:t> cm</a:t>
                      </a:r>
                      <a:r>
                        <a:rPr lang="en-US" sz="1200" b="1" baseline="30000" dirty="0">
                          <a:latin typeface="Calibri"/>
                          <a:cs typeface="Calibri"/>
                        </a:rPr>
                        <a:t>-2</a:t>
                      </a:r>
                      <a:r>
                        <a:rPr lang="en-US" sz="1200" b="1" baseline="0" dirty="0">
                          <a:latin typeface="Calibri"/>
                          <a:cs typeface="Calibri"/>
                        </a:rPr>
                        <a:t>s</a:t>
                      </a:r>
                      <a:r>
                        <a:rPr lang="en-US" sz="1200" b="1" baseline="30000" dirty="0">
                          <a:latin typeface="Calibri"/>
                          <a:cs typeface="Calibri"/>
                        </a:rPr>
                        <a:t>-1</a:t>
                      </a:r>
                      <a:endParaRPr lang="en-US" sz="1200" b="1" dirty="0">
                        <a:latin typeface="Calibri"/>
                        <a:cs typeface="Calibri"/>
                      </a:endParaRPr>
                    </a:p>
                  </a:txBody>
                  <a:tcPr marL="100489" marR="100489" marT="50292" marB="50292"/>
                </a:tc>
                <a:tc>
                  <a:txBody>
                    <a:bodyPr/>
                    <a:lstStyle/>
                    <a:p>
                      <a:pPr algn="ctr"/>
                      <a:r>
                        <a:rPr lang="en-US" sz="1200" b="1" dirty="0">
                          <a:latin typeface="Calibri"/>
                          <a:cs typeface="Calibri"/>
                        </a:rPr>
                        <a:t>1.8</a:t>
                      </a:r>
                    </a:p>
                  </a:txBody>
                  <a:tcPr marL="100489" marR="100489" marT="50292" marB="50292">
                    <a:solidFill>
                      <a:srgbClr val="FDEADA"/>
                    </a:solidFill>
                  </a:tcPr>
                </a:tc>
                <a:tc>
                  <a:txBody>
                    <a:bodyPr/>
                    <a:lstStyle/>
                    <a:p>
                      <a:pPr algn="ctr"/>
                      <a:r>
                        <a:rPr lang="en-US" sz="1200" b="1" dirty="0">
                          <a:latin typeface="Calibri"/>
                          <a:cs typeface="Calibri"/>
                        </a:rPr>
                        <a:t>17.5</a:t>
                      </a:r>
                    </a:p>
                  </a:txBody>
                  <a:tcPr marL="100489" marR="100489" marT="50292" marB="50292">
                    <a:solidFill>
                      <a:srgbClr val="FDEADA"/>
                    </a:solidFill>
                  </a:tcPr>
                </a:tc>
                <a:extLst>
                  <a:ext uri="{0D108BD9-81ED-4DB2-BD59-A6C34878D82A}">
                    <a16:rowId xmlns:a16="http://schemas.microsoft.com/office/drawing/2014/main" val="10001"/>
                  </a:ext>
                </a:extLst>
              </a:tr>
              <a:tr h="288032">
                <a:tc>
                  <a:txBody>
                    <a:bodyPr/>
                    <a:lstStyle/>
                    <a:p>
                      <a:pPr algn="ctr"/>
                      <a:r>
                        <a:rPr lang="en-US" sz="1200" dirty="0">
                          <a:solidFill>
                            <a:srgbClr val="0000FF"/>
                          </a:solidFill>
                          <a:latin typeface="Calibri"/>
                          <a:cs typeface="Calibri"/>
                        </a:rPr>
                        <a:t>Int L</a:t>
                      </a:r>
                    </a:p>
                  </a:txBody>
                  <a:tcPr marL="100489" marR="100489" marT="50292" marB="50292"/>
                </a:tc>
                <a:tc>
                  <a:txBody>
                    <a:bodyPr/>
                    <a:lstStyle/>
                    <a:p>
                      <a:pPr algn="ctr"/>
                      <a:r>
                        <a:rPr lang="en-US" sz="1200" dirty="0">
                          <a:solidFill>
                            <a:srgbClr val="0000FF"/>
                          </a:solidFill>
                          <a:latin typeface="Calibri"/>
                          <a:cs typeface="Calibri"/>
                        </a:rPr>
                        <a:t>Ab</a:t>
                      </a:r>
                      <a:r>
                        <a:rPr lang="en-US" sz="1200" baseline="30000" dirty="0">
                          <a:solidFill>
                            <a:srgbClr val="0000FF"/>
                          </a:solidFill>
                          <a:latin typeface="Calibri"/>
                          <a:cs typeface="Calibri"/>
                        </a:rPr>
                        <a:t>-1</a:t>
                      </a:r>
                      <a:endParaRPr lang="en-US" sz="1200" dirty="0">
                        <a:solidFill>
                          <a:srgbClr val="0000FF"/>
                        </a:solidFill>
                        <a:latin typeface="Calibri"/>
                        <a:cs typeface="Calibri"/>
                      </a:endParaRPr>
                    </a:p>
                  </a:txBody>
                  <a:tcPr marL="100489" marR="100489" marT="50292" marB="50292"/>
                </a:tc>
                <a:tc>
                  <a:txBody>
                    <a:bodyPr/>
                    <a:lstStyle/>
                    <a:p>
                      <a:pPr algn="ctr"/>
                      <a:r>
                        <a:rPr lang="en-US" sz="1200" dirty="0">
                          <a:solidFill>
                            <a:srgbClr val="0000FF"/>
                          </a:solidFill>
                          <a:latin typeface="Calibri"/>
                          <a:cs typeface="Calibri"/>
                        </a:rPr>
                        <a:t>2.2</a:t>
                      </a:r>
                    </a:p>
                  </a:txBody>
                  <a:tcPr marL="100489" marR="100489" marT="50292" marB="50292">
                    <a:solidFill>
                      <a:srgbClr val="FDEADA"/>
                    </a:solidFill>
                  </a:tcPr>
                </a:tc>
                <a:tc>
                  <a:txBody>
                    <a:bodyPr/>
                    <a:lstStyle/>
                    <a:p>
                      <a:pPr algn="ctr"/>
                      <a:r>
                        <a:rPr lang="en-US" sz="1200" dirty="0">
                          <a:solidFill>
                            <a:srgbClr val="0000FF"/>
                          </a:solidFill>
                          <a:latin typeface="Calibri"/>
                          <a:cs typeface="Calibri"/>
                        </a:rPr>
                        <a:t>1.8</a:t>
                      </a:r>
                    </a:p>
                  </a:txBody>
                  <a:tcPr marL="100489" marR="100489" marT="50292" marB="50292">
                    <a:solidFill>
                      <a:srgbClr val="FDEADA"/>
                    </a:solidFill>
                  </a:tcPr>
                </a:tc>
                <a:extLst>
                  <a:ext uri="{0D108BD9-81ED-4DB2-BD59-A6C34878D82A}">
                    <a16:rowId xmlns:a16="http://schemas.microsoft.com/office/drawing/2014/main" val="10002"/>
                  </a:ext>
                </a:extLst>
              </a:tr>
              <a:tr h="288032">
                <a:tc>
                  <a:txBody>
                    <a:bodyPr/>
                    <a:lstStyle/>
                    <a:p>
                      <a:pPr algn="ctr"/>
                      <a:r>
                        <a:rPr lang="en-US" sz="1200" dirty="0" err="1">
                          <a:solidFill>
                            <a:srgbClr val="0000FF"/>
                          </a:solidFill>
                          <a:latin typeface="Calibri"/>
                          <a:cs typeface="Calibri"/>
                        </a:rPr>
                        <a:t>f</a:t>
                      </a:r>
                      <a:r>
                        <a:rPr lang="en-US" sz="1200" baseline="-25000" dirty="0" err="1">
                          <a:solidFill>
                            <a:srgbClr val="0000FF"/>
                          </a:solidFill>
                          <a:latin typeface="Calibri"/>
                          <a:cs typeface="Calibri"/>
                        </a:rPr>
                        <a:t>r</a:t>
                      </a:r>
                      <a:endParaRPr lang="en-US" sz="1200" dirty="0">
                        <a:solidFill>
                          <a:srgbClr val="0000FF"/>
                        </a:solidFill>
                        <a:latin typeface="Calibri"/>
                        <a:cs typeface="Calibri"/>
                      </a:endParaRPr>
                    </a:p>
                  </a:txBody>
                  <a:tcPr marL="100489" marR="100489" marT="50292" marB="50292"/>
                </a:tc>
                <a:tc>
                  <a:txBody>
                    <a:bodyPr/>
                    <a:lstStyle/>
                    <a:p>
                      <a:pPr algn="ctr"/>
                      <a:r>
                        <a:rPr lang="en-US" sz="1200" dirty="0">
                          <a:solidFill>
                            <a:srgbClr val="0000FF"/>
                          </a:solidFill>
                          <a:latin typeface="Calibri"/>
                          <a:cs typeface="Calibri"/>
                        </a:rPr>
                        <a:t>Hz</a:t>
                      </a:r>
                    </a:p>
                  </a:txBody>
                  <a:tcPr marL="100489" marR="100489" marT="50292" marB="50292"/>
                </a:tc>
                <a:tc>
                  <a:txBody>
                    <a:bodyPr/>
                    <a:lstStyle/>
                    <a:p>
                      <a:pPr algn="ctr"/>
                      <a:r>
                        <a:rPr lang="en-US" sz="1200" strike="noStrike" baseline="0" dirty="0">
                          <a:solidFill>
                            <a:srgbClr val="0000FF"/>
                          </a:solidFill>
                          <a:latin typeface="Calibri"/>
                          <a:cs typeface="Calibri"/>
                        </a:rPr>
                        <a:t>5</a:t>
                      </a:r>
                      <a:endParaRPr lang="en-US" sz="1200" strike="sngStrike" dirty="0">
                        <a:solidFill>
                          <a:srgbClr val="0000FF"/>
                        </a:solidFill>
                        <a:latin typeface="Calibri"/>
                        <a:cs typeface="Calibri"/>
                      </a:endParaRPr>
                    </a:p>
                  </a:txBody>
                  <a:tcPr marL="100489" marR="100489" marT="50292" marB="50292">
                    <a:solidFill>
                      <a:srgbClr val="FDEADA"/>
                    </a:solidFill>
                  </a:tcPr>
                </a:tc>
                <a:tc>
                  <a:txBody>
                    <a:bodyPr/>
                    <a:lstStyle/>
                    <a:p>
                      <a:pPr algn="ctr"/>
                      <a:r>
                        <a:rPr lang="en-US" sz="1200" dirty="0">
                          <a:solidFill>
                            <a:srgbClr val="0000FF"/>
                          </a:solidFill>
                          <a:latin typeface="Calibri"/>
                          <a:cs typeface="Calibri"/>
                        </a:rPr>
                        <a:t>5</a:t>
                      </a:r>
                    </a:p>
                  </a:txBody>
                  <a:tcPr marL="100489" marR="100489" marT="50292" marB="50292">
                    <a:solidFill>
                      <a:srgbClr val="FDEADA"/>
                    </a:solidFill>
                  </a:tcPr>
                </a:tc>
                <a:extLst>
                  <a:ext uri="{0D108BD9-81ED-4DB2-BD59-A6C34878D82A}">
                    <a16:rowId xmlns:a16="http://schemas.microsoft.com/office/drawing/2014/main" val="10003"/>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a:solidFill>
                            <a:srgbClr val="000000"/>
                          </a:solidFill>
                          <a:latin typeface="Calibri"/>
                          <a:cs typeface="Calibri"/>
                        </a:rPr>
                        <a:t>C</a:t>
                      </a:r>
                    </a:p>
                  </a:txBody>
                  <a:tcPr marL="100489" marR="100489" marT="50292" marB="50292"/>
                </a:tc>
                <a:tc>
                  <a:txBody>
                    <a:bodyPr/>
                    <a:lstStyle/>
                    <a:p>
                      <a:pPr algn="ctr"/>
                      <a:r>
                        <a:rPr lang="en-US" sz="1200" b="1" dirty="0">
                          <a:solidFill>
                            <a:srgbClr val="000000"/>
                          </a:solidFill>
                          <a:latin typeface="Calibri"/>
                          <a:cs typeface="Calibri"/>
                        </a:rPr>
                        <a:t>km</a:t>
                      </a:r>
                    </a:p>
                  </a:txBody>
                  <a:tcPr marL="100489" marR="100489" marT="50292" marB="50292"/>
                </a:tc>
                <a:tc>
                  <a:txBody>
                    <a:bodyPr/>
                    <a:lstStyle/>
                    <a:p>
                      <a:pPr algn="ctr"/>
                      <a:r>
                        <a:rPr lang="en-US" sz="1200" b="1" dirty="0">
                          <a:solidFill>
                            <a:srgbClr val="000000"/>
                          </a:solidFill>
                          <a:latin typeface="Calibri"/>
                          <a:cs typeface="Calibri"/>
                        </a:rPr>
                        <a:t>4.5</a:t>
                      </a:r>
                    </a:p>
                  </a:txBody>
                  <a:tcPr marL="100489" marR="100489" marT="50292" marB="50292">
                    <a:solidFill>
                      <a:srgbClr val="FDEADA"/>
                    </a:solidFill>
                  </a:tcPr>
                </a:tc>
                <a:tc>
                  <a:txBody>
                    <a:bodyPr/>
                    <a:lstStyle/>
                    <a:p>
                      <a:pPr algn="ctr"/>
                      <a:r>
                        <a:rPr lang="en-US" sz="1200" b="1" dirty="0">
                          <a:solidFill>
                            <a:srgbClr val="000000"/>
                          </a:solidFill>
                          <a:latin typeface="Calibri"/>
                          <a:cs typeface="Calibri"/>
                        </a:rPr>
                        <a:t>11.4</a:t>
                      </a:r>
                    </a:p>
                  </a:txBody>
                  <a:tcPr marL="100489" marR="100489" marT="50292" marB="50292">
                    <a:solidFill>
                      <a:srgbClr val="FDEADA"/>
                    </a:solidFill>
                  </a:tcPr>
                </a:tc>
                <a:extLst>
                  <a:ext uri="{0D108BD9-81ED-4DB2-BD59-A6C34878D82A}">
                    <a16:rowId xmlns:a16="http://schemas.microsoft.com/office/drawing/2014/main" val="10005"/>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err="1">
                          <a:solidFill>
                            <a:srgbClr val="000000"/>
                          </a:solidFill>
                          <a:latin typeface="Calibri"/>
                          <a:cs typeface="Calibri"/>
                        </a:rPr>
                        <a:t>B</a:t>
                      </a:r>
                      <a:r>
                        <a:rPr lang="en-US" sz="1200" b="1" baseline="-25000" dirty="0" err="1">
                          <a:solidFill>
                            <a:srgbClr val="000000"/>
                          </a:solidFill>
                          <a:latin typeface="Calibri"/>
                          <a:cs typeface="Calibri"/>
                        </a:rPr>
                        <a:t>dipole</a:t>
                      </a:r>
                      <a:endParaRPr lang="en-US" sz="1200" b="1" dirty="0">
                        <a:solidFill>
                          <a:srgbClr val="000000"/>
                        </a:solidFill>
                        <a:latin typeface="Calibri"/>
                        <a:cs typeface="Calibri"/>
                      </a:endParaRPr>
                    </a:p>
                  </a:txBody>
                  <a:tcPr marL="100489" marR="100489" marT="50292" marB="50292"/>
                </a:tc>
                <a:tc>
                  <a:txBody>
                    <a:bodyPr/>
                    <a:lstStyle/>
                    <a:p>
                      <a:pPr algn="ctr"/>
                      <a:r>
                        <a:rPr lang="en-US" sz="1200" b="1" dirty="0">
                          <a:solidFill>
                            <a:srgbClr val="000000"/>
                          </a:solidFill>
                          <a:latin typeface="Calibri"/>
                          <a:cs typeface="Calibri"/>
                        </a:rPr>
                        <a:t>T</a:t>
                      </a:r>
                    </a:p>
                  </a:txBody>
                  <a:tcPr marL="100489" marR="100489" marT="50292" marB="50292"/>
                </a:tc>
                <a:tc>
                  <a:txBody>
                    <a:bodyPr/>
                    <a:lstStyle/>
                    <a:p>
                      <a:pPr algn="ctr"/>
                      <a:r>
                        <a:rPr lang="en-US" sz="1200" b="1" dirty="0">
                          <a:solidFill>
                            <a:srgbClr val="000000"/>
                          </a:solidFill>
                          <a:latin typeface="Calibri"/>
                          <a:cs typeface="Calibri"/>
                        </a:rPr>
                        <a:t>11</a:t>
                      </a:r>
                    </a:p>
                  </a:txBody>
                  <a:tcPr marL="100489" marR="100489" marT="50292" marB="50292">
                    <a:solidFill>
                      <a:srgbClr val="FDEADA"/>
                    </a:solidFill>
                  </a:tcPr>
                </a:tc>
                <a:tc>
                  <a:txBody>
                    <a:bodyPr/>
                    <a:lstStyle/>
                    <a:p>
                      <a:pPr algn="ctr"/>
                      <a:r>
                        <a:rPr lang="en-US" sz="1200" b="1" dirty="0">
                          <a:solidFill>
                            <a:srgbClr val="000000"/>
                          </a:solidFill>
                          <a:latin typeface="Calibri"/>
                          <a:cs typeface="Calibri"/>
                        </a:rPr>
                        <a:t>14</a:t>
                      </a:r>
                    </a:p>
                  </a:txBody>
                  <a:tcPr marL="100489" marR="100489" marT="50292" marB="50292">
                    <a:solidFill>
                      <a:srgbClr val="FDEADA"/>
                    </a:solidFill>
                  </a:tcPr>
                </a:tc>
                <a:extLst>
                  <a:ext uri="{0D108BD9-81ED-4DB2-BD59-A6C34878D82A}">
                    <a16:rowId xmlns:a16="http://schemas.microsoft.com/office/drawing/2014/main" val="10006"/>
                  </a:ext>
                </a:extLst>
              </a:tr>
              <a:tr h="288032">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a:solidFill>
                            <a:schemeClr val="tx1"/>
                          </a:solidFill>
                          <a:latin typeface="Calibri"/>
                          <a:cs typeface="Calibri"/>
                        </a:rPr>
                        <a:t>Collider </a:t>
                      </a:r>
                      <a:r>
                        <a:rPr lang="en-US" sz="1200" b="1" dirty="0" err="1">
                          <a:solidFill>
                            <a:schemeClr val="tx1"/>
                          </a:solidFill>
                          <a:latin typeface="Calibri"/>
                          <a:cs typeface="Calibri"/>
                        </a:rPr>
                        <a:t>techn</a:t>
                      </a:r>
                      <a:r>
                        <a:rPr lang="en-US" sz="1200" b="1" dirty="0">
                          <a:solidFill>
                            <a:schemeClr val="tx1"/>
                          </a:solidFill>
                          <a:latin typeface="Calibri"/>
                          <a:cs typeface="Calibri"/>
                        </a:rPr>
                        <a:t>.</a:t>
                      </a:r>
                    </a:p>
                  </a:txBody>
                  <a:tcPr marL="100489" marR="100489" marT="50292" marB="50292"/>
                </a:tc>
                <a:tc hMerge="1">
                  <a:txBody>
                    <a:bodyPr/>
                    <a:lstStyle/>
                    <a:p>
                      <a:pPr algn="ctr"/>
                      <a:endParaRPr lang="en-US" sz="1400" dirty="0">
                        <a:solidFill>
                          <a:srgbClr val="FF0000"/>
                        </a:solidFill>
                        <a:latin typeface="Calibri"/>
                        <a:cs typeface="Calibri"/>
                      </a:endParaRPr>
                    </a:p>
                  </a:txBody>
                  <a:tcPr marL="100489" marR="100489" marT="50292" marB="50292"/>
                </a:tc>
                <a:tc>
                  <a:txBody>
                    <a:bodyPr/>
                    <a:lstStyle/>
                    <a:p>
                      <a:pPr algn="ctr"/>
                      <a:r>
                        <a:rPr lang="en-US" sz="1200" b="1" dirty="0">
                          <a:solidFill>
                            <a:schemeClr val="tx1"/>
                          </a:solidFill>
                          <a:latin typeface="Calibri"/>
                          <a:cs typeface="Calibri"/>
                        </a:rPr>
                        <a:t>Nb3Sn</a:t>
                      </a:r>
                    </a:p>
                  </a:txBody>
                  <a:tcPr marL="100489" marR="100489" marT="50292" marB="50292">
                    <a:solidFill>
                      <a:srgbClr val="FDEADA"/>
                    </a:solidFill>
                  </a:tcPr>
                </a:tc>
                <a:tc>
                  <a:txBody>
                    <a:bodyPr/>
                    <a:lstStyle/>
                    <a:p>
                      <a:pPr algn="ctr"/>
                      <a:r>
                        <a:rPr lang="en-US" sz="1200" b="1" dirty="0">
                          <a:solidFill>
                            <a:schemeClr val="tx1"/>
                          </a:solidFill>
                          <a:latin typeface="Calibri"/>
                          <a:cs typeface="Calibri"/>
                        </a:rPr>
                        <a:t>HTS</a:t>
                      </a:r>
                    </a:p>
                  </a:txBody>
                  <a:tcPr marL="100489" marR="100489" marT="50292" marB="50292">
                    <a:solidFill>
                      <a:srgbClr val="FDEADA"/>
                    </a:solidFill>
                  </a:tcPr>
                </a:tc>
                <a:extLst>
                  <a:ext uri="{0D108BD9-81ED-4DB2-BD59-A6C34878D82A}">
                    <a16:rowId xmlns:a16="http://schemas.microsoft.com/office/drawing/2014/main" val="1634752097"/>
                  </a:ext>
                </a:extLst>
              </a:tr>
            </a:tbl>
          </a:graphicData>
        </a:graphic>
      </p:graphicFrame>
      <p:sp>
        <p:nvSpPr>
          <p:cNvPr id="2" name="Slide Number Placeholder 1">
            <a:extLst>
              <a:ext uri="{FF2B5EF4-FFF2-40B4-BE49-F238E27FC236}">
                <a16:creationId xmlns:a16="http://schemas.microsoft.com/office/drawing/2014/main" id="{7E9C1C0A-B108-A64C-7326-32643AD7BBDD}"/>
              </a:ext>
            </a:extLst>
          </p:cNvPr>
          <p:cNvSpPr>
            <a:spLocks noGrp="1"/>
          </p:cNvSpPr>
          <p:nvPr>
            <p:ph type="sldNum" sz="quarter" idx="4"/>
          </p:nvPr>
        </p:nvSpPr>
        <p:spPr/>
        <p:txBody>
          <a:bodyPr/>
          <a:lstStyle/>
          <a:p>
            <a:fld id="{974172A1-1CBF-0B40-9234-7D4D80EC19EA}" type="slidenum">
              <a:rPr lang="en-GB" smtClean="0"/>
              <a:pPr/>
              <a:t>27</a:t>
            </a:fld>
            <a:endParaRPr lang="en-GB" dirty="0"/>
          </a:p>
        </p:txBody>
      </p:sp>
    </p:spTree>
    <p:extLst>
      <p:ext uri="{BB962C8B-B14F-4D97-AF65-F5344CB8AC3E}">
        <p14:creationId xmlns:p14="http://schemas.microsoft.com/office/powerpoint/2010/main" val="2211338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D72671-A7CA-FD89-50BA-27E66568CF14}"/>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10BEBC4F-529D-05BB-56DD-D41D13A3C1BA}"/>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Technology</a:t>
            </a:r>
          </a:p>
        </p:txBody>
      </p:sp>
      <p:sp>
        <p:nvSpPr>
          <p:cNvPr id="52" name="Espace réservé du pied de page 4">
            <a:extLst>
              <a:ext uri="{FF2B5EF4-FFF2-40B4-BE49-F238E27FC236}">
                <a16:creationId xmlns:a16="http://schemas.microsoft.com/office/drawing/2014/main" id="{F2C6AA68-D267-59EF-B714-ECD9E1DA3228}"/>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sp>
        <p:nvSpPr>
          <p:cNvPr id="35" name="AutoShape 2">
            <a:extLst>
              <a:ext uri="{FF2B5EF4-FFF2-40B4-BE49-F238E27FC236}">
                <a16:creationId xmlns:a16="http://schemas.microsoft.com/office/drawing/2014/main" id="{65C940A0-33CC-434F-8C06-94161D4FE273}"/>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a:extLst>
              <a:ext uri="{FF2B5EF4-FFF2-40B4-BE49-F238E27FC236}">
                <a16:creationId xmlns:a16="http://schemas.microsoft.com/office/drawing/2014/main" id="{27A0534A-7C82-8CCD-7A68-A86FB7933323}"/>
              </a:ext>
            </a:extLst>
          </p:cNvPr>
          <p:cNvPicPr>
            <a:picLocks noChangeAspect="1"/>
          </p:cNvPicPr>
          <p:nvPr/>
        </p:nvPicPr>
        <p:blipFill>
          <a:blip r:embed="rId2"/>
          <a:srcRect l="44999" t="22954" r="3457" b="13481"/>
          <a:stretch/>
        </p:blipFill>
        <p:spPr>
          <a:xfrm>
            <a:off x="197149" y="1719927"/>
            <a:ext cx="2216942" cy="1931943"/>
          </a:xfrm>
          <a:prstGeom prst="rect">
            <a:avLst/>
          </a:prstGeom>
        </p:spPr>
      </p:pic>
      <p:pic>
        <p:nvPicPr>
          <p:cNvPr id="6" name="Picture 5">
            <a:extLst>
              <a:ext uri="{FF2B5EF4-FFF2-40B4-BE49-F238E27FC236}">
                <a16:creationId xmlns:a16="http://schemas.microsoft.com/office/drawing/2014/main" id="{112272A3-410D-DE8B-5027-9E82B6D7696B}"/>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447931" y="915566"/>
            <a:ext cx="2575910" cy="2028004"/>
          </a:xfrm>
          <a:prstGeom prst="rect">
            <a:avLst/>
          </a:prstGeom>
        </p:spPr>
      </p:pic>
      <p:sp>
        <p:nvSpPr>
          <p:cNvPr id="8" name="TextBox 7">
            <a:extLst>
              <a:ext uri="{FF2B5EF4-FFF2-40B4-BE49-F238E27FC236}">
                <a16:creationId xmlns:a16="http://schemas.microsoft.com/office/drawing/2014/main" id="{8504C0BA-21AC-C854-55BF-4225363505FE}"/>
              </a:ext>
            </a:extLst>
          </p:cNvPr>
          <p:cNvSpPr txBox="1"/>
          <p:nvPr/>
        </p:nvSpPr>
        <p:spPr>
          <a:xfrm>
            <a:off x="2411759" y="1995686"/>
            <a:ext cx="1918229" cy="646331"/>
          </a:xfrm>
          <a:prstGeom prst="rect">
            <a:avLst/>
          </a:prstGeom>
          <a:solidFill>
            <a:schemeClr val="accent3">
              <a:lumMod val="20000"/>
              <a:lumOff val="80000"/>
              <a:alpha val="50000"/>
            </a:schemeClr>
          </a:solidFill>
          <a:ln>
            <a:noFill/>
          </a:ln>
        </p:spPr>
        <p:txBody>
          <a:bodyPr wrap="square" rtlCol="0">
            <a:spAutoFit/>
          </a:bodyPr>
          <a:lstStyle/>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MAP proved gradient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Initial RF designs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More RF design ongoing</a:t>
            </a:r>
          </a:p>
        </p:txBody>
      </p:sp>
      <p:sp>
        <p:nvSpPr>
          <p:cNvPr id="11" name="TextBox 10">
            <a:extLst>
              <a:ext uri="{FF2B5EF4-FFF2-40B4-BE49-F238E27FC236}">
                <a16:creationId xmlns:a16="http://schemas.microsoft.com/office/drawing/2014/main" id="{9A5E332E-F5BC-CB02-7A11-2F7DE633BF8E}"/>
              </a:ext>
            </a:extLst>
          </p:cNvPr>
          <p:cNvSpPr txBox="1"/>
          <p:nvPr/>
        </p:nvSpPr>
        <p:spPr>
          <a:xfrm>
            <a:off x="120158" y="588625"/>
            <a:ext cx="3132722" cy="1015663"/>
          </a:xfrm>
          <a:prstGeom prst="rect">
            <a:avLst/>
          </a:prstGeom>
          <a:solidFill>
            <a:schemeClr val="accent1">
              <a:lumMod val="20000"/>
              <a:lumOff val="80000"/>
              <a:alpha val="50000"/>
            </a:schemeClr>
          </a:solidFill>
          <a:ln w="19050" cmpd="sng">
            <a:noFill/>
          </a:ln>
        </p:spPr>
        <p:txBody>
          <a:bodyPr wrap="square" rtlCol="0">
            <a:spAutoFit/>
          </a:bodyPr>
          <a:lstStyle/>
          <a:p>
            <a:r>
              <a:rPr lang="en-US" sz="1200" b="1" dirty="0">
                <a:latin typeface="Calibri"/>
                <a:cs typeface="Calibri"/>
              </a:rPr>
              <a:t>Challenges:</a:t>
            </a:r>
          </a:p>
          <a:p>
            <a:pPr marL="171450" indent="-171450">
              <a:buFont typeface="Arial" panose="020B0604020202020204" pitchFamily="34" charset="0"/>
              <a:buChar char="•"/>
            </a:pPr>
            <a:r>
              <a:rPr lang="en-US" sz="1200" dirty="0">
                <a:latin typeface="Calibri"/>
                <a:cs typeface="Calibri"/>
              </a:rPr>
              <a:t>NC RF cavities in magnetic field (30 MV/m)</a:t>
            </a:r>
          </a:p>
          <a:p>
            <a:pPr marL="171450" indent="-171450">
              <a:buFont typeface="Arial" panose="020B0604020202020204" pitchFamily="34" charset="0"/>
              <a:buChar char="•"/>
            </a:pPr>
            <a:r>
              <a:rPr lang="en-US" sz="1200" dirty="0">
                <a:latin typeface="Calibri"/>
                <a:cs typeface="Calibri"/>
              </a:rPr>
              <a:t>HTS magnets (up to 40 T in final cooling)</a:t>
            </a:r>
          </a:p>
          <a:p>
            <a:pPr marL="171450" indent="-171450">
              <a:buFont typeface="Arial" panose="020B0604020202020204" pitchFamily="34" charset="0"/>
              <a:buChar char="•"/>
            </a:pPr>
            <a:r>
              <a:rPr lang="en-US" sz="1200" dirty="0">
                <a:latin typeface="Calibri"/>
                <a:cs typeface="Calibri"/>
              </a:rPr>
              <a:t>Bright beam hard on absorbers and windows</a:t>
            </a:r>
          </a:p>
          <a:p>
            <a:pPr marL="628650" lvl="1" indent="-171450">
              <a:buFont typeface="Arial" panose="020B0604020202020204" pitchFamily="34" charset="0"/>
              <a:buChar char="•"/>
            </a:pPr>
            <a:r>
              <a:rPr lang="en-US" sz="1200" dirty="0">
                <a:latin typeface="Calibri"/>
                <a:cs typeface="Calibri"/>
              </a:rPr>
              <a:t>Can </a:t>
            </a:r>
            <a:r>
              <a:rPr lang="en-US" sz="1200" dirty="0" err="1">
                <a:latin typeface="Calibri"/>
                <a:cs typeface="Calibri"/>
              </a:rPr>
              <a:t>evaporise</a:t>
            </a:r>
            <a:r>
              <a:rPr lang="en-US" sz="1200" dirty="0">
                <a:latin typeface="Calibri"/>
                <a:cs typeface="Calibri"/>
              </a:rPr>
              <a:t> liquid hydrogen</a:t>
            </a:r>
          </a:p>
        </p:txBody>
      </p:sp>
      <p:pic>
        <p:nvPicPr>
          <p:cNvPr id="13" name="Picture 12">
            <a:extLst>
              <a:ext uri="{FF2B5EF4-FFF2-40B4-BE49-F238E27FC236}">
                <a16:creationId xmlns:a16="http://schemas.microsoft.com/office/drawing/2014/main" id="{6250D50E-DBED-E5CB-7484-02F2BBD59CC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479986" y="548863"/>
            <a:ext cx="1728192" cy="1307314"/>
          </a:xfrm>
          <a:prstGeom prst="rect">
            <a:avLst/>
          </a:prstGeom>
          <a:ln>
            <a:solidFill>
              <a:schemeClr val="bg1">
                <a:lumMod val="75000"/>
              </a:schemeClr>
            </a:solidFill>
          </a:ln>
        </p:spPr>
      </p:pic>
      <p:sp>
        <p:nvSpPr>
          <p:cNvPr id="14" name="TextBox 13">
            <a:extLst>
              <a:ext uri="{FF2B5EF4-FFF2-40B4-BE49-F238E27FC236}">
                <a16:creationId xmlns:a16="http://schemas.microsoft.com/office/drawing/2014/main" id="{F08D9EDB-BD4E-44C6-0DC8-D325B6DDCAE1}"/>
              </a:ext>
            </a:extLst>
          </p:cNvPr>
          <p:cNvSpPr txBox="1"/>
          <p:nvPr/>
        </p:nvSpPr>
        <p:spPr>
          <a:xfrm>
            <a:off x="5208178" y="579517"/>
            <a:ext cx="1884102" cy="840105"/>
          </a:xfrm>
          <a:prstGeom prst="rect">
            <a:avLst/>
          </a:prstGeom>
          <a:noFill/>
        </p:spPr>
        <p:txBody>
          <a:bodyPr wrap="square" lIns="100459" tIns="50230" rIns="100459" bIns="50230" rtlCol="0">
            <a:spAutoFit/>
          </a:bodyPr>
          <a:lstStyle/>
          <a:p>
            <a:r>
              <a:rPr lang="en-US" sz="1200" b="1" dirty="0" err="1">
                <a:latin typeface="Calibri"/>
                <a:cs typeface="Calibri"/>
              </a:rPr>
              <a:t>MuCool</a:t>
            </a:r>
            <a:r>
              <a:rPr lang="en-US" sz="1200" dirty="0">
                <a:latin typeface="Calibri"/>
                <a:cs typeface="Calibri"/>
              </a:rPr>
              <a:t> demonstrated &gt;50 MV/m in 5 T</a:t>
            </a:r>
          </a:p>
          <a:p>
            <a:r>
              <a:rPr lang="en-US" sz="1200" dirty="0">
                <a:latin typeface="Calibri"/>
                <a:cs typeface="Calibri"/>
              </a:rPr>
              <a:t>H2-filled copper</a:t>
            </a:r>
          </a:p>
          <a:p>
            <a:r>
              <a:rPr lang="en-US" sz="1200" dirty="0">
                <a:latin typeface="Calibri"/>
                <a:cs typeface="Calibri"/>
              </a:rPr>
              <a:t>Be end caps</a:t>
            </a:r>
          </a:p>
        </p:txBody>
      </p:sp>
      <p:pic>
        <p:nvPicPr>
          <p:cNvPr id="17" name="Picture 16">
            <a:extLst>
              <a:ext uri="{FF2B5EF4-FFF2-40B4-BE49-F238E27FC236}">
                <a16:creationId xmlns:a16="http://schemas.microsoft.com/office/drawing/2014/main" id="{1C29AC68-6C7A-6E58-4C60-DFA20B940356}"/>
              </a:ext>
            </a:extLst>
          </p:cNvPr>
          <p:cNvPicPr>
            <a:picLocks noChangeAspect="1"/>
          </p:cNvPicPr>
          <p:nvPr/>
        </p:nvPicPr>
        <p:blipFill>
          <a:blip r:embed="rId5"/>
          <a:stretch>
            <a:fillRect/>
          </a:stretch>
        </p:blipFill>
        <p:spPr>
          <a:xfrm>
            <a:off x="8201429" y="2355726"/>
            <a:ext cx="845388" cy="847465"/>
          </a:xfrm>
          <a:prstGeom prst="rect">
            <a:avLst/>
          </a:prstGeom>
        </p:spPr>
      </p:pic>
      <p:pic>
        <p:nvPicPr>
          <p:cNvPr id="3" name="Picture 2" descr="A diagram of a structure&#10;&#10;Description automatically generated with medium confidence">
            <a:extLst>
              <a:ext uri="{FF2B5EF4-FFF2-40B4-BE49-F238E27FC236}">
                <a16:creationId xmlns:a16="http://schemas.microsoft.com/office/drawing/2014/main" id="{77E8C8B5-9F74-0F04-8023-451945E1ED7C}"/>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915148" y="2698362"/>
            <a:ext cx="2765818" cy="2177644"/>
          </a:xfrm>
          <a:prstGeom prst="rect">
            <a:avLst/>
          </a:prstGeom>
        </p:spPr>
      </p:pic>
      <p:pic>
        <p:nvPicPr>
          <p:cNvPr id="18" name="Picture 17" descr="A diagram of a cu wall and a vacuum&#10;&#10;Description automatically generated">
            <a:extLst>
              <a:ext uri="{FF2B5EF4-FFF2-40B4-BE49-F238E27FC236}">
                <a16:creationId xmlns:a16="http://schemas.microsoft.com/office/drawing/2014/main" id="{233997F6-BA8A-4852-A7F8-119EE4812E93}"/>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22029" y="1735644"/>
            <a:ext cx="1425693" cy="1010085"/>
          </a:xfrm>
          <a:prstGeom prst="rect">
            <a:avLst/>
          </a:prstGeom>
        </p:spPr>
      </p:pic>
      <p:pic>
        <p:nvPicPr>
          <p:cNvPr id="19" name="Picture 18" descr="A rainbow colored diagram of a graph&#10;&#10;Description automatically generated with medium confidence">
            <a:extLst>
              <a:ext uri="{FF2B5EF4-FFF2-40B4-BE49-F238E27FC236}">
                <a16:creationId xmlns:a16="http://schemas.microsoft.com/office/drawing/2014/main" id="{CD1EF2AD-9F9D-5AB8-E32B-62EBBF59A668}"/>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353032" y="3843741"/>
            <a:ext cx="1914712" cy="735360"/>
          </a:xfrm>
          <a:prstGeom prst="rect">
            <a:avLst/>
          </a:prstGeom>
        </p:spPr>
      </p:pic>
      <p:sp>
        <p:nvSpPr>
          <p:cNvPr id="20" name="TextBox 19">
            <a:extLst>
              <a:ext uri="{FF2B5EF4-FFF2-40B4-BE49-F238E27FC236}">
                <a16:creationId xmlns:a16="http://schemas.microsoft.com/office/drawing/2014/main" id="{2790E44B-56B0-891E-CF3A-A0E35B0CEEC8}"/>
              </a:ext>
            </a:extLst>
          </p:cNvPr>
          <p:cNvSpPr txBox="1"/>
          <p:nvPr/>
        </p:nvSpPr>
        <p:spPr>
          <a:xfrm>
            <a:off x="5580133" y="3291830"/>
            <a:ext cx="2190177" cy="646331"/>
          </a:xfrm>
          <a:prstGeom prst="rect">
            <a:avLst/>
          </a:prstGeom>
          <a:solidFill>
            <a:schemeClr val="accent3">
              <a:lumMod val="20000"/>
              <a:lumOff val="80000"/>
              <a:alpha val="50000"/>
            </a:schemeClr>
          </a:solidFill>
          <a:ln>
            <a:noFill/>
          </a:ln>
        </p:spPr>
        <p:txBody>
          <a:bodyPr wrap="square" rtlCol="0">
            <a:spAutoFit/>
          </a:bodyPr>
          <a:lstStyle/>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40 T final cooling solenoid conceptual designs exist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55 T might be possible</a:t>
            </a:r>
          </a:p>
        </p:txBody>
      </p:sp>
      <p:sp>
        <p:nvSpPr>
          <p:cNvPr id="22" name="TextBox 21">
            <a:extLst>
              <a:ext uri="{FF2B5EF4-FFF2-40B4-BE49-F238E27FC236}">
                <a16:creationId xmlns:a16="http://schemas.microsoft.com/office/drawing/2014/main" id="{923540AC-409D-DD27-5B1D-FCF4FB9ABFF4}"/>
              </a:ext>
            </a:extLst>
          </p:cNvPr>
          <p:cNvSpPr txBox="1"/>
          <p:nvPr/>
        </p:nvSpPr>
        <p:spPr>
          <a:xfrm>
            <a:off x="5868144" y="4011910"/>
            <a:ext cx="3132209" cy="830997"/>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Ready to </a:t>
            </a:r>
            <a:r>
              <a:rPr lang="en-US" sz="1200" b="1" spc="-1" dirty="0">
                <a:solidFill>
                  <a:srgbClr val="000000"/>
                </a:solidFill>
                <a:latin typeface="Calibri" panose="020F0502020204030204" pitchFamily="34" charset="0"/>
                <a:cs typeface="Calibri" panose="020F0502020204030204" pitchFamily="34" charset="0"/>
              </a:rPr>
              <a:t>ramp-up effort</a:t>
            </a:r>
            <a:r>
              <a:rPr lang="en-US" sz="1200" spc="-1" dirty="0">
                <a:solidFill>
                  <a:srgbClr val="000000"/>
                </a:solidFill>
                <a:latin typeface="Calibri" panose="020F0502020204030204" pitchFamily="34" charset="0"/>
                <a:cs typeface="Calibri" panose="020F0502020204030204" pitchFamily="34" charset="0"/>
              </a:rPr>
              <a:t>, in particular prototyping and experimental work, also </a:t>
            </a:r>
            <a:r>
              <a:rPr lang="en-US" sz="1200" spc="-1" dirty="0" err="1">
                <a:solidFill>
                  <a:srgbClr val="000000"/>
                </a:solidFill>
                <a:latin typeface="Calibri" panose="020F0502020204030204" pitchFamily="34" charset="0"/>
                <a:cs typeface="Calibri" panose="020F0502020204030204" pitchFamily="34" charset="0"/>
              </a:rPr>
              <a:t>beamdynamics</a:t>
            </a:r>
            <a:endParaRPr lang="en-US" sz="1200" spc="-1" dirty="0">
              <a:solidFill>
                <a:srgbClr val="000000"/>
              </a:solidFill>
              <a:latin typeface="Calibri" panose="020F0502020204030204" pitchFamily="34" charset="0"/>
              <a:cs typeface="Calibri" panose="020F0502020204030204" pitchFamily="34" charset="0"/>
            </a:endParaRPr>
          </a:p>
        </p:txBody>
      </p:sp>
      <p:pic>
        <p:nvPicPr>
          <p:cNvPr id="23" name="Grafik 11">
            <a:extLst>
              <a:ext uri="{FF2B5EF4-FFF2-40B4-BE49-F238E27FC236}">
                <a16:creationId xmlns:a16="http://schemas.microsoft.com/office/drawing/2014/main" id="{4718BBB6-C136-C656-8EDF-6C135AFCF9D2}"/>
              </a:ext>
            </a:extLst>
          </p:cNvPr>
          <p:cNvPicPr>
            <a:picLocks noChangeAspect="1"/>
          </p:cNvPicPr>
          <p:nvPr/>
        </p:nvPicPr>
        <p:blipFill>
          <a:blip r:embed="rId9"/>
          <a:stretch>
            <a:fillRect/>
          </a:stretch>
        </p:blipFill>
        <p:spPr>
          <a:xfrm>
            <a:off x="4932040" y="1934947"/>
            <a:ext cx="1641485" cy="735603"/>
          </a:xfrm>
          <a:prstGeom prst="rect">
            <a:avLst/>
          </a:prstGeom>
        </p:spPr>
      </p:pic>
      <p:sp>
        <p:nvSpPr>
          <p:cNvPr id="24" name="TextBox 23">
            <a:extLst>
              <a:ext uri="{FF2B5EF4-FFF2-40B4-BE49-F238E27FC236}">
                <a16:creationId xmlns:a16="http://schemas.microsoft.com/office/drawing/2014/main" id="{7A9B0327-FBE1-ABED-44CC-243D9AAAA2A1}"/>
              </a:ext>
            </a:extLst>
          </p:cNvPr>
          <p:cNvSpPr txBox="1"/>
          <p:nvPr/>
        </p:nvSpPr>
        <p:spPr>
          <a:xfrm>
            <a:off x="4925157" y="2715766"/>
            <a:ext cx="3186661" cy="461665"/>
          </a:xfrm>
          <a:prstGeom prst="rect">
            <a:avLst/>
          </a:prstGeom>
          <a:solidFill>
            <a:schemeClr val="accent3">
              <a:lumMod val="20000"/>
              <a:lumOff val="80000"/>
              <a:alpha val="50000"/>
            </a:schemeClr>
          </a:solidFill>
          <a:ln>
            <a:noFill/>
          </a:ln>
        </p:spPr>
        <p:txBody>
          <a:bodyPr wrap="square" rtlCol="0">
            <a:spAutoFit/>
          </a:bodyPr>
          <a:lstStyle/>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First window tests performed with protons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Use of H2 gas where required</a:t>
            </a:r>
          </a:p>
        </p:txBody>
      </p:sp>
      <p:sp>
        <p:nvSpPr>
          <p:cNvPr id="2" name="Slide Number Placeholder 1">
            <a:extLst>
              <a:ext uri="{FF2B5EF4-FFF2-40B4-BE49-F238E27FC236}">
                <a16:creationId xmlns:a16="http://schemas.microsoft.com/office/drawing/2014/main" id="{280EA217-057F-984F-8A06-A688380966C1}"/>
              </a:ext>
            </a:extLst>
          </p:cNvPr>
          <p:cNvSpPr>
            <a:spLocks noGrp="1"/>
          </p:cNvSpPr>
          <p:nvPr>
            <p:ph type="sldNum" sz="quarter" idx="4"/>
          </p:nvPr>
        </p:nvSpPr>
        <p:spPr/>
        <p:txBody>
          <a:bodyPr/>
          <a:lstStyle/>
          <a:p>
            <a:fld id="{974172A1-1CBF-0B40-9234-7D4D80EC19EA}" type="slidenum">
              <a:rPr lang="en-GB" smtClean="0"/>
              <a:pPr/>
              <a:t>28</a:t>
            </a:fld>
            <a:endParaRPr lang="en-GB" dirty="0"/>
          </a:p>
        </p:txBody>
      </p:sp>
    </p:spTree>
    <p:extLst>
      <p:ext uri="{BB962C8B-B14F-4D97-AF65-F5344CB8AC3E}">
        <p14:creationId xmlns:p14="http://schemas.microsoft.com/office/powerpoint/2010/main" val="31889333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76BAC4-159D-E042-CE79-45E83C5B8583}"/>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D86226FB-6D10-3C77-DFE7-96FFFE290A55}"/>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6D Cooling Cell</a:t>
            </a:r>
          </a:p>
        </p:txBody>
      </p:sp>
      <p:sp>
        <p:nvSpPr>
          <p:cNvPr id="52" name="Espace réservé du pied de page 4">
            <a:extLst>
              <a:ext uri="{FF2B5EF4-FFF2-40B4-BE49-F238E27FC236}">
                <a16:creationId xmlns:a16="http://schemas.microsoft.com/office/drawing/2014/main" id="{5F8EEB02-181E-EF38-B5EF-AA36A6D364B1}"/>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sp>
        <p:nvSpPr>
          <p:cNvPr id="4" name="TextBox 3">
            <a:extLst>
              <a:ext uri="{FF2B5EF4-FFF2-40B4-BE49-F238E27FC236}">
                <a16:creationId xmlns:a16="http://schemas.microsoft.com/office/drawing/2014/main" id="{1F877420-1977-FB55-46BE-8336527D5BDA}"/>
              </a:ext>
            </a:extLst>
          </p:cNvPr>
          <p:cNvSpPr txBox="1"/>
          <p:nvPr/>
        </p:nvSpPr>
        <p:spPr>
          <a:xfrm>
            <a:off x="5724128" y="3507854"/>
            <a:ext cx="3203848" cy="1384995"/>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Key challenge is force from magnetic field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Concept to connect flanges developed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Iterations to improve overall and components design also considering beam dynamics is required/ongoing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Conceptual design ready in a few months</a:t>
            </a:r>
          </a:p>
        </p:txBody>
      </p:sp>
      <p:sp>
        <p:nvSpPr>
          <p:cNvPr id="7" name="TextBox 6">
            <a:extLst>
              <a:ext uri="{FF2B5EF4-FFF2-40B4-BE49-F238E27FC236}">
                <a16:creationId xmlns:a16="http://schemas.microsoft.com/office/drawing/2014/main" id="{A03C4B11-EB77-7331-E462-498803A77D92}"/>
              </a:ext>
            </a:extLst>
          </p:cNvPr>
          <p:cNvSpPr txBox="1"/>
          <p:nvPr/>
        </p:nvSpPr>
        <p:spPr>
          <a:xfrm>
            <a:off x="129292" y="1131590"/>
            <a:ext cx="2514480" cy="1015663"/>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Cooling cell engineering design almost ready</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Solenoid models for use in </a:t>
            </a:r>
            <a:r>
              <a:rPr lang="en-US" sz="1200" spc="-1" dirty="0" err="1">
                <a:solidFill>
                  <a:srgbClr val="000000"/>
                </a:solidFill>
                <a:latin typeface="Calibri" panose="020F0502020204030204" pitchFamily="34" charset="0"/>
                <a:cs typeface="Calibri" panose="020F0502020204030204" pitchFamily="34" charset="0"/>
              </a:rPr>
              <a:t>beamdynamics</a:t>
            </a:r>
            <a:r>
              <a:rPr lang="en-US" sz="1200" spc="-1" dirty="0">
                <a:solidFill>
                  <a:srgbClr val="000000"/>
                </a:solidFill>
                <a:latin typeface="Calibri" panose="020F0502020204030204" pitchFamily="34" charset="0"/>
                <a:cs typeface="Calibri" panose="020F0502020204030204" pitchFamily="34" charset="0"/>
              </a:rPr>
              <a:t> </a:t>
            </a:r>
            <a:r>
              <a:rPr lang="en-US" sz="1200" spc="-1" dirty="0" err="1">
                <a:solidFill>
                  <a:srgbClr val="000000"/>
                </a:solidFill>
                <a:latin typeface="Calibri" panose="020F0502020204030204" pitchFamily="34" charset="0"/>
                <a:cs typeface="Calibri" panose="020F0502020204030204" pitchFamily="34" charset="0"/>
              </a:rPr>
              <a:t>optimisation</a:t>
            </a:r>
            <a:endParaRPr lang="en-US" sz="1200" spc="-1" dirty="0">
              <a:solidFill>
                <a:srgbClr val="000000"/>
              </a:solidFill>
              <a:latin typeface="Calibri" panose="020F0502020204030204" pitchFamily="34" charset="0"/>
              <a:cs typeface="Calibri" panose="020F0502020204030204" pitchFamily="34" charset="0"/>
            </a:endParaRPr>
          </a:p>
        </p:txBody>
      </p:sp>
      <p:sp>
        <p:nvSpPr>
          <p:cNvPr id="35" name="AutoShape 2">
            <a:extLst>
              <a:ext uri="{FF2B5EF4-FFF2-40B4-BE49-F238E27FC236}">
                <a16:creationId xmlns:a16="http://schemas.microsoft.com/office/drawing/2014/main" id="{D30EE09B-636A-0FC7-007D-D0945DDEB1A5}"/>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D6275011-9820-1631-83AB-7BC46EE5C484}"/>
              </a:ext>
            </a:extLst>
          </p:cNvPr>
          <p:cNvSpPr txBox="1"/>
          <p:nvPr/>
        </p:nvSpPr>
        <p:spPr>
          <a:xfrm>
            <a:off x="129293" y="485259"/>
            <a:ext cx="2514480" cy="646331"/>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Integrated 6D cooling cell</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HTS solenoid designs</a:t>
            </a:r>
          </a:p>
        </p:txBody>
      </p:sp>
      <p:pic>
        <p:nvPicPr>
          <p:cNvPr id="11" name="Picture 10">
            <a:extLst>
              <a:ext uri="{FF2B5EF4-FFF2-40B4-BE49-F238E27FC236}">
                <a16:creationId xmlns:a16="http://schemas.microsoft.com/office/drawing/2014/main" id="{190F284A-0EC6-B832-55FF-CD10564201E3}"/>
              </a:ext>
            </a:extLst>
          </p:cNvPr>
          <p:cNvPicPr>
            <a:picLocks noChangeAspect="1"/>
          </p:cNvPicPr>
          <p:nvPr/>
        </p:nvPicPr>
        <p:blipFill>
          <a:blip r:embed="rId2"/>
          <a:stretch>
            <a:fillRect/>
          </a:stretch>
        </p:blipFill>
        <p:spPr>
          <a:xfrm>
            <a:off x="2735134" y="462645"/>
            <a:ext cx="5509274" cy="1832661"/>
          </a:xfrm>
          <a:prstGeom prst="rect">
            <a:avLst/>
          </a:prstGeom>
        </p:spPr>
      </p:pic>
      <p:pic>
        <p:nvPicPr>
          <p:cNvPr id="13" name="Picture 12">
            <a:extLst>
              <a:ext uri="{FF2B5EF4-FFF2-40B4-BE49-F238E27FC236}">
                <a16:creationId xmlns:a16="http://schemas.microsoft.com/office/drawing/2014/main" id="{525CA0C0-7832-560A-E5CD-00E03208BAB9}"/>
              </a:ext>
            </a:extLst>
          </p:cNvPr>
          <p:cNvPicPr>
            <a:picLocks noChangeAspect="1"/>
          </p:cNvPicPr>
          <p:nvPr/>
        </p:nvPicPr>
        <p:blipFill>
          <a:blip r:embed="rId3"/>
          <a:srcRect l="2003" t="948" b="2996"/>
          <a:stretch/>
        </p:blipFill>
        <p:spPr>
          <a:xfrm>
            <a:off x="395536" y="2090423"/>
            <a:ext cx="4390619" cy="2762107"/>
          </a:xfrm>
          <a:prstGeom prst="rect">
            <a:avLst/>
          </a:prstGeom>
        </p:spPr>
      </p:pic>
      <p:pic>
        <p:nvPicPr>
          <p:cNvPr id="14" name="Picture 13">
            <a:extLst>
              <a:ext uri="{FF2B5EF4-FFF2-40B4-BE49-F238E27FC236}">
                <a16:creationId xmlns:a16="http://schemas.microsoft.com/office/drawing/2014/main" id="{339B216D-8D93-8FAE-03C9-42D8838B357E}"/>
              </a:ext>
            </a:extLst>
          </p:cNvPr>
          <p:cNvPicPr>
            <a:picLocks noChangeAspect="1"/>
          </p:cNvPicPr>
          <p:nvPr/>
        </p:nvPicPr>
        <p:blipFill>
          <a:blip r:embed="rId4"/>
          <a:stretch>
            <a:fillRect/>
          </a:stretch>
        </p:blipFill>
        <p:spPr>
          <a:xfrm>
            <a:off x="6783762" y="1943285"/>
            <a:ext cx="590901" cy="970881"/>
          </a:xfrm>
          <a:prstGeom prst="rect">
            <a:avLst/>
          </a:prstGeom>
        </p:spPr>
      </p:pic>
      <p:pic>
        <p:nvPicPr>
          <p:cNvPr id="15" name="Picture 14">
            <a:extLst>
              <a:ext uri="{FF2B5EF4-FFF2-40B4-BE49-F238E27FC236}">
                <a16:creationId xmlns:a16="http://schemas.microsoft.com/office/drawing/2014/main" id="{7430D620-6A3B-81C4-B2D0-B15E6D68C171}"/>
              </a:ext>
            </a:extLst>
          </p:cNvPr>
          <p:cNvPicPr>
            <a:picLocks noChangeAspect="1"/>
          </p:cNvPicPr>
          <p:nvPr/>
        </p:nvPicPr>
        <p:blipFill>
          <a:blip r:embed="rId5"/>
          <a:stretch>
            <a:fillRect/>
          </a:stretch>
        </p:blipFill>
        <p:spPr>
          <a:xfrm>
            <a:off x="4947252" y="3672762"/>
            <a:ext cx="601798" cy="308384"/>
          </a:xfrm>
          <a:prstGeom prst="rect">
            <a:avLst/>
          </a:prstGeom>
        </p:spPr>
      </p:pic>
      <p:pic>
        <p:nvPicPr>
          <p:cNvPr id="16" name="Picture 15">
            <a:extLst>
              <a:ext uri="{FF2B5EF4-FFF2-40B4-BE49-F238E27FC236}">
                <a16:creationId xmlns:a16="http://schemas.microsoft.com/office/drawing/2014/main" id="{D82A6640-5E8E-4F3F-7461-F57D7592A747}"/>
              </a:ext>
            </a:extLst>
          </p:cNvPr>
          <p:cNvPicPr>
            <a:picLocks noChangeAspect="1"/>
          </p:cNvPicPr>
          <p:nvPr/>
        </p:nvPicPr>
        <p:blipFill>
          <a:blip r:embed="rId6"/>
          <a:stretch>
            <a:fillRect/>
          </a:stretch>
        </p:blipFill>
        <p:spPr>
          <a:xfrm>
            <a:off x="5086480" y="2279312"/>
            <a:ext cx="1707344" cy="1240505"/>
          </a:xfrm>
          <a:prstGeom prst="rect">
            <a:avLst/>
          </a:prstGeom>
        </p:spPr>
      </p:pic>
      <p:pic>
        <p:nvPicPr>
          <p:cNvPr id="17" name="Picture 16">
            <a:extLst>
              <a:ext uri="{FF2B5EF4-FFF2-40B4-BE49-F238E27FC236}">
                <a16:creationId xmlns:a16="http://schemas.microsoft.com/office/drawing/2014/main" id="{D0451423-70EB-035C-C42F-06114F177388}"/>
              </a:ext>
            </a:extLst>
          </p:cNvPr>
          <p:cNvPicPr>
            <a:picLocks noChangeAspect="1"/>
          </p:cNvPicPr>
          <p:nvPr/>
        </p:nvPicPr>
        <p:blipFill>
          <a:blip r:embed="rId7"/>
          <a:stretch>
            <a:fillRect/>
          </a:stretch>
        </p:blipFill>
        <p:spPr>
          <a:xfrm>
            <a:off x="7364601" y="2033235"/>
            <a:ext cx="1745772" cy="790980"/>
          </a:xfrm>
          <a:prstGeom prst="rect">
            <a:avLst/>
          </a:prstGeom>
        </p:spPr>
      </p:pic>
      <p:sp>
        <p:nvSpPr>
          <p:cNvPr id="18" name="Content Placeholder 6">
            <a:extLst>
              <a:ext uri="{FF2B5EF4-FFF2-40B4-BE49-F238E27FC236}">
                <a16:creationId xmlns:a16="http://schemas.microsoft.com/office/drawing/2014/main" id="{936F5824-8E25-4124-94E9-9BEE392BFD82}"/>
              </a:ext>
            </a:extLst>
          </p:cNvPr>
          <p:cNvSpPr txBox="1">
            <a:spLocks/>
          </p:cNvSpPr>
          <p:nvPr/>
        </p:nvSpPr>
        <p:spPr>
          <a:xfrm>
            <a:off x="5500159" y="1430282"/>
            <a:ext cx="1784655" cy="166586"/>
          </a:xfrm>
          <a:prstGeom prst="rect">
            <a:avLst/>
          </a:prstGeom>
          <a:ln>
            <a:solidFill>
              <a:schemeClr val="tx1"/>
            </a:solidFill>
          </a:ln>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800" kern="1200" dirty="0" smtClean="0">
                <a:solidFill>
                  <a:schemeClr val="tx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700" dirty="0"/>
              <a:t>STEP 6: Connect 6x Coils with pins (half Cold Mass)</a:t>
            </a:r>
          </a:p>
        </p:txBody>
      </p:sp>
      <p:sp>
        <p:nvSpPr>
          <p:cNvPr id="19" name="TextBox 18">
            <a:extLst>
              <a:ext uri="{FF2B5EF4-FFF2-40B4-BE49-F238E27FC236}">
                <a16:creationId xmlns:a16="http://schemas.microsoft.com/office/drawing/2014/main" id="{4BA0C256-ED19-8C86-09C5-F0F90FEBA3EB}"/>
              </a:ext>
            </a:extLst>
          </p:cNvPr>
          <p:cNvSpPr txBox="1"/>
          <p:nvPr/>
        </p:nvSpPr>
        <p:spPr>
          <a:xfrm>
            <a:off x="7519989" y="2991024"/>
            <a:ext cx="1114421" cy="461665"/>
          </a:xfrm>
          <a:prstGeom prst="rect">
            <a:avLst/>
          </a:prstGeom>
          <a:solidFill>
            <a:schemeClr val="bg1">
              <a:lumMod val="85000"/>
            </a:schemeClr>
          </a:solidFill>
        </p:spPr>
        <p:txBody>
          <a:bodyPr wrap="square" rtlCol="0">
            <a:spAutoFit/>
          </a:bodyPr>
          <a:lstStyle/>
          <a:p>
            <a:r>
              <a:rPr lang="en-US" sz="1200" dirty="0">
                <a:latin typeface="Calibri"/>
                <a:cs typeface="Calibri"/>
              </a:rPr>
              <a:t>L. Rossi et al.</a:t>
            </a:r>
          </a:p>
          <a:p>
            <a:r>
              <a:rPr lang="en-US" sz="1200" dirty="0">
                <a:latin typeface="Calibri"/>
                <a:cs typeface="Calibri"/>
              </a:rPr>
              <a:t>L </a:t>
            </a:r>
            <a:r>
              <a:rPr lang="en-US" sz="1200" dirty="0" err="1">
                <a:latin typeface="Calibri"/>
                <a:cs typeface="Calibri"/>
              </a:rPr>
              <a:t>Bottura</a:t>
            </a:r>
            <a:r>
              <a:rPr lang="en-US" sz="1200" dirty="0">
                <a:latin typeface="Calibri"/>
                <a:cs typeface="Calibri"/>
              </a:rPr>
              <a:t> et al.</a:t>
            </a:r>
          </a:p>
        </p:txBody>
      </p:sp>
      <p:sp>
        <p:nvSpPr>
          <p:cNvPr id="2" name="Slide Number Placeholder 1">
            <a:extLst>
              <a:ext uri="{FF2B5EF4-FFF2-40B4-BE49-F238E27FC236}">
                <a16:creationId xmlns:a16="http://schemas.microsoft.com/office/drawing/2014/main" id="{812EE700-4D36-6DA0-8C13-16D48C565A12}"/>
              </a:ext>
            </a:extLst>
          </p:cNvPr>
          <p:cNvSpPr>
            <a:spLocks noGrp="1"/>
          </p:cNvSpPr>
          <p:nvPr>
            <p:ph type="sldNum" sz="quarter" idx="4"/>
          </p:nvPr>
        </p:nvSpPr>
        <p:spPr/>
        <p:txBody>
          <a:bodyPr/>
          <a:lstStyle/>
          <a:p>
            <a:fld id="{974172A1-1CBF-0B40-9234-7D4D80EC19EA}" type="slidenum">
              <a:rPr lang="en-GB" smtClean="0"/>
              <a:pPr/>
              <a:t>29</a:t>
            </a:fld>
            <a:endParaRPr lang="en-GB" dirty="0"/>
          </a:p>
        </p:txBody>
      </p:sp>
    </p:spTree>
    <p:extLst>
      <p:ext uri="{BB962C8B-B14F-4D97-AF65-F5344CB8AC3E}">
        <p14:creationId xmlns:p14="http://schemas.microsoft.com/office/powerpoint/2010/main" val="19746545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7EB550-2C99-6D4F-09D5-34B27F370D30}"/>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0A1E165D-8D25-326B-2ECA-AB7FD04A49F1}"/>
              </a:ext>
            </a:extLst>
          </p:cNvPr>
          <p:cNvSpPr>
            <a:spLocks noGrp="1"/>
          </p:cNvSpPr>
          <p:nvPr>
            <p:ph type="ftr" sz="quarter" idx="3"/>
          </p:nvPr>
        </p:nvSpPr>
        <p:spPr/>
        <p:txBody>
          <a:bodyPr/>
          <a:lstStyle/>
          <a:p>
            <a:pPr algn="l"/>
            <a:r>
              <a:rPr lang="en-US"/>
              <a:t>D. Schulte, S. Stapnes, Muon Collider, LDG, CERN, June 2025</a:t>
            </a:r>
            <a:endParaRPr lang="en-GB" dirty="0"/>
          </a:p>
        </p:txBody>
      </p:sp>
      <p:sp>
        <p:nvSpPr>
          <p:cNvPr id="5" name="Title 4">
            <a:extLst>
              <a:ext uri="{FF2B5EF4-FFF2-40B4-BE49-F238E27FC236}">
                <a16:creationId xmlns:a16="http://schemas.microsoft.com/office/drawing/2014/main" id="{F182EA00-4AD2-B438-5237-923B667CDF79}"/>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Site Specific Designs</a:t>
            </a:r>
            <a:endParaRPr lang="en-US" sz="3200" dirty="0">
              <a:latin typeface="Calibri"/>
              <a:cs typeface="Calibri"/>
            </a:endParaRPr>
          </a:p>
        </p:txBody>
      </p:sp>
      <p:sp>
        <p:nvSpPr>
          <p:cNvPr id="4" name="TextBox 3">
            <a:extLst>
              <a:ext uri="{FF2B5EF4-FFF2-40B4-BE49-F238E27FC236}">
                <a16:creationId xmlns:a16="http://schemas.microsoft.com/office/drawing/2014/main" id="{A65C6D15-FF45-41DB-63E7-55F3236ACD8F}"/>
              </a:ext>
            </a:extLst>
          </p:cNvPr>
          <p:cNvSpPr txBox="1"/>
          <p:nvPr/>
        </p:nvSpPr>
        <p:spPr>
          <a:xfrm>
            <a:off x="1331640" y="535781"/>
            <a:ext cx="6696744" cy="307777"/>
          </a:xfrm>
          <a:prstGeom prst="rect">
            <a:avLst/>
          </a:prstGeom>
          <a:noFill/>
        </p:spPr>
        <p:txBody>
          <a:bodyPr wrap="square" rtlCol="0">
            <a:spAutoFit/>
          </a:bodyPr>
          <a:lstStyle/>
          <a:p>
            <a:r>
              <a:rPr lang="de-CH" sz="1400" dirty="0" err="1">
                <a:latin typeface="Calibri" panose="020F0502020204030204" pitchFamily="34" charset="0"/>
                <a:cs typeface="Calibri" panose="020F0502020204030204" pitchFamily="34" charset="0"/>
              </a:rPr>
              <a:t>Started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studies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for</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concrete</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site</a:t>
            </a:r>
            <a:r>
              <a:rPr lang="de-CH" sz="1400" dirty="0">
                <a:latin typeface="Calibri" panose="020F0502020204030204" pitchFamily="34" charset="0"/>
                <a:cs typeface="Calibri" panose="020F0502020204030204" pitchFamily="34" charset="0"/>
              </a:rPr>
              <a:t> at CERN and </a:t>
            </a:r>
            <a:r>
              <a:rPr lang="de-CH" sz="1400" dirty="0" err="1">
                <a:latin typeface="Calibri" panose="020F0502020204030204" pitchFamily="34" charset="0"/>
                <a:cs typeface="Calibri" panose="020F0502020204030204" pitchFamily="34" charset="0"/>
              </a:rPr>
              <a:t>Fermilab</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looks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very</a:t>
            </a:r>
            <a:r>
              <a:rPr lang="de-CH" sz="1400" dirty="0">
                <a:latin typeface="Calibri" panose="020F0502020204030204" pitchFamily="34" charset="0"/>
                <a:cs typeface="Calibri" panose="020F0502020204030204" pitchFamily="34" charset="0"/>
              </a:rPr>
              <a:t> promising</a:t>
            </a:r>
          </a:p>
        </p:txBody>
      </p:sp>
      <p:pic>
        <p:nvPicPr>
          <p:cNvPr id="9" name="Picture 8" descr="A map of a plane&#10;&#10;Description automatically generated">
            <a:extLst>
              <a:ext uri="{FF2B5EF4-FFF2-40B4-BE49-F238E27FC236}">
                <a16:creationId xmlns:a16="http://schemas.microsoft.com/office/drawing/2014/main" id="{FF85D7BB-0DFB-23E4-BD93-DA865B0C3A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923678"/>
            <a:ext cx="4092104" cy="2896426"/>
          </a:xfrm>
          <a:prstGeom prst="rect">
            <a:avLst/>
          </a:prstGeom>
        </p:spPr>
      </p:pic>
      <p:pic>
        <p:nvPicPr>
          <p:cNvPr id="12" name="Picture 11" descr="A map with a diagram of a city&#10;&#10;AI-generated content may be incorrect.">
            <a:extLst>
              <a:ext uri="{FF2B5EF4-FFF2-40B4-BE49-F238E27FC236}">
                <a16:creationId xmlns:a16="http://schemas.microsoft.com/office/drawing/2014/main" id="{462B113B-09E5-C11A-1830-3B3F92C26DC8}"/>
              </a:ext>
            </a:extLst>
          </p:cNvPr>
          <p:cNvPicPr>
            <a:picLocks noChangeAspect="1"/>
          </p:cNvPicPr>
          <p:nvPr/>
        </p:nvPicPr>
        <p:blipFill>
          <a:blip r:embed="rId3"/>
          <a:stretch>
            <a:fillRect/>
          </a:stretch>
        </p:blipFill>
        <p:spPr>
          <a:xfrm>
            <a:off x="5610540" y="1776499"/>
            <a:ext cx="3152343" cy="3147814"/>
          </a:xfrm>
          <a:prstGeom prst="rect">
            <a:avLst/>
          </a:prstGeom>
        </p:spPr>
      </p:pic>
      <p:sp>
        <p:nvSpPr>
          <p:cNvPr id="13" name="TextBox 12">
            <a:extLst>
              <a:ext uri="{FF2B5EF4-FFF2-40B4-BE49-F238E27FC236}">
                <a16:creationId xmlns:a16="http://schemas.microsoft.com/office/drawing/2014/main" id="{CC49431E-3265-753D-D36B-B71607FB57C0}"/>
              </a:ext>
            </a:extLst>
          </p:cNvPr>
          <p:cNvSpPr txBox="1"/>
          <p:nvPr/>
        </p:nvSpPr>
        <p:spPr>
          <a:xfrm>
            <a:off x="5610540" y="915566"/>
            <a:ext cx="3512084" cy="738664"/>
          </a:xfrm>
          <a:prstGeom prst="rect">
            <a:avLst/>
          </a:prstGeom>
          <a:noFill/>
        </p:spPr>
        <p:txBody>
          <a:bodyPr wrap="square" rtlCol="0">
            <a:spAutoFit/>
          </a:bodyPr>
          <a:lstStyle/>
          <a:p>
            <a:r>
              <a:rPr lang="de-CH" sz="1400" dirty="0" err="1">
                <a:latin typeface="Calibri" panose="020F0502020204030204" pitchFamily="34" charset="0"/>
                <a:cs typeface="Calibri" panose="020F0502020204030204" pitchFamily="34" charset="0"/>
              </a:rPr>
              <a:t>Fermilab</a:t>
            </a:r>
            <a:r>
              <a:rPr lang="de-CH" sz="1400" dirty="0">
                <a:latin typeface="Calibri" panose="020F0502020204030204" pitchFamily="34" charset="0"/>
                <a:cs typeface="Calibri" panose="020F0502020204030204" pitchFamily="34" charset="0"/>
              </a:rPr>
              <a:t>:</a:t>
            </a:r>
          </a:p>
          <a:p>
            <a:r>
              <a:rPr lang="de-CH" sz="1400" dirty="0" err="1">
                <a:latin typeface="Calibri" panose="020F0502020204030204" pitchFamily="34" charset="0"/>
                <a:cs typeface="Calibri" panose="020F0502020204030204" pitchFamily="34" charset="0"/>
              </a:rPr>
              <a:t>One</a:t>
            </a:r>
            <a:r>
              <a:rPr lang="de-CH" sz="1400" dirty="0">
                <a:latin typeface="Calibri" panose="020F0502020204030204" pitchFamily="34" charset="0"/>
                <a:cs typeface="Calibri" panose="020F0502020204030204" pitchFamily="34" charset="0"/>
              </a:rPr>
              <a:t> RCS in </a:t>
            </a:r>
            <a:r>
              <a:rPr lang="de-CH" sz="1400" dirty="0" err="1">
                <a:latin typeface="Calibri" panose="020F0502020204030204" pitchFamily="34" charset="0"/>
                <a:cs typeface="Calibri" panose="020F0502020204030204" pitchFamily="34" charset="0"/>
              </a:rPr>
              <a:t>Tevatron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tunnel</a:t>
            </a:r>
            <a:r>
              <a:rPr lang="de-CH" sz="1400" dirty="0">
                <a:latin typeface="Calibri" panose="020F0502020204030204" pitchFamily="34" charset="0"/>
                <a:cs typeface="Calibri" panose="020F0502020204030204" pitchFamily="34" charset="0"/>
              </a:rPr>
              <a:t>,</a:t>
            </a:r>
          </a:p>
          <a:p>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three</a:t>
            </a:r>
            <a:r>
              <a:rPr lang="de-CH" sz="1400" dirty="0">
                <a:latin typeface="Calibri" panose="020F0502020204030204" pitchFamily="34" charset="0"/>
                <a:cs typeface="Calibri" panose="020F0502020204030204" pitchFamily="34" charset="0"/>
              </a:rPr>
              <a:t> RCS in </a:t>
            </a:r>
            <a:r>
              <a:rPr lang="de-CH" sz="1400" dirty="0" err="1">
                <a:latin typeface="Calibri" panose="020F0502020204030204" pitchFamily="34" charset="0"/>
                <a:cs typeface="Calibri" panose="020F0502020204030204" pitchFamily="34" charset="0"/>
              </a:rPr>
              <a:t>one</a:t>
            </a:r>
            <a:r>
              <a:rPr lang="de-CH" sz="1400" dirty="0">
                <a:latin typeface="Calibri" panose="020F0502020204030204" pitchFamily="34" charset="0"/>
                <a:cs typeface="Calibri" panose="020F0502020204030204" pitchFamily="34" charset="0"/>
              </a:rPr>
              <a:t> site-filler </a:t>
            </a:r>
            <a:r>
              <a:rPr lang="de-CH" sz="1400" dirty="0" err="1">
                <a:latin typeface="Calibri" panose="020F0502020204030204" pitchFamily="34" charset="0"/>
                <a:cs typeface="Calibri" panose="020F0502020204030204" pitchFamily="34" charset="0"/>
              </a:rPr>
              <a:t>tunnel</a:t>
            </a:r>
            <a:endParaRPr lang="de-CH" sz="1400" dirty="0">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B6464133-FDB2-022F-D38D-706D9580E88C}"/>
              </a:ext>
            </a:extLst>
          </p:cNvPr>
          <p:cNvSpPr txBox="1"/>
          <p:nvPr/>
        </p:nvSpPr>
        <p:spPr>
          <a:xfrm>
            <a:off x="120088" y="843558"/>
            <a:ext cx="4991238" cy="954107"/>
          </a:xfrm>
          <a:prstGeom prst="rect">
            <a:avLst/>
          </a:prstGeom>
          <a:noFill/>
        </p:spPr>
        <p:txBody>
          <a:bodyPr wrap="none" rtlCol="0">
            <a:spAutoFit/>
          </a:bodyPr>
          <a:lstStyle/>
          <a:p>
            <a:r>
              <a:rPr lang="de-CH" sz="1400" dirty="0">
                <a:latin typeface="Calibri" panose="020F0502020204030204" pitchFamily="34" charset="0"/>
                <a:cs typeface="Calibri" panose="020F0502020204030204" pitchFamily="34" charset="0"/>
              </a:rPr>
              <a:t>CERN:</a:t>
            </a:r>
          </a:p>
          <a:p>
            <a:r>
              <a:rPr lang="de-CH" sz="1400" dirty="0" err="1">
                <a:latin typeface="Calibri" panose="020F0502020204030204" pitchFamily="34" charset="0"/>
                <a:cs typeface="Calibri" panose="020F0502020204030204" pitchFamily="34" charset="0"/>
              </a:rPr>
              <a:t>One</a:t>
            </a:r>
            <a:r>
              <a:rPr lang="de-CH" sz="1400" dirty="0">
                <a:latin typeface="Calibri" panose="020F0502020204030204" pitchFamily="34" charset="0"/>
                <a:cs typeface="Calibri" panose="020F0502020204030204" pitchFamily="34" charset="0"/>
              </a:rPr>
              <a:t> RCS in SPS and </a:t>
            </a:r>
            <a:r>
              <a:rPr lang="de-CH" sz="1400" dirty="0" err="1">
                <a:latin typeface="Calibri" panose="020F0502020204030204" pitchFamily="34" charset="0"/>
                <a:cs typeface="Calibri" panose="020F0502020204030204" pitchFamily="34" charset="0"/>
              </a:rPr>
              <a:t>two</a:t>
            </a:r>
            <a:r>
              <a:rPr lang="de-CH" sz="1400" dirty="0">
                <a:latin typeface="Calibri" panose="020F0502020204030204" pitchFamily="34" charset="0"/>
                <a:cs typeface="Calibri" panose="020F0502020204030204" pitchFamily="34" charset="0"/>
              </a:rPr>
              <a:t> in LHC</a:t>
            </a:r>
          </a:p>
          <a:p>
            <a:r>
              <a:rPr lang="de-CH" sz="1400" dirty="0" err="1">
                <a:latin typeface="Calibri" panose="020F0502020204030204" pitchFamily="34" charset="0"/>
                <a:cs typeface="Calibri" panose="020F0502020204030204" pitchFamily="34" charset="0"/>
              </a:rPr>
              <a:t>Construct</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facility</a:t>
            </a:r>
            <a:r>
              <a:rPr lang="de-CH" sz="1400" dirty="0">
                <a:latin typeface="Calibri" panose="020F0502020204030204" pitchFamily="34" charset="0"/>
                <a:cs typeface="Calibri" panose="020F0502020204030204" pitchFamily="34" charset="0"/>
              </a:rPr>
              <a:t> on CERN </a:t>
            </a:r>
            <a:r>
              <a:rPr lang="de-CH" sz="1400" dirty="0" err="1">
                <a:latin typeface="Calibri" panose="020F0502020204030204" pitchFamily="34" charset="0"/>
                <a:cs typeface="Calibri" panose="020F0502020204030204" pitchFamily="34" charset="0"/>
              </a:rPr>
              <a:t>land</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Adjusted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parameters</a:t>
            </a:r>
            <a:r>
              <a:rPr lang="de-CH" sz="1400" dirty="0">
                <a:latin typeface="Calibri" panose="020F0502020204030204" pitchFamily="34" charset="0"/>
                <a:cs typeface="Calibri" panose="020F0502020204030204" pitchFamily="34" charset="0"/>
              </a:rPr>
              <a:t> (3.2 and 7.6 </a:t>
            </a:r>
            <a:r>
              <a:rPr lang="de-CH" sz="1400" dirty="0" err="1">
                <a:latin typeface="Calibri" panose="020F0502020204030204" pitchFamily="34" charset="0"/>
                <a:cs typeface="Calibri" panose="020F0502020204030204" pitchFamily="34" charset="0"/>
              </a:rPr>
              <a:t>TeV</a:t>
            </a:r>
            <a:r>
              <a:rPr lang="de-CH" sz="1400" dirty="0">
                <a:latin typeface="Calibri" panose="020F0502020204030204" pitchFamily="34" charset="0"/>
                <a:cs typeface="Calibri" panose="020F0502020204030204" pitchFamily="34" charset="0"/>
              </a:rPr>
              <a:t>, 10 </a:t>
            </a:r>
            <a:r>
              <a:rPr lang="de-CH" sz="1400" dirty="0" err="1">
                <a:latin typeface="Calibri" panose="020F0502020204030204" pitchFamily="34" charset="0"/>
                <a:cs typeface="Calibri" panose="020F0502020204030204" pitchFamily="34" charset="0"/>
              </a:rPr>
              <a:t>TeV</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maybe</a:t>
            </a:r>
            <a:r>
              <a:rPr lang="de-CH" sz="1400" dirty="0">
                <a:latin typeface="Calibri" panose="020F0502020204030204" pitchFamily="34" charset="0"/>
                <a:cs typeface="Calibri" panose="020F0502020204030204" pitchFamily="34" charset="0"/>
              </a:rPr>
              <a:t> possible)</a:t>
            </a:r>
          </a:p>
        </p:txBody>
      </p:sp>
      <p:sp>
        <p:nvSpPr>
          <p:cNvPr id="2" name="Slide Number Placeholder 1">
            <a:extLst>
              <a:ext uri="{FF2B5EF4-FFF2-40B4-BE49-F238E27FC236}">
                <a16:creationId xmlns:a16="http://schemas.microsoft.com/office/drawing/2014/main" id="{A52E10FC-12E1-D7E7-CE97-138E8E741664}"/>
              </a:ext>
            </a:extLst>
          </p:cNvPr>
          <p:cNvSpPr>
            <a:spLocks noGrp="1"/>
          </p:cNvSpPr>
          <p:nvPr>
            <p:ph type="sldNum" sz="quarter" idx="4"/>
          </p:nvPr>
        </p:nvSpPr>
        <p:spPr/>
        <p:txBody>
          <a:bodyPr/>
          <a:lstStyle/>
          <a:p>
            <a:fld id="{974172A1-1CBF-0B40-9234-7D4D80EC19EA}" type="slidenum">
              <a:rPr lang="en-GB" smtClean="0"/>
              <a:pPr/>
              <a:t>3</a:t>
            </a:fld>
            <a:endParaRPr lang="en-GB" dirty="0"/>
          </a:p>
        </p:txBody>
      </p:sp>
    </p:spTree>
    <p:extLst>
      <p:ext uri="{BB962C8B-B14F-4D97-AF65-F5344CB8AC3E}">
        <p14:creationId xmlns:p14="http://schemas.microsoft.com/office/powerpoint/2010/main" val="27359139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837DE0-532A-222E-91FB-6D36080B0918}"/>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A9E38B8D-9150-F5D4-9192-A1B66DB7C13C}"/>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RCS Designs</a:t>
            </a:r>
          </a:p>
        </p:txBody>
      </p:sp>
      <p:sp>
        <p:nvSpPr>
          <p:cNvPr id="52" name="Espace réservé du pied de page 4">
            <a:extLst>
              <a:ext uri="{FF2B5EF4-FFF2-40B4-BE49-F238E27FC236}">
                <a16:creationId xmlns:a16="http://schemas.microsoft.com/office/drawing/2014/main" id="{18D9AF78-42A1-A045-8B9E-7FA63D88B2C9}"/>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sp>
        <p:nvSpPr>
          <p:cNvPr id="4" name="TextBox 3">
            <a:extLst>
              <a:ext uri="{FF2B5EF4-FFF2-40B4-BE49-F238E27FC236}">
                <a16:creationId xmlns:a16="http://schemas.microsoft.com/office/drawing/2014/main" id="{8D6A2915-A8C5-2645-87EA-09D905F9CFD0}"/>
              </a:ext>
            </a:extLst>
          </p:cNvPr>
          <p:cNvSpPr txBox="1"/>
          <p:nvPr/>
        </p:nvSpPr>
        <p:spPr>
          <a:xfrm>
            <a:off x="6543993" y="3867894"/>
            <a:ext cx="2564511" cy="830997"/>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1.3 GHz TESLA-type cavities work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Emittance transport is OK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Need to connect to initial linacs</a:t>
            </a:r>
          </a:p>
        </p:txBody>
      </p:sp>
      <p:sp>
        <p:nvSpPr>
          <p:cNvPr id="7" name="TextBox 6">
            <a:extLst>
              <a:ext uri="{FF2B5EF4-FFF2-40B4-BE49-F238E27FC236}">
                <a16:creationId xmlns:a16="http://schemas.microsoft.com/office/drawing/2014/main" id="{48D7429B-53E9-98CA-22E6-9DA93E5654A8}"/>
              </a:ext>
            </a:extLst>
          </p:cNvPr>
          <p:cNvSpPr txBox="1"/>
          <p:nvPr/>
        </p:nvSpPr>
        <p:spPr>
          <a:xfrm>
            <a:off x="135282" y="2067694"/>
            <a:ext cx="2896276" cy="1200329"/>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Lattices for all site independent RCSs</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Strong synchrotron motion</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Including hardware specifications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Beam propagation through complex works</a:t>
            </a:r>
          </a:p>
        </p:txBody>
      </p:sp>
      <p:sp>
        <p:nvSpPr>
          <p:cNvPr id="35" name="AutoShape 2">
            <a:extLst>
              <a:ext uri="{FF2B5EF4-FFF2-40B4-BE49-F238E27FC236}">
                <a16:creationId xmlns:a16="http://schemas.microsoft.com/office/drawing/2014/main" id="{C98EAD1D-928E-FFE4-93F3-F002563E93EB}"/>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Picture 9" descr="A diagram of a curve&#10;&#10;Description automatically generated with medium confidence">
            <a:extLst>
              <a:ext uri="{FF2B5EF4-FFF2-40B4-BE49-F238E27FC236}">
                <a16:creationId xmlns:a16="http://schemas.microsoft.com/office/drawing/2014/main" id="{995CCF13-D10E-A33A-9816-111FBFC6822B}"/>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288579" y="1571244"/>
            <a:ext cx="2939605" cy="1747613"/>
          </a:xfrm>
          <a:prstGeom prst="rect">
            <a:avLst/>
          </a:prstGeom>
        </p:spPr>
      </p:pic>
      <p:pic>
        <p:nvPicPr>
          <p:cNvPr id="11" name="Picture 10" descr="A diagram of a rainbow&#10;&#10;Description automatically generated with medium confidence">
            <a:extLst>
              <a:ext uri="{FF2B5EF4-FFF2-40B4-BE49-F238E27FC236}">
                <a16:creationId xmlns:a16="http://schemas.microsoft.com/office/drawing/2014/main" id="{50EABF5C-B354-C464-3396-3BBBFD3C8B6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68935" y="549190"/>
            <a:ext cx="3623310" cy="1050516"/>
          </a:xfrm>
          <a:prstGeom prst="rect">
            <a:avLst/>
          </a:prstGeom>
        </p:spPr>
      </p:pic>
      <p:pic>
        <p:nvPicPr>
          <p:cNvPr id="13" name="Picture 12" descr="A screenshot of a computer&#10;&#10;Description automatically generated">
            <a:extLst>
              <a:ext uri="{FF2B5EF4-FFF2-40B4-BE49-F238E27FC236}">
                <a16:creationId xmlns:a16="http://schemas.microsoft.com/office/drawing/2014/main" id="{4BEE3A4C-26CC-2A62-9C38-AB3D4CBF15B6}"/>
              </a:ext>
            </a:extLst>
          </p:cNvPr>
          <p:cNvPicPr>
            <a:picLocks noChangeAspect="1"/>
          </p:cNvPicPr>
          <p:nvPr/>
        </p:nvPicPr>
        <p:blipFill>
          <a:blip r:embed="rId4">
            <a:extLst>
              <a:ext uri="{28A0092B-C50C-407E-A947-70E740481C1C}">
                <a14:useLocalDpi xmlns:a14="http://schemas.microsoft.com/office/drawing/2010/main"/>
              </a:ext>
            </a:extLst>
          </a:blip>
          <a:srcRect t="-1532"/>
          <a:stretch/>
        </p:blipFill>
        <p:spPr>
          <a:xfrm>
            <a:off x="155811" y="3506984"/>
            <a:ext cx="1677998" cy="1147144"/>
          </a:xfrm>
          <a:prstGeom prst="rect">
            <a:avLst/>
          </a:prstGeom>
        </p:spPr>
      </p:pic>
      <p:pic>
        <p:nvPicPr>
          <p:cNvPr id="14" name="Picture 13" descr="A diagram of a graph&#10;&#10;Description automatically generated">
            <a:extLst>
              <a:ext uri="{FF2B5EF4-FFF2-40B4-BE49-F238E27FC236}">
                <a16:creationId xmlns:a16="http://schemas.microsoft.com/office/drawing/2014/main" id="{2420F75A-F908-4919-21C7-0E2751C305B0}"/>
              </a:ext>
            </a:extLst>
          </p:cNvPr>
          <p:cNvPicPr>
            <a:picLocks noChangeAspect="1"/>
          </p:cNvPicPr>
          <p:nvPr/>
        </p:nvPicPr>
        <p:blipFill>
          <a:blip r:embed="rId5">
            <a:extLst>
              <a:ext uri="{28A0092B-C50C-407E-A947-70E740481C1C}">
                <a14:useLocalDpi xmlns:a14="http://schemas.microsoft.com/office/drawing/2010/main"/>
              </a:ext>
            </a:extLst>
          </a:blip>
          <a:srcRect b="16283"/>
          <a:stretch>
            <a:fillRect/>
          </a:stretch>
        </p:blipFill>
        <p:spPr>
          <a:xfrm>
            <a:off x="1632294" y="3371995"/>
            <a:ext cx="2980265" cy="1596024"/>
          </a:xfrm>
          <a:prstGeom prst="rect">
            <a:avLst/>
          </a:prstGeom>
        </p:spPr>
      </p:pic>
      <p:pic>
        <p:nvPicPr>
          <p:cNvPr id="6" name="Picture 5">
            <a:extLst>
              <a:ext uri="{FF2B5EF4-FFF2-40B4-BE49-F238E27FC236}">
                <a16:creationId xmlns:a16="http://schemas.microsoft.com/office/drawing/2014/main" id="{BFAB9E30-7C7C-A931-1299-0139AC80A8F7}"/>
              </a:ext>
            </a:extLst>
          </p:cNvPr>
          <p:cNvPicPr/>
          <p:nvPr/>
        </p:nvPicPr>
        <p:blipFill>
          <a:blip r:embed="rId6"/>
          <a:stretch/>
        </p:blipFill>
        <p:spPr>
          <a:xfrm>
            <a:off x="6688134" y="1951567"/>
            <a:ext cx="2366334" cy="1598600"/>
          </a:xfrm>
          <a:prstGeom prst="rect">
            <a:avLst/>
          </a:prstGeom>
          <a:ln w="0">
            <a:noFill/>
          </a:ln>
        </p:spPr>
      </p:pic>
      <p:pic>
        <p:nvPicPr>
          <p:cNvPr id="9" name="Picture 8" descr="A diagram of a diagram&#10;&#10;AI-generated content may be incorrect.">
            <a:extLst>
              <a:ext uri="{FF2B5EF4-FFF2-40B4-BE49-F238E27FC236}">
                <a16:creationId xmlns:a16="http://schemas.microsoft.com/office/drawing/2014/main" id="{61274B20-5CB7-1F35-17B2-2F539B898CA0}"/>
              </a:ext>
            </a:extLst>
          </p:cNvPr>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70332" r="9644" b="23235"/>
          <a:stretch>
            <a:fillRect/>
          </a:stretch>
        </p:blipFill>
        <p:spPr>
          <a:xfrm>
            <a:off x="6485205" y="450379"/>
            <a:ext cx="1706532" cy="1350090"/>
          </a:xfrm>
          <a:prstGeom prst="rect">
            <a:avLst/>
          </a:prstGeom>
        </p:spPr>
      </p:pic>
      <p:sp>
        <p:nvSpPr>
          <p:cNvPr id="8" name="TextBox 7">
            <a:extLst>
              <a:ext uri="{FF2B5EF4-FFF2-40B4-BE49-F238E27FC236}">
                <a16:creationId xmlns:a16="http://schemas.microsoft.com/office/drawing/2014/main" id="{E0A4D859-5757-BE17-D0F1-5C9EA26F7E87}"/>
              </a:ext>
            </a:extLst>
          </p:cNvPr>
          <p:cNvSpPr txBox="1"/>
          <p:nvPr/>
        </p:nvSpPr>
        <p:spPr>
          <a:xfrm>
            <a:off x="129292" y="619983"/>
            <a:ext cx="2896276" cy="1384995"/>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Uses fast-pulsed normal magnets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5 Hz pulses of O(1-10ms)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6-35 km circumference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Cost and power efficient acceleration</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High bunch charge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Maintain beam quality</a:t>
            </a:r>
          </a:p>
        </p:txBody>
      </p:sp>
      <p:sp>
        <p:nvSpPr>
          <p:cNvPr id="15" name="TextBox 14">
            <a:extLst>
              <a:ext uri="{FF2B5EF4-FFF2-40B4-BE49-F238E27FC236}">
                <a16:creationId xmlns:a16="http://schemas.microsoft.com/office/drawing/2014/main" id="{B0AAD2F2-A7B8-5E95-B6AF-ACB0A3B6256F}"/>
              </a:ext>
            </a:extLst>
          </p:cNvPr>
          <p:cNvSpPr txBox="1"/>
          <p:nvPr/>
        </p:nvSpPr>
        <p:spPr>
          <a:xfrm>
            <a:off x="4177659" y="3795886"/>
            <a:ext cx="2366334" cy="1015663"/>
          </a:xfrm>
          <a:prstGeom prst="rect">
            <a:avLst/>
          </a:prstGeom>
          <a:solidFill>
            <a:schemeClr val="bg1">
              <a:lumMod val="85000"/>
            </a:schemeClr>
          </a:solidFill>
        </p:spPr>
        <p:txBody>
          <a:bodyPr wrap="square" rtlCol="0">
            <a:spAutoFit/>
          </a:bodyPr>
          <a:lstStyle/>
          <a:p>
            <a:r>
              <a:rPr lang="en-US" sz="1200" dirty="0">
                <a:latin typeface="Calibri"/>
                <a:cs typeface="Calibri"/>
              </a:rPr>
              <a:t>Lattice: A. Chance et al.</a:t>
            </a:r>
          </a:p>
          <a:p>
            <a:r>
              <a:rPr lang="en-US" sz="1200" dirty="0">
                <a:latin typeface="Calibri"/>
                <a:cs typeface="Calibri"/>
              </a:rPr>
              <a:t>Long. dynamics: H. </a:t>
            </a:r>
            <a:r>
              <a:rPr lang="en-US" sz="1200" dirty="0" err="1">
                <a:latin typeface="Calibri"/>
                <a:cs typeface="Calibri"/>
              </a:rPr>
              <a:t>Damerell</a:t>
            </a:r>
            <a:r>
              <a:rPr lang="en-US" sz="1200" dirty="0">
                <a:latin typeface="Calibri"/>
                <a:cs typeface="Calibri"/>
              </a:rPr>
              <a:t> et al.</a:t>
            </a:r>
          </a:p>
          <a:p>
            <a:r>
              <a:rPr lang="en-US" sz="1200" dirty="0">
                <a:latin typeface="Calibri"/>
                <a:cs typeface="Calibri"/>
              </a:rPr>
              <a:t>RF: </a:t>
            </a:r>
            <a:r>
              <a:rPr lang="en-US" sz="1200" dirty="0" err="1">
                <a:latin typeface="Calibri"/>
                <a:cs typeface="Calibri"/>
              </a:rPr>
              <a:t>Alexej</a:t>
            </a:r>
            <a:r>
              <a:rPr lang="en-US" sz="1200" dirty="0">
                <a:latin typeface="Calibri"/>
                <a:cs typeface="Calibri"/>
              </a:rPr>
              <a:t> </a:t>
            </a:r>
            <a:r>
              <a:rPr lang="en-US" sz="1200" dirty="0" err="1">
                <a:latin typeface="Calibri"/>
                <a:cs typeface="Calibri"/>
              </a:rPr>
              <a:t>Grudiev</a:t>
            </a:r>
            <a:r>
              <a:rPr lang="en-US" sz="1200" dirty="0">
                <a:latin typeface="Calibri"/>
                <a:cs typeface="Calibri"/>
              </a:rPr>
              <a:t> et al.</a:t>
            </a:r>
          </a:p>
          <a:p>
            <a:r>
              <a:rPr lang="en-US" sz="1200" dirty="0">
                <a:latin typeface="Calibri"/>
                <a:cs typeface="Calibri"/>
              </a:rPr>
              <a:t>Power converter: F. </a:t>
            </a:r>
            <a:r>
              <a:rPr lang="en-US" sz="1200" dirty="0" err="1">
                <a:latin typeface="Calibri"/>
                <a:cs typeface="Calibri"/>
              </a:rPr>
              <a:t>Boattini</a:t>
            </a:r>
            <a:r>
              <a:rPr lang="en-US" sz="1200" dirty="0">
                <a:latin typeface="Calibri"/>
                <a:cs typeface="Calibri"/>
              </a:rPr>
              <a:t> et al.</a:t>
            </a:r>
          </a:p>
          <a:p>
            <a:r>
              <a:rPr lang="en-US" sz="1200" dirty="0">
                <a:latin typeface="Calibri"/>
                <a:cs typeface="Calibri"/>
              </a:rPr>
              <a:t>Magnets: L. </a:t>
            </a:r>
            <a:r>
              <a:rPr lang="en-US" sz="1200" dirty="0" err="1">
                <a:latin typeface="Calibri"/>
                <a:cs typeface="Calibri"/>
              </a:rPr>
              <a:t>Bottura</a:t>
            </a:r>
            <a:r>
              <a:rPr lang="en-US" sz="1200" dirty="0">
                <a:latin typeface="Calibri"/>
                <a:cs typeface="Calibri"/>
              </a:rPr>
              <a:t> et al.</a:t>
            </a:r>
          </a:p>
        </p:txBody>
      </p:sp>
      <p:sp>
        <p:nvSpPr>
          <p:cNvPr id="2" name="Slide Number Placeholder 1">
            <a:extLst>
              <a:ext uri="{FF2B5EF4-FFF2-40B4-BE49-F238E27FC236}">
                <a16:creationId xmlns:a16="http://schemas.microsoft.com/office/drawing/2014/main" id="{AE13E90D-C842-5C51-991D-99DE94407770}"/>
              </a:ext>
            </a:extLst>
          </p:cNvPr>
          <p:cNvSpPr>
            <a:spLocks noGrp="1"/>
          </p:cNvSpPr>
          <p:nvPr>
            <p:ph type="sldNum" sz="quarter" idx="4"/>
          </p:nvPr>
        </p:nvSpPr>
        <p:spPr/>
        <p:txBody>
          <a:bodyPr/>
          <a:lstStyle/>
          <a:p>
            <a:fld id="{974172A1-1CBF-0B40-9234-7D4D80EC19EA}" type="slidenum">
              <a:rPr lang="en-GB" smtClean="0"/>
              <a:pPr/>
              <a:t>30</a:t>
            </a:fld>
            <a:endParaRPr lang="en-GB" dirty="0"/>
          </a:p>
        </p:txBody>
      </p:sp>
    </p:spTree>
    <p:extLst>
      <p:ext uri="{BB962C8B-B14F-4D97-AF65-F5344CB8AC3E}">
        <p14:creationId xmlns:p14="http://schemas.microsoft.com/office/powerpoint/2010/main" val="2795540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F55D52-C397-AAC9-1B5E-EBED66DCAA1B}"/>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A7B94C6C-F05A-F138-08EC-A852D2A7A7A5}"/>
              </a:ext>
            </a:extLst>
          </p:cNvPr>
          <p:cNvSpPr>
            <a:spLocks noGrp="1"/>
          </p:cNvSpPr>
          <p:nvPr>
            <p:ph type="title"/>
          </p:nvPr>
        </p:nvSpPr>
        <p:spPr>
          <a:xfrm>
            <a:off x="1295400" y="-20538"/>
            <a:ext cx="6781800" cy="432048"/>
          </a:xfrm>
        </p:spPr>
        <p:txBody>
          <a:bodyPr/>
          <a:lstStyle/>
          <a:p>
            <a:pPr algn="ctr"/>
            <a:r>
              <a:rPr lang="en-GB" sz="3200" dirty="0">
                <a:latin typeface="Calibri"/>
                <a:cs typeface="Calibri"/>
              </a:rPr>
              <a:t>Fast-ramping RCD Dipoles</a:t>
            </a:r>
            <a:endParaRPr lang="en-GB" sz="3200" b="0" dirty="0">
              <a:latin typeface="Calibri"/>
              <a:cs typeface="Calibri"/>
            </a:endParaRPr>
          </a:p>
        </p:txBody>
      </p:sp>
      <p:sp>
        <p:nvSpPr>
          <p:cNvPr id="52" name="Espace réservé du pied de page 4">
            <a:extLst>
              <a:ext uri="{FF2B5EF4-FFF2-40B4-BE49-F238E27FC236}">
                <a16:creationId xmlns:a16="http://schemas.microsoft.com/office/drawing/2014/main" id="{16A3CE94-DDC0-E688-06F8-2ACFD58F7D73}"/>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sp>
        <p:nvSpPr>
          <p:cNvPr id="4" name="TextBox 3">
            <a:extLst>
              <a:ext uri="{FF2B5EF4-FFF2-40B4-BE49-F238E27FC236}">
                <a16:creationId xmlns:a16="http://schemas.microsoft.com/office/drawing/2014/main" id="{8A65847A-B61C-3CB4-9A17-AF9CF1E559CD}"/>
              </a:ext>
            </a:extLst>
          </p:cNvPr>
          <p:cNvSpPr txBox="1"/>
          <p:nvPr/>
        </p:nvSpPr>
        <p:spPr>
          <a:xfrm>
            <a:off x="5796136" y="4018905"/>
            <a:ext cx="2969557" cy="830997"/>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High recovery efficiency for RCSs (98-99%)</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Ready for experimental optimization/models/</a:t>
            </a:r>
            <a:r>
              <a:rPr lang="en-US" sz="1200" spc="-1" dirty="0" err="1">
                <a:solidFill>
                  <a:srgbClr val="000000"/>
                </a:solidFill>
                <a:latin typeface="Calibri" panose="020F0502020204030204" pitchFamily="34" charset="0"/>
                <a:cs typeface="Calibri" panose="020F0502020204030204" pitchFamily="34" charset="0"/>
              </a:rPr>
              <a:t>protoypes</a:t>
            </a:r>
            <a:endParaRPr lang="en-US" sz="1200" spc="-1" dirty="0">
              <a:solidFill>
                <a:srgbClr val="000000"/>
              </a:solidFill>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0B398383-20C2-533B-BC18-534D6AB21FB5}"/>
              </a:ext>
            </a:extLst>
          </p:cNvPr>
          <p:cNvSpPr txBox="1"/>
          <p:nvPr/>
        </p:nvSpPr>
        <p:spPr>
          <a:xfrm>
            <a:off x="118283" y="1618803"/>
            <a:ext cx="2794971" cy="1384995"/>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Conceptual design of magnets and power converters</a:t>
            </a:r>
          </a:p>
          <a:p>
            <a:pPr marL="171450" indent="-171450">
              <a:buFont typeface="Arial" panose="020B0604020202020204" pitchFamily="34" charset="0"/>
              <a:buChar char="•"/>
            </a:pPr>
            <a:r>
              <a:rPr lang="en-US" sz="1200" spc="-1" dirty="0" err="1">
                <a:solidFill>
                  <a:srgbClr val="000000"/>
                </a:solidFill>
                <a:latin typeface="Calibri" panose="020F0502020204030204" pitchFamily="34" charset="0"/>
                <a:cs typeface="Calibri" panose="020F0502020204030204" pitchFamily="34" charset="0"/>
              </a:rPr>
              <a:t>Optimised</a:t>
            </a:r>
            <a:r>
              <a:rPr lang="en-US" sz="1200" spc="-1" dirty="0">
                <a:solidFill>
                  <a:srgbClr val="000000"/>
                </a:solidFill>
                <a:latin typeface="Calibri" panose="020F0502020204030204" pitchFamily="34" charset="0"/>
                <a:cs typeface="Calibri" panose="020F0502020204030204" pitchFamily="34" charset="0"/>
              </a:rPr>
              <a:t> design together with RF</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Power converters can switch sign of magnets without changing direction of voltage on capacitors</a:t>
            </a:r>
          </a:p>
        </p:txBody>
      </p:sp>
      <p:sp>
        <p:nvSpPr>
          <p:cNvPr id="35" name="AutoShape 2">
            <a:extLst>
              <a:ext uri="{FF2B5EF4-FFF2-40B4-BE49-F238E27FC236}">
                <a16:creationId xmlns:a16="http://schemas.microsoft.com/office/drawing/2014/main" id="{2AA3CADE-47C9-A0F6-B0A6-07925088F68F}"/>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F87C8D31-6F4E-8C23-30C8-08A2F9B7027A}"/>
              </a:ext>
            </a:extLst>
          </p:cNvPr>
          <p:cNvSpPr txBox="1"/>
          <p:nvPr/>
        </p:nvSpPr>
        <p:spPr>
          <a:xfrm>
            <a:off x="129293" y="627534"/>
            <a:ext cx="2783961" cy="830997"/>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r>
              <a:rPr lang="en-US" sz="1200" dirty="0">
                <a:latin typeface="Calibri" panose="020F0502020204030204" pitchFamily="34" charset="0"/>
                <a:cs typeface="Calibri" panose="020F0502020204030204" pitchFamily="34" charset="0"/>
              </a:rPr>
              <a:t>Fast ramping normal magnets (1-10 </a:t>
            </a:r>
            <a:r>
              <a:rPr lang="en-US" sz="1200" dirty="0" err="1">
                <a:latin typeface="Calibri" panose="020F0502020204030204" pitchFamily="34" charset="0"/>
                <a:cs typeface="Calibri" panose="020F0502020204030204" pitchFamily="34" charset="0"/>
              </a:rPr>
              <a:t>ms</a:t>
            </a:r>
            <a:r>
              <a:rPr lang="en-US" sz="1200" dirty="0">
                <a:latin typeface="Calibri" panose="020F0502020204030204" pitchFamily="34" charset="0"/>
                <a:cs typeface="Calibri" panose="020F0502020204030204" pitchFamily="34" charset="0"/>
              </a:rPr>
              <a:t>) with efficient energy recovery in power converter (200 MJ stored in magnets)</a:t>
            </a:r>
          </a:p>
        </p:txBody>
      </p:sp>
      <p:pic>
        <p:nvPicPr>
          <p:cNvPr id="6" name="Picture 5" descr="A diagram of a metal detector&#10;&#10;Description automatically generated with medium confidence">
            <a:extLst>
              <a:ext uri="{FF2B5EF4-FFF2-40B4-BE49-F238E27FC236}">
                <a16:creationId xmlns:a16="http://schemas.microsoft.com/office/drawing/2014/main" id="{EDABEF1C-155C-064A-7219-136B24393721}"/>
              </a:ext>
            </a:extLst>
          </p:cNvPr>
          <p:cNvPicPr>
            <a:picLocks noChangeAspect="1"/>
          </p:cNvPicPr>
          <p:nvPr/>
        </p:nvPicPr>
        <p:blipFill>
          <a:blip r:embed="rId2">
            <a:extLst>
              <a:ext uri="{28A0092B-C50C-407E-A947-70E740481C1C}">
                <a14:useLocalDpi xmlns:a14="http://schemas.microsoft.com/office/drawing/2010/main"/>
              </a:ext>
            </a:extLst>
          </a:blip>
          <a:srcRect r="35196" b="9451"/>
          <a:stretch/>
        </p:blipFill>
        <p:spPr>
          <a:xfrm>
            <a:off x="6048730" y="627219"/>
            <a:ext cx="1594933" cy="1080685"/>
          </a:xfrm>
          <a:prstGeom prst="rect">
            <a:avLst/>
          </a:prstGeom>
        </p:spPr>
      </p:pic>
      <p:pic>
        <p:nvPicPr>
          <p:cNvPr id="9" name="Picture 8" descr="A diagram of a diagram of a window frame&#10;&#10;Description automatically generated with medium confidence">
            <a:extLst>
              <a:ext uri="{FF2B5EF4-FFF2-40B4-BE49-F238E27FC236}">
                <a16:creationId xmlns:a16="http://schemas.microsoft.com/office/drawing/2014/main" id="{65A262ED-216D-40BC-5A34-D1593524CA0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52926" y="618244"/>
            <a:ext cx="1868219" cy="1507644"/>
          </a:xfrm>
          <a:prstGeom prst="rect">
            <a:avLst/>
          </a:prstGeom>
        </p:spPr>
      </p:pic>
      <p:graphicFrame>
        <p:nvGraphicFramePr>
          <p:cNvPr id="14" name="Table 13">
            <a:extLst>
              <a:ext uri="{FF2B5EF4-FFF2-40B4-BE49-F238E27FC236}">
                <a16:creationId xmlns:a16="http://schemas.microsoft.com/office/drawing/2014/main" id="{38E89053-8573-0DC3-7FFE-B343A6AFACE5}"/>
              </a:ext>
            </a:extLst>
          </p:cNvPr>
          <p:cNvGraphicFramePr>
            <a:graphicFrameLocks noGrp="1"/>
          </p:cNvGraphicFramePr>
          <p:nvPr/>
        </p:nvGraphicFramePr>
        <p:xfrm>
          <a:off x="204252" y="3422161"/>
          <a:ext cx="4797376" cy="1193488"/>
        </p:xfrm>
        <a:graphic>
          <a:graphicData uri="http://schemas.openxmlformats.org/drawingml/2006/table">
            <a:tbl>
              <a:tblPr firstRow="1" bandRow="1">
                <a:tableStyleId>{5C22544A-7EE6-4342-B048-85BDC9FD1C3A}</a:tableStyleId>
              </a:tblPr>
              <a:tblGrid>
                <a:gridCol w="636257">
                  <a:extLst>
                    <a:ext uri="{9D8B030D-6E8A-4147-A177-3AD203B41FA5}">
                      <a16:colId xmlns:a16="http://schemas.microsoft.com/office/drawing/2014/main" val="2532892650"/>
                    </a:ext>
                  </a:extLst>
                </a:gridCol>
                <a:gridCol w="725333">
                  <a:extLst>
                    <a:ext uri="{9D8B030D-6E8A-4147-A177-3AD203B41FA5}">
                      <a16:colId xmlns:a16="http://schemas.microsoft.com/office/drawing/2014/main" val="653191170"/>
                    </a:ext>
                  </a:extLst>
                </a:gridCol>
                <a:gridCol w="908575">
                  <a:extLst>
                    <a:ext uri="{9D8B030D-6E8A-4147-A177-3AD203B41FA5}">
                      <a16:colId xmlns:a16="http://schemas.microsoft.com/office/drawing/2014/main" val="718919577"/>
                    </a:ext>
                  </a:extLst>
                </a:gridCol>
                <a:gridCol w="928085">
                  <a:extLst>
                    <a:ext uri="{9D8B030D-6E8A-4147-A177-3AD203B41FA5}">
                      <a16:colId xmlns:a16="http://schemas.microsoft.com/office/drawing/2014/main" val="997840556"/>
                    </a:ext>
                  </a:extLst>
                </a:gridCol>
                <a:gridCol w="799563">
                  <a:extLst>
                    <a:ext uri="{9D8B030D-6E8A-4147-A177-3AD203B41FA5}">
                      <a16:colId xmlns:a16="http://schemas.microsoft.com/office/drawing/2014/main" val="2424605056"/>
                    </a:ext>
                  </a:extLst>
                </a:gridCol>
                <a:gridCol w="799563">
                  <a:extLst>
                    <a:ext uri="{9D8B030D-6E8A-4147-A177-3AD203B41FA5}">
                      <a16:colId xmlns:a16="http://schemas.microsoft.com/office/drawing/2014/main" val="3516920967"/>
                    </a:ext>
                  </a:extLst>
                </a:gridCol>
              </a:tblGrid>
              <a:tr h="298372">
                <a:tc>
                  <a:txBody>
                    <a:bodyPr/>
                    <a:lstStyle/>
                    <a:p>
                      <a:r>
                        <a:rPr lang="en-US" sz="1200" dirty="0">
                          <a:latin typeface="Calibri" panose="020F0502020204030204" pitchFamily="34" charset="0"/>
                          <a:cs typeface="Calibri" panose="020F0502020204030204" pitchFamily="34" charset="0"/>
                        </a:rPr>
                        <a:t>RCS</a:t>
                      </a:r>
                    </a:p>
                  </a:txBody>
                  <a:tcPr/>
                </a:tc>
                <a:tc>
                  <a:txBody>
                    <a:bodyPr/>
                    <a:lstStyle/>
                    <a:p>
                      <a:r>
                        <a:rPr lang="en-US" sz="1200" dirty="0">
                          <a:latin typeface="Calibri" panose="020F0502020204030204" pitchFamily="34" charset="0"/>
                          <a:cs typeface="Calibri" panose="020F0502020204030204" pitchFamily="34" charset="0"/>
                        </a:rPr>
                        <a:t>E [J/m]</a:t>
                      </a:r>
                    </a:p>
                  </a:txBody>
                  <a:tcPr/>
                </a:tc>
                <a:tc>
                  <a:txBody>
                    <a:bodyPr/>
                    <a:lstStyle/>
                    <a:p>
                      <a:r>
                        <a:rPr lang="en-US" sz="1200" dirty="0" err="1">
                          <a:latin typeface="Calibri" panose="020F0502020204030204" pitchFamily="34" charset="0"/>
                          <a:cs typeface="Calibri" panose="020F0502020204030204" pitchFamily="34" charset="0"/>
                        </a:rPr>
                        <a:t>E</a:t>
                      </a:r>
                      <a:r>
                        <a:rPr lang="en-US" sz="1200" b="1" baseline="-25000" dirty="0" err="1">
                          <a:latin typeface="Calibri" panose="020F0502020204030204" pitchFamily="34" charset="0"/>
                          <a:cs typeface="Calibri" panose="020F0502020204030204" pitchFamily="34" charset="0"/>
                        </a:rPr>
                        <a:t>iron</a:t>
                      </a:r>
                      <a:r>
                        <a:rPr lang="en-US" sz="1200" b="1" baseline="-25000" dirty="0">
                          <a:latin typeface="Calibri" panose="020F0502020204030204" pitchFamily="34" charset="0"/>
                          <a:cs typeface="Calibri" panose="020F0502020204030204" pitchFamily="34" charset="0"/>
                        </a:rPr>
                        <a:t> </a:t>
                      </a:r>
                      <a:r>
                        <a:rPr lang="en-US" sz="1200" dirty="0">
                          <a:latin typeface="Calibri" panose="020F0502020204030204" pitchFamily="34" charset="0"/>
                          <a:cs typeface="Calibri" panose="020F0502020204030204" pitchFamily="34" charset="0"/>
                        </a:rPr>
                        <a:t>[J/m]</a:t>
                      </a:r>
                    </a:p>
                  </a:txBody>
                  <a:tcPr/>
                </a:tc>
                <a:tc>
                  <a:txBody>
                    <a:bodyPr/>
                    <a:lstStyle/>
                    <a:p>
                      <a:r>
                        <a:rPr lang="en-US" sz="1200" dirty="0" err="1">
                          <a:latin typeface="Calibri" panose="020F0502020204030204" pitchFamily="34" charset="0"/>
                          <a:cs typeface="Calibri" panose="020F0502020204030204" pitchFamily="34" charset="0"/>
                        </a:rPr>
                        <a:t>E</a:t>
                      </a:r>
                      <a:r>
                        <a:rPr lang="en-US" sz="1200" baseline="-25000" dirty="0" err="1">
                          <a:latin typeface="Calibri" panose="020F0502020204030204" pitchFamily="34" charset="0"/>
                          <a:cs typeface="Calibri" panose="020F0502020204030204" pitchFamily="34" charset="0"/>
                        </a:rPr>
                        <a:t>copper</a:t>
                      </a:r>
                      <a:r>
                        <a:rPr lang="en-US" sz="1200" baseline="-25000" dirty="0">
                          <a:latin typeface="Calibri" panose="020F0502020204030204" pitchFamily="34" charset="0"/>
                          <a:cs typeface="Calibri" panose="020F0502020204030204" pitchFamily="34" charset="0"/>
                        </a:rPr>
                        <a:t> </a:t>
                      </a:r>
                      <a:r>
                        <a:rPr lang="en-US" sz="1200" dirty="0">
                          <a:latin typeface="Calibri" panose="020F0502020204030204" pitchFamily="34" charset="0"/>
                          <a:cs typeface="Calibri" panose="020F0502020204030204" pitchFamily="34" charset="0"/>
                        </a:rPr>
                        <a:t>[J/m]</a:t>
                      </a:r>
                    </a:p>
                  </a:txBody>
                  <a:tcPr/>
                </a:tc>
                <a:tc>
                  <a:txBody>
                    <a:bodyPr/>
                    <a:lstStyle/>
                    <a:p>
                      <a:r>
                        <a:rPr lang="en-US" sz="1200" b="1" dirty="0">
                          <a:latin typeface="Calibri" panose="020F0502020204030204" pitchFamily="34" charset="0"/>
                          <a:cs typeface="Calibri" panose="020F0502020204030204" pitchFamily="34" charset="0"/>
                        </a:rPr>
                        <a:t>Loss [%]</a:t>
                      </a:r>
                    </a:p>
                  </a:txBody>
                  <a:tcPr/>
                </a:tc>
                <a:tc>
                  <a:txBody>
                    <a:bodyPr/>
                    <a:lstStyle/>
                    <a:p>
                      <a:r>
                        <a:rPr lang="en-US" sz="1200" dirty="0">
                          <a:latin typeface="Calibri" panose="020F0502020204030204" pitchFamily="34" charset="0"/>
                          <a:cs typeface="Calibri" panose="020F0502020204030204" pitchFamily="34" charset="0"/>
                        </a:rPr>
                        <a:t>P [MW]</a:t>
                      </a:r>
                    </a:p>
                  </a:txBody>
                  <a:tcPr/>
                </a:tc>
                <a:extLst>
                  <a:ext uri="{0D108BD9-81ED-4DB2-BD59-A6C34878D82A}">
                    <a16:rowId xmlns:a16="http://schemas.microsoft.com/office/drawing/2014/main" val="800385429"/>
                  </a:ext>
                </a:extLst>
              </a:tr>
              <a:tr h="298372">
                <a:tc>
                  <a:txBody>
                    <a:bodyPr/>
                    <a:lstStyle/>
                    <a:p>
                      <a:r>
                        <a:rPr lang="en-US" sz="1200" dirty="0">
                          <a:latin typeface="Calibri" panose="020F0502020204030204" pitchFamily="34" charset="0"/>
                          <a:cs typeface="Calibri" panose="020F0502020204030204" pitchFamily="34" charset="0"/>
                        </a:rPr>
                        <a:t>SPS 1</a:t>
                      </a:r>
                    </a:p>
                  </a:txBody>
                  <a:tcPr/>
                </a:tc>
                <a:tc>
                  <a:txBody>
                    <a:bodyPr/>
                    <a:lstStyle/>
                    <a:p>
                      <a:pPr algn="ctr"/>
                      <a:r>
                        <a:rPr lang="en-US" sz="1200" dirty="0">
                          <a:latin typeface="Calibri" panose="020F0502020204030204" pitchFamily="34" charset="0"/>
                          <a:cs typeface="Calibri" panose="020F0502020204030204" pitchFamily="34" charset="0"/>
                        </a:rPr>
                        <a:t>5447</a:t>
                      </a:r>
                    </a:p>
                  </a:txBody>
                  <a:tcPr/>
                </a:tc>
                <a:tc>
                  <a:txBody>
                    <a:bodyPr/>
                    <a:lstStyle/>
                    <a:p>
                      <a:pPr algn="ctr"/>
                      <a:r>
                        <a:rPr lang="en-US" sz="1200" dirty="0">
                          <a:latin typeface="Calibri" panose="020F0502020204030204" pitchFamily="34" charset="0"/>
                          <a:cs typeface="Calibri" panose="020F0502020204030204" pitchFamily="34" charset="0"/>
                        </a:rPr>
                        <a:t>10</a:t>
                      </a:r>
                    </a:p>
                  </a:txBody>
                  <a:tcPr/>
                </a:tc>
                <a:tc>
                  <a:txBody>
                    <a:bodyPr/>
                    <a:lstStyle/>
                    <a:p>
                      <a:pPr algn="ctr"/>
                      <a:r>
                        <a:rPr lang="en-US" sz="1200" dirty="0">
                          <a:latin typeface="Calibri" panose="020F0502020204030204" pitchFamily="34" charset="0"/>
                          <a:cs typeface="Calibri" panose="020F0502020204030204" pitchFamily="34" charset="0"/>
                        </a:rPr>
                        <a:t>52</a:t>
                      </a:r>
                    </a:p>
                  </a:txBody>
                  <a:tcPr/>
                </a:tc>
                <a:tc>
                  <a:txBody>
                    <a:bodyPr/>
                    <a:lstStyle/>
                    <a:p>
                      <a:pPr algn="ctr"/>
                      <a:r>
                        <a:rPr lang="en-US" sz="1200" b="1" dirty="0">
                          <a:latin typeface="Calibri" panose="020F0502020204030204" pitchFamily="34" charset="0"/>
                          <a:cs typeface="Calibri" panose="020F0502020204030204" pitchFamily="34" charset="0"/>
                        </a:rPr>
                        <a:t>1.1</a:t>
                      </a:r>
                    </a:p>
                  </a:txBody>
                  <a:tcPr/>
                </a:tc>
                <a:tc>
                  <a:txBody>
                    <a:bodyPr/>
                    <a:lstStyle/>
                    <a:p>
                      <a:pPr algn="ctr"/>
                      <a:r>
                        <a:rPr lang="en-US" sz="1200" dirty="0">
                          <a:latin typeface="Calibri" panose="020F0502020204030204" pitchFamily="34" charset="0"/>
                          <a:cs typeface="Calibri" panose="020F0502020204030204" pitchFamily="34" charset="0"/>
                        </a:rPr>
                        <a:t>1.9</a:t>
                      </a:r>
                    </a:p>
                  </a:txBody>
                  <a:tcPr/>
                </a:tc>
                <a:extLst>
                  <a:ext uri="{0D108BD9-81ED-4DB2-BD59-A6C34878D82A}">
                    <a16:rowId xmlns:a16="http://schemas.microsoft.com/office/drawing/2014/main" val="1181773759"/>
                  </a:ext>
                </a:extLst>
              </a:tr>
              <a:tr h="298372">
                <a:tc>
                  <a:txBody>
                    <a:bodyPr/>
                    <a:lstStyle/>
                    <a:p>
                      <a:r>
                        <a:rPr lang="en-US" sz="1200" dirty="0">
                          <a:latin typeface="Calibri" panose="020F0502020204030204" pitchFamily="34" charset="0"/>
                          <a:cs typeface="Calibri" panose="020F0502020204030204" pitchFamily="34" charset="0"/>
                        </a:rPr>
                        <a:t>LHC 1</a:t>
                      </a:r>
                    </a:p>
                  </a:txBody>
                  <a:tcPr/>
                </a:tc>
                <a:tc>
                  <a:txBody>
                    <a:bodyPr/>
                    <a:lstStyle/>
                    <a:p>
                      <a:pPr algn="ctr"/>
                      <a:r>
                        <a:rPr lang="en-US" sz="1200" dirty="0">
                          <a:latin typeface="Calibri" panose="020F0502020204030204" pitchFamily="34" charset="0"/>
                          <a:cs typeface="Calibri" panose="020F0502020204030204" pitchFamily="34" charset="0"/>
                        </a:rPr>
                        <a:t>5678</a:t>
                      </a:r>
                    </a:p>
                  </a:txBody>
                  <a:tcPr/>
                </a:tc>
                <a:tc>
                  <a:txBody>
                    <a:bodyPr/>
                    <a:lstStyle/>
                    <a:p>
                      <a:pPr algn="ctr"/>
                      <a:r>
                        <a:rPr lang="en-US" sz="1200" dirty="0">
                          <a:latin typeface="Calibri" panose="020F0502020204030204" pitchFamily="34" charset="0"/>
                          <a:cs typeface="Calibri" panose="020F0502020204030204" pitchFamily="34" charset="0"/>
                        </a:rPr>
                        <a:t>9.2</a:t>
                      </a:r>
                    </a:p>
                  </a:txBody>
                  <a:tcPr/>
                </a:tc>
                <a:tc>
                  <a:txBody>
                    <a:bodyPr/>
                    <a:lstStyle/>
                    <a:p>
                      <a:pPr algn="ctr"/>
                      <a:r>
                        <a:rPr lang="en-US" sz="1200" dirty="0">
                          <a:latin typeface="Calibri" panose="020F0502020204030204" pitchFamily="34" charset="0"/>
                          <a:cs typeface="Calibri" panose="020F0502020204030204" pitchFamily="34" charset="0"/>
                        </a:rPr>
                        <a:t>80.6</a:t>
                      </a:r>
                    </a:p>
                  </a:txBody>
                  <a:tcPr/>
                </a:tc>
                <a:tc>
                  <a:txBody>
                    <a:bodyPr/>
                    <a:lstStyle/>
                    <a:p>
                      <a:pPr algn="ctr"/>
                      <a:r>
                        <a:rPr lang="en-US" sz="1200" b="1" dirty="0">
                          <a:latin typeface="Calibri" panose="020F0502020204030204" pitchFamily="34" charset="0"/>
                          <a:cs typeface="Calibri" panose="020F0502020204030204" pitchFamily="34" charset="0"/>
                        </a:rPr>
                        <a:t>1.6</a:t>
                      </a:r>
                    </a:p>
                  </a:txBody>
                  <a:tcPr/>
                </a:tc>
                <a:tc>
                  <a:txBody>
                    <a:bodyPr/>
                    <a:lstStyle/>
                    <a:p>
                      <a:pPr algn="ctr"/>
                      <a:r>
                        <a:rPr lang="en-US" sz="1200" dirty="0">
                          <a:latin typeface="Calibri" panose="020F0502020204030204" pitchFamily="34" charset="0"/>
                          <a:cs typeface="Calibri" panose="020F0502020204030204" pitchFamily="34" charset="0"/>
                        </a:rPr>
                        <a:t>12.8</a:t>
                      </a:r>
                    </a:p>
                  </a:txBody>
                  <a:tcPr/>
                </a:tc>
                <a:extLst>
                  <a:ext uri="{0D108BD9-81ED-4DB2-BD59-A6C34878D82A}">
                    <a16:rowId xmlns:a16="http://schemas.microsoft.com/office/drawing/2014/main" val="3618954721"/>
                  </a:ext>
                </a:extLst>
              </a:tr>
              <a:tr h="298372">
                <a:tc>
                  <a:txBody>
                    <a:bodyPr/>
                    <a:lstStyle/>
                    <a:p>
                      <a:r>
                        <a:rPr lang="en-US" sz="1200" dirty="0">
                          <a:latin typeface="Calibri" panose="020F0502020204030204" pitchFamily="34" charset="0"/>
                          <a:cs typeface="Calibri" panose="020F0502020204030204" pitchFamily="34" charset="0"/>
                        </a:rPr>
                        <a:t>LHC 2</a:t>
                      </a:r>
                    </a:p>
                  </a:txBody>
                  <a:tcPr/>
                </a:tc>
                <a:tc>
                  <a:txBody>
                    <a:bodyPr/>
                    <a:lstStyle/>
                    <a:p>
                      <a:pPr algn="ctr"/>
                      <a:r>
                        <a:rPr lang="en-US" sz="1200" dirty="0">
                          <a:latin typeface="Calibri" panose="020F0502020204030204" pitchFamily="34" charset="0"/>
                          <a:cs typeface="Calibri" panose="020F0502020204030204" pitchFamily="34" charset="0"/>
                        </a:rPr>
                        <a:t>5752</a:t>
                      </a:r>
                    </a:p>
                  </a:txBody>
                  <a:tcPr/>
                </a:tc>
                <a:tc>
                  <a:txBody>
                    <a:bodyPr/>
                    <a:lstStyle/>
                    <a:p>
                      <a:pPr algn="ctr"/>
                      <a:r>
                        <a:rPr lang="en-US" sz="1200" dirty="0">
                          <a:latin typeface="Calibri" panose="020F0502020204030204" pitchFamily="34" charset="0"/>
                          <a:cs typeface="Calibri" panose="020F0502020204030204" pitchFamily="34" charset="0"/>
                        </a:rPr>
                        <a:t>63.4</a:t>
                      </a:r>
                    </a:p>
                  </a:txBody>
                  <a:tcPr/>
                </a:tc>
                <a:tc>
                  <a:txBody>
                    <a:bodyPr/>
                    <a:lstStyle/>
                    <a:p>
                      <a:pPr algn="ctr"/>
                      <a:r>
                        <a:rPr lang="en-US" sz="1200" dirty="0">
                          <a:latin typeface="Calibri" panose="020F0502020204030204" pitchFamily="34" charset="0"/>
                          <a:cs typeface="Calibri" panose="020F0502020204030204" pitchFamily="34" charset="0"/>
                        </a:rPr>
                        <a:t>298</a:t>
                      </a:r>
                    </a:p>
                  </a:txBody>
                  <a:tcPr/>
                </a:tc>
                <a:tc>
                  <a:txBody>
                    <a:bodyPr/>
                    <a:lstStyle/>
                    <a:p>
                      <a:pPr algn="ctr"/>
                      <a:r>
                        <a:rPr lang="en-US" sz="1200" b="1" dirty="0">
                          <a:latin typeface="Calibri" panose="020F0502020204030204" pitchFamily="34" charset="0"/>
                          <a:cs typeface="Calibri" panose="020F0502020204030204" pitchFamily="34" charset="0"/>
                        </a:rPr>
                        <a:t>6.3/2</a:t>
                      </a:r>
                    </a:p>
                  </a:txBody>
                  <a:tcPr/>
                </a:tc>
                <a:tc>
                  <a:txBody>
                    <a:bodyPr/>
                    <a:lstStyle/>
                    <a:p>
                      <a:pPr algn="ctr"/>
                      <a:r>
                        <a:rPr lang="en-US" sz="1200" dirty="0">
                          <a:latin typeface="Calibri" panose="020F0502020204030204" pitchFamily="34" charset="0"/>
                          <a:cs typeface="Calibri" panose="020F0502020204030204" pitchFamily="34" charset="0"/>
                        </a:rPr>
                        <a:t>26.6</a:t>
                      </a:r>
                    </a:p>
                  </a:txBody>
                  <a:tcPr/>
                </a:tc>
                <a:extLst>
                  <a:ext uri="{0D108BD9-81ED-4DB2-BD59-A6C34878D82A}">
                    <a16:rowId xmlns:a16="http://schemas.microsoft.com/office/drawing/2014/main" val="2689803951"/>
                  </a:ext>
                </a:extLst>
              </a:tr>
            </a:tbl>
          </a:graphicData>
        </a:graphic>
      </p:graphicFrame>
      <p:sp>
        <p:nvSpPr>
          <p:cNvPr id="15" name="TextBox 14">
            <a:extLst>
              <a:ext uri="{FF2B5EF4-FFF2-40B4-BE49-F238E27FC236}">
                <a16:creationId xmlns:a16="http://schemas.microsoft.com/office/drawing/2014/main" id="{7986E090-DDD6-3295-6114-8164A0F9FE2D}"/>
              </a:ext>
            </a:extLst>
          </p:cNvPr>
          <p:cNvSpPr txBox="1"/>
          <p:nvPr/>
        </p:nvSpPr>
        <p:spPr>
          <a:xfrm>
            <a:off x="147334" y="4608297"/>
            <a:ext cx="4955203" cy="276999"/>
          </a:xfrm>
          <a:prstGeom prst="rect">
            <a:avLst/>
          </a:prstGeom>
          <a:noFill/>
        </p:spPr>
        <p:txBody>
          <a:bodyPr wrap="none" rtlCol="0">
            <a:spAutoFit/>
          </a:bodyPr>
          <a:lstStyle/>
          <a:p>
            <a:r>
              <a:rPr lang="en-US" sz="1200" dirty="0">
                <a:latin typeface="Calibri" panose="020F0502020204030204" pitchFamily="34" charset="0"/>
                <a:cs typeface="Calibri" panose="020F0502020204030204" pitchFamily="34" charset="0"/>
              </a:rPr>
              <a:t>Energy in magnets, losses per cycle and total power at 5 Hz including cooling</a:t>
            </a:r>
          </a:p>
        </p:txBody>
      </p:sp>
      <p:sp>
        <p:nvSpPr>
          <p:cNvPr id="16" name="Donut 15">
            <a:extLst>
              <a:ext uri="{FF2B5EF4-FFF2-40B4-BE49-F238E27FC236}">
                <a16:creationId xmlns:a16="http://schemas.microsoft.com/office/drawing/2014/main" id="{21007E4D-ADE6-5AD3-6F6A-5CD976860C58}"/>
              </a:ext>
            </a:extLst>
          </p:cNvPr>
          <p:cNvSpPr/>
          <p:nvPr/>
        </p:nvSpPr>
        <p:spPr>
          <a:xfrm>
            <a:off x="3491880" y="555526"/>
            <a:ext cx="681498" cy="710345"/>
          </a:xfrm>
          <a:prstGeom prst="donut">
            <a:avLst>
              <a:gd name="adj" fmla="val 423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Donut 16">
            <a:extLst>
              <a:ext uri="{FF2B5EF4-FFF2-40B4-BE49-F238E27FC236}">
                <a16:creationId xmlns:a16="http://schemas.microsoft.com/office/drawing/2014/main" id="{D8AC97E0-F18B-CFE1-4DF7-B4C5CD093C21}"/>
              </a:ext>
            </a:extLst>
          </p:cNvPr>
          <p:cNvSpPr/>
          <p:nvPr/>
        </p:nvSpPr>
        <p:spPr>
          <a:xfrm>
            <a:off x="3766388" y="1223416"/>
            <a:ext cx="681498" cy="710345"/>
          </a:xfrm>
          <a:prstGeom prst="donut">
            <a:avLst>
              <a:gd name="adj" fmla="val 423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9" name="Picture 18" descr="A diagram of a machine&#10;&#10;Description automatically generated">
            <a:extLst>
              <a:ext uri="{FF2B5EF4-FFF2-40B4-BE49-F238E27FC236}">
                <a16:creationId xmlns:a16="http://schemas.microsoft.com/office/drawing/2014/main" id="{4550700A-46FF-0142-9B7D-7882AB02E7EA}"/>
              </a:ext>
            </a:extLst>
          </p:cNvPr>
          <p:cNvPicPr>
            <a:picLocks noChangeAspect="1"/>
          </p:cNvPicPr>
          <p:nvPr/>
        </p:nvPicPr>
        <p:blipFill>
          <a:blip r:embed="rId4">
            <a:extLst>
              <a:ext uri="{28A0092B-C50C-407E-A947-70E740481C1C}">
                <a14:useLocalDpi xmlns:a14="http://schemas.microsoft.com/office/drawing/2010/main" val="0"/>
              </a:ext>
            </a:extLst>
          </a:blip>
          <a:srcRect r="53524" b="25147"/>
          <a:stretch/>
        </p:blipFill>
        <p:spPr>
          <a:xfrm>
            <a:off x="3103223" y="2282635"/>
            <a:ext cx="2140309" cy="1040050"/>
          </a:xfrm>
          <a:prstGeom prst="rect">
            <a:avLst/>
          </a:prstGeom>
        </p:spPr>
      </p:pic>
      <p:pic>
        <p:nvPicPr>
          <p:cNvPr id="20" name="Picture 19" descr="A diagram of a machine&#10;&#10;Description automatically generated">
            <a:extLst>
              <a:ext uri="{FF2B5EF4-FFF2-40B4-BE49-F238E27FC236}">
                <a16:creationId xmlns:a16="http://schemas.microsoft.com/office/drawing/2014/main" id="{01D72037-551D-0826-6260-5F42A8D937F9}"/>
              </a:ext>
            </a:extLst>
          </p:cNvPr>
          <p:cNvPicPr>
            <a:picLocks noChangeAspect="1"/>
          </p:cNvPicPr>
          <p:nvPr/>
        </p:nvPicPr>
        <p:blipFill>
          <a:blip r:embed="rId4">
            <a:extLst>
              <a:ext uri="{28A0092B-C50C-407E-A947-70E740481C1C}">
                <a14:useLocalDpi xmlns:a14="http://schemas.microsoft.com/office/drawing/2010/main" val="0"/>
              </a:ext>
            </a:extLst>
          </a:blip>
          <a:srcRect l="47523"/>
          <a:stretch/>
        </p:blipFill>
        <p:spPr>
          <a:xfrm>
            <a:off x="5251320" y="1790476"/>
            <a:ext cx="3840835" cy="2208283"/>
          </a:xfrm>
          <a:prstGeom prst="rect">
            <a:avLst/>
          </a:prstGeom>
        </p:spPr>
      </p:pic>
      <p:sp>
        <p:nvSpPr>
          <p:cNvPr id="10" name="TextBox 9">
            <a:extLst>
              <a:ext uri="{FF2B5EF4-FFF2-40B4-BE49-F238E27FC236}">
                <a16:creationId xmlns:a16="http://schemas.microsoft.com/office/drawing/2014/main" id="{40921982-20BD-2844-68F1-6EEA0981A9D5}"/>
              </a:ext>
            </a:extLst>
          </p:cNvPr>
          <p:cNvSpPr txBox="1"/>
          <p:nvPr/>
        </p:nvSpPr>
        <p:spPr>
          <a:xfrm>
            <a:off x="5143833" y="3108905"/>
            <a:ext cx="1516399" cy="830997"/>
          </a:xfrm>
          <a:prstGeom prst="rect">
            <a:avLst/>
          </a:prstGeom>
          <a:solidFill>
            <a:schemeClr val="bg1">
              <a:lumMod val="85000"/>
            </a:schemeClr>
          </a:solidFill>
        </p:spPr>
        <p:txBody>
          <a:bodyPr wrap="square" rtlCol="0">
            <a:spAutoFit/>
          </a:bodyPr>
          <a:lstStyle/>
          <a:p>
            <a:r>
              <a:rPr lang="en-US" sz="1200" dirty="0">
                <a:latin typeface="Calibri"/>
                <a:cs typeface="Calibri"/>
              </a:rPr>
              <a:t>Power converter: F. </a:t>
            </a:r>
            <a:r>
              <a:rPr lang="en-US" sz="1200" dirty="0" err="1">
                <a:latin typeface="Calibri"/>
                <a:cs typeface="Calibri"/>
              </a:rPr>
              <a:t>Boattini</a:t>
            </a:r>
            <a:r>
              <a:rPr lang="en-US" sz="1200" dirty="0">
                <a:latin typeface="Calibri"/>
                <a:cs typeface="Calibri"/>
              </a:rPr>
              <a:t> et al.</a:t>
            </a:r>
          </a:p>
          <a:p>
            <a:r>
              <a:rPr lang="en-US" sz="1200" dirty="0">
                <a:latin typeface="Calibri"/>
                <a:cs typeface="Calibri"/>
              </a:rPr>
              <a:t>Magnets: L. </a:t>
            </a:r>
            <a:r>
              <a:rPr lang="en-US" sz="1200" dirty="0" err="1">
                <a:latin typeface="Calibri"/>
                <a:cs typeface="Calibri"/>
              </a:rPr>
              <a:t>Bottura</a:t>
            </a:r>
            <a:r>
              <a:rPr lang="en-US" sz="1200" dirty="0">
                <a:latin typeface="Calibri"/>
                <a:cs typeface="Calibri"/>
              </a:rPr>
              <a:t> et al.</a:t>
            </a:r>
          </a:p>
        </p:txBody>
      </p:sp>
      <p:sp>
        <p:nvSpPr>
          <p:cNvPr id="2" name="Slide Number Placeholder 1">
            <a:extLst>
              <a:ext uri="{FF2B5EF4-FFF2-40B4-BE49-F238E27FC236}">
                <a16:creationId xmlns:a16="http://schemas.microsoft.com/office/drawing/2014/main" id="{993D7C63-4B89-0ECB-A80F-F0148A561EE3}"/>
              </a:ext>
            </a:extLst>
          </p:cNvPr>
          <p:cNvSpPr>
            <a:spLocks noGrp="1"/>
          </p:cNvSpPr>
          <p:nvPr>
            <p:ph type="sldNum" sz="quarter" idx="4"/>
          </p:nvPr>
        </p:nvSpPr>
        <p:spPr/>
        <p:txBody>
          <a:bodyPr/>
          <a:lstStyle/>
          <a:p>
            <a:fld id="{974172A1-1CBF-0B40-9234-7D4D80EC19EA}" type="slidenum">
              <a:rPr lang="en-GB" smtClean="0"/>
              <a:pPr/>
              <a:t>31</a:t>
            </a:fld>
            <a:endParaRPr lang="en-GB" dirty="0"/>
          </a:p>
        </p:txBody>
      </p:sp>
    </p:spTree>
    <p:extLst>
      <p:ext uri="{BB962C8B-B14F-4D97-AF65-F5344CB8AC3E}">
        <p14:creationId xmlns:p14="http://schemas.microsoft.com/office/powerpoint/2010/main" val="4569388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C76BF3-13C8-8B45-1DC0-C7F2835922F2}"/>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B0B7FBDF-1F78-0D78-92AC-8163B6049CE1}"/>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Collective Effects</a:t>
            </a:r>
          </a:p>
        </p:txBody>
      </p:sp>
      <p:sp>
        <p:nvSpPr>
          <p:cNvPr id="52" name="Espace réservé du pied de page 4">
            <a:extLst>
              <a:ext uri="{FF2B5EF4-FFF2-40B4-BE49-F238E27FC236}">
                <a16:creationId xmlns:a16="http://schemas.microsoft.com/office/drawing/2014/main" id="{50BF91D5-CAB1-5444-07C7-CD57196BF1EE}"/>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sp>
        <p:nvSpPr>
          <p:cNvPr id="4" name="TextBox 3">
            <a:extLst>
              <a:ext uri="{FF2B5EF4-FFF2-40B4-BE49-F238E27FC236}">
                <a16:creationId xmlns:a16="http://schemas.microsoft.com/office/drawing/2014/main" id="{C3D09225-2DB8-644B-C441-BD0C0627FE20}"/>
              </a:ext>
            </a:extLst>
          </p:cNvPr>
          <p:cNvSpPr txBox="1"/>
          <p:nvPr/>
        </p:nvSpPr>
        <p:spPr>
          <a:xfrm>
            <a:off x="5094557" y="3203669"/>
            <a:ext cx="3635294" cy="1569660"/>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Impedances in RCSs and collider ring can be taken care of by design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Beam-beam can be handled by 20 turn feedback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Resistive wall in muon cooling is OK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Further key detailed studies: beam loading, longitudinal and transverse space charge in 6D cooling, impedance of cooling absorbers</a:t>
            </a:r>
          </a:p>
        </p:txBody>
      </p:sp>
      <p:sp>
        <p:nvSpPr>
          <p:cNvPr id="7" name="TextBox 6">
            <a:extLst>
              <a:ext uri="{FF2B5EF4-FFF2-40B4-BE49-F238E27FC236}">
                <a16:creationId xmlns:a16="http://schemas.microsoft.com/office/drawing/2014/main" id="{7A3768B0-E5C3-5FAF-2E9E-E93B3823721C}"/>
              </a:ext>
            </a:extLst>
          </p:cNvPr>
          <p:cNvSpPr txBox="1"/>
          <p:nvPr/>
        </p:nvSpPr>
        <p:spPr>
          <a:xfrm>
            <a:off x="129293" y="1208822"/>
            <a:ext cx="2426484" cy="1569660"/>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Initial studies for proton complex</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Assessed impedances (beam screen and RF cavities) in RCSs and collider ring</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Studying counter-rotating beam impedance</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Studies started on muon cooling</a:t>
            </a:r>
          </a:p>
        </p:txBody>
      </p:sp>
      <p:sp>
        <p:nvSpPr>
          <p:cNvPr id="35" name="AutoShape 2">
            <a:extLst>
              <a:ext uri="{FF2B5EF4-FFF2-40B4-BE49-F238E27FC236}">
                <a16:creationId xmlns:a16="http://schemas.microsoft.com/office/drawing/2014/main" id="{1E64C66E-DE06-3BB1-5B76-F53DA1E3657A}"/>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A650D3D1-2CFD-CB7B-C9C9-7D078DFC7D0A}"/>
              </a:ext>
            </a:extLst>
          </p:cNvPr>
          <p:cNvSpPr txBox="1"/>
          <p:nvPr/>
        </p:nvSpPr>
        <p:spPr>
          <a:xfrm>
            <a:off x="129292" y="489372"/>
            <a:ext cx="2426485" cy="646331"/>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Goal:</a:t>
            </a:r>
          </a:p>
          <a:p>
            <a:r>
              <a:rPr lang="en-US" sz="1200" dirty="0">
                <a:latin typeface="Calibri" panose="020F0502020204030204" pitchFamily="34" charset="0"/>
                <a:cs typeface="Calibri" panose="020F0502020204030204" pitchFamily="34" charset="0"/>
              </a:rPr>
              <a:t>Identify collective effects intensity bottlenecks</a:t>
            </a:r>
          </a:p>
        </p:txBody>
      </p:sp>
      <p:pic>
        <p:nvPicPr>
          <p:cNvPr id="5" name="Picture 4">
            <a:extLst>
              <a:ext uri="{FF2B5EF4-FFF2-40B4-BE49-F238E27FC236}">
                <a16:creationId xmlns:a16="http://schemas.microsoft.com/office/drawing/2014/main" id="{AE9ECA61-6B15-0464-61A1-765EF7639D27}"/>
              </a:ext>
            </a:extLst>
          </p:cNvPr>
          <p:cNvPicPr>
            <a:picLocks noChangeAspect="1"/>
          </p:cNvPicPr>
          <p:nvPr/>
        </p:nvPicPr>
        <p:blipFill>
          <a:blip r:embed="rId2">
            <a:lum/>
            <a:alphaModFix/>
          </a:blip>
          <a:srcRect/>
          <a:stretch>
            <a:fillRect/>
          </a:stretch>
        </p:blipFill>
        <p:spPr>
          <a:xfrm>
            <a:off x="2632694" y="508536"/>
            <a:ext cx="2227502" cy="1559158"/>
          </a:xfrm>
          <a:prstGeom prst="rect">
            <a:avLst/>
          </a:prstGeom>
          <a:noFill/>
          <a:ln>
            <a:noFill/>
          </a:ln>
        </p:spPr>
      </p:pic>
      <p:pic>
        <p:nvPicPr>
          <p:cNvPr id="8" name="Picture 7">
            <a:extLst>
              <a:ext uri="{FF2B5EF4-FFF2-40B4-BE49-F238E27FC236}">
                <a16:creationId xmlns:a16="http://schemas.microsoft.com/office/drawing/2014/main" id="{323E45C7-ABC3-FF68-577C-4D464332B834}"/>
              </a:ext>
            </a:extLst>
          </p:cNvPr>
          <p:cNvPicPr>
            <a:picLocks noChangeAspect="1"/>
          </p:cNvPicPr>
          <p:nvPr/>
        </p:nvPicPr>
        <p:blipFill>
          <a:blip r:embed="rId3">
            <a:lum/>
            <a:alphaModFix/>
          </a:blip>
          <a:srcRect/>
          <a:stretch>
            <a:fillRect/>
          </a:stretch>
        </p:blipFill>
        <p:spPr>
          <a:xfrm>
            <a:off x="4372900" y="1707654"/>
            <a:ext cx="1927292" cy="1376653"/>
          </a:xfrm>
          <a:prstGeom prst="rect">
            <a:avLst/>
          </a:prstGeom>
          <a:noFill/>
          <a:ln>
            <a:noFill/>
          </a:ln>
        </p:spPr>
      </p:pic>
      <p:pic>
        <p:nvPicPr>
          <p:cNvPr id="10" name="Picture 9" descr="A graph of sound waves&#10;&#10;Description automatically generated">
            <a:extLst>
              <a:ext uri="{FF2B5EF4-FFF2-40B4-BE49-F238E27FC236}">
                <a16:creationId xmlns:a16="http://schemas.microsoft.com/office/drawing/2014/main" id="{E08A3F90-1614-61F5-7DF4-F4477B19A04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261422" y="1642403"/>
            <a:ext cx="2559050" cy="1577419"/>
          </a:xfrm>
          <a:prstGeom prst="rect">
            <a:avLst/>
          </a:prstGeom>
        </p:spPr>
      </p:pic>
      <p:pic>
        <p:nvPicPr>
          <p:cNvPr id="13" name="Picture 12" descr="A graph of a graph of a graph of a graph of a graph of a graph of a graph of a graph of a graph of a graph of a graph of a graph of a graph of&#10;&#10;Description automatically generated">
            <a:extLst>
              <a:ext uri="{FF2B5EF4-FFF2-40B4-BE49-F238E27FC236}">
                <a16:creationId xmlns:a16="http://schemas.microsoft.com/office/drawing/2014/main" id="{AF08D27E-7229-F06A-F7C9-0459A5BBCFD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918912" y="498463"/>
            <a:ext cx="3193637" cy="1133416"/>
          </a:xfrm>
          <a:prstGeom prst="rect">
            <a:avLst/>
          </a:prstGeom>
        </p:spPr>
      </p:pic>
      <p:pic>
        <p:nvPicPr>
          <p:cNvPr id="15" name="Picture 14" descr="A graph with blue lines&#10;&#10;Description automatically generated">
            <a:extLst>
              <a:ext uri="{FF2B5EF4-FFF2-40B4-BE49-F238E27FC236}">
                <a16:creationId xmlns:a16="http://schemas.microsoft.com/office/drawing/2014/main" id="{C2DBC350-35EC-C873-E5C4-34FF6B6ABF20}"/>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339752" y="3249922"/>
            <a:ext cx="2598672" cy="1503194"/>
          </a:xfrm>
          <a:prstGeom prst="rect">
            <a:avLst/>
          </a:prstGeom>
        </p:spPr>
      </p:pic>
      <p:pic>
        <p:nvPicPr>
          <p:cNvPr id="17" name="Picture 16" descr="A graph of a graph&#10;&#10;Description automatically generated with medium confidence">
            <a:extLst>
              <a:ext uri="{FF2B5EF4-FFF2-40B4-BE49-F238E27FC236}">
                <a16:creationId xmlns:a16="http://schemas.microsoft.com/office/drawing/2014/main" id="{5F7BA58A-5453-D477-CF66-546B1D16D014}"/>
              </a:ext>
            </a:extLst>
          </p:cNvPr>
          <p:cNvPicPr>
            <a:picLocks noChangeAspect="1"/>
          </p:cNvPicPr>
          <p:nvPr/>
        </p:nvPicPr>
        <p:blipFill>
          <a:blip r:embed="rId7">
            <a:extLst>
              <a:ext uri="{28A0092B-C50C-407E-A947-70E740481C1C}">
                <a14:useLocalDpi xmlns:a14="http://schemas.microsoft.com/office/drawing/2010/main"/>
              </a:ext>
            </a:extLst>
          </a:blip>
          <a:srcRect/>
          <a:stretch/>
        </p:blipFill>
        <p:spPr>
          <a:xfrm>
            <a:off x="164854" y="3075806"/>
            <a:ext cx="1953086" cy="1576937"/>
          </a:xfrm>
          <a:prstGeom prst="rect">
            <a:avLst/>
          </a:prstGeom>
        </p:spPr>
      </p:pic>
      <p:sp>
        <p:nvSpPr>
          <p:cNvPr id="2" name="Slide Number Placeholder 1">
            <a:extLst>
              <a:ext uri="{FF2B5EF4-FFF2-40B4-BE49-F238E27FC236}">
                <a16:creationId xmlns:a16="http://schemas.microsoft.com/office/drawing/2014/main" id="{8A99E173-8BEF-8B89-DBC9-FBF62E5555CD}"/>
              </a:ext>
            </a:extLst>
          </p:cNvPr>
          <p:cNvSpPr>
            <a:spLocks noGrp="1"/>
          </p:cNvSpPr>
          <p:nvPr>
            <p:ph type="sldNum" sz="quarter" idx="4"/>
          </p:nvPr>
        </p:nvSpPr>
        <p:spPr/>
        <p:txBody>
          <a:bodyPr/>
          <a:lstStyle/>
          <a:p>
            <a:fld id="{974172A1-1CBF-0B40-9234-7D4D80EC19EA}" type="slidenum">
              <a:rPr lang="en-GB" smtClean="0"/>
              <a:pPr/>
              <a:t>32</a:t>
            </a:fld>
            <a:endParaRPr lang="en-GB" dirty="0"/>
          </a:p>
        </p:txBody>
      </p:sp>
    </p:spTree>
    <p:extLst>
      <p:ext uri="{BB962C8B-B14F-4D97-AF65-F5344CB8AC3E}">
        <p14:creationId xmlns:p14="http://schemas.microsoft.com/office/powerpoint/2010/main" val="28945829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1EBC9-E845-AAD9-60F4-1944751AD3FD}"/>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7A31D2BB-63D3-ABB8-B9C2-CDCEE204190B}"/>
              </a:ext>
            </a:extLst>
          </p:cNvPr>
          <p:cNvSpPr>
            <a:spLocks noGrp="1"/>
          </p:cNvSpPr>
          <p:nvPr>
            <p:ph type="title"/>
          </p:nvPr>
        </p:nvSpPr>
        <p:spPr>
          <a:xfrm>
            <a:off x="1115616" y="51470"/>
            <a:ext cx="7190184" cy="432048"/>
          </a:xfrm>
        </p:spPr>
        <p:txBody>
          <a:bodyPr>
            <a:normAutofit fontScale="90000"/>
          </a:bodyPr>
          <a:lstStyle/>
          <a:p>
            <a:r>
              <a:rPr lang="en-US" spc="29" dirty="0">
                <a:solidFill>
                  <a:srgbClr val="000000"/>
                </a:solidFill>
                <a:ea typeface="Optima Bold"/>
                <a:sym typeface="Optima Bold"/>
              </a:rPr>
              <a:t>Lattice Designs</a:t>
            </a:r>
            <a:endParaRPr lang="en-GB" b="0" dirty="0">
              <a:latin typeface="Calibri"/>
              <a:cs typeface="Calibri"/>
            </a:endParaRPr>
          </a:p>
        </p:txBody>
      </p:sp>
      <p:sp>
        <p:nvSpPr>
          <p:cNvPr id="5" name="Espace réservé du numéro de diapositive 3">
            <a:extLst>
              <a:ext uri="{FF2B5EF4-FFF2-40B4-BE49-F238E27FC236}">
                <a16:creationId xmlns:a16="http://schemas.microsoft.com/office/drawing/2014/main" id="{42DAE99A-66E0-A670-9488-3B7BF44FFA4B}"/>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33</a:t>
            </a:fld>
            <a:endParaRPr lang="en-GB" dirty="0"/>
          </a:p>
        </p:txBody>
      </p:sp>
      <p:sp>
        <p:nvSpPr>
          <p:cNvPr id="52" name="Espace réservé du pied de page 4">
            <a:extLst>
              <a:ext uri="{FF2B5EF4-FFF2-40B4-BE49-F238E27FC236}">
                <a16:creationId xmlns:a16="http://schemas.microsoft.com/office/drawing/2014/main" id="{AD960BCB-E604-80DC-835F-C00D0260034F}"/>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pic>
        <p:nvPicPr>
          <p:cNvPr id="4" name="Picture 3" descr="A diagram of a diagram&#10;&#10;AI-generated content may be incorrect.">
            <a:extLst>
              <a:ext uri="{FF2B5EF4-FFF2-40B4-BE49-F238E27FC236}">
                <a16:creationId xmlns:a16="http://schemas.microsoft.com/office/drawing/2014/main" id="{0E99481C-6D9D-AA08-5435-BBADE3E13788}"/>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23235"/>
          <a:stretch/>
        </p:blipFill>
        <p:spPr>
          <a:xfrm>
            <a:off x="-108520" y="1563638"/>
            <a:ext cx="9326880" cy="1477582"/>
          </a:xfrm>
          <a:prstGeom prst="rect">
            <a:avLst/>
          </a:prstGeom>
        </p:spPr>
      </p:pic>
      <p:sp>
        <p:nvSpPr>
          <p:cNvPr id="23" name="Donut 22">
            <a:extLst>
              <a:ext uri="{FF2B5EF4-FFF2-40B4-BE49-F238E27FC236}">
                <a16:creationId xmlns:a16="http://schemas.microsoft.com/office/drawing/2014/main" id="{49E77B17-5AAE-0A77-783A-4849F2487CCB}"/>
              </a:ext>
            </a:extLst>
          </p:cNvPr>
          <p:cNvSpPr/>
          <p:nvPr/>
        </p:nvSpPr>
        <p:spPr>
          <a:xfrm>
            <a:off x="686489" y="1435509"/>
            <a:ext cx="1268083" cy="178950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Donut 23">
            <a:extLst>
              <a:ext uri="{FF2B5EF4-FFF2-40B4-BE49-F238E27FC236}">
                <a16:creationId xmlns:a16="http://schemas.microsoft.com/office/drawing/2014/main" id="{BB59D282-D071-0CFD-8DDF-08FC1F8D1853}"/>
              </a:ext>
            </a:extLst>
          </p:cNvPr>
          <p:cNvSpPr/>
          <p:nvPr/>
        </p:nvSpPr>
        <p:spPr>
          <a:xfrm>
            <a:off x="4036004" y="1423911"/>
            <a:ext cx="463988" cy="178950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Donut 24">
            <a:extLst>
              <a:ext uri="{FF2B5EF4-FFF2-40B4-BE49-F238E27FC236}">
                <a16:creationId xmlns:a16="http://schemas.microsoft.com/office/drawing/2014/main" id="{C5AE0F3D-41EE-B921-41DE-0413E2E5BA86}"/>
              </a:ext>
            </a:extLst>
          </p:cNvPr>
          <p:cNvSpPr/>
          <p:nvPr/>
        </p:nvSpPr>
        <p:spPr>
          <a:xfrm>
            <a:off x="4624489" y="1465637"/>
            <a:ext cx="595583" cy="177009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Donut 25">
            <a:extLst>
              <a:ext uri="{FF2B5EF4-FFF2-40B4-BE49-F238E27FC236}">
                <a16:creationId xmlns:a16="http://schemas.microsoft.com/office/drawing/2014/main" id="{1AB227D9-C88D-06B9-6B04-2914F2CC0796}"/>
              </a:ext>
            </a:extLst>
          </p:cNvPr>
          <p:cNvSpPr/>
          <p:nvPr/>
        </p:nvSpPr>
        <p:spPr>
          <a:xfrm>
            <a:off x="5214447" y="1431133"/>
            <a:ext cx="293657" cy="1805774"/>
          </a:xfrm>
          <a:prstGeom prst="donut">
            <a:avLst>
              <a:gd name="adj" fmla="val 903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7" name="Donut 26">
            <a:extLst>
              <a:ext uri="{FF2B5EF4-FFF2-40B4-BE49-F238E27FC236}">
                <a16:creationId xmlns:a16="http://schemas.microsoft.com/office/drawing/2014/main" id="{69A33A4A-A6ED-EC0D-FD05-0BA1AA246D0D}"/>
              </a:ext>
            </a:extLst>
          </p:cNvPr>
          <p:cNvSpPr/>
          <p:nvPr/>
        </p:nvSpPr>
        <p:spPr>
          <a:xfrm>
            <a:off x="7308304" y="1435509"/>
            <a:ext cx="1110287" cy="178831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Donut 27">
            <a:extLst>
              <a:ext uri="{FF2B5EF4-FFF2-40B4-BE49-F238E27FC236}">
                <a16:creationId xmlns:a16="http://schemas.microsoft.com/office/drawing/2014/main" id="{58E58F59-663D-CBF4-BAD3-057F19897BB9}"/>
              </a:ext>
            </a:extLst>
          </p:cNvPr>
          <p:cNvSpPr/>
          <p:nvPr/>
        </p:nvSpPr>
        <p:spPr>
          <a:xfrm>
            <a:off x="8388424" y="1434321"/>
            <a:ext cx="683462" cy="178950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Donut 28">
            <a:extLst>
              <a:ext uri="{FF2B5EF4-FFF2-40B4-BE49-F238E27FC236}">
                <a16:creationId xmlns:a16="http://schemas.microsoft.com/office/drawing/2014/main" id="{0DEDA9F7-D292-EF21-DC81-44DB5BC8B57A}"/>
              </a:ext>
            </a:extLst>
          </p:cNvPr>
          <p:cNvSpPr/>
          <p:nvPr/>
        </p:nvSpPr>
        <p:spPr>
          <a:xfrm>
            <a:off x="1934429" y="1429954"/>
            <a:ext cx="1116503" cy="1805774"/>
          </a:xfrm>
          <a:prstGeom prst="donut">
            <a:avLst>
              <a:gd name="adj" fmla="val 4666"/>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3" name="Picture 2" descr="A diagram of a graph&#10;&#10;Description automatically generated with medium confidence">
            <a:extLst>
              <a:ext uri="{FF2B5EF4-FFF2-40B4-BE49-F238E27FC236}">
                <a16:creationId xmlns:a16="http://schemas.microsoft.com/office/drawing/2014/main" id="{D4824D72-3C9A-277B-52B1-757693469558}"/>
              </a:ext>
            </a:extLst>
          </p:cNvPr>
          <p:cNvPicPr>
            <a:picLocks noChangeAspect="1"/>
          </p:cNvPicPr>
          <p:nvPr/>
        </p:nvPicPr>
        <p:blipFill>
          <a:blip r:embed="rId3">
            <a:extLst>
              <a:ext uri="{28A0092B-C50C-407E-A947-70E740481C1C}">
                <a14:useLocalDpi xmlns:a14="http://schemas.microsoft.com/office/drawing/2010/main"/>
              </a:ext>
            </a:extLst>
          </a:blip>
          <a:srcRect b="21049"/>
          <a:stretch>
            <a:fillRect/>
          </a:stretch>
        </p:blipFill>
        <p:spPr>
          <a:xfrm>
            <a:off x="-11048" y="487907"/>
            <a:ext cx="2543288" cy="905132"/>
          </a:xfrm>
          <a:prstGeom prst="rect">
            <a:avLst/>
          </a:prstGeom>
        </p:spPr>
      </p:pic>
      <p:pic>
        <p:nvPicPr>
          <p:cNvPr id="11" name="Picture 10" descr="A graph of a graph of a graph&#10;&#10;Description automatically generated with medium confidence">
            <a:extLst>
              <a:ext uri="{FF2B5EF4-FFF2-40B4-BE49-F238E27FC236}">
                <a16:creationId xmlns:a16="http://schemas.microsoft.com/office/drawing/2014/main" id="{2058F775-16FD-CBC7-383D-24A20675EFC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5496" y="3406327"/>
            <a:ext cx="2396581" cy="1047884"/>
          </a:xfrm>
          <a:prstGeom prst="rect">
            <a:avLst/>
          </a:prstGeom>
        </p:spPr>
      </p:pic>
      <p:pic>
        <p:nvPicPr>
          <p:cNvPr id="36" name="Picture 35" descr="A diagram of a graph&#10;&#10;Description automatically generated">
            <a:extLst>
              <a:ext uri="{FF2B5EF4-FFF2-40B4-BE49-F238E27FC236}">
                <a16:creationId xmlns:a16="http://schemas.microsoft.com/office/drawing/2014/main" id="{F32708DE-D9CC-AEF5-6AFE-82409E31D937}"/>
              </a:ext>
            </a:extLst>
          </p:cNvPr>
          <p:cNvPicPr>
            <a:picLocks noChangeAspect="1"/>
          </p:cNvPicPr>
          <p:nvPr/>
        </p:nvPicPr>
        <p:blipFill>
          <a:blip r:embed="rId5">
            <a:extLst>
              <a:ext uri="{28A0092B-C50C-407E-A947-70E740481C1C}">
                <a14:useLocalDpi xmlns:a14="http://schemas.microsoft.com/office/drawing/2010/main"/>
              </a:ext>
            </a:extLst>
          </a:blip>
          <a:srcRect b="16283"/>
          <a:stretch>
            <a:fillRect/>
          </a:stretch>
        </p:blipFill>
        <p:spPr>
          <a:xfrm>
            <a:off x="6058404" y="403666"/>
            <a:ext cx="1897101" cy="1015956"/>
          </a:xfrm>
          <a:prstGeom prst="rect">
            <a:avLst/>
          </a:prstGeom>
        </p:spPr>
      </p:pic>
      <p:pic>
        <p:nvPicPr>
          <p:cNvPr id="37" name="Picture 36">
            <a:extLst>
              <a:ext uri="{FF2B5EF4-FFF2-40B4-BE49-F238E27FC236}">
                <a16:creationId xmlns:a16="http://schemas.microsoft.com/office/drawing/2014/main" id="{7D108408-D08D-E6A5-3DDE-C677D96031F2}"/>
              </a:ext>
            </a:extLst>
          </p:cNvPr>
          <p:cNvPicPr/>
          <p:nvPr/>
        </p:nvPicPr>
        <p:blipFill>
          <a:blip r:embed="rId6"/>
          <a:stretch/>
        </p:blipFill>
        <p:spPr>
          <a:xfrm>
            <a:off x="6058404" y="3291830"/>
            <a:ext cx="2366334" cy="1598600"/>
          </a:xfrm>
          <a:prstGeom prst="rect">
            <a:avLst/>
          </a:prstGeom>
          <a:ln w="0">
            <a:noFill/>
          </a:ln>
        </p:spPr>
      </p:pic>
      <p:sp>
        <p:nvSpPr>
          <p:cNvPr id="38" name="TextBox 37">
            <a:extLst>
              <a:ext uri="{FF2B5EF4-FFF2-40B4-BE49-F238E27FC236}">
                <a16:creationId xmlns:a16="http://schemas.microsoft.com/office/drawing/2014/main" id="{A7E40ED0-C9AB-9C16-D233-62902C9004AF}"/>
              </a:ext>
            </a:extLst>
          </p:cNvPr>
          <p:cNvSpPr txBox="1"/>
          <p:nvPr/>
        </p:nvSpPr>
        <p:spPr>
          <a:xfrm>
            <a:off x="2699792" y="3406327"/>
            <a:ext cx="3241850" cy="646331"/>
          </a:xfrm>
          <a:prstGeom prst="rect">
            <a:avLst/>
          </a:prstGeom>
          <a:noFill/>
        </p:spPr>
        <p:txBody>
          <a:bodyPr wrap="none" rtlCol="0">
            <a:spAutoFit/>
          </a:bodyPr>
          <a:lstStyle/>
          <a:p>
            <a:r>
              <a:rPr lang="en-US" dirty="0"/>
              <a:t>Lattice design is progressing well</a:t>
            </a:r>
          </a:p>
          <a:p>
            <a:pPr marL="285750" indent="-285750">
              <a:buFont typeface="Arial" panose="020B0604020202020204" pitchFamily="34" charset="0"/>
              <a:buChar char="•"/>
            </a:pPr>
            <a:endParaRPr lang="en-US" dirty="0"/>
          </a:p>
        </p:txBody>
      </p:sp>
      <p:sp>
        <p:nvSpPr>
          <p:cNvPr id="2" name="Slide Number Placeholder 1">
            <a:extLst>
              <a:ext uri="{FF2B5EF4-FFF2-40B4-BE49-F238E27FC236}">
                <a16:creationId xmlns:a16="http://schemas.microsoft.com/office/drawing/2014/main" id="{6279ACB6-39CD-CDDC-78FD-1E549054F47D}"/>
              </a:ext>
            </a:extLst>
          </p:cNvPr>
          <p:cNvSpPr>
            <a:spLocks noGrp="1"/>
          </p:cNvSpPr>
          <p:nvPr>
            <p:ph type="sldNum" sz="quarter" idx="4"/>
          </p:nvPr>
        </p:nvSpPr>
        <p:spPr/>
        <p:txBody>
          <a:bodyPr/>
          <a:lstStyle/>
          <a:p>
            <a:fld id="{974172A1-1CBF-0B40-9234-7D4D80EC19EA}" type="slidenum">
              <a:rPr lang="en-GB" smtClean="0"/>
              <a:pPr/>
              <a:t>33</a:t>
            </a:fld>
            <a:endParaRPr lang="en-GB" dirty="0"/>
          </a:p>
        </p:txBody>
      </p:sp>
    </p:spTree>
    <p:extLst>
      <p:ext uri="{BB962C8B-B14F-4D97-AF65-F5344CB8AC3E}">
        <p14:creationId xmlns:p14="http://schemas.microsoft.com/office/powerpoint/2010/main" val="18267082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F2B03E-290C-6090-C8F4-07C9D1C096BD}"/>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1725F8C7-DA3F-8BFA-9267-9871D6C9CF81}"/>
              </a:ext>
            </a:extLst>
          </p:cNvPr>
          <p:cNvSpPr>
            <a:spLocks noGrp="1"/>
          </p:cNvSpPr>
          <p:nvPr>
            <p:ph type="title"/>
          </p:nvPr>
        </p:nvSpPr>
        <p:spPr>
          <a:xfrm>
            <a:off x="1295400" y="-20538"/>
            <a:ext cx="6781800" cy="432048"/>
          </a:xfrm>
        </p:spPr>
        <p:txBody>
          <a:bodyPr/>
          <a:lstStyle/>
          <a:p>
            <a:pPr algn="ctr"/>
            <a:r>
              <a:rPr lang="en-GB" sz="3200" dirty="0">
                <a:latin typeface="Calibri"/>
                <a:cs typeface="Calibri"/>
              </a:rPr>
              <a:t>Collider Ring Magnets</a:t>
            </a:r>
            <a:endParaRPr lang="en-GB" sz="3200" b="0" dirty="0">
              <a:latin typeface="Calibri"/>
              <a:cs typeface="Calibri"/>
            </a:endParaRPr>
          </a:p>
        </p:txBody>
      </p:sp>
      <p:sp>
        <p:nvSpPr>
          <p:cNvPr id="52" name="Espace réservé du pied de page 4">
            <a:extLst>
              <a:ext uri="{FF2B5EF4-FFF2-40B4-BE49-F238E27FC236}">
                <a16:creationId xmlns:a16="http://schemas.microsoft.com/office/drawing/2014/main" id="{B0F78131-453F-18C7-4E64-C23DF4C81676}"/>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sp>
        <p:nvSpPr>
          <p:cNvPr id="35" name="AutoShape 2">
            <a:extLst>
              <a:ext uri="{FF2B5EF4-FFF2-40B4-BE49-F238E27FC236}">
                <a16:creationId xmlns:a16="http://schemas.microsoft.com/office/drawing/2014/main" id="{DA76016C-7A51-8608-4070-DC8E3C6B1C44}"/>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7423E398-7907-11B5-ACFF-1F67F69F7437}"/>
              </a:ext>
            </a:extLst>
          </p:cNvPr>
          <p:cNvSpPr txBox="1"/>
          <p:nvPr/>
        </p:nvSpPr>
        <p:spPr>
          <a:xfrm>
            <a:off x="129291" y="489372"/>
            <a:ext cx="4442709" cy="461665"/>
          </a:xfrm>
          <a:prstGeom prst="rect">
            <a:avLst/>
          </a:prstGeom>
          <a:solidFill>
            <a:schemeClr val="accent1">
              <a:lumMod val="20000"/>
              <a:lumOff val="8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r>
              <a:rPr lang="en-US" sz="1200" dirty="0">
                <a:latin typeface="Calibri" panose="020F0502020204030204" pitchFamily="34" charset="0"/>
                <a:cs typeface="Calibri" panose="020F0502020204030204" pitchFamily="34" charset="0"/>
              </a:rPr>
              <a:t>High-field collider ring magnets with large aperture</a:t>
            </a:r>
          </a:p>
        </p:txBody>
      </p:sp>
      <p:pic>
        <p:nvPicPr>
          <p:cNvPr id="6" name="Picture 5" descr="A graph of dipole&#10;&#10;Description automatically generated">
            <a:extLst>
              <a:ext uri="{FF2B5EF4-FFF2-40B4-BE49-F238E27FC236}">
                <a16:creationId xmlns:a16="http://schemas.microsoft.com/office/drawing/2014/main" id="{57B76470-D120-F45F-6C9B-5B63A5749974}"/>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258634" y="3616670"/>
            <a:ext cx="1758097" cy="1138664"/>
          </a:xfrm>
          <a:prstGeom prst="rect">
            <a:avLst/>
          </a:prstGeom>
        </p:spPr>
      </p:pic>
      <p:pic>
        <p:nvPicPr>
          <p:cNvPr id="8" name="Picture 7" descr="A diagram of a stress-free graph&#10;&#10;Description automatically generated with medium confidence">
            <a:extLst>
              <a:ext uri="{FF2B5EF4-FFF2-40B4-BE49-F238E27FC236}">
                <a16:creationId xmlns:a16="http://schemas.microsoft.com/office/drawing/2014/main" id="{F5206163-5040-3DAC-99E1-6F7EE6FF96A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078993" y="509616"/>
            <a:ext cx="2805375" cy="1486070"/>
          </a:xfrm>
          <a:prstGeom prst="rect">
            <a:avLst/>
          </a:prstGeom>
        </p:spPr>
      </p:pic>
      <p:pic>
        <p:nvPicPr>
          <p:cNvPr id="9" name="Picture 8" descr="A close-up of a graph&#10;&#10;Description automatically generated">
            <a:extLst>
              <a:ext uri="{FF2B5EF4-FFF2-40B4-BE49-F238E27FC236}">
                <a16:creationId xmlns:a16="http://schemas.microsoft.com/office/drawing/2014/main" id="{21ED4206-0381-11A0-F15A-79AF492FB0E1}"/>
              </a:ext>
            </a:extLst>
          </p:cNvPr>
          <p:cNvPicPr>
            <a:picLocks noChangeAspect="1"/>
          </p:cNvPicPr>
          <p:nvPr/>
        </p:nvPicPr>
        <p:blipFill>
          <a:blip r:embed="rId4">
            <a:extLst>
              <a:ext uri="{28A0092B-C50C-407E-A947-70E740481C1C}">
                <a14:useLocalDpi xmlns:a14="http://schemas.microsoft.com/office/drawing/2010/main"/>
              </a:ext>
            </a:extLst>
          </a:blip>
          <a:srcRect b="18243"/>
          <a:stretch>
            <a:fillRect/>
          </a:stretch>
        </p:blipFill>
        <p:spPr>
          <a:xfrm>
            <a:off x="4888091" y="2064503"/>
            <a:ext cx="1637593" cy="1028420"/>
          </a:xfrm>
          <a:prstGeom prst="rect">
            <a:avLst/>
          </a:prstGeom>
        </p:spPr>
      </p:pic>
      <p:pic>
        <p:nvPicPr>
          <p:cNvPr id="14" name="Picture 13" descr="A close-up of several images&#10;&#10;Description automatically generated">
            <a:extLst>
              <a:ext uri="{FF2B5EF4-FFF2-40B4-BE49-F238E27FC236}">
                <a16:creationId xmlns:a16="http://schemas.microsoft.com/office/drawing/2014/main" id="{70AFEB42-D1E5-1BAD-C29F-AE6CF6CED0C3}"/>
              </a:ext>
            </a:extLst>
          </p:cNvPr>
          <p:cNvPicPr>
            <a:picLocks noChangeAspect="1"/>
          </p:cNvPicPr>
          <p:nvPr/>
        </p:nvPicPr>
        <p:blipFill>
          <a:blip r:embed="rId5">
            <a:extLst>
              <a:ext uri="{28A0092B-C50C-407E-A947-70E740481C1C}">
                <a14:useLocalDpi xmlns:a14="http://schemas.microsoft.com/office/drawing/2010/main"/>
              </a:ext>
            </a:extLst>
          </a:blip>
          <a:srcRect t="-1" b="20129"/>
          <a:stretch>
            <a:fillRect/>
          </a:stretch>
        </p:blipFill>
        <p:spPr>
          <a:xfrm>
            <a:off x="6829615" y="1952544"/>
            <a:ext cx="1926823" cy="1123262"/>
          </a:xfrm>
          <a:prstGeom prst="rect">
            <a:avLst/>
          </a:prstGeom>
        </p:spPr>
      </p:pic>
      <p:sp>
        <p:nvSpPr>
          <p:cNvPr id="15" name="TextBox 14">
            <a:extLst>
              <a:ext uri="{FF2B5EF4-FFF2-40B4-BE49-F238E27FC236}">
                <a16:creationId xmlns:a16="http://schemas.microsoft.com/office/drawing/2014/main" id="{50ABD164-4390-DDD5-E569-49D3D5DC7D92}"/>
              </a:ext>
            </a:extLst>
          </p:cNvPr>
          <p:cNvSpPr txBox="1"/>
          <p:nvPr/>
        </p:nvSpPr>
        <p:spPr>
          <a:xfrm>
            <a:off x="5198777" y="3414794"/>
            <a:ext cx="3816780" cy="1384995"/>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Dipoles appear feasible:</a:t>
            </a:r>
          </a:p>
          <a:p>
            <a:pPr marL="628650" lvl="1" indent="-171450">
              <a:buFont typeface="Arial" panose="020B0604020202020204" pitchFamily="34" charset="0"/>
              <a:buChar char="•"/>
            </a:pPr>
            <a:r>
              <a:rPr lang="en-US" sz="1200" spc="-1" dirty="0" err="1">
                <a:solidFill>
                  <a:srgbClr val="000000"/>
                </a:solidFill>
                <a:latin typeface="Calibri" panose="020F0502020204030204" pitchFamily="34" charset="0"/>
                <a:cs typeface="Calibri" panose="020F0502020204030204" pitchFamily="34" charset="0"/>
              </a:rPr>
              <a:t>NbTi</a:t>
            </a:r>
            <a:r>
              <a:rPr lang="en-US" sz="1200" spc="-1" dirty="0">
                <a:solidFill>
                  <a:srgbClr val="000000"/>
                </a:solidFill>
                <a:latin typeface="Calibri" panose="020F0502020204030204" pitchFamily="34" charset="0"/>
                <a:cs typeface="Calibri" panose="020F0502020204030204" pitchFamily="34" charset="0"/>
              </a:rPr>
              <a:t> at 4 K, 4.8 T, 16 cm aperture</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Nb3Sn at 4 K, 11 T, 16 cm aperture</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HTS at 20 K, 14 T, 14 cm aperture</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Quad in dipole best combined solution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Experimental </a:t>
            </a:r>
            <a:r>
              <a:rPr lang="en-US" sz="1200" spc="-1" dirty="0" err="1">
                <a:solidFill>
                  <a:srgbClr val="000000"/>
                </a:solidFill>
                <a:latin typeface="Calibri" panose="020F0502020204030204" pitchFamily="34" charset="0"/>
                <a:cs typeface="Calibri" panose="020F0502020204030204" pitchFamily="34" charset="0"/>
              </a:rPr>
              <a:t>programme</a:t>
            </a:r>
            <a:r>
              <a:rPr lang="en-US" sz="1200" spc="-1" dirty="0">
                <a:solidFill>
                  <a:srgbClr val="000000"/>
                </a:solidFill>
                <a:latin typeface="Calibri" panose="020F0502020204030204" pitchFamily="34" charset="0"/>
                <a:cs typeface="Calibri" panose="020F0502020204030204" pitchFamily="34" charset="0"/>
              </a:rPr>
              <a:t> is now essential </a:t>
            </a:r>
          </a:p>
        </p:txBody>
      </p:sp>
      <p:sp>
        <p:nvSpPr>
          <p:cNvPr id="16" name="TextBox 15">
            <a:extLst>
              <a:ext uri="{FF2B5EF4-FFF2-40B4-BE49-F238E27FC236}">
                <a16:creationId xmlns:a16="http://schemas.microsoft.com/office/drawing/2014/main" id="{7F2BC4EF-99D1-5622-FEEF-A731ADA6E37B}"/>
              </a:ext>
            </a:extLst>
          </p:cNvPr>
          <p:cNvSpPr txBox="1"/>
          <p:nvPr/>
        </p:nvSpPr>
        <p:spPr>
          <a:xfrm>
            <a:off x="128442" y="1085076"/>
            <a:ext cx="4443558" cy="1384995"/>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New method developed to identify field limit, depending on technology, temperature, cost, aperture, considering current, stress and protection (quadrupoles, dipoles, combined function magnets)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Different conceptual dipole designs (block coil, cos-theta)</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Combined function design ongoing</a:t>
            </a:r>
          </a:p>
        </p:txBody>
      </p:sp>
      <p:pic>
        <p:nvPicPr>
          <p:cNvPr id="4" name="Picture 3" descr="A graph of dipole&#10;&#10;Description automatically generated">
            <a:extLst>
              <a:ext uri="{FF2B5EF4-FFF2-40B4-BE49-F238E27FC236}">
                <a16:creationId xmlns:a16="http://schemas.microsoft.com/office/drawing/2014/main" id="{FA6D00CF-16E4-91DB-FFEC-B1017674624C}"/>
              </a:ext>
            </a:extLst>
          </p:cNvPr>
          <p:cNvPicPr>
            <a:picLocks noChangeAspect="1"/>
          </p:cNvPicPr>
          <p:nvPr/>
        </p:nvPicPr>
        <p:blipFill>
          <a:blip r:embed="rId2">
            <a:extLst>
              <a:ext uri="{28A0092B-C50C-407E-A947-70E740481C1C}">
                <a14:useLocalDpi xmlns:a14="http://schemas.microsoft.com/office/drawing/2010/main"/>
              </a:ext>
            </a:extLst>
          </a:blip>
          <a:srcRect l="67500" b="60023"/>
          <a:stretch>
            <a:fillRect/>
          </a:stretch>
        </p:blipFill>
        <p:spPr>
          <a:xfrm>
            <a:off x="128443" y="2529014"/>
            <a:ext cx="3075406" cy="2450117"/>
          </a:xfrm>
          <a:prstGeom prst="rect">
            <a:avLst/>
          </a:prstGeom>
        </p:spPr>
      </p:pic>
      <p:sp>
        <p:nvSpPr>
          <p:cNvPr id="5" name="Oval 4">
            <a:extLst>
              <a:ext uri="{FF2B5EF4-FFF2-40B4-BE49-F238E27FC236}">
                <a16:creationId xmlns:a16="http://schemas.microsoft.com/office/drawing/2014/main" id="{62BEC678-8355-C7D3-96FC-9368C5B642D4}"/>
              </a:ext>
            </a:extLst>
          </p:cNvPr>
          <p:cNvSpPr/>
          <p:nvPr/>
        </p:nvSpPr>
        <p:spPr>
          <a:xfrm>
            <a:off x="1888272" y="3867894"/>
            <a:ext cx="91440" cy="91440"/>
          </a:xfrm>
          <a:prstGeom prst="ellipse">
            <a:avLst/>
          </a:prstGeom>
          <a:solidFill>
            <a:schemeClr val="accent6">
              <a:lumMod val="60000"/>
              <a:lumOff val="40000"/>
            </a:schemeClr>
          </a:solid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69977F54-B06E-2B7A-374B-8815759AB649}"/>
              </a:ext>
            </a:extLst>
          </p:cNvPr>
          <p:cNvSpPr>
            <a:spLocks noGrp="1"/>
          </p:cNvSpPr>
          <p:nvPr>
            <p:ph type="sldNum" sz="quarter" idx="4"/>
          </p:nvPr>
        </p:nvSpPr>
        <p:spPr/>
        <p:txBody>
          <a:bodyPr/>
          <a:lstStyle/>
          <a:p>
            <a:fld id="{974172A1-1CBF-0B40-9234-7D4D80EC19EA}" type="slidenum">
              <a:rPr lang="en-GB" smtClean="0"/>
              <a:pPr/>
              <a:t>34</a:t>
            </a:fld>
            <a:endParaRPr lang="en-GB" dirty="0"/>
          </a:p>
        </p:txBody>
      </p:sp>
    </p:spTree>
    <p:extLst>
      <p:ext uri="{BB962C8B-B14F-4D97-AF65-F5344CB8AC3E}">
        <p14:creationId xmlns:p14="http://schemas.microsoft.com/office/powerpoint/2010/main" val="35728215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C573D7-606C-A9D6-9ADD-D3F40C7E744D}"/>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291EF7F8-6B69-8164-2488-A72D3A419136}"/>
              </a:ext>
            </a:extLst>
          </p:cNvPr>
          <p:cNvSpPr>
            <a:spLocks noGrp="1"/>
          </p:cNvSpPr>
          <p:nvPr>
            <p:ph type="title"/>
          </p:nvPr>
        </p:nvSpPr>
        <p:spPr>
          <a:xfrm>
            <a:off x="1295400" y="-20538"/>
            <a:ext cx="6781800" cy="432048"/>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Site</a:t>
            </a:r>
            <a:endParaRPr lang="en-GB" sz="3200" b="0" dirty="0">
              <a:latin typeface="Calibri"/>
              <a:cs typeface="Calibri"/>
            </a:endParaRPr>
          </a:p>
        </p:txBody>
      </p:sp>
      <p:sp>
        <p:nvSpPr>
          <p:cNvPr id="52" name="Espace réservé du pied de page 4">
            <a:extLst>
              <a:ext uri="{FF2B5EF4-FFF2-40B4-BE49-F238E27FC236}">
                <a16:creationId xmlns:a16="http://schemas.microsoft.com/office/drawing/2014/main" id="{A7DBF71A-FB2C-8422-5CAC-1EE276B406E9}"/>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sp>
        <p:nvSpPr>
          <p:cNvPr id="35" name="AutoShape 2">
            <a:extLst>
              <a:ext uri="{FF2B5EF4-FFF2-40B4-BE49-F238E27FC236}">
                <a16:creationId xmlns:a16="http://schemas.microsoft.com/office/drawing/2014/main" id="{B9158F6C-5D65-DE2B-52B3-BAE452D444F4}"/>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3B11BF16-44F7-171C-6BF8-659F1F912676}"/>
              </a:ext>
            </a:extLst>
          </p:cNvPr>
          <p:cNvSpPr txBox="1"/>
          <p:nvPr/>
        </p:nvSpPr>
        <p:spPr>
          <a:xfrm>
            <a:off x="129291" y="525909"/>
            <a:ext cx="2225687" cy="461665"/>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r>
              <a:rPr lang="en-US" sz="1200" dirty="0">
                <a:latin typeface="Calibri" panose="020F0502020204030204" pitchFamily="34" charset="0"/>
                <a:cs typeface="Calibri" panose="020F0502020204030204" pitchFamily="34" charset="0"/>
              </a:rPr>
              <a:t>Obtain negligible neutrino flux</a:t>
            </a:r>
          </a:p>
        </p:txBody>
      </p:sp>
      <p:sp>
        <p:nvSpPr>
          <p:cNvPr id="16" name="TextBox 15">
            <a:extLst>
              <a:ext uri="{FF2B5EF4-FFF2-40B4-BE49-F238E27FC236}">
                <a16:creationId xmlns:a16="http://schemas.microsoft.com/office/drawing/2014/main" id="{F197AD83-14DD-AC1A-EDD3-669FF75ABD4E}"/>
              </a:ext>
            </a:extLst>
          </p:cNvPr>
          <p:cNvSpPr txBox="1"/>
          <p:nvPr/>
        </p:nvSpPr>
        <p:spPr>
          <a:xfrm>
            <a:off x="122887" y="1059582"/>
            <a:ext cx="2232092" cy="830997"/>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Detailed modelling</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First good orientation found</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Mover system concept</a:t>
            </a:r>
          </a:p>
        </p:txBody>
      </p:sp>
      <p:pic>
        <p:nvPicPr>
          <p:cNvPr id="18" name="Picture 17" descr="A screen shot of a graph&#10;&#10;Description automatically generated">
            <a:extLst>
              <a:ext uri="{FF2B5EF4-FFF2-40B4-BE49-F238E27FC236}">
                <a16:creationId xmlns:a16="http://schemas.microsoft.com/office/drawing/2014/main" id="{60151592-EE80-9607-6381-54F8E430FDE2}"/>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757742" y="2533433"/>
            <a:ext cx="2247905" cy="1417338"/>
          </a:xfrm>
          <a:prstGeom prst="rect">
            <a:avLst/>
          </a:prstGeom>
        </p:spPr>
      </p:pic>
      <p:pic>
        <p:nvPicPr>
          <p:cNvPr id="20" name="Picture 19" descr="A close-up of a white surface&#10;&#10;Description automatically generated">
            <a:extLst>
              <a:ext uri="{FF2B5EF4-FFF2-40B4-BE49-F238E27FC236}">
                <a16:creationId xmlns:a16="http://schemas.microsoft.com/office/drawing/2014/main" id="{780F8974-05E3-710E-2574-6C51BAD871E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915837"/>
            <a:ext cx="3522413" cy="1375994"/>
          </a:xfrm>
          <a:prstGeom prst="rect">
            <a:avLst/>
          </a:prstGeom>
        </p:spPr>
      </p:pic>
      <p:pic>
        <p:nvPicPr>
          <p:cNvPr id="21" name="Picture 20" descr="p1.pdf">
            <a:extLst>
              <a:ext uri="{FF2B5EF4-FFF2-40B4-BE49-F238E27FC236}">
                <a16:creationId xmlns:a16="http://schemas.microsoft.com/office/drawing/2014/main" id="{16B217CB-75BF-7BF5-A8E6-870F8379ED6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183302" y="1696887"/>
            <a:ext cx="3853194" cy="874863"/>
          </a:xfrm>
          <a:prstGeom prst="rect">
            <a:avLst/>
          </a:prstGeom>
        </p:spPr>
      </p:pic>
      <p:pic>
        <p:nvPicPr>
          <p:cNvPr id="24" name="Picture 23">
            <a:extLst>
              <a:ext uri="{FF2B5EF4-FFF2-40B4-BE49-F238E27FC236}">
                <a16:creationId xmlns:a16="http://schemas.microsoft.com/office/drawing/2014/main" id="{7BA1E630-D8B3-B790-7392-BC77C7E2136E}"/>
              </a:ext>
            </a:extLst>
          </p:cNvPr>
          <p:cNvPicPr>
            <a:picLocks noChangeAspect="1"/>
          </p:cNvPicPr>
          <p:nvPr/>
        </p:nvPicPr>
        <p:blipFill>
          <a:blip r:embed="rId5"/>
          <a:stretch>
            <a:fillRect/>
          </a:stretch>
        </p:blipFill>
        <p:spPr>
          <a:xfrm>
            <a:off x="6733709" y="2654895"/>
            <a:ext cx="2071265" cy="1543295"/>
          </a:xfrm>
          <a:prstGeom prst="rect">
            <a:avLst/>
          </a:prstGeom>
        </p:spPr>
      </p:pic>
      <p:pic>
        <p:nvPicPr>
          <p:cNvPr id="6" name="Picture 5" descr="a-Feynman-diagram-for-the-decay-of-a-positive-muon-b-Helicity-diagram-of-positive.png">
            <a:extLst>
              <a:ext uri="{FF2B5EF4-FFF2-40B4-BE49-F238E27FC236}">
                <a16:creationId xmlns:a16="http://schemas.microsoft.com/office/drawing/2014/main" id="{22415990-3826-9DA2-95B2-03C19242CCA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91881" y="1034685"/>
            <a:ext cx="1094432" cy="1003159"/>
          </a:xfrm>
          <a:prstGeom prst="rect">
            <a:avLst/>
          </a:prstGeom>
        </p:spPr>
      </p:pic>
      <p:sp>
        <p:nvSpPr>
          <p:cNvPr id="8" name="TextBox 7">
            <a:extLst>
              <a:ext uri="{FF2B5EF4-FFF2-40B4-BE49-F238E27FC236}">
                <a16:creationId xmlns:a16="http://schemas.microsoft.com/office/drawing/2014/main" id="{D83DC1D7-E794-0BAD-2065-581FA75E10CC}"/>
              </a:ext>
            </a:extLst>
          </p:cNvPr>
          <p:cNvSpPr txBox="1"/>
          <p:nvPr/>
        </p:nvSpPr>
        <p:spPr>
          <a:xfrm>
            <a:off x="3923508" y="3867894"/>
            <a:ext cx="2016644" cy="276999"/>
          </a:xfrm>
          <a:prstGeom prst="rect">
            <a:avLst/>
          </a:prstGeom>
          <a:no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FLUKA and RP studies</a:t>
            </a:r>
          </a:p>
        </p:txBody>
      </p:sp>
      <p:sp>
        <p:nvSpPr>
          <p:cNvPr id="9" name="TextBox 8">
            <a:extLst>
              <a:ext uri="{FF2B5EF4-FFF2-40B4-BE49-F238E27FC236}">
                <a16:creationId xmlns:a16="http://schemas.microsoft.com/office/drawing/2014/main" id="{9CB581FE-387A-7B8E-374D-E5243FEDA244}"/>
              </a:ext>
            </a:extLst>
          </p:cNvPr>
          <p:cNvSpPr txBox="1"/>
          <p:nvPr/>
        </p:nvSpPr>
        <p:spPr>
          <a:xfrm>
            <a:off x="6731820" y="3878927"/>
            <a:ext cx="2016644" cy="276999"/>
          </a:xfrm>
          <a:prstGeom prst="rect">
            <a:avLst/>
          </a:prstGeom>
          <a:solidFill>
            <a:schemeClr val="bg1"/>
          </a:solid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Mover system design</a:t>
            </a:r>
          </a:p>
        </p:txBody>
      </p:sp>
      <p:sp>
        <p:nvSpPr>
          <p:cNvPr id="10" name="TextBox 9">
            <a:extLst>
              <a:ext uri="{FF2B5EF4-FFF2-40B4-BE49-F238E27FC236}">
                <a16:creationId xmlns:a16="http://schemas.microsoft.com/office/drawing/2014/main" id="{97B43F96-4FBC-8056-531D-0A5AD1823591}"/>
              </a:ext>
            </a:extLst>
          </p:cNvPr>
          <p:cNvSpPr txBox="1"/>
          <p:nvPr/>
        </p:nvSpPr>
        <p:spPr>
          <a:xfrm>
            <a:off x="6012160" y="2582783"/>
            <a:ext cx="1662913" cy="276999"/>
          </a:xfrm>
          <a:prstGeom prst="rect">
            <a:avLst/>
          </a:prstGeom>
          <a:solidFill>
            <a:schemeClr val="bg1"/>
          </a:solid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Arc mitigation concept</a:t>
            </a:r>
          </a:p>
        </p:txBody>
      </p:sp>
      <p:sp>
        <p:nvSpPr>
          <p:cNvPr id="11" name="TextBox 10">
            <a:extLst>
              <a:ext uri="{FF2B5EF4-FFF2-40B4-BE49-F238E27FC236}">
                <a16:creationId xmlns:a16="http://schemas.microsoft.com/office/drawing/2014/main" id="{C652C93A-5683-0FB1-1511-A6563E2840C0}"/>
              </a:ext>
            </a:extLst>
          </p:cNvPr>
          <p:cNvSpPr txBox="1"/>
          <p:nvPr/>
        </p:nvSpPr>
        <p:spPr>
          <a:xfrm>
            <a:off x="129291" y="4526999"/>
            <a:ext cx="3074557" cy="276999"/>
          </a:xfrm>
          <a:prstGeom prst="rect">
            <a:avLst/>
          </a:prstGeom>
          <a:solidFill>
            <a:schemeClr val="bg1"/>
          </a:solidFill>
        </p:spPr>
        <p:txBody>
          <a:bodyPr wrap="square" rtlCol="0">
            <a:spAutoFit/>
          </a:bodyPr>
          <a:lstStyle/>
          <a:p>
            <a:r>
              <a:rPr lang="en-US" sz="1200" spc="-1" dirty="0">
                <a:solidFill>
                  <a:srgbClr val="000000"/>
                </a:solidFill>
                <a:latin typeface="Calibri" panose="020F0502020204030204" pitchFamily="34" charset="0"/>
                <a:cs typeface="Calibri" panose="020F0502020204030204" pitchFamily="34" charset="0"/>
              </a:rPr>
              <a:t>Site study at CERN for experimental insertion</a:t>
            </a:r>
          </a:p>
        </p:txBody>
      </p:sp>
      <p:sp>
        <p:nvSpPr>
          <p:cNvPr id="13" name="TextBox 12">
            <a:extLst>
              <a:ext uri="{FF2B5EF4-FFF2-40B4-BE49-F238E27FC236}">
                <a16:creationId xmlns:a16="http://schemas.microsoft.com/office/drawing/2014/main" id="{D05C2D2C-1C58-6735-EC62-1323176BB0D6}"/>
              </a:ext>
            </a:extLst>
          </p:cNvPr>
          <p:cNvSpPr txBox="1"/>
          <p:nvPr/>
        </p:nvSpPr>
        <p:spPr>
          <a:xfrm>
            <a:off x="6876256" y="4155926"/>
            <a:ext cx="2147622" cy="646331"/>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Are close to a solution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More work to be done</a:t>
            </a:r>
          </a:p>
        </p:txBody>
      </p:sp>
      <p:pic>
        <p:nvPicPr>
          <p:cNvPr id="5" name="Picture 4" descr="A map with a diagram of a city&#10;&#10;AI-generated content may be incorrect.">
            <a:extLst>
              <a:ext uri="{FF2B5EF4-FFF2-40B4-BE49-F238E27FC236}">
                <a16:creationId xmlns:a16="http://schemas.microsoft.com/office/drawing/2014/main" id="{95C3F2B7-2E01-3646-77E6-64A2CAF842C6}"/>
              </a:ext>
            </a:extLst>
          </p:cNvPr>
          <p:cNvPicPr>
            <a:picLocks noChangeAspect="1"/>
          </p:cNvPicPr>
          <p:nvPr/>
        </p:nvPicPr>
        <p:blipFill>
          <a:blip r:embed="rId7"/>
          <a:stretch>
            <a:fillRect/>
          </a:stretch>
        </p:blipFill>
        <p:spPr>
          <a:xfrm>
            <a:off x="7173245" y="565918"/>
            <a:ext cx="999155" cy="997720"/>
          </a:xfrm>
          <a:prstGeom prst="rect">
            <a:avLst/>
          </a:prstGeom>
        </p:spPr>
      </p:pic>
      <p:sp>
        <p:nvSpPr>
          <p:cNvPr id="15" name="TextBox 14">
            <a:extLst>
              <a:ext uri="{FF2B5EF4-FFF2-40B4-BE49-F238E27FC236}">
                <a16:creationId xmlns:a16="http://schemas.microsoft.com/office/drawing/2014/main" id="{86FD3F11-0EC4-FF18-EA3A-85CCE849963C}"/>
              </a:ext>
            </a:extLst>
          </p:cNvPr>
          <p:cNvSpPr txBox="1"/>
          <p:nvPr/>
        </p:nvSpPr>
        <p:spPr>
          <a:xfrm>
            <a:off x="105034" y="2931790"/>
            <a:ext cx="3386846" cy="276999"/>
          </a:xfrm>
          <a:prstGeom prst="rect">
            <a:avLst/>
          </a:prstGeom>
          <a:solidFill>
            <a:schemeClr val="bg1"/>
          </a:solidFill>
        </p:spPr>
        <p:txBody>
          <a:bodyPr wrap="square">
            <a:spAutoFit/>
          </a:bodyPr>
          <a:lstStyle/>
          <a:p>
            <a:r>
              <a:rPr lang="en-US" sz="1200" dirty="0">
                <a:latin typeface="Calibri" panose="020F0502020204030204" pitchFamily="34" charset="0"/>
                <a:cs typeface="Calibri" panose="020F0502020204030204" pitchFamily="34" charset="0"/>
              </a:rPr>
              <a:t>                                                    </a:t>
            </a:r>
          </a:p>
        </p:txBody>
      </p:sp>
      <p:pic>
        <p:nvPicPr>
          <p:cNvPr id="19" name="Picture 18">
            <a:extLst>
              <a:ext uri="{FF2B5EF4-FFF2-40B4-BE49-F238E27FC236}">
                <a16:creationId xmlns:a16="http://schemas.microsoft.com/office/drawing/2014/main" id="{5A8E9846-78EE-28CD-5158-78ABD78D36DA}"/>
              </a:ext>
            </a:extLst>
          </p:cNvPr>
          <p:cNvPicPr>
            <a:picLocks noChangeAspect="1"/>
          </p:cNvPicPr>
          <p:nvPr/>
        </p:nvPicPr>
        <p:blipFill rotWithShape="1">
          <a:blip r:embed="rId8"/>
          <a:srcRect l="2968" t="29000" r="72303" b="13600"/>
          <a:stretch/>
        </p:blipFill>
        <p:spPr>
          <a:xfrm rot="-2700000">
            <a:off x="2711715" y="3245077"/>
            <a:ext cx="858107" cy="1407507"/>
          </a:xfrm>
          <a:prstGeom prst="rect">
            <a:avLst/>
          </a:prstGeom>
        </p:spPr>
      </p:pic>
      <p:pic>
        <p:nvPicPr>
          <p:cNvPr id="25" name="Picture 24" descr="A map with a red circle&#10;&#10;Description automatically generated">
            <a:extLst>
              <a:ext uri="{FF2B5EF4-FFF2-40B4-BE49-F238E27FC236}">
                <a16:creationId xmlns:a16="http://schemas.microsoft.com/office/drawing/2014/main" id="{7461E565-20CA-6919-F40F-0B6C90430621}"/>
              </a:ext>
            </a:extLst>
          </p:cNvPr>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126252" y="3122557"/>
            <a:ext cx="2566319" cy="1434507"/>
          </a:xfrm>
          <a:prstGeom prst="rect">
            <a:avLst/>
          </a:prstGeom>
        </p:spPr>
      </p:pic>
      <p:sp>
        <p:nvSpPr>
          <p:cNvPr id="26" name="TextBox 25">
            <a:extLst>
              <a:ext uri="{FF2B5EF4-FFF2-40B4-BE49-F238E27FC236}">
                <a16:creationId xmlns:a16="http://schemas.microsoft.com/office/drawing/2014/main" id="{B3A3A34E-A798-7967-8968-D38EF49BE321}"/>
              </a:ext>
            </a:extLst>
          </p:cNvPr>
          <p:cNvSpPr txBox="1"/>
          <p:nvPr/>
        </p:nvSpPr>
        <p:spPr>
          <a:xfrm>
            <a:off x="8216629" y="1059582"/>
            <a:ext cx="819867" cy="461665"/>
          </a:xfrm>
          <a:prstGeom prst="rect">
            <a:avLst/>
          </a:prstGeom>
          <a:solidFill>
            <a:schemeClr val="bg1"/>
          </a:solidFill>
        </p:spPr>
        <p:txBody>
          <a:bodyPr wrap="square">
            <a:spAutoFit/>
          </a:bodyPr>
          <a:lstStyle/>
          <a:p>
            <a:r>
              <a:rPr lang="en-US" sz="1200" dirty="0">
                <a:latin typeface="Calibri" panose="020F0502020204030204" pitchFamily="34" charset="0"/>
                <a:cs typeface="Calibri" panose="020F0502020204030204" pitchFamily="34" charset="0"/>
              </a:rPr>
              <a:t>Fermilab site study</a:t>
            </a:r>
          </a:p>
        </p:txBody>
      </p:sp>
      <p:pic>
        <p:nvPicPr>
          <p:cNvPr id="4" name="Picture 3">
            <a:extLst>
              <a:ext uri="{FF2B5EF4-FFF2-40B4-BE49-F238E27FC236}">
                <a16:creationId xmlns:a16="http://schemas.microsoft.com/office/drawing/2014/main" id="{B4E883C9-2D79-40F8-B626-5E635226D8FF}"/>
              </a:ext>
            </a:extLst>
          </p:cNvPr>
          <p:cNvPicPr>
            <a:picLocks noChangeAspect="1"/>
          </p:cNvPicPr>
          <p:nvPr/>
        </p:nvPicPr>
        <p:blipFill rotWithShape="1">
          <a:blip r:embed="rId10"/>
          <a:srcRect t="25205" b="16189"/>
          <a:stretch/>
        </p:blipFill>
        <p:spPr>
          <a:xfrm>
            <a:off x="2354220" y="443866"/>
            <a:ext cx="4738060" cy="1047299"/>
          </a:xfrm>
          <a:prstGeom prst="rect">
            <a:avLst/>
          </a:prstGeom>
        </p:spPr>
      </p:pic>
      <p:sp>
        <p:nvSpPr>
          <p:cNvPr id="27" name="TextBox 26">
            <a:extLst>
              <a:ext uri="{FF2B5EF4-FFF2-40B4-BE49-F238E27FC236}">
                <a16:creationId xmlns:a16="http://schemas.microsoft.com/office/drawing/2014/main" id="{061836EF-00B3-2DC1-1441-74A5A618B361}"/>
              </a:ext>
            </a:extLst>
          </p:cNvPr>
          <p:cNvSpPr txBox="1"/>
          <p:nvPr/>
        </p:nvSpPr>
        <p:spPr>
          <a:xfrm>
            <a:off x="8172400" y="1480863"/>
            <a:ext cx="306494"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t</a:t>
            </a:r>
            <a:r>
              <a:rPr lang="en-CH" sz="1400" baseline="-25000" dirty="0">
                <a:latin typeface="Calibri" panose="020F0502020204030204" pitchFamily="34" charset="0"/>
                <a:cs typeface="Calibri" panose="020F0502020204030204" pitchFamily="34" charset="0"/>
              </a:rPr>
              <a:t>1</a:t>
            </a:r>
            <a:endParaRPr lang="en-CH" sz="1400" dirty="0">
              <a:latin typeface="Calibri" panose="020F0502020204030204" pitchFamily="34" charset="0"/>
              <a:cs typeface="Calibri" panose="020F0502020204030204" pitchFamily="34" charset="0"/>
            </a:endParaRPr>
          </a:p>
        </p:txBody>
      </p:sp>
      <p:sp>
        <p:nvSpPr>
          <p:cNvPr id="28" name="TextBox 27">
            <a:extLst>
              <a:ext uri="{FF2B5EF4-FFF2-40B4-BE49-F238E27FC236}">
                <a16:creationId xmlns:a16="http://schemas.microsoft.com/office/drawing/2014/main" id="{4EFD1339-AED2-5163-5138-22DCA46DFCB7}"/>
              </a:ext>
            </a:extLst>
          </p:cNvPr>
          <p:cNvSpPr txBox="1"/>
          <p:nvPr/>
        </p:nvSpPr>
        <p:spPr>
          <a:xfrm>
            <a:off x="8225946" y="2056927"/>
            <a:ext cx="306494"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t</a:t>
            </a:r>
            <a:r>
              <a:rPr lang="en-CH" sz="1400" baseline="-25000" dirty="0">
                <a:latin typeface="Calibri" panose="020F0502020204030204" pitchFamily="34" charset="0"/>
                <a:cs typeface="Calibri" panose="020F0502020204030204" pitchFamily="34" charset="0"/>
              </a:rPr>
              <a:t>2</a:t>
            </a:r>
            <a:endParaRPr lang="en-CH" sz="1400" dirty="0">
              <a:latin typeface="Calibri" panose="020F0502020204030204" pitchFamily="34" charset="0"/>
              <a:cs typeface="Calibri" panose="020F0502020204030204" pitchFamily="34" charset="0"/>
            </a:endParaRPr>
          </a:p>
        </p:txBody>
      </p:sp>
      <p:pic>
        <p:nvPicPr>
          <p:cNvPr id="14" name="Picture 13" descr="Graphical user interface, diagram, application&#10;&#10;Description automatically generated">
            <a:extLst>
              <a:ext uri="{FF2B5EF4-FFF2-40B4-BE49-F238E27FC236}">
                <a16:creationId xmlns:a16="http://schemas.microsoft.com/office/drawing/2014/main" id="{EA4689F2-BFF9-D7AE-8D09-E99E480DADDE}"/>
              </a:ext>
            </a:extLst>
          </p:cNvPr>
          <p:cNvPicPr>
            <a:picLocks noChangeAspect="1"/>
          </p:cNvPicPr>
          <p:nvPr/>
        </p:nvPicPr>
        <p:blipFill>
          <a:blip r:embed="rId11" cstate="hqprint">
            <a:extLst>
              <a:ext uri="{28A0092B-C50C-407E-A947-70E740481C1C}">
                <a14:useLocalDpi xmlns:a14="http://schemas.microsoft.com/office/drawing/2010/main"/>
              </a:ext>
            </a:extLst>
          </a:blip>
          <a:stretch>
            <a:fillRect/>
          </a:stretch>
        </p:blipFill>
        <p:spPr>
          <a:xfrm>
            <a:off x="3634571" y="4219638"/>
            <a:ext cx="2351600" cy="794998"/>
          </a:xfrm>
          <a:prstGeom prst="rect">
            <a:avLst/>
          </a:prstGeom>
        </p:spPr>
      </p:pic>
      <p:sp>
        <p:nvSpPr>
          <p:cNvPr id="2" name="Slide Number Placeholder 1">
            <a:extLst>
              <a:ext uri="{FF2B5EF4-FFF2-40B4-BE49-F238E27FC236}">
                <a16:creationId xmlns:a16="http://schemas.microsoft.com/office/drawing/2014/main" id="{8D00D6C7-C28E-9125-FBEF-621838FD1CCA}"/>
              </a:ext>
            </a:extLst>
          </p:cNvPr>
          <p:cNvSpPr>
            <a:spLocks noGrp="1"/>
          </p:cNvSpPr>
          <p:nvPr>
            <p:ph type="sldNum" sz="quarter" idx="4"/>
          </p:nvPr>
        </p:nvSpPr>
        <p:spPr/>
        <p:txBody>
          <a:bodyPr/>
          <a:lstStyle/>
          <a:p>
            <a:fld id="{974172A1-1CBF-0B40-9234-7D4D80EC19EA}" type="slidenum">
              <a:rPr lang="en-GB" smtClean="0"/>
              <a:pPr/>
              <a:t>35</a:t>
            </a:fld>
            <a:endParaRPr lang="en-GB" dirty="0"/>
          </a:p>
        </p:txBody>
      </p:sp>
    </p:spTree>
    <p:extLst>
      <p:ext uri="{BB962C8B-B14F-4D97-AF65-F5344CB8AC3E}">
        <p14:creationId xmlns:p14="http://schemas.microsoft.com/office/powerpoint/2010/main" val="20473713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pPr algn="ctr"/>
            <a:r>
              <a:rPr lang="en-GB" sz="3200" b="0" dirty="0">
                <a:latin typeface="Calibri"/>
                <a:cs typeface="Calibri"/>
              </a:rPr>
              <a:t>Physics and Detector Concepts</a:t>
            </a:r>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sp>
        <p:nvSpPr>
          <p:cNvPr id="4" name="TextBox 3">
            <a:extLst>
              <a:ext uri="{FF2B5EF4-FFF2-40B4-BE49-F238E27FC236}">
                <a16:creationId xmlns:a16="http://schemas.microsoft.com/office/drawing/2014/main" id="{7A50E4BA-99AA-5125-6548-DEE89EBD4E5A}"/>
              </a:ext>
            </a:extLst>
          </p:cNvPr>
          <p:cNvSpPr txBox="1"/>
          <p:nvPr/>
        </p:nvSpPr>
        <p:spPr>
          <a:xfrm>
            <a:off x="827584" y="532367"/>
            <a:ext cx="5661366" cy="307777"/>
          </a:xfrm>
          <a:prstGeom prst="rect">
            <a:avLst/>
          </a:prstGeom>
          <a:noFill/>
        </p:spPr>
        <p:txBody>
          <a:bodyPr wrap="square" rtlCol="0">
            <a:spAutoFit/>
          </a:bodyPr>
          <a:lstStyle/>
          <a:p>
            <a:r>
              <a:rPr lang="en-CH" sz="1400" dirty="0">
                <a:latin typeface="Calibri" panose="020F0502020204030204" pitchFamily="34" charset="0"/>
                <a:cs typeface="Calibri" panose="020F0502020204030204" pitchFamily="34" charset="0"/>
              </a:rPr>
              <a:t>Two detector concepts are being developed </a:t>
            </a:r>
          </a:p>
        </p:txBody>
      </p:sp>
      <p:pic>
        <p:nvPicPr>
          <p:cNvPr id="3" name="Picture 2" descr="A colorful box with a blue handle&#10;&#10;Description automatically generated">
            <a:extLst>
              <a:ext uri="{FF2B5EF4-FFF2-40B4-BE49-F238E27FC236}">
                <a16:creationId xmlns:a16="http://schemas.microsoft.com/office/drawing/2014/main" id="{3AC534A5-BB1E-D4DE-9FDF-1372FBBE256E}"/>
              </a:ext>
            </a:extLst>
          </p:cNvPr>
          <p:cNvPicPr>
            <a:picLocks noChangeAspect="1"/>
          </p:cNvPicPr>
          <p:nvPr/>
        </p:nvPicPr>
        <p:blipFill rotWithShape="1">
          <a:blip r:embed="rId2"/>
          <a:srcRect b="6542"/>
          <a:stretch/>
        </p:blipFill>
        <p:spPr>
          <a:xfrm>
            <a:off x="483036" y="1419622"/>
            <a:ext cx="3152860" cy="3528392"/>
          </a:xfrm>
          <a:prstGeom prst="rect">
            <a:avLst/>
          </a:prstGeom>
        </p:spPr>
      </p:pic>
      <p:pic>
        <p:nvPicPr>
          <p:cNvPr id="8" name="Picture 7" descr="A diagram of a machine&#10;&#10;Description automatically generated">
            <a:extLst>
              <a:ext uri="{FF2B5EF4-FFF2-40B4-BE49-F238E27FC236}">
                <a16:creationId xmlns:a16="http://schemas.microsoft.com/office/drawing/2014/main" id="{AD80DA6C-B4D9-945E-298F-E927ADD0ABBF}"/>
              </a:ext>
            </a:extLst>
          </p:cNvPr>
          <p:cNvPicPr>
            <a:picLocks noChangeAspect="1"/>
          </p:cNvPicPr>
          <p:nvPr/>
        </p:nvPicPr>
        <p:blipFill>
          <a:blip r:embed="rId3"/>
          <a:stretch>
            <a:fillRect/>
          </a:stretch>
        </p:blipFill>
        <p:spPr>
          <a:xfrm>
            <a:off x="4943914" y="1491630"/>
            <a:ext cx="3732542" cy="3225806"/>
          </a:xfrm>
          <a:prstGeom prst="rect">
            <a:avLst/>
          </a:prstGeom>
        </p:spPr>
      </p:pic>
      <p:sp>
        <p:nvSpPr>
          <p:cNvPr id="10" name="TextBox 9">
            <a:extLst>
              <a:ext uri="{FF2B5EF4-FFF2-40B4-BE49-F238E27FC236}">
                <a16:creationId xmlns:a16="http://schemas.microsoft.com/office/drawing/2014/main" id="{91560C7A-D3C1-5B6D-862F-60FEEBB1A0C1}"/>
              </a:ext>
            </a:extLst>
          </p:cNvPr>
          <p:cNvSpPr txBox="1"/>
          <p:nvPr/>
        </p:nvSpPr>
        <p:spPr>
          <a:xfrm>
            <a:off x="611560" y="858150"/>
            <a:ext cx="3816424" cy="523220"/>
          </a:xfrm>
          <a:prstGeom prst="rect">
            <a:avLst/>
          </a:prstGeom>
          <a:noFill/>
        </p:spPr>
        <p:txBody>
          <a:bodyPr wrap="square" rtlCol="0">
            <a:spAutoFit/>
          </a:bodyPr>
          <a:lstStyle/>
          <a:p>
            <a:r>
              <a:rPr lang="en-US" sz="1400" b="1" dirty="0">
                <a:latin typeface="Calibri" panose="020F0502020204030204" pitchFamily="34" charset="0"/>
                <a:cs typeface="Calibri" panose="020F0502020204030204" pitchFamily="34" charset="0"/>
              </a:rPr>
              <a:t>MUSIC</a:t>
            </a:r>
          </a:p>
          <a:p>
            <a:r>
              <a:rPr lang="en-US" sz="1400" dirty="0">
                <a:latin typeface="Calibri" panose="020F0502020204030204" pitchFamily="34" charset="0"/>
                <a:cs typeface="Calibri" panose="020F0502020204030204" pitchFamily="34" charset="0"/>
              </a:rPr>
              <a:t>(</a:t>
            </a:r>
            <a:r>
              <a:rPr lang="en-US" sz="1400" dirty="0" err="1">
                <a:latin typeface="Calibri" panose="020F0502020204030204" pitchFamily="34" charset="0"/>
                <a:cs typeface="Calibri" panose="020F0502020204030204" pitchFamily="34" charset="0"/>
              </a:rPr>
              <a:t>MUon</a:t>
            </a:r>
            <a:r>
              <a:rPr lang="en-US" sz="1400" dirty="0">
                <a:latin typeface="Calibri" panose="020F0502020204030204" pitchFamily="34" charset="0"/>
                <a:cs typeface="Calibri" panose="020F0502020204030204" pitchFamily="34" charset="0"/>
              </a:rPr>
              <a:t> Smasher for Interesting Collisions)</a:t>
            </a:r>
            <a:endParaRPr lang="en-CH" sz="1400" dirty="0">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FE42D240-06B8-21BC-D171-84129B105BB2}"/>
              </a:ext>
            </a:extLst>
          </p:cNvPr>
          <p:cNvSpPr txBox="1"/>
          <p:nvPr/>
        </p:nvSpPr>
        <p:spPr>
          <a:xfrm>
            <a:off x="5076056" y="840144"/>
            <a:ext cx="3384376" cy="523220"/>
          </a:xfrm>
          <a:prstGeom prst="rect">
            <a:avLst/>
          </a:prstGeom>
          <a:noFill/>
        </p:spPr>
        <p:txBody>
          <a:bodyPr wrap="square" rtlCol="0">
            <a:spAutoFit/>
          </a:bodyPr>
          <a:lstStyle/>
          <a:p>
            <a:r>
              <a:rPr lang="de-CH" sz="1400" b="1" dirty="0">
                <a:latin typeface="Calibri" panose="020F0502020204030204" pitchFamily="34" charset="0"/>
                <a:cs typeface="Calibri" panose="020F0502020204030204" pitchFamily="34" charset="0"/>
              </a:rPr>
              <a:t>MAIA</a:t>
            </a:r>
          </a:p>
          <a:p>
            <a:r>
              <a:rPr lang="de-CH" sz="1400" dirty="0">
                <a:latin typeface="Calibri" panose="020F0502020204030204" pitchFamily="34" charset="0"/>
                <a:cs typeface="Calibri" panose="020F0502020204030204" pitchFamily="34" charset="0"/>
              </a:rPr>
              <a:t>(</a:t>
            </a:r>
            <a:r>
              <a:rPr lang="de-CH" sz="1400" dirty="0" err="1">
                <a:latin typeface="Calibri" panose="020F0502020204030204" pitchFamily="34" charset="0"/>
                <a:cs typeface="Calibri" panose="020F0502020204030204" pitchFamily="34" charset="0"/>
              </a:rPr>
              <a:t>Muon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Accelerator</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Instrumented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Aperatus</a:t>
            </a:r>
            <a:r>
              <a:rPr lang="de-CH" sz="1400" dirty="0">
                <a:latin typeface="Calibri" panose="020F0502020204030204" pitchFamily="34" charset="0"/>
                <a:cs typeface="Calibri" panose="020F0502020204030204" pitchFamily="34" charset="0"/>
              </a:rPr>
              <a:t>)</a:t>
            </a:r>
            <a:endParaRPr lang="en-CH" sz="1400" dirty="0">
              <a:latin typeface="Calibri" panose="020F0502020204030204" pitchFamily="34" charset="0"/>
              <a:cs typeface="Calibri" panose="020F0502020204030204" pitchFamily="34" charset="0"/>
            </a:endParaRPr>
          </a:p>
        </p:txBody>
      </p:sp>
      <p:sp>
        <p:nvSpPr>
          <p:cNvPr id="2" name="Slide Number Placeholder 1">
            <a:extLst>
              <a:ext uri="{FF2B5EF4-FFF2-40B4-BE49-F238E27FC236}">
                <a16:creationId xmlns:a16="http://schemas.microsoft.com/office/drawing/2014/main" id="{78D84CBA-FBF5-CF79-1980-5F48B8123514}"/>
              </a:ext>
            </a:extLst>
          </p:cNvPr>
          <p:cNvSpPr>
            <a:spLocks noGrp="1"/>
          </p:cNvSpPr>
          <p:nvPr>
            <p:ph type="sldNum" sz="quarter" idx="4"/>
          </p:nvPr>
        </p:nvSpPr>
        <p:spPr/>
        <p:txBody>
          <a:bodyPr/>
          <a:lstStyle/>
          <a:p>
            <a:fld id="{974172A1-1CBF-0B40-9234-7D4D80EC19EA}" type="slidenum">
              <a:rPr lang="en-GB" smtClean="0"/>
              <a:pPr/>
              <a:t>36</a:t>
            </a:fld>
            <a:endParaRPr lang="en-GB" dirty="0"/>
          </a:p>
        </p:txBody>
      </p:sp>
    </p:spTree>
    <p:extLst>
      <p:ext uri="{BB962C8B-B14F-4D97-AF65-F5344CB8AC3E}">
        <p14:creationId xmlns:p14="http://schemas.microsoft.com/office/powerpoint/2010/main" val="2504034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C0B067-1088-AC4C-D9CB-59322E23C37E}"/>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31A7C0B6-0BC2-3945-C3CE-57BD59E63366}"/>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Beam-induced Background</a:t>
            </a:r>
          </a:p>
        </p:txBody>
      </p:sp>
      <p:sp>
        <p:nvSpPr>
          <p:cNvPr id="52" name="Espace réservé du pied de page 4">
            <a:extLst>
              <a:ext uri="{FF2B5EF4-FFF2-40B4-BE49-F238E27FC236}">
                <a16:creationId xmlns:a16="http://schemas.microsoft.com/office/drawing/2014/main" id="{3EFC8F6C-5124-D0E6-A444-1E250DD52CBC}"/>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pic>
        <p:nvPicPr>
          <p:cNvPr id="14" name="Picture 13" descr="A rainbow colored rectangular object&#10;&#10;Description automatically generated with medium confidence">
            <a:extLst>
              <a:ext uri="{FF2B5EF4-FFF2-40B4-BE49-F238E27FC236}">
                <a16:creationId xmlns:a16="http://schemas.microsoft.com/office/drawing/2014/main" id="{198F4549-6FD6-1C75-D5C4-6C8332C9CC97}"/>
              </a:ext>
            </a:extLst>
          </p:cNvPr>
          <p:cNvPicPr>
            <a:picLocks noChangeAspect="1"/>
          </p:cNvPicPr>
          <p:nvPr/>
        </p:nvPicPr>
        <p:blipFill>
          <a:blip r:embed="rId2"/>
          <a:stretch>
            <a:fillRect/>
          </a:stretch>
        </p:blipFill>
        <p:spPr>
          <a:xfrm>
            <a:off x="3890306" y="3693423"/>
            <a:ext cx="2086569" cy="1281180"/>
          </a:xfrm>
          <a:prstGeom prst="rect">
            <a:avLst/>
          </a:prstGeom>
        </p:spPr>
      </p:pic>
      <p:sp>
        <p:nvSpPr>
          <p:cNvPr id="15" name="TextBox 14">
            <a:extLst>
              <a:ext uri="{FF2B5EF4-FFF2-40B4-BE49-F238E27FC236}">
                <a16:creationId xmlns:a16="http://schemas.microsoft.com/office/drawing/2014/main" id="{7EAFCF10-004B-5FA6-59BF-0764BB8D1455}"/>
              </a:ext>
            </a:extLst>
          </p:cNvPr>
          <p:cNvSpPr txBox="1"/>
          <p:nvPr/>
        </p:nvSpPr>
        <p:spPr>
          <a:xfrm>
            <a:off x="107504" y="623849"/>
            <a:ext cx="2952328" cy="830997"/>
          </a:xfrm>
          <a:prstGeom prst="rect">
            <a:avLst/>
          </a:prstGeom>
          <a:solidFill>
            <a:schemeClr val="accent1">
              <a:lumMod val="20000"/>
              <a:lumOff val="80000"/>
              <a:alpha val="50072"/>
            </a:schemeClr>
          </a:solidFill>
        </p:spPr>
        <p:txBody>
          <a:bodyPr wrap="square" rtlCol="0">
            <a:spAutoFit/>
          </a:bodyPr>
          <a:lstStyle/>
          <a:p>
            <a:r>
              <a:rPr lang="en-US" sz="1200" b="1" dirty="0">
                <a:latin typeface="Calibri" panose="020F0502020204030204" pitchFamily="34" charset="0"/>
                <a:cs typeface="Calibri" panose="020F0502020204030204" pitchFamily="34" charset="0"/>
              </a:rPr>
              <a:t>Challenges:</a:t>
            </a:r>
          </a:p>
          <a:p>
            <a:r>
              <a:rPr lang="en-US" sz="1200" dirty="0">
                <a:latin typeface="Calibri" panose="020F0502020204030204" pitchFamily="34" charset="0"/>
                <a:cs typeface="Calibri" panose="020F0502020204030204" pitchFamily="34" charset="0"/>
              </a:rPr>
              <a:t>Muon decay can give important background</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40 000 muons/m/bunch crossing</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1/3 of energy in electrons and positrons</a:t>
            </a:r>
          </a:p>
        </p:txBody>
      </p:sp>
      <p:pic>
        <p:nvPicPr>
          <p:cNvPr id="17" name="Picture 16" descr="A diagram of a graph&#10;&#10;Description automatically generated">
            <a:extLst>
              <a:ext uri="{FF2B5EF4-FFF2-40B4-BE49-F238E27FC236}">
                <a16:creationId xmlns:a16="http://schemas.microsoft.com/office/drawing/2014/main" id="{DD090317-72A0-2A1C-7665-706A46A07410}"/>
              </a:ext>
            </a:extLst>
          </p:cNvPr>
          <p:cNvPicPr>
            <a:picLocks noChangeAspect="1"/>
          </p:cNvPicPr>
          <p:nvPr/>
        </p:nvPicPr>
        <p:blipFill>
          <a:blip r:embed="rId3"/>
          <a:stretch>
            <a:fillRect/>
          </a:stretch>
        </p:blipFill>
        <p:spPr>
          <a:xfrm>
            <a:off x="3419872" y="1044141"/>
            <a:ext cx="5532269" cy="2391705"/>
          </a:xfrm>
          <a:prstGeom prst="rect">
            <a:avLst/>
          </a:prstGeom>
        </p:spPr>
      </p:pic>
      <p:sp>
        <p:nvSpPr>
          <p:cNvPr id="18" name="TextBox 17">
            <a:extLst>
              <a:ext uri="{FF2B5EF4-FFF2-40B4-BE49-F238E27FC236}">
                <a16:creationId xmlns:a16="http://schemas.microsoft.com/office/drawing/2014/main" id="{00A83D29-2653-FB0D-0D3D-35BA4FEB51EE}"/>
              </a:ext>
            </a:extLst>
          </p:cNvPr>
          <p:cNvSpPr txBox="1"/>
          <p:nvPr/>
        </p:nvSpPr>
        <p:spPr>
          <a:xfrm>
            <a:off x="4935152" y="699542"/>
            <a:ext cx="2229136"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Detailed studies with FLUKA</a:t>
            </a:r>
          </a:p>
        </p:txBody>
      </p:sp>
      <p:pic>
        <p:nvPicPr>
          <p:cNvPr id="3" name="Picture 2" descr="A blue and green triangle with white lines&#10;&#10;Description automatically generated">
            <a:extLst>
              <a:ext uri="{FF2B5EF4-FFF2-40B4-BE49-F238E27FC236}">
                <a16:creationId xmlns:a16="http://schemas.microsoft.com/office/drawing/2014/main" id="{5B59FEB0-0127-ED69-D2C5-60A93EC31961}"/>
              </a:ext>
            </a:extLst>
          </p:cNvPr>
          <p:cNvPicPr>
            <a:picLocks noChangeAspect="1"/>
          </p:cNvPicPr>
          <p:nvPr/>
        </p:nvPicPr>
        <p:blipFill>
          <a:blip r:embed="rId4"/>
          <a:stretch>
            <a:fillRect/>
          </a:stretch>
        </p:blipFill>
        <p:spPr>
          <a:xfrm>
            <a:off x="191859" y="3106713"/>
            <a:ext cx="3241891" cy="1661135"/>
          </a:xfrm>
          <a:prstGeom prst="rect">
            <a:avLst/>
          </a:prstGeom>
        </p:spPr>
      </p:pic>
      <p:sp>
        <p:nvSpPr>
          <p:cNvPr id="5" name="TextBox 4">
            <a:extLst>
              <a:ext uri="{FF2B5EF4-FFF2-40B4-BE49-F238E27FC236}">
                <a16:creationId xmlns:a16="http://schemas.microsoft.com/office/drawing/2014/main" id="{D11FAD74-4008-63B0-8BDA-97833BE3256B}"/>
              </a:ext>
            </a:extLst>
          </p:cNvPr>
          <p:cNvSpPr txBox="1"/>
          <p:nvPr/>
        </p:nvSpPr>
        <p:spPr>
          <a:xfrm>
            <a:off x="6156176" y="3757558"/>
            <a:ext cx="2889708" cy="1046440"/>
          </a:xfrm>
          <a:prstGeom prst="rect">
            <a:avLst/>
          </a:prstGeom>
          <a:solidFill>
            <a:schemeClr val="accent5">
              <a:lumMod val="20000"/>
              <a:lumOff val="80000"/>
              <a:alpha val="49976"/>
            </a:schemeClr>
          </a:solidFill>
        </p:spPr>
        <p:txBody>
          <a:bodyPr wrap="square" rtlCol="0">
            <a:spAutoFit/>
          </a:bodyPr>
          <a:lstStyle/>
          <a:p>
            <a:r>
              <a:rPr lang="en-US" sz="1400" b="1" dirty="0">
                <a:latin typeface="Calibri" panose="020F0502020204030204" pitchFamily="34" charset="0"/>
                <a:cs typeface="Calibri" panose="020F0502020204030204" pitchFamily="34" charset="0"/>
              </a:rPr>
              <a:t>Conclusions: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Can do the physics</a:t>
            </a:r>
          </a:p>
          <a:p>
            <a:pPr marL="628650" lvl="1"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Also thanks to HL-LHC technology</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But room for improvement</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Radiation level similar to HL-LHC</a:t>
            </a:r>
          </a:p>
        </p:txBody>
      </p:sp>
      <p:sp>
        <p:nvSpPr>
          <p:cNvPr id="6" name="TextBox 5">
            <a:extLst>
              <a:ext uri="{FF2B5EF4-FFF2-40B4-BE49-F238E27FC236}">
                <a16:creationId xmlns:a16="http://schemas.microsoft.com/office/drawing/2014/main" id="{31DFC236-CD78-AA23-BB05-4AE36133D9E7}"/>
              </a:ext>
            </a:extLst>
          </p:cNvPr>
          <p:cNvSpPr txBox="1"/>
          <p:nvPr/>
        </p:nvSpPr>
        <p:spPr>
          <a:xfrm>
            <a:off x="107504" y="1529704"/>
            <a:ext cx="2952328" cy="1384995"/>
          </a:xfrm>
          <a:prstGeom prst="rect">
            <a:avLst/>
          </a:prstGeom>
          <a:solidFill>
            <a:schemeClr val="accent3">
              <a:lumMod val="20000"/>
              <a:lumOff val="80000"/>
              <a:alpha val="50000"/>
            </a:schemeClr>
          </a:solidFill>
        </p:spPr>
        <p:txBody>
          <a:bodyPr wrap="square" rtlCol="0">
            <a:spAutoFit/>
          </a:bodyPr>
          <a:lstStyle/>
          <a:p>
            <a:r>
              <a:rPr lang="en-US" sz="1200" b="1" dirty="0">
                <a:latin typeface="Calibri" panose="020F0502020204030204" pitchFamily="34" charset="0"/>
                <a:cs typeface="Calibri" panose="020F0502020204030204" pitchFamily="34" charset="0"/>
              </a:rPr>
              <a:t>Achievements: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Two conceptual detector designs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Simulation studies with background also from machine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Studies of different lattices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Reconstruction algorithms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Physics studies</a:t>
            </a:r>
          </a:p>
        </p:txBody>
      </p:sp>
      <p:sp>
        <p:nvSpPr>
          <p:cNvPr id="8" name="TextBox 7">
            <a:extLst>
              <a:ext uri="{FF2B5EF4-FFF2-40B4-BE49-F238E27FC236}">
                <a16:creationId xmlns:a16="http://schemas.microsoft.com/office/drawing/2014/main" id="{693EF40A-255A-8EBD-A0F4-FCDCF0D491C8}"/>
              </a:ext>
            </a:extLst>
          </p:cNvPr>
          <p:cNvSpPr txBox="1"/>
          <p:nvPr/>
        </p:nvSpPr>
        <p:spPr>
          <a:xfrm>
            <a:off x="4427984" y="987574"/>
            <a:ext cx="648072" cy="646331"/>
          </a:xfrm>
          <a:prstGeom prst="rect">
            <a:avLst/>
          </a:prstGeom>
          <a:solidFill>
            <a:schemeClr val="bg1"/>
          </a:solidFill>
        </p:spPr>
        <p:txBody>
          <a:bodyPr wrap="square" rtlCol="0">
            <a:spAutoFit/>
          </a:bodyPr>
          <a:lstStyle/>
          <a:p>
            <a:r>
              <a:rPr lang="en-US" dirty="0"/>
              <a:t>   </a:t>
            </a:r>
          </a:p>
          <a:p>
            <a:r>
              <a:rPr lang="en-US" dirty="0"/>
              <a:t>     </a:t>
            </a:r>
          </a:p>
        </p:txBody>
      </p:sp>
      <p:pic>
        <p:nvPicPr>
          <p:cNvPr id="9" name="Picture 8" descr="a-Feynman-diagram-for-the-decay-of-a-positive-muon-b-Helicity-diagram-of-positive.png">
            <a:extLst>
              <a:ext uri="{FF2B5EF4-FFF2-40B4-BE49-F238E27FC236}">
                <a16:creationId xmlns:a16="http://schemas.microsoft.com/office/drawing/2014/main" id="{7E8A2841-A3A4-5C43-F88D-666E01D32DE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43090" y="555526"/>
            <a:ext cx="1228910" cy="1126422"/>
          </a:xfrm>
          <a:prstGeom prst="rect">
            <a:avLst/>
          </a:prstGeom>
        </p:spPr>
      </p:pic>
      <p:sp>
        <p:nvSpPr>
          <p:cNvPr id="2" name="Slide Number Placeholder 1">
            <a:extLst>
              <a:ext uri="{FF2B5EF4-FFF2-40B4-BE49-F238E27FC236}">
                <a16:creationId xmlns:a16="http://schemas.microsoft.com/office/drawing/2014/main" id="{1BCE4202-CB8A-4BB9-2A6B-DB673C68500B}"/>
              </a:ext>
            </a:extLst>
          </p:cNvPr>
          <p:cNvSpPr>
            <a:spLocks noGrp="1"/>
          </p:cNvSpPr>
          <p:nvPr>
            <p:ph type="sldNum" sz="quarter" idx="4"/>
          </p:nvPr>
        </p:nvSpPr>
        <p:spPr/>
        <p:txBody>
          <a:bodyPr/>
          <a:lstStyle/>
          <a:p>
            <a:fld id="{974172A1-1CBF-0B40-9234-7D4D80EC19EA}" type="slidenum">
              <a:rPr lang="en-GB" smtClean="0"/>
              <a:pPr/>
              <a:t>37</a:t>
            </a:fld>
            <a:endParaRPr lang="en-GB" dirty="0"/>
          </a:p>
        </p:txBody>
      </p:sp>
    </p:spTree>
    <p:extLst>
      <p:ext uri="{BB962C8B-B14F-4D97-AF65-F5344CB8AC3E}">
        <p14:creationId xmlns:p14="http://schemas.microsoft.com/office/powerpoint/2010/main" val="3109184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B1D5EF-313D-F427-CDEC-9EBB37E22AF1}"/>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BA23381-73FA-3081-613D-33D85E5DC411}"/>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Proton Complex</a:t>
            </a:r>
          </a:p>
        </p:txBody>
      </p:sp>
      <p:sp>
        <p:nvSpPr>
          <p:cNvPr id="52" name="Espace réservé du pied de page 4">
            <a:extLst>
              <a:ext uri="{FF2B5EF4-FFF2-40B4-BE49-F238E27FC236}">
                <a16:creationId xmlns:a16="http://schemas.microsoft.com/office/drawing/2014/main" id="{676D1930-66D1-B8FC-60E4-5942EC9F9BFA}"/>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sp>
        <p:nvSpPr>
          <p:cNvPr id="35" name="AutoShape 2">
            <a:extLst>
              <a:ext uri="{FF2B5EF4-FFF2-40B4-BE49-F238E27FC236}">
                <a16:creationId xmlns:a16="http://schemas.microsoft.com/office/drawing/2014/main" id="{C529D252-7196-8F3C-6BCE-F2D9E23FABE5}"/>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92DBB25E-3230-A3E2-1A44-9B1B4F886112}"/>
              </a:ext>
            </a:extLst>
          </p:cNvPr>
          <p:cNvSpPr txBox="1"/>
          <p:nvPr/>
        </p:nvSpPr>
        <p:spPr>
          <a:xfrm>
            <a:off x="129293" y="475967"/>
            <a:ext cx="2282467" cy="1015663"/>
          </a:xfrm>
          <a:prstGeom prst="rect">
            <a:avLst/>
          </a:prstGeom>
          <a:solidFill>
            <a:schemeClr val="accent1">
              <a:lumMod val="20000"/>
              <a:lumOff val="80000"/>
              <a:alpha val="50163"/>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pPr marL="171450" indent="-171450">
              <a:buFont typeface="Arial" panose="020B0604020202020204" pitchFamily="34" charset="0"/>
              <a:buChar char="•"/>
            </a:pPr>
            <a:r>
              <a:rPr lang="en-US" sz="1200" dirty="0">
                <a:cs typeface="Calibri"/>
              </a:rPr>
              <a:t>2 MW, 5 GeV, 5 Hz, </a:t>
            </a:r>
          </a:p>
          <a:p>
            <a:pPr marL="171450" indent="-171450">
              <a:buFont typeface="Arial" panose="020B0604020202020204" pitchFamily="34" charset="0"/>
              <a:buChar char="•"/>
            </a:pPr>
            <a:r>
              <a:rPr lang="en-US" sz="1200" dirty="0">
                <a:cs typeface="Calibri"/>
              </a:rPr>
              <a:t>5 x 10</a:t>
            </a:r>
            <a:r>
              <a:rPr lang="en-US" sz="1200" baseline="30000" dirty="0">
                <a:cs typeface="Calibri"/>
              </a:rPr>
              <a:t>14</a:t>
            </a:r>
            <a:r>
              <a:rPr lang="en-US" sz="1200" dirty="0">
                <a:cs typeface="Calibri"/>
              </a:rPr>
              <a:t> protons/pulse </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Proton pulse accumulator and compressor rings</a:t>
            </a:r>
          </a:p>
        </p:txBody>
      </p:sp>
      <p:pic>
        <p:nvPicPr>
          <p:cNvPr id="6" name="Picture 5" descr="A diagram of a circular object&#10;&#10;Description automatically generated">
            <a:extLst>
              <a:ext uri="{FF2B5EF4-FFF2-40B4-BE49-F238E27FC236}">
                <a16:creationId xmlns:a16="http://schemas.microsoft.com/office/drawing/2014/main" id="{8E51FA5B-4E61-0F29-3F65-BD046D2B661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351095" y="1491630"/>
            <a:ext cx="6685401" cy="1754325"/>
          </a:xfrm>
          <a:prstGeom prst="rect">
            <a:avLst/>
          </a:prstGeom>
        </p:spPr>
      </p:pic>
      <p:pic>
        <p:nvPicPr>
          <p:cNvPr id="16" name="Picture 15" descr="A diagram of a graph&#10;&#10;Description automatically generated with medium confidence">
            <a:extLst>
              <a:ext uri="{FF2B5EF4-FFF2-40B4-BE49-F238E27FC236}">
                <a16:creationId xmlns:a16="http://schemas.microsoft.com/office/drawing/2014/main" id="{8A903581-CE01-A4AF-4327-B307229ACADD}"/>
              </a:ext>
            </a:extLst>
          </p:cNvPr>
          <p:cNvPicPr>
            <a:picLocks noChangeAspect="1"/>
          </p:cNvPicPr>
          <p:nvPr/>
        </p:nvPicPr>
        <p:blipFill>
          <a:blip r:embed="rId3">
            <a:extLst>
              <a:ext uri="{28A0092B-C50C-407E-A947-70E740481C1C}">
                <a14:useLocalDpi xmlns:a14="http://schemas.microsoft.com/office/drawing/2010/main"/>
              </a:ext>
            </a:extLst>
          </a:blip>
          <a:srcRect b="21049"/>
          <a:stretch>
            <a:fillRect/>
          </a:stretch>
        </p:blipFill>
        <p:spPr>
          <a:xfrm>
            <a:off x="3684896" y="574036"/>
            <a:ext cx="2543288" cy="905132"/>
          </a:xfrm>
          <a:prstGeom prst="rect">
            <a:avLst/>
          </a:prstGeom>
        </p:spPr>
      </p:pic>
      <p:pic>
        <p:nvPicPr>
          <p:cNvPr id="17" name="Picture 16" descr="A diagram of a diagram of a graph&#10;&#10;Description automatically generated with medium confidence">
            <a:extLst>
              <a:ext uri="{FF2B5EF4-FFF2-40B4-BE49-F238E27FC236}">
                <a16:creationId xmlns:a16="http://schemas.microsoft.com/office/drawing/2014/main" id="{9550826D-4714-39B8-D053-8139B9DB8C3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131840" y="3246144"/>
            <a:ext cx="2714554" cy="1701870"/>
          </a:xfrm>
          <a:prstGeom prst="rect">
            <a:avLst/>
          </a:prstGeom>
        </p:spPr>
      </p:pic>
      <p:pic>
        <p:nvPicPr>
          <p:cNvPr id="18" name="Picture 17" descr="A graph of a graph of a graph&#10;&#10;Description automatically generated with medium confidence">
            <a:extLst>
              <a:ext uri="{FF2B5EF4-FFF2-40B4-BE49-F238E27FC236}">
                <a16:creationId xmlns:a16="http://schemas.microsoft.com/office/drawing/2014/main" id="{2FBF9C4E-8DA2-AEA4-0C52-134D7357EBF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111874" y="457867"/>
            <a:ext cx="2396581" cy="1047884"/>
          </a:xfrm>
          <a:prstGeom prst="rect">
            <a:avLst/>
          </a:prstGeom>
        </p:spPr>
      </p:pic>
      <p:pic>
        <p:nvPicPr>
          <p:cNvPr id="5" name="Picture 4">
            <a:extLst>
              <a:ext uri="{FF2B5EF4-FFF2-40B4-BE49-F238E27FC236}">
                <a16:creationId xmlns:a16="http://schemas.microsoft.com/office/drawing/2014/main" id="{16B3D6A5-5442-5B28-E0DC-6D4188FA962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1706" y="3273438"/>
            <a:ext cx="2579073" cy="1596205"/>
          </a:xfrm>
          <a:prstGeom prst="rect">
            <a:avLst/>
          </a:prstGeom>
        </p:spPr>
      </p:pic>
      <p:sp>
        <p:nvSpPr>
          <p:cNvPr id="9" name="TextBox 8">
            <a:extLst>
              <a:ext uri="{FF2B5EF4-FFF2-40B4-BE49-F238E27FC236}">
                <a16:creationId xmlns:a16="http://schemas.microsoft.com/office/drawing/2014/main" id="{DB09DF7F-D588-296A-972F-28AE5D209D9B}"/>
              </a:ext>
            </a:extLst>
          </p:cNvPr>
          <p:cNvSpPr txBox="1"/>
          <p:nvPr/>
        </p:nvSpPr>
        <p:spPr>
          <a:xfrm>
            <a:off x="107947" y="1618803"/>
            <a:ext cx="2303813" cy="1384995"/>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Accumulator and combiner ring lattices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First collective effects studies promising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One or two bunches in compressor, to be decided</a:t>
            </a:r>
          </a:p>
        </p:txBody>
      </p:sp>
      <p:sp>
        <p:nvSpPr>
          <p:cNvPr id="10" name="TextBox 9">
            <a:extLst>
              <a:ext uri="{FF2B5EF4-FFF2-40B4-BE49-F238E27FC236}">
                <a16:creationId xmlns:a16="http://schemas.microsoft.com/office/drawing/2014/main" id="{938A42C5-124B-680E-6E76-092F19659959}"/>
              </a:ext>
            </a:extLst>
          </p:cNvPr>
          <p:cNvSpPr txBox="1"/>
          <p:nvPr/>
        </p:nvSpPr>
        <p:spPr>
          <a:xfrm>
            <a:off x="6111874" y="3363838"/>
            <a:ext cx="2961166" cy="1569660"/>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Can compress 2 MW, 5 GeV proton beam to two 2 ns bunches, then merge them</a:t>
            </a:r>
          </a:p>
          <a:p>
            <a:pPr marL="628650" lvl="1" indent="-171450">
              <a:buFont typeface="Arial" panose="020B0604020202020204" pitchFamily="34" charset="0"/>
              <a:buChar char="•"/>
            </a:pPr>
            <a:r>
              <a:rPr lang="en-US" sz="1200" spc="-1" dirty="0" err="1">
                <a:solidFill>
                  <a:srgbClr val="000000"/>
                </a:solidFill>
                <a:latin typeface="Calibri" panose="020F0502020204030204" pitchFamily="34" charset="0"/>
                <a:cs typeface="Calibri" panose="020F0502020204030204" pitchFamily="34" charset="0"/>
              </a:rPr>
              <a:t>Optimisation</a:t>
            </a:r>
            <a:r>
              <a:rPr lang="en-US" sz="1200" spc="-1" dirty="0">
                <a:solidFill>
                  <a:srgbClr val="000000"/>
                </a:solidFill>
                <a:latin typeface="Calibri" panose="020F0502020204030204" pitchFamily="34" charset="0"/>
                <a:cs typeface="Calibri" panose="020F0502020204030204" pitchFamily="34" charset="0"/>
              </a:rPr>
              <a:t> in compressor ring for collective effects ongoing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For 4 MW need 10 GeV beam</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Cool beamline to avoid ion loss from black body radiation</a:t>
            </a:r>
          </a:p>
        </p:txBody>
      </p:sp>
      <p:pic>
        <p:nvPicPr>
          <p:cNvPr id="11" name="Picture 10" descr="A diagram of a diagram&#10;&#10;AI-generated content may be incorrect.">
            <a:extLst>
              <a:ext uri="{FF2B5EF4-FFF2-40B4-BE49-F238E27FC236}">
                <a16:creationId xmlns:a16="http://schemas.microsoft.com/office/drawing/2014/main" id="{77D752FE-E483-ECED-6F97-618F1F19E2DE}"/>
              </a:ext>
            </a:extLst>
          </p:cNvPr>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506" r="79658" b="23235"/>
          <a:stretch>
            <a:fillRect/>
          </a:stretch>
        </p:blipFill>
        <p:spPr>
          <a:xfrm>
            <a:off x="2386067" y="415189"/>
            <a:ext cx="1321837" cy="1004433"/>
          </a:xfrm>
          <a:prstGeom prst="rect">
            <a:avLst/>
          </a:prstGeom>
        </p:spPr>
      </p:pic>
      <p:sp>
        <p:nvSpPr>
          <p:cNvPr id="2" name="Slide Number Placeholder 1">
            <a:extLst>
              <a:ext uri="{FF2B5EF4-FFF2-40B4-BE49-F238E27FC236}">
                <a16:creationId xmlns:a16="http://schemas.microsoft.com/office/drawing/2014/main" id="{F17814DF-A712-6E26-E0D6-25BB15E9FFB5}"/>
              </a:ext>
            </a:extLst>
          </p:cNvPr>
          <p:cNvSpPr>
            <a:spLocks noGrp="1"/>
          </p:cNvSpPr>
          <p:nvPr>
            <p:ph type="sldNum" sz="quarter" idx="4"/>
          </p:nvPr>
        </p:nvSpPr>
        <p:spPr/>
        <p:txBody>
          <a:bodyPr/>
          <a:lstStyle/>
          <a:p>
            <a:fld id="{974172A1-1CBF-0B40-9234-7D4D80EC19EA}" type="slidenum">
              <a:rPr lang="en-GB" smtClean="0"/>
              <a:pPr/>
              <a:t>38</a:t>
            </a:fld>
            <a:endParaRPr lang="en-GB" dirty="0"/>
          </a:p>
        </p:txBody>
      </p:sp>
    </p:spTree>
    <p:extLst>
      <p:ext uri="{BB962C8B-B14F-4D97-AF65-F5344CB8AC3E}">
        <p14:creationId xmlns:p14="http://schemas.microsoft.com/office/powerpoint/2010/main" val="39750327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F28221-C2AD-1239-A618-7848DE81579B}"/>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2B090019-908F-745D-E013-D1D92BEA494D}"/>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Target</a:t>
            </a:r>
          </a:p>
        </p:txBody>
      </p:sp>
      <p:sp>
        <p:nvSpPr>
          <p:cNvPr id="52" name="Espace réservé du pied de page 4">
            <a:extLst>
              <a:ext uri="{FF2B5EF4-FFF2-40B4-BE49-F238E27FC236}">
                <a16:creationId xmlns:a16="http://schemas.microsoft.com/office/drawing/2014/main" id="{52549B90-29CA-B7C6-3C9C-187ACA679F62}"/>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sp>
        <p:nvSpPr>
          <p:cNvPr id="7" name="TextBox 6">
            <a:extLst>
              <a:ext uri="{FF2B5EF4-FFF2-40B4-BE49-F238E27FC236}">
                <a16:creationId xmlns:a16="http://schemas.microsoft.com/office/drawing/2014/main" id="{13A5870F-CFE7-32F8-29E2-241CCAA1A05D}"/>
              </a:ext>
            </a:extLst>
          </p:cNvPr>
          <p:cNvSpPr txBox="1"/>
          <p:nvPr/>
        </p:nvSpPr>
        <p:spPr>
          <a:xfrm>
            <a:off x="129292" y="1131590"/>
            <a:ext cx="2841400" cy="1200329"/>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Initial 2 MW graphite target conceptual design, pion yield </a:t>
            </a:r>
            <a:r>
              <a:rPr lang="en-US" sz="1200" spc="-1" dirty="0" err="1">
                <a:solidFill>
                  <a:srgbClr val="000000"/>
                </a:solidFill>
                <a:latin typeface="Calibri" panose="020F0502020204030204" pitchFamily="34" charset="0"/>
                <a:cs typeface="Calibri" panose="020F0502020204030204" pitchFamily="34" charset="0"/>
              </a:rPr>
              <a:t>optimised</a:t>
            </a:r>
            <a:endParaRPr lang="en-US" sz="1200" spc="-1" dirty="0">
              <a:solidFill>
                <a:srgbClr val="000000"/>
              </a:solidFill>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HTS solenoid and shielding concept developed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Study of proton removal ongoing</a:t>
            </a:r>
          </a:p>
        </p:txBody>
      </p:sp>
      <p:sp>
        <p:nvSpPr>
          <p:cNvPr id="35" name="AutoShape 2">
            <a:extLst>
              <a:ext uri="{FF2B5EF4-FFF2-40B4-BE49-F238E27FC236}">
                <a16:creationId xmlns:a16="http://schemas.microsoft.com/office/drawing/2014/main" id="{1CB60C6D-29DB-5CC0-5CFF-9AB6E51B3769}"/>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56BA94A2-4A0B-94BB-6FD6-620D19F944F7}"/>
              </a:ext>
            </a:extLst>
          </p:cNvPr>
          <p:cNvSpPr txBox="1"/>
          <p:nvPr/>
        </p:nvSpPr>
        <p:spPr>
          <a:xfrm>
            <a:off x="129293" y="407136"/>
            <a:ext cx="2818208" cy="646331"/>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2 MW, 5 Hz, 400 MJ/pulse  target</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Can we replace mercury with graphite?</a:t>
            </a:r>
          </a:p>
        </p:txBody>
      </p:sp>
      <p:pic>
        <p:nvPicPr>
          <p:cNvPr id="9" name="Picture 8" descr="A diagram of a machine&#10;&#10;Description automatically generated">
            <a:extLst>
              <a:ext uri="{FF2B5EF4-FFF2-40B4-BE49-F238E27FC236}">
                <a16:creationId xmlns:a16="http://schemas.microsoft.com/office/drawing/2014/main" id="{5794A414-DA1C-DDFA-874F-7E61DC342CC2}"/>
              </a:ext>
            </a:extLst>
          </p:cNvPr>
          <p:cNvPicPr>
            <a:picLocks noChangeAspect="1"/>
          </p:cNvPicPr>
          <p:nvPr/>
        </p:nvPicPr>
        <p:blipFill>
          <a:blip r:embed="rId2">
            <a:extLst>
              <a:ext uri="{28A0092B-C50C-407E-A947-70E740481C1C}">
                <a14:useLocalDpi xmlns:a14="http://schemas.microsoft.com/office/drawing/2010/main"/>
              </a:ext>
            </a:extLst>
          </a:blip>
          <a:srcRect/>
          <a:stretch/>
        </p:blipFill>
        <p:spPr>
          <a:xfrm>
            <a:off x="2970692" y="411510"/>
            <a:ext cx="4352297" cy="1914875"/>
          </a:xfrm>
          <a:prstGeom prst="rect">
            <a:avLst/>
          </a:prstGeom>
        </p:spPr>
      </p:pic>
      <p:pic>
        <p:nvPicPr>
          <p:cNvPr id="11" name="Picture 10" descr="Diagram of a graphite tank&#10;&#10;Description automatically generated">
            <a:extLst>
              <a:ext uri="{FF2B5EF4-FFF2-40B4-BE49-F238E27FC236}">
                <a16:creationId xmlns:a16="http://schemas.microsoft.com/office/drawing/2014/main" id="{43247550-C260-B577-DAEB-3751154A10CC}"/>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3808013" y="2340320"/>
            <a:ext cx="2293043" cy="1167534"/>
          </a:xfrm>
          <a:prstGeom prst="rect">
            <a:avLst/>
          </a:prstGeom>
        </p:spPr>
      </p:pic>
      <p:pic>
        <p:nvPicPr>
          <p:cNvPr id="13" name="Picture 12" descr="A diagram of a liquid lead target curtain&#10;&#10;Description automatically generated">
            <a:extLst>
              <a:ext uri="{FF2B5EF4-FFF2-40B4-BE49-F238E27FC236}">
                <a16:creationId xmlns:a16="http://schemas.microsoft.com/office/drawing/2014/main" id="{FEC471EC-62D4-8410-5C38-39B4E6DA0D2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223173" y="3857870"/>
            <a:ext cx="1737114" cy="1170236"/>
          </a:xfrm>
          <a:prstGeom prst="rect">
            <a:avLst/>
          </a:prstGeom>
        </p:spPr>
      </p:pic>
      <p:pic>
        <p:nvPicPr>
          <p:cNvPr id="6" name="Picture 5" descr="A diagram of a diagram&#10;&#10;AI-generated content may be incorrect.">
            <a:extLst>
              <a:ext uri="{FF2B5EF4-FFF2-40B4-BE49-F238E27FC236}">
                <a16:creationId xmlns:a16="http://schemas.microsoft.com/office/drawing/2014/main" id="{B5D541F0-CAF2-CA5E-A39A-D432F4ED9D4E}"/>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21079" r="68700" b="23235"/>
          <a:stretch>
            <a:fillRect/>
          </a:stretch>
        </p:blipFill>
        <p:spPr>
          <a:xfrm>
            <a:off x="7452320" y="339502"/>
            <a:ext cx="648071" cy="1004433"/>
          </a:xfrm>
          <a:prstGeom prst="rect">
            <a:avLst/>
          </a:prstGeom>
        </p:spPr>
      </p:pic>
      <p:sp>
        <p:nvSpPr>
          <p:cNvPr id="8" name="TextBox 7">
            <a:extLst>
              <a:ext uri="{FF2B5EF4-FFF2-40B4-BE49-F238E27FC236}">
                <a16:creationId xmlns:a16="http://schemas.microsoft.com/office/drawing/2014/main" id="{17C19F26-4C1B-14C6-EEE5-2589A0B6D528}"/>
              </a:ext>
            </a:extLst>
          </p:cNvPr>
          <p:cNvSpPr txBox="1"/>
          <p:nvPr/>
        </p:nvSpPr>
        <p:spPr>
          <a:xfrm>
            <a:off x="6435554" y="3507854"/>
            <a:ext cx="2672950" cy="1384995"/>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Yield, magnet shielding, target stress, cooling, radiation are OK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Components survive 2 MW beam</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Higher power alternatives to study:</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Graphite</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Liquid metal</a:t>
            </a:r>
          </a:p>
        </p:txBody>
      </p:sp>
      <p:pic>
        <p:nvPicPr>
          <p:cNvPr id="15" name="Picture 14">
            <a:extLst>
              <a:ext uri="{FF2B5EF4-FFF2-40B4-BE49-F238E27FC236}">
                <a16:creationId xmlns:a16="http://schemas.microsoft.com/office/drawing/2014/main" id="{3CE3B44A-B4ED-5CCC-8FA1-2A1BD531A2E7}"/>
              </a:ext>
            </a:extLst>
          </p:cNvPr>
          <p:cNvPicPr>
            <a:picLocks noChangeAspect="1"/>
          </p:cNvPicPr>
          <p:nvPr/>
        </p:nvPicPr>
        <p:blipFill>
          <a:blip r:embed="rId6"/>
          <a:stretch>
            <a:fillRect/>
          </a:stretch>
        </p:blipFill>
        <p:spPr>
          <a:xfrm>
            <a:off x="7224533" y="2283718"/>
            <a:ext cx="1883971" cy="1133085"/>
          </a:xfrm>
          <a:prstGeom prst="rect">
            <a:avLst/>
          </a:prstGeom>
        </p:spPr>
      </p:pic>
      <p:pic>
        <p:nvPicPr>
          <p:cNvPr id="16" name="Picture 15">
            <a:extLst>
              <a:ext uri="{FF2B5EF4-FFF2-40B4-BE49-F238E27FC236}">
                <a16:creationId xmlns:a16="http://schemas.microsoft.com/office/drawing/2014/main" id="{CD3A6E9B-514D-DF50-F2F8-D4C1A572CEDF}"/>
              </a:ext>
            </a:extLst>
          </p:cNvPr>
          <p:cNvPicPr>
            <a:picLocks noChangeAspect="1"/>
          </p:cNvPicPr>
          <p:nvPr/>
        </p:nvPicPr>
        <p:blipFill>
          <a:blip r:embed="rId7"/>
          <a:stretch>
            <a:fillRect/>
          </a:stretch>
        </p:blipFill>
        <p:spPr>
          <a:xfrm>
            <a:off x="7528124" y="1551157"/>
            <a:ext cx="1409501" cy="682052"/>
          </a:xfrm>
          <a:prstGeom prst="rect">
            <a:avLst/>
          </a:prstGeom>
        </p:spPr>
      </p:pic>
      <p:pic>
        <p:nvPicPr>
          <p:cNvPr id="17" name="Picture 16">
            <a:extLst>
              <a:ext uri="{FF2B5EF4-FFF2-40B4-BE49-F238E27FC236}">
                <a16:creationId xmlns:a16="http://schemas.microsoft.com/office/drawing/2014/main" id="{370D4F2E-EF9D-02A5-1D79-05304215B7C1}"/>
              </a:ext>
            </a:extLst>
          </p:cNvPr>
          <p:cNvPicPr>
            <a:picLocks noChangeAspect="1"/>
          </p:cNvPicPr>
          <p:nvPr/>
        </p:nvPicPr>
        <p:blipFill rotWithShape="1">
          <a:blip r:embed="rId8"/>
          <a:srcRect t="22808"/>
          <a:stretch/>
        </p:blipFill>
        <p:spPr>
          <a:xfrm>
            <a:off x="466717" y="2499742"/>
            <a:ext cx="2217820" cy="830498"/>
          </a:xfrm>
          <a:prstGeom prst="rect">
            <a:avLst/>
          </a:prstGeom>
        </p:spPr>
      </p:pic>
      <p:pic>
        <p:nvPicPr>
          <p:cNvPr id="18" name="Picture 17" descr="A graph of a graph of a graph&#10;&#10;Description automatically generated with medium confidence">
            <a:extLst>
              <a:ext uri="{FF2B5EF4-FFF2-40B4-BE49-F238E27FC236}">
                <a16:creationId xmlns:a16="http://schemas.microsoft.com/office/drawing/2014/main" id="{535A1B84-7765-7DEA-6698-C55CCEBC661D}"/>
              </a:ext>
            </a:extLst>
          </p:cNvPr>
          <p:cNvPicPr>
            <a:picLocks noChangeAspect="1"/>
          </p:cNvPicPr>
          <p:nvPr/>
        </p:nvPicPr>
        <p:blipFill>
          <a:blip r:embed="rId9">
            <a:extLst>
              <a:ext uri="{28A0092B-C50C-407E-A947-70E740481C1C}">
                <a14:useLocalDpi xmlns:a14="http://schemas.microsoft.com/office/drawing/2010/main"/>
              </a:ext>
            </a:extLst>
          </a:blip>
          <a:srcRect t="32931"/>
          <a:stretch/>
        </p:blipFill>
        <p:spPr>
          <a:xfrm>
            <a:off x="150785" y="3375694"/>
            <a:ext cx="3547748" cy="1284288"/>
          </a:xfrm>
          <a:prstGeom prst="rect">
            <a:avLst/>
          </a:prstGeom>
        </p:spPr>
      </p:pic>
      <p:sp>
        <p:nvSpPr>
          <p:cNvPr id="2" name="Slide Number Placeholder 1">
            <a:extLst>
              <a:ext uri="{FF2B5EF4-FFF2-40B4-BE49-F238E27FC236}">
                <a16:creationId xmlns:a16="http://schemas.microsoft.com/office/drawing/2014/main" id="{FD61A681-42EB-4995-7B7C-EFC91A5C06B9}"/>
              </a:ext>
            </a:extLst>
          </p:cNvPr>
          <p:cNvSpPr>
            <a:spLocks noGrp="1"/>
          </p:cNvSpPr>
          <p:nvPr>
            <p:ph type="sldNum" sz="quarter" idx="4"/>
          </p:nvPr>
        </p:nvSpPr>
        <p:spPr/>
        <p:txBody>
          <a:bodyPr/>
          <a:lstStyle/>
          <a:p>
            <a:fld id="{974172A1-1CBF-0B40-9234-7D4D80EC19EA}" type="slidenum">
              <a:rPr lang="en-GB" smtClean="0"/>
              <a:pPr/>
              <a:t>39</a:t>
            </a:fld>
            <a:endParaRPr lang="en-GB" dirty="0"/>
          </a:p>
        </p:txBody>
      </p:sp>
    </p:spTree>
    <p:extLst>
      <p:ext uri="{BB962C8B-B14F-4D97-AF65-F5344CB8AC3E}">
        <p14:creationId xmlns:p14="http://schemas.microsoft.com/office/powerpoint/2010/main" val="11877689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1781CC-2798-6631-1127-5DAFBE8BDEA9}"/>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A5A3C19-FAF8-E239-600A-90C724868216}"/>
              </a:ext>
            </a:extLst>
          </p:cNvPr>
          <p:cNvSpPr>
            <a:spLocks noGrp="1"/>
          </p:cNvSpPr>
          <p:nvPr>
            <p:ph type="title"/>
          </p:nvPr>
        </p:nvSpPr>
        <p:spPr>
          <a:xfrm>
            <a:off x="1115616" y="-20538"/>
            <a:ext cx="7190184" cy="432048"/>
          </a:xfrm>
        </p:spPr>
        <p:txBody>
          <a:bodyPr>
            <a:noAutofit/>
          </a:bodyPr>
          <a:lstStyle/>
          <a:p>
            <a:r>
              <a:rPr lang="en-US" spc="29" dirty="0">
                <a:solidFill>
                  <a:srgbClr val="000000"/>
                </a:solidFill>
                <a:ea typeface="Optima Bold"/>
                <a:sym typeface="Optima Bold"/>
              </a:rPr>
              <a:t>Key Parameters</a:t>
            </a:r>
            <a:endParaRPr lang="en-US" sz="1600" spc="29" dirty="0">
              <a:solidFill>
                <a:srgbClr val="000000"/>
              </a:solidFill>
              <a:ea typeface="Optima Bold"/>
              <a:sym typeface="Optima Bold"/>
            </a:endParaRPr>
          </a:p>
        </p:txBody>
      </p:sp>
      <p:sp>
        <p:nvSpPr>
          <p:cNvPr id="5" name="Espace réservé du numéro de diapositive 3">
            <a:extLst>
              <a:ext uri="{FF2B5EF4-FFF2-40B4-BE49-F238E27FC236}">
                <a16:creationId xmlns:a16="http://schemas.microsoft.com/office/drawing/2014/main" id="{9B2CD308-D5DF-24E0-996F-6E8E2F79A362}"/>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a:t>
            </a:fld>
            <a:endParaRPr lang="en-GB" dirty="0"/>
          </a:p>
        </p:txBody>
      </p:sp>
      <p:sp>
        <p:nvSpPr>
          <p:cNvPr id="52" name="Espace réservé du pied de page 4">
            <a:extLst>
              <a:ext uri="{FF2B5EF4-FFF2-40B4-BE49-F238E27FC236}">
                <a16:creationId xmlns:a16="http://schemas.microsoft.com/office/drawing/2014/main" id="{A7627D6B-1A32-EB09-61EE-0773796F92F6}"/>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graphicFrame>
        <p:nvGraphicFramePr>
          <p:cNvPr id="13" name="Table 12">
            <a:extLst>
              <a:ext uri="{FF2B5EF4-FFF2-40B4-BE49-F238E27FC236}">
                <a16:creationId xmlns:a16="http://schemas.microsoft.com/office/drawing/2014/main" id="{68A64656-7212-7563-8572-651223472A6A}"/>
              </a:ext>
            </a:extLst>
          </p:cNvPr>
          <p:cNvGraphicFramePr>
            <a:graphicFrameLocks noGrp="1"/>
          </p:cNvGraphicFramePr>
          <p:nvPr/>
        </p:nvGraphicFramePr>
        <p:xfrm>
          <a:off x="179515" y="915566"/>
          <a:ext cx="8784973" cy="3243072"/>
        </p:xfrm>
        <a:graphic>
          <a:graphicData uri="http://schemas.openxmlformats.org/drawingml/2006/table">
            <a:tbl>
              <a:tblPr firstRow="1" bandRow="1">
                <a:tableStyleId>{5C22544A-7EE6-4342-B048-85BDC9FD1C3A}</a:tableStyleId>
              </a:tblPr>
              <a:tblGrid>
                <a:gridCol w="1512165">
                  <a:extLst>
                    <a:ext uri="{9D8B030D-6E8A-4147-A177-3AD203B41FA5}">
                      <a16:colId xmlns:a16="http://schemas.microsoft.com/office/drawing/2014/main" val="20000"/>
                    </a:ext>
                  </a:extLst>
                </a:gridCol>
                <a:gridCol w="1172301">
                  <a:extLst>
                    <a:ext uri="{9D8B030D-6E8A-4147-A177-3AD203B41FA5}">
                      <a16:colId xmlns:a16="http://schemas.microsoft.com/office/drawing/2014/main" val="20001"/>
                    </a:ext>
                  </a:extLst>
                </a:gridCol>
                <a:gridCol w="980627">
                  <a:extLst>
                    <a:ext uri="{9D8B030D-6E8A-4147-A177-3AD203B41FA5}">
                      <a16:colId xmlns:a16="http://schemas.microsoft.com/office/drawing/2014/main" val="20002"/>
                    </a:ext>
                  </a:extLst>
                </a:gridCol>
                <a:gridCol w="1023976">
                  <a:extLst>
                    <a:ext uri="{9D8B030D-6E8A-4147-A177-3AD203B41FA5}">
                      <a16:colId xmlns:a16="http://schemas.microsoft.com/office/drawing/2014/main" val="2385039876"/>
                    </a:ext>
                  </a:extLst>
                </a:gridCol>
                <a:gridCol w="1023976">
                  <a:extLst>
                    <a:ext uri="{9D8B030D-6E8A-4147-A177-3AD203B41FA5}">
                      <a16:colId xmlns:a16="http://schemas.microsoft.com/office/drawing/2014/main" val="2875313934"/>
                    </a:ext>
                  </a:extLst>
                </a:gridCol>
                <a:gridCol w="1023976">
                  <a:extLst>
                    <a:ext uri="{9D8B030D-6E8A-4147-A177-3AD203B41FA5}">
                      <a16:colId xmlns:a16="http://schemas.microsoft.com/office/drawing/2014/main" val="1294496486"/>
                    </a:ext>
                  </a:extLst>
                </a:gridCol>
                <a:gridCol w="1023976">
                  <a:extLst>
                    <a:ext uri="{9D8B030D-6E8A-4147-A177-3AD203B41FA5}">
                      <a16:colId xmlns:a16="http://schemas.microsoft.com/office/drawing/2014/main" val="971302870"/>
                    </a:ext>
                  </a:extLst>
                </a:gridCol>
                <a:gridCol w="1023976">
                  <a:extLst>
                    <a:ext uri="{9D8B030D-6E8A-4147-A177-3AD203B41FA5}">
                      <a16:colId xmlns:a16="http://schemas.microsoft.com/office/drawing/2014/main" val="979739317"/>
                    </a:ext>
                  </a:extLst>
                </a:gridCol>
              </a:tblGrid>
              <a:tr h="0">
                <a:tc>
                  <a:txBody>
                    <a:bodyPr/>
                    <a:lstStyle/>
                    <a:p>
                      <a:pPr algn="ctr"/>
                      <a:r>
                        <a:rPr lang="en-US" sz="1600" dirty="0">
                          <a:latin typeface="Calibri"/>
                          <a:cs typeface="Calibri"/>
                        </a:rPr>
                        <a:t>Param.</a:t>
                      </a:r>
                    </a:p>
                  </a:txBody>
                  <a:tcPr marL="100489" marR="100489" marT="50292" marB="50292"/>
                </a:tc>
                <a:tc>
                  <a:txBody>
                    <a:bodyPr/>
                    <a:lstStyle/>
                    <a:p>
                      <a:pPr algn="ctr"/>
                      <a:r>
                        <a:rPr lang="en-US" sz="1600" dirty="0">
                          <a:latin typeface="Calibri"/>
                          <a:cs typeface="Calibri"/>
                        </a:rPr>
                        <a:t>Unit</a:t>
                      </a:r>
                    </a:p>
                  </a:txBody>
                  <a:tcPr marL="100489" marR="100489" marT="50292" marB="50292"/>
                </a:tc>
                <a:tc gridSpan="2">
                  <a:txBody>
                    <a:bodyPr/>
                    <a:lstStyle/>
                    <a:p>
                      <a:pPr algn="ctr"/>
                      <a:r>
                        <a:rPr lang="en-US" sz="1600" dirty="0">
                          <a:solidFill>
                            <a:srgbClr val="000000"/>
                          </a:solidFill>
                          <a:latin typeface="Calibri"/>
                          <a:cs typeface="Calibri"/>
                        </a:rPr>
                        <a:t>Site independent</a:t>
                      </a:r>
                    </a:p>
                  </a:txBody>
                  <a:tcPr marL="100489" marR="100489" marT="50292" marB="50292">
                    <a:solidFill>
                      <a:srgbClr val="FDEADA"/>
                    </a:solidFill>
                  </a:tcPr>
                </a:tc>
                <a:tc hMerge="1">
                  <a:txBody>
                    <a:bodyPr/>
                    <a:lstStyle/>
                    <a:p>
                      <a:endParaRPr dirty="0"/>
                    </a:p>
                  </a:txBody>
                  <a:tcPr marL="100489" marR="100489" marT="50292" marB="50292">
                    <a:solidFill>
                      <a:srgbClr val="FDEADA"/>
                    </a:solidFill>
                  </a:tcPr>
                </a:tc>
                <a:tc gridSpan="2">
                  <a:txBody>
                    <a:bodyPr/>
                    <a:lstStyle/>
                    <a:p>
                      <a:pPr algn="ctr"/>
                      <a:r>
                        <a:rPr lang="en-US" sz="1600" dirty="0">
                          <a:solidFill>
                            <a:srgbClr val="000000"/>
                          </a:solidFill>
                          <a:latin typeface="Calibri"/>
                          <a:cs typeface="Calibri"/>
                        </a:rPr>
                        <a:t>CERN 2 tunnels</a:t>
                      </a:r>
                    </a:p>
                  </a:txBody>
                  <a:tcPr marL="100489" marR="100489" marT="50292" marB="50292">
                    <a:solidFill>
                      <a:srgbClr val="FDEADA"/>
                    </a:solidFill>
                  </a:tcPr>
                </a:tc>
                <a:tc hMerge="1">
                  <a:txBody>
                    <a:bodyPr/>
                    <a:lstStyle/>
                    <a:p>
                      <a:pPr algn="ctr"/>
                      <a:endParaRPr lang="en-US" sz="1200" dirty="0">
                        <a:solidFill>
                          <a:srgbClr val="000000"/>
                        </a:solidFill>
                        <a:latin typeface="Calibri"/>
                        <a:cs typeface="Calibri"/>
                      </a:endParaRPr>
                    </a:p>
                  </a:txBody>
                  <a:tcPr marL="100489" marR="100489" marT="50292" marB="50292">
                    <a:solidFill>
                      <a:srgbClr val="FDEADA"/>
                    </a:solidFill>
                  </a:tcPr>
                </a:tc>
                <a:tc gridSpan="2">
                  <a:txBody>
                    <a:bodyPr/>
                    <a:lstStyle/>
                    <a:p>
                      <a:pPr algn="ctr"/>
                      <a:r>
                        <a:rPr lang="en-US" sz="1600" dirty="0">
                          <a:solidFill>
                            <a:srgbClr val="000000"/>
                          </a:solidFill>
                          <a:latin typeface="Calibri"/>
                          <a:cs typeface="Calibri"/>
                        </a:rPr>
                        <a:t>CERN 1 tunnel</a:t>
                      </a:r>
                    </a:p>
                  </a:txBody>
                  <a:tcPr marL="100489" marR="100489" marT="50292" marB="50292">
                    <a:solidFill>
                      <a:srgbClr val="FDEADA"/>
                    </a:solidFill>
                  </a:tcPr>
                </a:tc>
                <a:tc hMerge="1">
                  <a:txBody>
                    <a:bodyPr/>
                    <a:lstStyle/>
                    <a:p>
                      <a:pPr algn="ctr"/>
                      <a:endParaRPr lang="en-US" sz="1200" dirty="0">
                        <a:solidFill>
                          <a:srgbClr val="000000"/>
                        </a:solidFill>
                        <a:latin typeface="Calibri"/>
                        <a:cs typeface="Calibri"/>
                      </a:endParaRPr>
                    </a:p>
                  </a:txBody>
                  <a:tcPr marL="100489" marR="100489" marT="50292" marB="50292">
                    <a:solidFill>
                      <a:srgbClr val="FDEADA"/>
                    </a:solidFill>
                  </a:tcPr>
                </a:tc>
                <a:extLst>
                  <a:ext uri="{0D108BD9-81ED-4DB2-BD59-A6C34878D82A}">
                    <a16:rowId xmlns:a16="http://schemas.microsoft.com/office/drawing/2014/main" val="10000"/>
                  </a:ext>
                </a:extLst>
              </a:tr>
              <a:tr h="0">
                <a:tc>
                  <a:txBody>
                    <a:bodyPr/>
                    <a:lstStyle/>
                    <a:p>
                      <a:pPr algn="ctr"/>
                      <a:r>
                        <a:rPr lang="en-US" sz="1600" b="0" dirty="0">
                          <a:latin typeface="Calibri"/>
                          <a:cs typeface="Calibri"/>
                        </a:rPr>
                        <a:t>Sqrt(s)</a:t>
                      </a:r>
                    </a:p>
                  </a:txBody>
                  <a:tcPr marL="100489" marR="100489" marT="50292" marB="50292"/>
                </a:tc>
                <a:tc>
                  <a:txBody>
                    <a:bodyPr/>
                    <a:lstStyle/>
                    <a:p>
                      <a:pPr algn="ctr"/>
                      <a:r>
                        <a:rPr lang="en-US" sz="1600" b="0" dirty="0">
                          <a:latin typeface="Calibri"/>
                          <a:cs typeface="Calibri"/>
                        </a:rPr>
                        <a:t>TeV</a:t>
                      </a:r>
                    </a:p>
                  </a:txBody>
                  <a:tcPr marL="100489" marR="100489" marT="50292" marB="50292"/>
                </a:tc>
                <a:tc>
                  <a:txBody>
                    <a:bodyPr/>
                    <a:lstStyle/>
                    <a:p>
                      <a:pPr algn="ctr"/>
                      <a:r>
                        <a:rPr lang="en-US" sz="1600" b="0" dirty="0">
                          <a:solidFill>
                            <a:srgbClr val="000000"/>
                          </a:solidFill>
                          <a:latin typeface="Calibri"/>
                          <a:cs typeface="Calibri"/>
                        </a:rPr>
                        <a:t>3</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10</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3.2</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7.6</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3.2</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7.6</a:t>
                      </a:r>
                    </a:p>
                  </a:txBody>
                  <a:tcPr marL="100489" marR="100489" marT="50292" marB="50292">
                    <a:solidFill>
                      <a:srgbClr val="FDEADA"/>
                    </a:solidFill>
                  </a:tcPr>
                </a:tc>
                <a:extLst>
                  <a:ext uri="{0D108BD9-81ED-4DB2-BD59-A6C34878D82A}">
                    <a16:rowId xmlns:a16="http://schemas.microsoft.com/office/drawing/2014/main" val="2438721577"/>
                  </a:ext>
                </a:extLst>
              </a:tr>
              <a:tr h="288032">
                <a:tc>
                  <a:txBody>
                    <a:bodyPr/>
                    <a:lstStyle/>
                    <a:p>
                      <a:pPr algn="ctr"/>
                      <a:r>
                        <a:rPr lang="en-US" sz="1600" b="0" dirty="0">
                          <a:latin typeface="Calibri"/>
                          <a:cs typeface="Calibri"/>
                        </a:rPr>
                        <a:t>L/IP</a:t>
                      </a:r>
                    </a:p>
                  </a:txBody>
                  <a:tcPr marL="100489" marR="100489" marT="50292" marB="50292"/>
                </a:tc>
                <a:tc>
                  <a:txBody>
                    <a:bodyPr/>
                    <a:lstStyle/>
                    <a:p>
                      <a:pPr algn="ctr"/>
                      <a:r>
                        <a:rPr lang="en-US" sz="1600" b="0" dirty="0">
                          <a:latin typeface="Calibri"/>
                          <a:cs typeface="Calibri"/>
                        </a:rPr>
                        <a:t>10</a:t>
                      </a:r>
                      <a:r>
                        <a:rPr lang="en-US" sz="1600" b="0" baseline="30000" dirty="0">
                          <a:latin typeface="Calibri"/>
                          <a:cs typeface="Calibri"/>
                        </a:rPr>
                        <a:t>34</a:t>
                      </a:r>
                      <a:r>
                        <a:rPr lang="en-US" sz="1600" b="0" baseline="0" dirty="0">
                          <a:latin typeface="Calibri"/>
                          <a:cs typeface="Calibri"/>
                        </a:rPr>
                        <a:t> cm</a:t>
                      </a:r>
                      <a:r>
                        <a:rPr lang="en-US" sz="1600" b="0" baseline="30000" dirty="0">
                          <a:latin typeface="Calibri"/>
                          <a:cs typeface="Calibri"/>
                        </a:rPr>
                        <a:t>-2</a:t>
                      </a:r>
                      <a:r>
                        <a:rPr lang="en-US" sz="1600" b="0" baseline="0" dirty="0">
                          <a:latin typeface="Calibri"/>
                          <a:cs typeface="Calibri"/>
                        </a:rPr>
                        <a:t>s</a:t>
                      </a:r>
                      <a:r>
                        <a:rPr lang="en-US" sz="1600" b="0" baseline="30000" dirty="0">
                          <a:latin typeface="Calibri"/>
                          <a:cs typeface="Calibri"/>
                        </a:rPr>
                        <a:t>-1</a:t>
                      </a:r>
                      <a:endParaRPr lang="en-US" sz="1600" b="0" dirty="0">
                        <a:latin typeface="Calibri"/>
                        <a:cs typeface="Calibri"/>
                      </a:endParaRPr>
                    </a:p>
                  </a:txBody>
                  <a:tcPr marL="100489" marR="100489" marT="50292" marB="50292"/>
                </a:tc>
                <a:tc>
                  <a:txBody>
                    <a:bodyPr/>
                    <a:lstStyle/>
                    <a:p>
                      <a:pPr algn="ctr"/>
                      <a:r>
                        <a:rPr lang="en-US" sz="1600" b="0" dirty="0">
                          <a:latin typeface="Calibri"/>
                          <a:cs typeface="Calibri"/>
                        </a:rPr>
                        <a:t>1.8</a:t>
                      </a:r>
                    </a:p>
                  </a:txBody>
                  <a:tcPr marL="100489" marR="100489" marT="50292" marB="50292">
                    <a:solidFill>
                      <a:srgbClr val="FDEADA"/>
                    </a:solidFill>
                  </a:tcPr>
                </a:tc>
                <a:tc>
                  <a:txBody>
                    <a:bodyPr/>
                    <a:lstStyle/>
                    <a:p>
                      <a:pPr algn="ctr"/>
                      <a:r>
                        <a:rPr lang="en-US" sz="1600" b="0" dirty="0">
                          <a:latin typeface="Calibri"/>
                          <a:cs typeface="Calibri"/>
                        </a:rPr>
                        <a:t>17.5</a:t>
                      </a:r>
                    </a:p>
                  </a:txBody>
                  <a:tcPr marL="100489" marR="100489" marT="50292" marB="50292">
                    <a:solidFill>
                      <a:srgbClr val="FDEADA"/>
                    </a:solidFill>
                  </a:tcPr>
                </a:tc>
                <a:tc>
                  <a:txBody>
                    <a:bodyPr/>
                    <a:lstStyle/>
                    <a:p>
                      <a:pPr algn="ctr"/>
                      <a:r>
                        <a:rPr lang="en-US" sz="1600" b="0" dirty="0">
                          <a:latin typeface="Calibri"/>
                          <a:cs typeface="Calibri"/>
                        </a:rPr>
                        <a:t>2</a:t>
                      </a:r>
                    </a:p>
                  </a:txBody>
                  <a:tcPr marL="100489" marR="100489" marT="50292" marB="50292">
                    <a:solidFill>
                      <a:srgbClr val="FDEADA"/>
                    </a:solidFill>
                  </a:tcPr>
                </a:tc>
                <a:tc>
                  <a:txBody>
                    <a:bodyPr/>
                    <a:lstStyle/>
                    <a:p>
                      <a:pPr algn="ctr"/>
                      <a:r>
                        <a:rPr lang="en-US" sz="1600" b="0" dirty="0">
                          <a:latin typeface="Calibri"/>
                          <a:cs typeface="Calibri"/>
                        </a:rPr>
                        <a:t>10</a:t>
                      </a:r>
                    </a:p>
                  </a:txBody>
                  <a:tcPr marL="100489" marR="100489" marT="50292" marB="50292">
                    <a:solidFill>
                      <a:srgbClr val="FDEADA"/>
                    </a:solidFill>
                  </a:tcPr>
                </a:tc>
                <a:tc>
                  <a:txBody>
                    <a:bodyPr/>
                    <a:lstStyle/>
                    <a:p>
                      <a:pPr algn="ctr"/>
                      <a:r>
                        <a:rPr lang="en-US" sz="1600" b="0" dirty="0">
                          <a:latin typeface="Calibri"/>
                          <a:cs typeface="Calibri"/>
                        </a:rPr>
                        <a:t>0.9</a:t>
                      </a:r>
                    </a:p>
                  </a:txBody>
                  <a:tcPr marL="100489" marR="100489" marT="50292" marB="50292">
                    <a:solidFill>
                      <a:srgbClr val="FDEADA"/>
                    </a:solidFill>
                  </a:tcPr>
                </a:tc>
                <a:tc>
                  <a:txBody>
                    <a:bodyPr/>
                    <a:lstStyle/>
                    <a:p>
                      <a:pPr algn="ctr"/>
                      <a:r>
                        <a:rPr lang="en-US" sz="1600" b="0" dirty="0">
                          <a:latin typeface="Calibri"/>
                          <a:cs typeface="Calibri"/>
                        </a:rPr>
                        <a:t>7.9</a:t>
                      </a:r>
                    </a:p>
                  </a:txBody>
                  <a:tcPr marL="100489" marR="100489" marT="50292" marB="50292">
                    <a:solidFill>
                      <a:srgbClr val="FDEADA"/>
                    </a:solidFill>
                  </a:tcPr>
                </a:tc>
                <a:extLst>
                  <a:ext uri="{0D108BD9-81ED-4DB2-BD59-A6C34878D82A}">
                    <a16:rowId xmlns:a16="http://schemas.microsoft.com/office/drawing/2014/main" val="10001"/>
                  </a:ext>
                </a:extLst>
              </a:tr>
              <a:tr h="288032">
                <a:tc>
                  <a:txBody>
                    <a:bodyPr/>
                    <a:lstStyle/>
                    <a:p>
                      <a:pPr algn="ctr"/>
                      <a:r>
                        <a:rPr lang="en-US" sz="1600" b="0" dirty="0">
                          <a:solidFill>
                            <a:srgbClr val="0000FF"/>
                          </a:solidFill>
                          <a:latin typeface="Calibri"/>
                          <a:cs typeface="Calibri"/>
                        </a:rPr>
                        <a:t>Int L</a:t>
                      </a:r>
                    </a:p>
                  </a:txBody>
                  <a:tcPr marL="100489" marR="100489" marT="50292" marB="50292"/>
                </a:tc>
                <a:tc>
                  <a:txBody>
                    <a:bodyPr/>
                    <a:lstStyle/>
                    <a:p>
                      <a:pPr algn="ctr"/>
                      <a:r>
                        <a:rPr lang="en-US" sz="1600" b="0" dirty="0">
                          <a:solidFill>
                            <a:srgbClr val="0000FF"/>
                          </a:solidFill>
                          <a:latin typeface="Calibri"/>
                          <a:cs typeface="Calibri"/>
                        </a:rPr>
                        <a:t>ab</a:t>
                      </a:r>
                      <a:r>
                        <a:rPr lang="en-US" sz="1600" b="0" baseline="30000" dirty="0">
                          <a:solidFill>
                            <a:srgbClr val="0000FF"/>
                          </a:solidFill>
                          <a:latin typeface="Calibri"/>
                          <a:cs typeface="Calibri"/>
                        </a:rPr>
                        <a:t>-1</a:t>
                      </a:r>
                      <a:endParaRPr lang="en-US" sz="1600" b="0" dirty="0">
                        <a:solidFill>
                          <a:srgbClr val="0000FF"/>
                        </a:solidFill>
                        <a:latin typeface="Calibri"/>
                        <a:cs typeface="Calibri"/>
                      </a:endParaRPr>
                    </a:p>
                  </a:txBody>
                  <a:tcPr marL="100489" marR="100489" marT="50292" marB="50292"/>
                </a:tc>
                <a:tc>
                  <a:txBody>
                    <a:bodyPr/>
                    <a:lstStyle/>
                    <a:p>
                      <a:pPr algn="ctr"/>
                      <a:r>
                        <a:rPr lang="en-US" sz="1600" b="0" dirty="0">
                          <a:solidFill>
                            <a:srgbClr val="0000FF"/>
                          </a:solidFill>
                          <a:latin typeface="Calibri"/>
                          <a:cs typeface="Calibri"/>
                        </a:rPr>
                        <a:t>1</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10</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1</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10</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1</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10</a:t>
                      </a:r>
                    </a:p>
                  </a:txBody>
                  <a:tcPr marL="100489" marR="100489" marT="50292" marB="50292">
                    <a:solidFill>
                      <a:srgbClr val="FDEADA"/>
                    </a:solidFill>
                  </a:tcPr>
                </a:tc>
                <a:extLst>
                  <a:ext uri="{0D108BD9-81ED-4DB2-BD59-A6C34878D82A}">
                    <a16:rowId xmlns:a16="http://schemas.microsoft.com/office/drawing/2014/main" val="10002"/>
                  </a:ext>
                </a:extLst>
              </a:tr>
              <a:tr h="288032">
                <a:tc>
                  <a:txBody>
                    <a:bodyPr/>
                    <a:lstStyle/>
                    <a:p>
                      <a:pPr algn="ctr"/>
                      <a:r>
                        <a:rPr lang="en-US" sz="1600" b="0" dirty="0">
                          <a:solidFill>
                            <a:srgbClr val="0000FF"/>
                          </a:solidFill>
                          <a:latin typeface="Calibri"/>
                          <a:cs typeface="Calibri"/>
                        </a:rPr>
                        <a:t>Accumulation time </a:t>
                      </a:r>
                    </a:p>
                  </a:txBody>
                  <a:tcPr marL="100489" marR="100489" marT="50292" marB="50292"/>
                </a:tc>
                <a:tc>
                  <a:txBody>
                    <a:bodyPr/>
                    <a:lstStyle/>
                    <a:p>
                      <a:pPr algn="ctr"/>
                      <a:r>
                        <a:rPr lang="en-US" sz="1600" b="0" dirty="0">
                          <a:solidFill>
                            <a:srgbClr val="0000FF"/>
                          </a:solidFill>
                          <a:latin typeface="Calibri"/>
                          <a:cs typeface="Calibri"/>
                        </a:rPr>
                        <a:t>years</a:t>
                      </a:r>
                    </a:p>
                  </a:txBody>
                  <a:tcPr marL="100489" marR="100489" marT="50292" marB="50292"/>
                </a:tc>
                <a:tc>
                  <a:txBody>
                    <a:bodyPr/>
                    <a:lstStyle/>
                    <a:p>
                      <a:pPr algn="ctr"/>
                      <a:r>
                        <a:rPr lang="en-US" sz="1600" b="0" dirty="0">
                          <a:solidFill>
                            <a:srgbClr val="0000FF"/>
                          </a:solidFill>
                          <a:latin typeface="Calibri"/>
                          <a:cs typeface="Calibri"/>
                        </a:rPr>
                        <a:t>2+2.8</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2+2.9</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2+2.5</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2+5</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2+5.6</a:t>
                      </a:r>
                    </a:p>
                  </a:txBody>
                  <a:tcPr marL="100489" marR="100489" marT="50292" marB="50292">
                    <a:solidFill>
                      <a:srgbClr val="FDEADA"/>
                    </a:solidFill>
                  </a:tcPr>
                </a:tc>
                <a:tc>
                  <a:txBody>
                    <a:bodyPr/>
                    <a:lstStyle/>
                    <a:p>
                      <a:pPr algn="ctr"/>
                      <a:r>
                        <a:rPr lang="en-US" sz="1600" b="0" dirty="0">
                          <a:solidFill>
                            <a:srgbClr val="0000FF"/>
                          </a:solidFill>
                          <a:latin typeface="Calibri"/>
                          <a:cs typeface="Calibri"/>
                        </a:rPr>
                        <a:t>2+6.3</a:t>
                      </a:r>
                    </a:p>
                  </a:txBody>
                  <a:tcPr marL="100489" marR="100489" marT="50292" marB="50292">
                    <a:solidFill>
                      <a:srgbClr val="FDEADA"/>
                    </a:solidFill>
                  </a:tcPr>
                </a:tc>
                <a:extLst>
                  <a:ext uri="{0D108BD9-81ED-4DB2-BD59-A6C34878D82A}">
                    <a16:rowId xmlns:a16="http://schemas.microsoft.com/office/drawing/2014/main" val="1503398529"/>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0" dirty="0">
                          <a:solidFill>
                            <a:srgbClr val="000000"/>
                          </a:solidFill>
                          <a:latin typeface="Calibri"/>
                          <a:cs typeface="Calibri"/>
                        </a:rPr>
                        <a:t>C</a:t>
                      </a:r>
                    </a:p>
                  </a:txBody>
                  <a:tcPr marL="100489" marR="100489" marT="50292" marB="50292"/>
                </a:tc>
                <a:tc>
                  <a:txBody>
                    <a:bodyPr/>
                    <a:lstStyle/>
                    <a:p>
                      <a:pPr algn="ctr"/>
                      <a:r>
                        <a:rPr lang="en-US" sz="1600" b="0" dirty="0">
                          <a:solidFill>
                            <a:srgbClr val="000000"/>
                          </a:solidFill>
                          <a:latin typeface="Calibri"/>
                          <a:cs typeface="Calibri"/>
                        </a:rPr>
                        <a:t>km</a:t>
                      </a:r>
                    </a:p>
                  </a:txBody>
                  <a:tcPr marL="100489" marR="100489" marT="50292" marB="50292"/>
                </a:tc>
                <a:tc>
                  <a:txBody>
                    <a:bodyPr/>
                    <a:lstStyle/>
                    <a:p>
                      <a:pPr algn="ctr"/>
                      <a:r>
                        <a:rPr lang="en-US" sz="1600" b="0" dirty="0">
                          <a:solidFill>
                            <a:srgbClr val="000000"/>
                          </a:solidFill>
                          <a:latin typeface="Calibri"/>
                          <a:cs typeface="Calibri"/>
                        </a:rPr>
                        <a:t>4.5</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11.4</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4.8</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8.7</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11</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11</a:t>
                      </a:r>
                    </a:p>
                  </a:txBody>
                  <a:tcPr marL="100489" marR="100489" marT="50292" marB="50292">
                    <a:solidFill>
                      <a:srgbClr val="FDEADA"/>
                    </a:solidFill>
                  </a:tcPr>
                </a:tc>
                <a:extLst>
                  <a:ext uri="{0D108BD9-81ED-4DB2-BD59-A6C34878D82A}">
                    <a16:rowId xmlns:a16="http://schemas.microsoft.com/office/drawing/2014/main" val="10005"/>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0" dirty="0" err="1">
                          <a:solidFill>
                            <a:srgbClr val="000000"/>
                          </a:solidFill>
                          <a:latin typeface="Calibri"/>
                          <a:cs typeface="Calibri"/>
                        </a:rPr>
                        <a:t>B</a:t>
                      </a:r>
                      <a:r>
                        <a:rPr lang="en-US" sz="1600" b="0" baseline="-25000" dirty="0" err="1">
                          <a:solidFill>
                            <a:srgbClr val="000000"/>
                          </a:solidFill>
                          <a:latin typeface="Calibri"/>
                          <a:cs typeface="Calibri"/>
                        </a:rPr>
                        <a:t>dipole</a:t>
                      </a:r>
                      <a:endParaRPr lang="en-US" sz="1600" b="0" dirty="0">
                        <a:solidFill>
                          <a:srgbClr val="000000"/>
                        </a:solidFill>
                        <a:latin typeface="Calibri"/>
                        <a:cs typeface="Calibri"/>
                      </a:endParaRPr>
                    </a:p>
                  </a:txBody>
                  <a:tcPr marL="100489" marR="100489" marT="50292" marB="50292"/>
                </a:tc>
                <a:tc>
                  <a:txBody>
                    <a:bodyPr/>
                    <a:lstStyle/>
                    <a:p>
                      <a:pPr algn="ctr"/>
                      <a:r>
                        <a:rPr lang="en-US" sz="1600" b="0" dirty="0">
                          <a:solidFill>
                            <a:srgbClr val="000000"/>
                          </a:solidFill>
                          <a:latin typeface="Calibri"/>
                          <a:cs typeface="Calibri"/>
                        </a:rPr>
                        <a:t>T</a:t>
                      </a:r>
                    </a:p>
                  </a:txBody>
                  <a:tcPr marL="100489" marR="100489" marT="50292" marB="50292"/>
                </a:tc>
                <a:tc>
                  <a:txBody>
                    <a:bodyPr/>
                    <a:lstStyle/>
                    <a:p>
                      <a:pPr algn="ctr"/>
                      <a:r>
                        <a:rPr lang="en-US" sz="1600" b="0" dirty="0">
                          <a:solidFill>
                            <a:srgbClr val="000000"/>
                          </a:solidFill>
                          <a:latin typeface="Calibri"/>
                          <a:cs typeface="Calibri"/>
                        </a:rPr>
                        <a:t>11</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14</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11</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14</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4.8</a:t>
                      </a:r>
                    </a:p>
                  </a:txBody>
                  <a:tcPr marL="100489" marR="100489" marT="50292" marB="50292">
                    <a:solidFill>
                      <a:srgbClr val="FDEADA"/>
                    </a:solidFill>
                  </a:tcPr>
                </a:tc>
                <a:tc>
                  <a:txBody>
                    <a:bodyPr/>
                    <a:lstStyle/>
                    <a:p>
                      <a:pPr algn="ctr"/>
                      <a:r>
                        <a:rPr lang="en-US" sz="1600" b="0" dirty="0">
                          <a:solidFill>
                            <a:srgbClr val="000000"/>
                          </a:solidFill>
                          <a:latin typeface="Calibri"/>
                          <a:cs typeface="Calibri"/>
                        </a:rPr>
                        <a:t>11</a:t>
                      </a:r>
                    </a:p>
                  </a:txBody>
                  <a:tcPr marL="100489" marR="100489" marT="50292" marB="50292">
                    <a:solidFill>
                      <a:srgbClr val="FDEADA"/>
                    </a:solidFill>
                  </a:tcPr>
                </a:tc>
                <a:extLst>
                  <a:ext uri="{0D108BD9-81ED-4DB2-BD59-A6C34878D82A}">
                    <a16:rowId xmlns:a16="http://schemas.microsoft.com/office/drawing/2014/main" val="10006"/>
                  </a:ext>
                </a:extLst>
              </a:tr>
              <a:tr h="288032">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0" dirty="0">
                          <a:solidFill>
                            <a:schemeClr val="tx1"/>
                          </a:solidFill>
                          <a:latin typeface="Calibri"/>
                          <a:cs typeface="Calibri"/>
                        </a:rPr>
                        <a:t>Collider dipole technology</a:t>
                      </a:r>
                    </a:p>
                  </a:txBody>
                  <a:tcPr marL="100489" marR="100489" marT="50292" marB="50292"/>
                </a:tc>
                <a:tc hMerge="1">
                  <a:txBody>
                    <a:bodyPr/>
                    <a:lstStyle/>
                    <a:p>
                      <a:pPr algn="ctr"/>
                      <a:endParaRPr lang="en-US" sz="1400" dirty="0">
                        <a:solidFill>
                          <a:srgbClr val="FF0000"/>
                        </a:solidFill>
                        <a:latin typeface="Calibri"/>
                        <a:cs typeface="Calibri"/>
                      </a:endParaRPr>
                    </a:p>
                  </a:txBody>
                  <a:tcPr marL="100489" marR="100489" marT="50292" marB="50292"/>
                </a:tc>
                <a:tc>
                  <a:txBody>
                    <a:bodyPr/>
                    <a:lstStyle/>
                    <a:p>
                      <a:pPr algn="ctr"/>
                      <a:r>
                        <a:rPr lang="en-US" sz="1600" b="0" dirty="0">
                          <a:solidFill>
                            <a:schemeClr val="tx1"/>
                          </a:solidFill>
                          <a:latin typeface="Calibri"/>
                          <a:cs typeface="Calibri"/>
                        </a:rPr>
                        <a:t>Nb3Sn</a:t>
                      </a:r>
                    </a:p>
                  </a:txBody>
                  <a:tcPr marL="100489" marR="100489" marT="50292" marB="50292">
                    <a:solidFill>
                      <a:srgbClr val="FDEADA"/>
                    </a:solidFill>
                  </a:tcPr>
                </a:tc>
                <a:tc>
                  <a:txBody>
                    <a:bodyPr/>
                    <a:lstStyle/>
                    <a:p>
                      <a:pPr algn="ctr"/>
                      <a:r>
                        <a:rPr lang="en-US" sz="1600" b="0" dirty="0">
                          <a:solidFill>
                            <a:schemeClr val="tx1"/>
                          </a:solidFill>
                          <a:latin typeface="Calibri"/>
                          <a:cs typeface="Calibri"/>
                        </a:rPr>
                        <a:t>HTS</a:t>
                      </a:r>
                    </a:p>
                  </a:txBody>
                  <a:tcPr marL="100489" marR="100489" marT="50292" marB="50292">
                    <a:solidFill>
                      <a:srgbClr val="FDEADA"/>
                    </a:solidFill>
                  </a:tcPr>
                </a:tc>
                <a:tc>
                  <a:txBody>
                    <a:bodyPr/>
                    <a:lstStyle/>
                    <a:p>
                      <a:pPr algn="ctr"/>
                      <a:r>
                        <a:rPr lang="en-US" sz="1600" b="0" dirty="0">
                          <a:solidFill>
                            <a:schemeClr val="tx1"/>
                          </a:solidFill>
                          <a:latin typeface="Calibri"/>
                          <a:cs typeface="Calibri"/>
                        </a:rPr>
                        <a:t>Nb3Sn</a:t>
                      </a:r>
                    </a:p>
                  </a:txBody>
                  <a:tcPr marL="100489" marR="100489" marT="50292" marB="50292">
                    <a:solidFill>
                      <a:srgbClr val="FDEADA"/>
                    </a:solidFill>
                  </a:tcPr>
                </a:tc>
                <a:tc>
                  <a:txBody>
                    <a:bodyPr/>
                    <a:lstStyle/>
                    <a:p>
                      <a:pPr algn="ctr"/>
                      <a:r>
                        <a:rPr lang="en-US" sz="1600" b="0" dirty="0">
                          <a:solidFill>
                            <a:schemeClr val="tx1"/>
                          </a:solidFill>
                          <a:latin typeface="Calibri"/>
                          <a:cs typeface="Calibri"/>
                        </a:rPr>
                        <a:t>HTS</a:t>
                      </a:r>
                    </a:p>
                  </a:txBody>
                  <a:tcPr marL="100489" marR="100489" marT="50292" marB="50292">
                    <a:solidFill>
                      <a:srgbClr val="FDEADA"/>
                    </a:solidFill>
                  </a:tcPr>
                </a:tc>
                <a:tc>
                  <a:txBody>
                    <a:bodyPr/>
                    <a:lstStyle/>
                    <a:p>
                      <a:pPr algn="ctr"/>
                      <a:r>
                        <a:rPr lang="en-US" sz="1600" b="0" dirty="0" err="1">
                          <a:solidFill>
                            <a:schemeClr val="tx1"/>
                          </a:solidFill>
                          <a:latin typeface="Calibri"/>
                          <a:cs typeface="Calibri"/>
                        </a:rPr>
                        <a:t>NbTi</a:t>
                      </a:r>
                      <a:endParaRPr lang="en-US" sz="1600" b="0" dirty="0">
                        <a:solidFill>
                          <a:schemeClr val="tx1"/>
                        </a:solidFill>
                        <a:latin typeface="Calibri"/>
                        <a:cs typeface="Calibri"/>
                      </a:endParaRPr>
                    </a:p>
                  </a:txBody>
                  <a:tcPr marL="100489" marR="100489" marT="50292" marB="50292">
                    <a:solidFill>
                      <a:srgbClr val="FDEADA"/>
                    </a:solidFill>
                  </a:tcPr>
                </a:tc>
                <a:tc>
                  <a:txBody>
                    <a:bodyPr/>
                    <a:lstStyle/>
                    <a:p>
                      <a:pPr algn="ctr"/>
                      <a:r>
                        <a:rPr lang="en-US" sz="1600" b="0" dirty="0">
                          <a:solidFill>
                            <a:schemeClr val="tx1"/>
                          </a:solidFill>
                          <a:latin typeface="Calibri"/>
                          <a:cs typeface="Calibri"/>
                        </a:rPr>
                        <a:t>Nb3Sn</a:t>
                      </a:r>
                    </a:p>
                    <a:p>
                      <a:pPr algn="ctr"/>
                      <a:r>
                        <a:rPr lang="en-US" sz="1600" b="0" dirty="0">
                          <a:solidFill>
                            <a:schemeClr val="tx1"/>
                          </a:solidFill>
                          <a:latin typeface="Calibri"/>
                          <a:cs typeface="Calibri"/>
                        </a:rPr>
                        <a:t>or HTS</a:t>
                      </a:r>
                    </a:p>
                  </a:txBody>
                  <a:tcPr marL="100489" marR="100489" marT="50292" marB="50292">
                    <a:solidFill>
                      <a:srgbClr val="FDEADA"/>
                    </a:solidFill>
                  </a:tcPr>
                </a:tc>
                <a:extLst>
                  <a:ext uri="{0D108BD9-81ED-4DB2-BD59-A6C34878D82A}">
                    <a16:rowId xmlns:a16="http://schemas.microsoft.com/office/drawing/2014/main" val="1634752097"/>
                  </a:ext>
                </a:extLst>
              </a:tr>
            </a:tbl>
          </a:graphicData>
        </a:graphic>
      </p:graphicFrame>
      <p:sp>
        <p:nvSpPr>
          <p:cNvPr id="3" name="TextBox 2">
            <a:extLst>
              <a:ext uri="{FF2B5EF4-FFF2-40B4-BE49-F238E27FC236}">
                <a16:creationId xmlns:a16="http://schemas.microsoft.com/office/drawing/2014/main" id="{F06DC0B7-FCD4-4628-49A7-2C95591431BC}"/>
              </a:ext>
            </a:extLst>
          </p:cNvPr>
          <p:cNvSpPr txBox="1"/>
          <p:nvPr/>
        </p:nvSpPr>
        <p:spPr>
          <a:xfrm>
            <a:off x="179515" y="4155926"/>
            <a:ext cx="8712965" cy="584775"/>
          </a:xfrm>
          <a:prstGeom prst="rect">
            <a:avLst/>
          </a:prstGeom>
          <a:noFill/>
        </p:spPr>
        <p:txBody>
          <a:bodyPr wrap="square" rtlCol="0">
            <a:spAutoFit/>
          </a:bodyPr>
          <a:lstStyle/>
          <a:p>
            <a:r>
              <a:rPr lang="en-US" sz="1600" dirty="0"/>
              <a:t>Accumulation time: Time to obtain the integrated luminosity with two IPs.</a:t>
            </a:r>
          </a:p>
          <a:p>
            <a:r>
              <a:rPr lang="en-US" sz="1600" dirty="0"/>
              <a:t>Ramp-up over the first three years 5%, 205%, 70% of nominal.</a:t>
            </a:r>
          </a:p>
        </p:txBody>
      </p:sp>
      <p:sp>
        <p:nvSpPr>
          <p:cNvPr id="2" name="Slide Number Placeholder 1">
            <a:extLst>
              <a:ext uri="{FF2B5EF4-FFF2-40B4-BE49-F238E27FC236}">
                <a16:creationId xmlns:a16="http://schemas.microsoft.com/office/drawing/2014/main" id="{4A687EF1-2E22-DD4C-5B11-401871741904}"/>
              </a:ext>
            </a:extLst>
          </p:cNvPr>
          <p:cNvSpPr>
            <a:spLocks noGrp="1"/>
          </p:cNvSpPr>
          <p:nvPr>
            <p:ph type="sldNum" sz="quarter" idx="4"/>
          </p:nvPr>
        </p:nvSpPr>
        <p:spPr/>
        <p:txBody>
          <a:bodyPr/>
          <a:lstStyle/>
          <a:p>
            <a:fld id="{974172A1-1CBF-0B40-9234-7D4D80EC19EA}" type="slidenum">
              <a:rPr lang="en-GB" smtClean="0"/>
              <a:pPr/>
              <a:t>4</a:t>
            </a:fld>
            <a:endParaRPr lang="en-GB" dirty="0"/>
          </a:p>
        </p:txBody>
      </p:sp>
    </p:spTree>
    <p:extLst>
      <p:ext uri="{BB962C8B-B14F-4D97-AF65-F5344CB8AC3E}">
        <p14:creationId xmlns:p14="http://schemas.microsoft.com/office/powerpoint/2010/main" val="41846765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6BFF8-AF50-CB50-2321-80EF48EA38A8}"/>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295B7FC2-9968-5DB6-8288-D54720D51C8A}"/>
              </a:ext>
            </a:extLst>
          </p:cNvPr>
          <p:cNvSpPr>
            <a:spLocks noGrp="1"/>
          </p:cNvSpPr>
          <p:nvPr>
            <p:ph type="title"/>
          </p:nvPr>
        </p:nvSpPr>
        <p:spPr>
          <a:xfrm>
            <a:off x="457201" y="-20538"/>
            <a:ext cx="8229600" cy="605641"/>
          </a:xfrm>
        </p:spPr>
        <p:txBody>
          <a:bodyPr>
            <a:normAutofit/>
          </a:bodyPr>
          <a:lstStyle/>
          <a:p>
            <a:pPr algn="ctr"/>
            <a:r>
              <a:rPr lang="de-CH" sz="3200" b="0" dirty="0">
                <a:latin typeface="Calibri" panose="020F0502020204030204" pitchFamily="34" charset="0"/>
                <a:cs typeface="Calibri" panose="020F0502020204030204" pitchFamily="34" charset="0"/>
              </a:rPr>
              <a:t>High-</a:t>
            </a:r>
            <a:r>
              <a:rPr lang="de-CH" sz="3200" b="0" dirty="0" err="1">
                <a:latin typeface="Calibri" panose="020F0502020204030204" pitchFamily="34" charset="0"/>
                <a:cs typeface="Calibri" panose="020F0502020204030204" pitchFamily="34" charset="0"/>
              </a:rPr>
              <a:t>field</a:t>
            </a:r>
            <a:r>
              <a:rPr lang="de-CH" sz="3200" b="0" dirty="0">
                <a:latin typeface="Calibri" panose="020F0502020204030204" pitchFamily="34" charset="0"/>
                <a:cs typeface="Calibri" panose="020F0502020204030204" pitchFamily="34" charset="0"/>
              </a:rPr>
              <a:t> Magnet Technology</a:t>
            </a:r>
            <a:endParaRPr lang="it-IT" sz="3200" b="0" dirty="0">
              <a:latin typeface="Calibri" panose="020F0502020204030204" pitchFamily="34" charset="0"/>
              <a:cs typeface="Calibri" panose="020F0502020204030204" pitchFamily="34" charset="0"/>
            </a:endParaRPr>
          </a:p>
        </p:txBody>
      </p:sp>
      <p:sp>
        <p:nvSpPr>
          <p:cNvPr id="77" name="Footer Placeholder 76">
            <a:extLst>
              <a:ext uri="{FF2B5EF4-FFF2-40B4-BE49-F238E27FC236}">
                <a16:creationId xmlns:a16="http://schemas.microsoft.com/office/drawing/2014/main" id="{614BA762-136A-F94D-DD0F-94CDAE4D83EC}"/>
              </a:ext>
            </a:extLst>
          </p:cNvPr>
          <p:cNvSpPr>
            <a:spLocks noGrp="1"/>
          </p:cNvSpPr>
          <p:nvPr>
            <p:ph type="ftr" sz="quarter" idx="11"/>
          </p:nvPr>
        </p:nvSpPr>
        <p:spPr>
          <a:xfrm>
            <a:off x="399349" y="4957394"/>
            <a:ext cx="5764238" cy="206644"/>
          </a:xfrm>
        </p:spPr>
        <p:txBody>
          <a:bodyPr/>
          <a:lstStyle/>
          <a:p>
            <a:r>
              <a:rPr lang="en-US"/>
              <a:t>D. Schulte, S. Stapnes, Muon Collider, LDG, CERN, June 2025</a:t>
            </a:r>
            <a:endParaRPr lang="en-US" dirty="0"/>
          </a:p>
        </p:txBody>
      </p:sp>
      <p:pic>
        <p:nvPicPr>
          <p:cNvPr id="5" name="Picture 4" descr="cernnews1_11-03.jpg">
            <a:extLst>
              <a:ext uri="{FF2B5EF4-FFF2-40B4-BE49-F238E27FC236}">
                <a16:creationId xmlns:a16="http://schemas.microsoft.com/office/drawing/2014/main" id="{6DD94683-911D-193C-5E8B-5E7C53D99D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00590" y="948389"/>
            <a:ext cx="1981733" cy="1824566"/>
          </a:xfrm>
          <a:prstGeom prst="rect">
            <a:avLst/>
          </a:prstGeom>
        </p:spPr>
      </p:pic>
      <p:sp>
        <p:nvSpPr>
          <p:cNvPr id="8" name="TextBox 7">
            <a:extLst>
              <a:ext uri="{FF2B5EF4-FFF2-40B4-BE49-F238E27FC236}">
                <a16:creationId xmlns:a16="http://schemas.microsoft.com/office/drawing/2014/main" id="{B88BB3DF-AE31-280E-8757-6457FC7C67A7}"/>
              </a:ext>
            </a:extLst>
          </p:cNvPr>
          <p:cNvSpPr txBox="1"/>
          <p:nvPr/>
        </p:nvSpPr>
        <p:spPr>
          <a:xfrm>
            <a:off x="165909" y="1264568"/>
            <a:ext cx="4622115" cy="3539430"/>
          </a:xfrm>
          <a:prstGeom prst="rect">
            <a:avLst/>
          </a:prstGeom>
          <a:noFill/>
        </p:spPr>
        <p:txBody>
          <a:bodyPr wrap="square" rtlCol="0">
            <a:spAutoFit/>
          </a:bodyPr>
          <a:lstStyle/>
          <a:p>
            <a:r>
              <a:rPr lang="en-US" sz="1400" b="1" dirty="0" err="1">
                <a:latin typeface="Calibri" panose="020F0502020204030204" pitchFamily="34" charset="0"/>
                <a:cs typeface="Calibri" panose="020F0502020204030204" pitchFamily="34" charset="0"/>
              </a:rPr>
              <a:t>NbTi</a:t>
            </a:r>
            <a:r>
              <a:rPr lang="en-US" sz="1400" dirty="0">
                <a:latin typeface="Calibri" panose="020F0502020204030204" pitchFamily="34" charset="0"/>
                <a:cs typeface="Calibri" panose="020F0502020204030204" pitchFamily="34" charset="0"/>
              </a:rPr>
              <a:t> (</a:t>
            </a:r>
            <a:r>
              <a:rPr lang="en-US" sz="1400" dirty="0" err="1">
                <a:latin typeface="Calibri" panose="020F0502020204030204" pitchFamily="34" charset="0"/>
                <a:cs typeface="Calibri" panose="020F0502020204030204" pitchFamily="34" charset="0"/>
              </a:rPr>
              <a:t>niob</a:t>
            </a:r>
            <a:r>
              <a:rPr lang="en-US" sz="1400" dirty="0">
                <a:latin typeface="Calibri" panose="020F0502020204030204" pitchFamily="34" charset="0"/>
                <a:cs typeface="Calibri" panose="020F0502020204030204" pitchFamily="34" charset="0"/>
              </a:rPr>
              <a:t>-titanium, operating at 2-4 k)</a:t>
            </a:r>
          </a:p>
          <a:p>
            <a:pPr marL="285750" indent="-285750">
              <a:buFont typeface="Arial"/>
              <a:buChar char="•"/>
            </a:pPr>
            <a:r>
              <a:rPr lang="en-US" sz="1400" dirty="0">
                <a:latin typeface="Calibri" panose="020F0502020204030204" pitchFamily="34" charset="0"/>
                <a:cs typeface="Calibri" panose="020F0502020204030204" pitchFamily="34" charset="0"/>
              </a:rPr>
              <a:t>is standard, </a:t>
            </a:r>
            <a:r>
              <a:rPr lang="en-US" sz="1400" b="1" dirty="0">
                <a:latin typeface="Calibri" panose="020F0502020204030204" pitchFamily="34" charset="0"/>
                <a:cs typeface="Calibri" panose="020F0502020204030204" pitchFamily="34" charset="0"/>
              </a:rPr>
              <a:t>used in LHC </a:t>
            </a:r>
            <a:r>
              <a:rPr lang="en-US" sz="1400" dirty="0">
                <a:latin typeface="Calibri" panose="020F0502020204030204" pitchFamily="34" charset="0"/>
                <a:cs typeface="Calibri" panose="020F0502020204030204" pitchFamily="34" charset="0"/>
              </a:rPr>
              <a:t>limited to O(8 T)</a:t>
            </a:r>
          </a:p>
          <a:p>
            <a:pPr marL="285750" indent="-285750">
              <a:buFont typeface="Arial"/>
              <a:buChar char="•"/>
            </a:pPr>
            <a:endParaRPr lang="en-US" sz="1400" dirty="0">
              <a:latin typeface="Calibri" panose="020F0502020204030204" pitchFamily="34" charset="0"/>
              <a:cs typeface="Calibri" panose="020F0502020204030204" pitchFamily="34" charset="0"/>
            </a:endParaRPr>
          </a:p>
          <a:p>
            <a:r>
              <a:rPr lang="en-US" sz="1400" b="1" dirty="0">
                <a:latin typeface="Calibri" panose="020F0502020204030204" pitchFamily="34" charset="0"/>
                <a:cs typeface="Calibri" panose="020F0502020204030204" pitchFamily="34" charset="0"/>
              </a:rPr>
              <a:t>Nb</a:t>
            </a:r>
            <a:r>
              <a:rPr lang="en-US" sz="1400" b="1" baseline="-25000" dirty="0">
                <a:latin typeface="Calibri" panose="020F0502020204030204" pitchFamily="34" charset="0"/>
                <a:cs typeface="Calibri" panose="020F0502020204030204" pitchFamily="34" charset="0"/>
              </a:rPr>
              <a:t>3</a:t>
            </a:r>
            <a:r>
              <a:rPr lang="en-US" sz="1400" b="1" dirty="0">
                <a:latin typeface="Calibri" panose="020F0502020204030204" pitchFamily="34" charset="0"/>
                <a:cs typeface="Calibri" panose="020F0502020204030204" pitchFamily="34" charset="0"/>
              </a:rPr>
              <a:t>Sn </a:t>
            </a:r>
            <a:r>
              <a:rPr lang="en-US" sz="1400" dirty="0">
                <a:latin typeface="Calibri" panose="020F0502020204030204" pitchFamily="34" charset="0"/>
                <a:cs typeface="Calibri" panose="020F0502020204030204" pitchFamily="34" charset="0"/>
              </a:rPr>
              <a:t>(niobium-tin, operating at 2-4 K)</a:t>
            </a:r>
          </a:p>
          <a:p>
            <a:pPr marL="285750" indent="-285750">
              <a:buFont typeface="Arial"/>
              <a:buChar char="•"/>
            </a:pPr>
            <a:r>
              <a:rPr lang="en-US" sz="1400" dirty="0">
                <a:latin typeface="Calibri" panose="020F0502020204030204" pitchFamily="34" charset="0"/>
                <a:cs typeface="Calibri" panose="020F0502020204030204" pitchFamily="34" charset="0"/>
              </a:rPr>
              <a:t>Can reach O(16 T)</a:t>
            </a:r>
          </a:p>
          <a:p>
            <a:pPr marL="285750" indent="-285750">
              <a:buFont typeface="Arial"/>
              <a:buChar char="•"/>
            </a:pPr>
            <a:r>
              <a:rPr lang="en-US" sz="1400" dirty="0">
                <a:latin typeface="Calibri" panose="020F0502020204030204" pitchFamily="34" charset="0"/>
                <a:cs typeface="Calibri" panose="020F0502020204030204" pitchFamily="34" charset="0"/>
              </a:rPr>
              <a:t>Difficult technology, needs to mature further</a:t>
            </a:r>
          </a:p>
          <a:p>
            <a:pPr marL="285750" indent="-285750">
              <a:buFont typeface="Arial"/>
              <a:buChar char="•"/>
            </a:pPr>
            <a:r>
              <a:rPr lang="en-US" sz="1400" dirty="0">
                <a:latin typeface="Calibri" panose="020F0502020204030204" pitchFamily="34" charset="0"/>
                <a:cs typeface="Calibri" panose="020F0502020204030204" pitchFamily="34" charset="0"/>
              </a:rPr>
              <a:t>Expensive</a:t>
            </a:r>
          </a:p>
          <a:p>
            <a:pPr marL="285750" indent="-285750">
              <a:buFont typeface="Arial"/>
              <a:buChar char="•"/>
            </a:pPr>
            <a:r>
              <a:rPr lang="en-US" sz="1400" dirty="0">
                <a:latin typeface="Calibri" panose="020F0502020204030204" pitchFamily="34" charset="0"/>
                <a:cs typeface="Calibri" panose="020F0502020204030204" pitchFamily="34" charset="0"/>
              </a:rPr>
              <a:t>Used in some points for HL-LHC</a:t>
            </a:r>
          </a:p>
          <a:p>
            <a:pPr marL="285750" indent="-285750">
              <a:buFont typeface="Arial"/>
              <a:buChar char="•"/>
            </a:pPr>
            <a:r>
              <a:rPr lang="en-US" sz="1400" dirty="0">
                <a:latin typeface="Calibri" panose="020F0502020204030204" pitchFamily="34" charset="0"/>
                <a:cs typeface="Calibri" panose="020F0502020204030204" pitchFamily="34" charset="0"/>
              </a:rPr>
              <a:t>Foreseen for FCC-</a:t>
            </a:r>
            <a:r>
              <a:rPr lang="en-US" sz="1400" dirty="0" err="1">
                <a:latin typeface="Calibri" panose="020F0502020204030204" pitchFamily="34" charset="0"/>
                <a:cs typeface="Calibri" panose="020F0502020204030204" pitchFamily="34" charset="0"/>
              </a:rPr>
              <a:t>hh</a:t>
            </a:r>
            <a:r>
              <a:rPr lang="en-US" sz="1400" dirty="0">
                <a:latin typeface="Calibri" panose="020F0502020204030204" pitchFamily="34" charset="0"/>
                <a:cs typeface="Calibri" panose="020F0502020204030204" pitchFamily="34" charset="0"/>
              </a:rPr>
              <a:t> also in arcs</a:t>
            </a:r>
          </a:p>
          <a:p>
            <a:pPr marL="285750" indent="-285750">
              <a:buFont typeface="Arial"/>
              <a:buChar char="•"/>
            </a:pPr>
            <a:endParaRPr lang="en-US" sz="1400" dirty="0">
              <a:latin typeface="Calibri" panose="020F0502020204030204" pitchFamily="34" charset="0"/>
              <a:cs typeface="Calibri" panose="020F0502020204030204" pitchFamily="34" charset="0"/>
            </a:endParaRPr>
          </a:p>
          <a:p>
            <a:r>
              <a:rPr lang="en-US" sz="1400" b="1" dirty="0">
                <a:latin typeface="Calibri" panose="020F0502020204030204" pitchFamily="34" charset="0"/>
                <a:cs typeface="Calibri" panose="020F0502020204030204" pitchFamily="34" charset="0"/>
              </a:rPr>
              <a:t>HTS </a:t>
            </a:r>
            <a:r>
              <a:rPr lang="en-US" sz="1400" dirty="0">
                <a:latin typeface="Calibri" panose="020F0502020204030204" pitchFamily="34" charset="0"/>
                <a:cs typeface="Calibri" panose="020F0502020204030204" pitchFamily="34" charset="0"/>
              </a:rPr>
              <a:t>(high-temperature superconductor, operating up to 20 K)</a:t>
            </a:r>
          </a:p>
          <a:p>
            <a:pPr marL="285750" indent="-285750">
              <a:buFont typeface="Arial"/>
              <a:buChar char="•"/>
            </a:pPr>
            <a:r>
              <a:rPr lang="en-US" sz="1400" dirty="0">
                <a:latin typeface="Calibri" panose="020F0502020204030204" pitchFamily="34" charset="0"/>
                <a:cs typeface="Calibri" panose="020F0502020204030204" pitchFamily="34" charset="0"/>
              </a:rPr>
              <a:t>Different options exist, e.g. REBCO</a:t>
            </a:r>
          </a:p>
          <a:p>
            <a:pPr marL="285750" indent="-285750">
              <a:buFont typeface="Arial"/>
              <a:buChar char="•"/>
            </a:pPr>
            <a:r>
              <a:rPr lang="en-US" sz="1400" dirty="0">
                <a:latin typeface="Calibri" panose="020F0502020204030204" pitchFamily="34" charset="0"/>
                <a:cs typeface="Calibri" panose="020F0502020204030204" pitchFamily="34" charset="0"/>
              </a:rPr>
              <a:t>In solenoids &gt; 30 T demonstrated</a:t>
            </a:r>
          </a:p>
          <a:p>
            <a:pPr marL="285750" indent="-285750">
              <a:buFont typeface="Arial"/>
              <a:buChar char="•"/>
            </a:pPr>
            <a:r>
              <a:rPr lang="en-US" sz="1400" dirty="0">
                <a:latin typeface="Calibri" panose="020F0502020204030204" pitchFamily="34" charset="0"/>
                <a:cs typeface="Calibri" panose="020F0502020204030204" pitchFamily="34" charset="0"/>
              </a:rPr>
              <a:t>Still expensive and technology challenges</a:t>
            </a:r>
          </a:p>
          <a:p>
            <a:pPr marL="285750" indent="-285750">
              <a:buFont typeface="Arial"/>
              <a:buChar char="•"/>
            </a:pPr>
            <a:r>
              <a:rPr lang="en-US" sz="1400" dirty="0">
                <a:latin typeface="Calibri" panose="020F0502020204030204" pitchFamily="34" charset="0"/>
                <a:cs typeface="Calibri" panose="020F0502020204030204" pitchFamily="34" charset="0"/>
              </a:rPr>
              <a:t>Applications in other fields, e.g. medical, fusion reactors, power generators for wind energy, engines, …</a:t>
            </a:r>
          </a:p>
        </p:txBody>
      </p:sp>
      <p:sp>
        <p:nvSpPr>
          <p:cNvPr id="18" name="TextBox 17">
            <a:extLst>
              <a:ext uri="{FF2B5EF4-FFF2-40B4-BE49-F238E27FC236}">
                <a16:creationId xmlns:a16="http://schemas.microsoft.com/office/drawing/2014/main" id="{32A7CE8F-546A-8FC1-82D5-1662AAE179B3}"/>
              </a:ext>
            </a:extLst>
          </p:cNvPr>
          <p:cNvSpPr txBox="1"/>
          <p:nvPr/>
        </p:nvSpPr>
        <p:spPr>
          <a:xfrm>
            <a:off x="4932040" y="1275606"/>
            <a:ext cx="1981734" cy="1384995"/>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Cut through a cable with superconductor embedded in copper, so some remains conductivity in case of a quench</a:t>
            </a:r>
          </a:p>
        </p:txBody>
      </p:sp>
      <p:grpSp>
        <p:nvGrpSpPr>
          <p:cNvPr id="20" name="Group 19">
            <a:extLst>
              <a:ext uri="{FF2B5EF4-FFF2-40B4-BE49-F238E27FC236}">
                <a16:creationId xmlns:a16="http://schemas.microsoft.com/office/drawing/2014/main" id="{F17EF6AE-BCBE-5566-3BC9-5FC9270154B2}"/>
              </a:ext>
            </a:extLst>
          </p:cNvPr>
          <p:cNvGrpSpPr/>
          <p:nvPr/>
        </p:nvGrpSpPr>
        <p:grpSpPr>
          <a:xfrm>
            <a:off x="4896315" y="3035264"/>
            <a:ext cx="3931625" cy="1696726"/>
            <a:chOff x="8702500" y="31852"/>
            <a:chExt cx="3489500" cy="1253524"/>
          </a:xfrm>
        </p:grpSpPr>
        <p:pic>
          <p:nvPicPr>
            <p:cNvPr id="21" name="Picture 2">
              <a:extLst>
                <a:ext uri="{FF2B5EF4-FFF2-40B4-BE49-F238E27FC236}">
                  <a16:creationId xmlns:a16="http://schemas.microsoft.com/office/drawing/2014/main" id="{B31EFEE6-2552-17B5-9E0A-FFAEB3166DB2}"/>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882743" y="106453"/>
              <a:ext cx="3309257" cy="1178923"/>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475D6542-1E32-582E-DC1A-4C93E6220CF3}"/>
                </a:ext>
              </a:extLst>
            </p:cNvPr>
            <p:cNvSpPr txBox="1"/>
            <p:nvPr/>
          </p:nvSpPr>
          <p:spPr>
            <a:xfrm>
              <a:off x="8702500" y="31852"/>
              <a:ext cx="1565557" cy="369332"/>
            </a:xfrm>
            <a:prstGeom prst="rect">
              <a:avLst/>
            </a:prstGeom>
            <a:noFill/>
          </p:spPr>
          <p:txBody>
            <a:bodyPr wrap="none" rtlCol="0">
              <a:spAutoFit/>
            </a:bodyPr>
            <a:lstStyle/>
            <a:p>
              <a:r>
                <a:rPr lang="en-US" dirty="0"/>
                <a:t>REBCO Tape</a:t>
              </a:r>
              <a:endParaRPr lang="en-GB" dirty="0"/>
            </a:p>
          </p:txBody>
        </p:sp>
      </p:grpSp>
      <p:sp>
        <p:nvSpPr>
          <p:cNvPr id="23" name="TextBox 22">
            <a:extLst>
              <a:ext uri="{FF2B5EF4-FFF2-40B4-BE49-F238E27FC236}">
                <a16:creationId xmlns:a16="http://schemas.microsoft.com/office/drawing/2014/main" id="{171661F3-2306-76D7-0197-76A0AA595A36}"/>
              </a:ext>
            </a:extLst>
          </p:cNvPr>
          <p:cNvSpPr txBox="1"/>
          <p:nvPr/>
        </p:nvSpPr>
        <p:spPr>
          <a:xfrm>
            <a:off x="1835696" y="638000"/>
            <a:ext cx="4055785" cy="523220"/>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Superconducting magnets reach highest fields, three main technologies for the cables</a:t>
            </a:r>
          </a:p>
        </p:txBody>
      </p:sp>
      <p:sp>
        <p:nvSpPr>
          <p:cNvPr id="3" name="Slide Number Placeholder 2">
            <a:extLst>
              <a:ext uri="{FF2B5EF4-FFF2-40B4-BE49-F238E27FC236}">
                <a16:creationId xmlns:a16="http://schemas.microsoft.com/office/drawing/2014/main" id="{A84523C6-B314-B7D2-9BE1-482B0A2FDC99}"/>
              </a:ext>
            </a:extLst>
          </p:cNvPr>
          <p:cNvSpPr>
            <a:spLocks noGrp="1"/>
          </p:cNvSpPr>
          <p:nvPr>
            <p:ph type="sldNum" sz="quarter" idx="12"/>
          </p:nvPr>
        </p:nvSpPr>
        <p:spPr/>
        <p:txBody>
          <a:bodyPr/>
          <a:lstStyle/>
          <a:p>
            <a:fld id="{3478A56A-6164-B14D-A8F7-980D09C4DD92}" type="slidenum">
              <a:rPr lang="en-US" smtClean="0"/>
              <a:pPr/>
              <a:t>40</a:t>
            </a:fld>
            <a:endParaRPr lang="en-US"/>
          </a:p>
        </p:txBody>
      </p:sp>
    </p:spTree>
    <p:extLst>
      <p:ext uri="{BB962C8B-B14F-4D97-AF65-F5344CB8AC3E}">
        <p14:creationId xmlns:p14="http://schemas.microsoft.com/office/powerpoint/2010/main" val="666155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2726C4-36F6-CA52-8193-42CE4538384F}"/>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1DFC9A45-8663-7F65-334F-3F847D2A1502}"/>
              </a:ext>
            </a:extLst>
          </p:cNvPr>
          <p:cNvSpPr>
            <a:spLocks noGrp="1"/>
          </p:cNvSpPr>
          <p:nvPr>
            <p:ph type="title"/>
          </p:nvPr>
        </p:nvSpPr>
        <p:spPr>
          <a:xfrm>
            <a:off x="1115616" y="51470"/>
            <a:ext cx="7190184" cy="432048"/>
          </a:xfrm>
        </p:spPr>
        <p:txBody>
          <a:bodyPr>
            <a:normAutofit fontScale="90000"/>
          </a:bodyPr>
          <a:lstStyle/>
          <a:p>
            <a:r>
              <a:rPr lang="en-US" spc="29" dirty="0">
                <a:solidFill>
                  <a:srgbClr val="000000"/>
                </a:solidFill>
                <a:ea typeface="Optima Bold"/>
                <a:sym typeface="Optima Bold"/>
              </a:rPr>
              <a:t>Magnets</a:t>
            </a:r>
            <a:endParaRPr lang="en-GB" b="0" dirty="0">
              <a:latin typeface="Calibri"/>
              <a:cs typeface="Calibri"/>
            </a:endParaRPr>
          </a:p>
        </p:txBody>
      </p:sp>
      <p:sp>
        <p:nvSpPr>
          <p:cNvPr id="5" name="Espace réservé du numéro de diapositive 3">
            <a:extLst>
              <a:ext uri="{FF2B5EF4-FFF2-40B4-BE49-F238E27FC236}">
                <a16:creationId xmlns:a16="http://schemas.microsoft.com/office/drawing/2014/main" id="{C3717AE3-F787-02AD-F4E0-FF16EB707B24}"/>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41</a:t>
            </a:fld>
            <a:endParaRPr lang="en-GB" dirty="0"/>
          </a:p>
        </p:txBody>
      </p:sp>
      <p:sp>
        <p:nvSpPr>
          <p:cNvPr id="52" name="Espace réservé du pied de page 4">
            <a:extLst>
              <a:ext uri="{FF2B5EF4-FFF2-40B4-BE49-F238E27FC236}">
                <a16:creationId xmlns:a16="http://schemas.microsoft.com/office/drawing/2014/main" id="{A44986D7-910C-942E-2B73-456E0B867B1C}"/>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pic>
        <p:nvPicPr>
          <p:cNvPr id="4" name="Picture 3" descr="A diagram of a diagram&#10;&#10;AI-generated content may be incorrect.">
            <a:extLst>
              <a:ext uri="{FF2B5EF4-FFF2-40B4-BE49-F238E27FC236}">
                <a16:creationId xmlns:a16="http://schemas.microsoft.com/office/drawing/2014/main" id="{9034390B-5B16-F441-761C-4361F49547CE}"/>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23235"/>
          <a:stretch/>
        </p:blipFill>
        <p:spPr>
          <a:xfrm>
            <a:off x="-108520" y="1526216"/>
            <a:ext cx="9326880" cy="1477582"/>
          </a:xfrm>
          <a:prstGeom prst="rect">
            <a:avLst/>
          </a:prstGeom>
        </p:spPr>
      </p:pic>
      <p:sp>
        <p:nvSpPr>
          <p:cNvPr id="31" name="TextBox 30">
            <a:extLst>
              <a:ext uri="{FF2B5EF4-FFF2-40B4-BE49-F238E27FC236}">
                <a16:creationId xmlns:a16="http://schemas.microsoft.com/office/drawing/2014/main" id="{E54FAB27-8480-C054-7D19-615C20C45212}"/>
              </a:ext>
            </a:extLst>
          </p:cNvPr>
          <p:cNvSpPr txBox="1"/>
          <p:nvPr/>
        </p:nvSpPr>
        <p:spPr>
          <a:xfrm>
            <a:off x="1337563" y="3939902"/>
            <a:ext cx="2808312" cy="307777"/>
          </a:xfrm>
          <a:prstGeom prst="rect">
            <a:avLst/>
          </a:prstGeom>
          <a:solidFill>
            <a:schemeClr val="accent4">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20 T large aperture target solenoid</a:t>
            </a:r>
          </a:p>
        </p:txBody>
      </p:sp>
      <p:sp>
        <p:nvSpPr>
          <p:cNvPr id="32" name="TextBox 31">
            <a:extLst>
              <a:ext uri="{FF2B5EF4-FFF2-40B4-BE49-F238E27FC236}">
                <a16:creationId xmlns:a16="http://schemas.microsoft.com/office/drawing/2014/main" id="{BDD6C60B-28F1-7C4C-4F36-741F8211D364}"/>
              </a:ext>
            </a:extLst>
          </p:cNvPr>
          <p:cNvSpPr txBox="1"/>
          <p:nvPr/>
        </p:nvSpPr>
        <p:spPr>
          <a:xfrm>
            <a:off x="3923928" y="627534"/>
            <a:ext cx="1743622" cy="307777"/>
          </a:xfrm>
          <a:prstGeom prst="rect">
            <a:avLst/>
          </a:prstGeom>
          <a:solidFill>
            <a:schemeClr val="accent3">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6D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p:txBody>
      </p:sp>
      <p:sp>
        <p:nvSpPr>
          <p:cNvPr id="33" name="TextBox 32">
            <a:extLst>
              <a:ext uri="{FF2B5EF4-FFF2-40B4-BE49-F238E27FC236}">
                <a16:creationId xmlns:a16="http://schemas.microsoft.com/office/drawing/2014/main" id="{236A2842-8BBE-0B18-34E6-554477A4BD28}"/>
              </a:ext>
            </a:extLst>
          </p:cNvPr>
          <p:cNvSpPr txBox="1"/>
          <p:nvPr/>
        </p:nvSpPr>
        <p:spPr>
          <a:xfrm>
            <a:off x="6709667" y="987121"/>
            <a:ext cx="1743621" cy="523220"/>
          </a:xfrm>
          <a:prstGeom prst="rect">
            <a:avLst/>
          </a:prstGeom>
          <a:solidFill>
            <a:schemeClr val="accent2">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Pulsed</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magnets</a:t>
            </a:r>
            <a:r>
              <a:rPr lang="de-DE" sz="1400" u="none" dirty="0">
                <a:solidFill>
                  <a:schemeClr val="tx1"/>
                </a:solidFill>
                <a:latin typeface="Calibri" panose="020F0502020204030204" pitchFamily="34" charset="0"/>
                <a:cs typeface="Calibri" panose="020F0502020204030204" pitchFamily="34" charset="0"/>
              </a:rPr>
              <a:t> and</a:t>
            </a:r>
          </a:p>
          <a:p>
            <a:r>
              <a:rPr lang="de-DE" sz="1400" u="none" dirty="0">
                <a:solidFill>
                  <a:schemeClr val="tx1"/>
                </a:solidFill>
                <a:latin typeface="Calibri" panose="020F0502020204030204" pitchFamily="34" charset="0"/>
                <a:cs typeface="Calibri" panose="020F0502020204030204" pitchFamily="34" charset="0"/>
              </a:rPr>
              <a:t>  power </a:t>
            </a:r>
            <a:r>
              <a:rPr lang="de-DE" sz="1400" u="none" dirty="0" err="1">
                <a:solidFill>
                  <a:schemeClr val="tx1"/>
                </a:solidFill>
                <a:latin typeface="Calibri" panose="020F0502020204030204" pitchFamily="34" charset="0"/>
                <a:cs typeface="Calibri" panose="020F0502020204030204" pitchFamily="34" charset="0"/>
              </a:rPr>
              <a:t>converters</a:t>
            </a:r>
            <a:endParaRPr lang="de-DE" sz="1400" u="none" dirty="0">
              <a:solidFill>
                <a:schemeClr val="tx1"/>
              </a:solidFill>
              <a:latin typeface="Calibri" panose="020F0502020204030204" pitchFamily="34" charset="0"/>
              <a:cs typeface="Calibri" panose="020F0502020204030204" pitchFamily="34" charset="0"/>
            </a:endParaRPr>
          </a:p>
        </p:txBody>
      </p:sp>
      <p:sp>
        <p:nvSpPr>
          <p:cNvPr id="34" name="TextBox 33">
            <a:extLst>
              <a:ext uri="{FF2B5EF4-FFF2-40B4-BE49-F238E27FC236}">
                <a16:creationId xmlns:a16="http://schemas.microsoft.com/office/drawing/2014/main" id="{4590EFB7-03F4-5ED0-ABDE-61097B608985}"/>
              </a:ext>
            </a:extLst>
          </p:cNvPr>
          <p:cNvSpPr txBox="1"/>
          <p:nvPr/>
        </p:nvSpPr>
        <p:spPr>
          <a:xfrm>
            <a:off x="7191685" y="4227934"/>
            <a:ext cx="1796182" cy="523220"/>
          </a:xfrm>
          <a:prstGeom prst="rect">
            <a:avLst/>
          </a:prstGeom>
          <a:solidFill>
            <a:schemeClr val="accent1">
              <a:lumMod val="40000"/>
              <a:lumOff val="60000"/>
            </a:schemeClr>
          </a:solidFill>
        </p:spPr>
        <p:txBody>
          <a:bodyPr wrap="square" rtlCol="0">
            <a:spAutoFit/>
          </a:bodyPr>
          <a:lstStyle/>
          <a:p>
            <a:r>
              <a:rPr lang="de-DE" sz="1400" dirty="0">
                <a:latin typeface="Calibri" panose="020F0502020204030204" pitchFamily="34" charset="0"/>
                <a:cs typeface="Calibri" panose="020F0502020204030204" pitchFamily="34" charset="0"/>
              </a:rPr>
              <a:t>14 T, 14 cm  HTS </a:t>
            </a:r>
            <a:r>
              <a:rPr lang="de-DE" sz="1400" dirty="0" err="1">
                <a:latin typeface="Calibri" panose="020F0502020204030204" pitchFamily="34" charset="0"/>
                <a:cs typeface="Calibri" panose="020F0502020204030204" pitchFamily="34" charset="0"/>
              </a:rPr>
              <a:t>c</a:t>
            </a:r>
            <a:r>
              <a:rPr lang="de-DE" sz="1400" b="0" u="none" dirty="0" err="1">
                <a:solidFill>
                  <a:schemeClr val="tx1"/>
                </a:solidFill>
                <a:latin typeface="Calibri" panose="020F0502020204030204" pitchFamily="34" charset="0"/>
                <a:cs typeface="Calibri" panose="020F0502020204030204" pitchFamily="34" charset="0"/>
              </a:rPr>
              <a:t>ollider</a:t>
            </a:r>
            <a:r>
              <a:rPr lang="de-DE" sz="1400" b="0" u="none" dirty="0">
                <a:solidFill>
                  <a:schemeClr val="tx1"/>
                </a:solidFill>
                <a:latin typeface="Calibri" panose="020F0502020204030204" pitchFamily="34" charset="0"/>
                <a:cs typeface="Calibri" panose="020F0502020204030204" pitchFamily="34" charset="0"/>
              </a:rPr>
              <a:t> ring </a:t>
            </a:r>
            <a:r>
              <a:rPr lang="de-DE" sz="1400" b="0" u="none" dirty="0" err="1">
                <a:solidFill>
                  <a:schemeClr val="tx1"/>
                </a:solidFill>
                <a:latin typeface="Calibri" panose="020F0502020204030204" pitchFamily="34" charset="0"/>
                <a:cs typeface="Calibri" panose="020F0502020204030204" pitchFamily="34" charset="0"/>
              </a:rPr>
              <a:t>dipoles</a:t>
            </a:r>
            <a:endParaRPr lang="de-DE" sz="1400" b="0" u="none" dirty="0">
              <a:solidFill>
                <a:schemeClr val="tx1"/>
              </a:solidFill>
              <a:latin typeface="Calibri" panose="020F0502020204030204" pitchFamily="34" charset="0"/>
              <a:cs typeface="Calibri" panose="020F0502020204030204" pitchFamily="34" charset="0"/>
            </a:endParaRPr>
          </a:p>
        </p:txBody>
      </p:sp>
      <p:pic>
        <p:nvPicPr>
          <p:cNvPr id="3" name="Picture 2" descr="A diagram of a stress-free graph&#10;&#10;Description automatically generated with medium confidence">
            <a:extLst>
              <a:ext uri="{FF2B5EF4-FFF2-40B4-BE49-F238E27FC236}">
                <a16:creationId xmlns:a16="http://schemas.microsoft.com/office/drawing/2014/main" id="{3D368366-98AE-0CB5-2B1E-3EFEA2FF9595}"/>
              </a:ext>
            </a:extLst>
          </p:cNvPr>
          <p:cNvPicPr>
            <a:picLocks noChangeAspect="1"/>
          </p:cNvPicPr>
          <p:nvPr/>
        </p:nvPicPr>
        <p:blipFill>
          <a:blip r:embed="rId3">
            <a:extLst>
              <a:ext uri="{28A0092B-C50C-407E-A947-70E740481C1C}">
                <a14:useLocalDpi xmlns:a14="http://schemas.microsoft.com/office/drawing/2010/main"/>
              </a:ext>
            </a:extLst>
          </a:blip>
          <a:srcRect b="15167"/>
          <a:stretch>
            <a:fillRect/>
          </a:stretch>
        </p:blipFill>
        <p:spPr>
          <a:xfrm>
            <a:off x="6783080" y="3003798"/>
            <a:ext cx="2360920" cy="1060956"/>
          </a:xfrm>
          <a:prstGeom prst="rect">
            <a:avLst/>
          </a:prstGeom>
        </p:spPr>
      </p:pic>
      <p:pic>
        <p:nvPicPr>
          <p:cNvPr id="11" name="Picture 10" descr="A diagram of a structure&#10;&#10;Description automatically generated with medium confidence">
            <a:extLst>
              <a:ext uri="{FF2B5EF4-FFF2-40B4-BE49-F238E27FC236}">
                <a16:creationId xmlns:a16="http://schemas.microsoft.com/office/drawing/2014/main" id="{D632233C-F056-6B80-43E3-015FAE75836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72000" y="3011773"/>
            <a:ext cx="1624093" cy="1278716"/>
          </a:xfrm>
          <a:prstGeom prst="rect">
            <a:avLst/>
          </a:prstGeom>
        </p:spPr>
      </p:pic>
      <p:sp>
        <p:nvSpPr>
          <p:cNvPr id="36" name="TextBox 35">
            <a:extLst>
              <a:ext uri="{FF2B5EF4-FFF2-40B4-BE49-F238E27FC236}">
                <a16:creationId xmlns:a16="http://schemas.microsoft.com/office/drawing/2014/main" id="{A30400CC-7788-C83A-D844-ED30C2F35009}"/>
              </a:ext>
            </a:extLst>
          </p:cNvPr>
          <p:cNvSpPr txBox="1"/>
          <p:nvPr/>
        </p:nvSpPr>
        <p:spPr>
          <a:xfrm>
            <a:off x="4366320" y="4375419"/>
            <a:ext cx="2082987" cy="523220"/>
          </a:xfrm>
          <a:prstGeom prst="rect">
            <a:avLst/>
          </a:prstGeom>
          <a:solidFill>
            <a:schemeClr val="accent3">
              <a:lumMod val="20000"/>
              <a:lumOff val="80000"/>
            </a:schemeClr>
          </a:solidFill>
        </p:spPr>
        <p:txBody>
          <a:bodyPr wrap="square" rtlCol="0">
            <a:spAutoFit/>
          </a:bodyPr>
          <a:lstStyle/>
          <a:p>
            <a:r>
              <a:rPr lang="de-DE" sz="1400" dirty="0">
                <a:latin typeface="Calibri" panose="020F0502020204030204" pitchFamily="34" charset="0"/>
                <a:cs typeface="Calibri" panose="020F0502020204030204" pitchFamily="34" charset="0"/>
              </a:rPr>
              <a:t>40 T </a:t>
            </a:r>
            <a:r>
              <a:rPr lang="de-DE" sz="1400" dirty="0" err="1">
                <a:latin typeface="Calibri" panose="020F0502020204030204" pitchFamily="34" charset="0"/>
                <a:cs typeface="Calibri" panose="020F0502020204030204" pitchFamily="34" charset="0"/>
              </a:rPr>
              <a:t>small</a:t>
            </a:r>
            <a:r>
              <a:rPr lang="de-DE" sz="1400" dirty="0">
                <a:latin typeface="Calibri" panose="020F0502020204030204" pitchFamily="34" charset="0"/>
                <a:cs typeface="Calibri" panose="020F0502020204030204" pitchFamily="34" charset="0"/>
              </a:rPr>
              <a:t> </a:t>
            </a:r>
            <a:r>
              <a:rPr lang="de-DE" sz="1400" dirty="0" err="1">
                <a:latin typeface="Calibri" panose="020F0502020204030204" pitchFamily="34" charset="0"/>
                <a:cs typeface="Calibri" panose="020F0502020204030204" pitchFamily="34" charset="0"/>
              </a:rPr>
              <a:t>aperture</a:t>
            </a:r>
            <a:r>
              <a:rPr lang="de-DE" sz="1400" dirty="0">
                <a:latin typeface="Calibri" panose="020F0502020204030204" pitchFamily="34" charset="0"/>
                <a:cs typeface="Calibri" panose="020F0502020204030204" pitchFamily="34" charset="0"/>
              </a:rPr>
              <a:t> f</a:t>
            </a:r>
            <a:r>
              <a:rPr lang="de-DE" sz="1400" u="none" dirty="0">
                <a:solidFill>
                  <a:schemeClr val="tx1"/>
                </a:solidFill>
                <a:latin typeface="Calibri" panose="020F0502020204030204" pitchFamily="34" charset="0"/>
                <a:cs typeface="Calibri" panose="020F0502020204030204" pitchFamily="34" charset="0"/>
              </a:rPr>
              <a:t>inal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p:txBody>
      </p:sp>
      <p:pic>
        <p:nvPicPr>
          <p:cNvPr id="37" name="Picture 36">
            <a:extLst>
              <a:ext uri="{FF2B5EF4-FFF2-40B4-BE49-F238E27FC236}">
                <a16:creationId xmlns:a16="http://schemas.microsoft.com/office/drawing/2014/main" id="{41547AC4-A187-3B50-5FBD-506F083F2C60}"/>
              </a:ext>
            </a:extLst>
          </p:cNvPr>
          <p:cNvPicPr>
            <a:picLocks noChangeAspect="1"/>
          </p:cNvPicPr>
          <p:nvPr/>
        </p:nvPicPr>
        <p:blipFill>
          <a:blip r:embed="rId5"/>
          <a:srcRect b="37461"/>
          <a:stretch>
            <a:fillRect/>
          </a:stretch>
        </p:blipFill>
        <p:spPr>
          <a:xfrm>
            <a:off x="3203848" y="1025919"/>
            <a:ext cx="3277026" cy="681735"/>
          </a:xfrm>
          <a:prstGeom prst="rect">
            <a:avLst/>
          </a:prstGeom>
        </p:spPr>
      </p:pic>
      <p:pic>
        <p:nvPicPr>
          <p:cNvPr id="38" name="Picture 37" descr="A diagram of a machine&#10;&#10;Description automatically generated">
            <a:extLst>
              <a:ext uri="{FF2B5EF4-FFF2-40B4-BE49-F238E27FC236}">
                <a16:creationId xmlns:a16="http://schemas.microsoft.com/office/drawing/2014/main" id="{4102139B-984E-A1B5-1A87-07EAF4AF6EFB}"/>
              </a:ext>
            </a:extLst>
          </p:cNvPr>
          <p:cNvPicPr>
            <a:picLocks noChangeAspect="1"/>
          </p:cNvPicPr>
          <p:nvPr/>
        </p:nvPicPr>
        <p:blipFill>
          <a:blip r:embed="rId6">
            <a:extLst>
              <a:ext uri="{28A0092B-C50C-407E-A947-70E740481C1C}">
                <a14:useLocalDpi xmlns:a14="http://schemas.microsoft.com/office/drawing/2010/main"/>
              </a:ext>
            </a:extLst>
          </a:blip>
          <a:srcRect t="52907"/>
          <a:stretch>
            <a:fillRect/>
          </a:stretch>
        </p:blipFill>
        <p:spPr>
          <a:xfrm>
            <a:off x="251520" y="3074652"/>
            <a:ext cx="4352297" cy="901787"/>
          </a:xfrm>
          <a:prstGeom prst="rect">
            <a:avLst/>
          </a:prstGeom>
        </p:spPr>
      </p:pic>
      <p:sp>
        <p:nvSpPr>
          <p:cNvPr id="2" name="Slide Number Placeholder 1">
            <a:extLst>
              <a:ext uri="{FF2B5EF4-FFF2-40B4-BE49-F238E27FC236}">
                <a16:creationId xmlns:a16="http://schemas.microsoft.com/office/drawing/2014/main" id="{708F5452-CEC4-4CF4-419A-0F1D429C2E53}"/>
              </a:ext>
            </a:extLst>
          </p:cNvPr>
          <p:cNvSpPr>
            <a:spLocks noGrp="1"/>
          </p:cNvSpPr>
          <p:nvPr>
            <p:ph type="sldNum" sz="quarter" idx="4"/>
          </p:nvPr>
        </p:nvSpPr>
        <p:spPr/>
        <p:txBody>
          <a:bodyPr/>
          <a:lstStyle/>
          <a:p>
            <a:fld id="{974172A1-1CBF-0B40-9234-7D4D80EC19EA}" type="slidenum">
              <a:rPr lang="en-GB" smtClean="0"/>
              <a:pPr/>
              <a:t>41</a:t>
            </a:fld>
            <a:endParaRPr lang="en-GB" dirty="0"/>
          </a:p>
        </p:txBody>
      </p:sp>
    </p:spTree>
    <p:extLst>
      <p:ext uri="{BB962C8B-B14F-4D97-AF65-F5344CB8AC3E}">
        <p14:creationId xmlns:p14="http://schemas.microsoft.com/office/powerpoint/2010/main" val="35690325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EDA623-53FE-0099-1C2C-174AD05D96F6}"/>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0776EA67-299D-4AC5-3D25-4E58AE5AFB6F}"/>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Lattice Design</a:t>
            </a:r>
          </a:p>
        </p:txBody>
      </p:sp>
      <p:sp>
        <p:nvSpPr>
          <p:cNvPr id="52" name="Espace réservé du pied de page 4">
            <a:extLst>
              <a:ext uri="{FF2B5EF4-FFF2-40B4-BE49-F238E27FC236}">
                <a16:creationId xmlns:a16="http://schemas.microsoft.com/office/drawing/2014/main" id="{B3E9B37E-D84C-0431-596A-1CBEEDBF91B5}"/>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sp>
        <p:nvSpPr>
          <p:cNvPr id="35" name="AutoShape 2">
            <a:extLst>
              <a:ext uri="{FF2B5EF4-FFF2-40B4-BE49-F238E27FC236}">
                <a16:creationId xmlns:a16="http://schemas.microsoft.com/office/drawing/2014/main" id="{873893BC-3B8E-2438-F061-DD41EDC33EAD}"/>
              </a:ext>
            </a:extLst>
          </p:cNvPr>
          <p:cNvSpPr>
            <a:spLocks noChangeAspect="1" noChangeArrowheads="1"/>
          </p:cNvSpPr>
          <p:nvPr/>
        </p:nvSpPr>
        <p:spPr bwMode="auto">
          <a:xfrm>
            <a:off x="4534968" y="2634152"/>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 name="Picture 2">
            <a:extLst>
              <a:ext uri="{FF2B5EF4-FFF2-40B4-BE49-F238E27FC236}">
                <a16:creationId xmlns:a16="http://schemas.microsoft.com/office/drawing/2014/main" id="{7DDFB93B-0B79-3117-5AD3-99B88264EDF7}"/>
              </a:ext>
            </a:extLst>
          </p:cNvPr>
          <p:cNvPicPr/>
          <p:nvPr/>
        </p:nvPicPr>
        <p:blipFill>
          <a:blip r:embed="rId2"/>
          <a:stretch/>
        </p:blipFill>
        <p:spPr>
          <a:xfrm>
            <a:off x="4399336" y="1203598"/>
            <a:ext cx="4637160" cy="3360960"/>
          </a:xfrm>
          <a:prstGeom prst="rect">
            <a:avLst/>
          </a:prstGeom>
          <a:ln w="0">
            <a:noFill/>
          </a:ln>
        </p:spPr>
      </p:pic>
      <p:cxnSp>
        <p:nvCxnSpPr>
          <p:cNvPr id="16" name="Straight Arrow Connector 15">
            <a:extLst>
              <a:ext uri="{FF2B5EF4-FFF2-40B4-BE49-F238E27FC236}">
                <a16:creationId xmlns:a16="http://schemas.microsoft.com/office/drawing/2014/main" id="{DF550362-50F1-E668-1291-7B02F7756130}"/>
              </a:ext>
            </a:extLst>
          </p:cNvPr>
          <p:cNvCxnSpPr>
            <a:cxnSpLocks/>
          </p:cNvCxnSpPr>
          <p:nvPr/>
        </p:nvCxnSpPr>
        <p:spPr>
          <a:xfrm>
            <a:off x="4355976" y="2211710"/>
            <a:ext cx="0" cy="1080120"/>
          </a:xfrm>
          <a:prstGeom prst="straightConnector1">
            <a:avLst/>
          </a:prstGeom>
          <a:ln w="34925">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A2BE16E-4CAB-262F-1168-D35FD56BEE7F}"/>
              </a:ext>
            </a:extLst>
          </p:cNvPr>
          <p:cNvSpPr txBox="1"/>
          <p:nvPr/>
        </p:nvSpPr>
        <p:spPr>
          <a:xfrm rot="16200000">
            <a:off x="3901072" y="2558499"/>
            <a:ext cx="641522" cy="307777"/>
          </a:xfrm>
          <a:prstGeom prst="rect">
            <a:avLst/>
          </a:prstGeom>
          <a:noFill/>
        </p:spPr>
        <p:txBody>
          <a:bodyPr wrap="none" rtlCol="0">
            <a:spAutoFit/>
          </a:bodyPr>
          <a:lstStyle/>
          <a:p>
            <a:r>
              <a:rPr lang="en-CH" sz="1400" dirty="0"/>
              <a:t>better</a:t>
            </a:r>
          </a:p>
        </p:txBody>
      </p:sp>
      <p:cxnSp>
        <p:nvCxnSpPr>
          <p:cNvPr id="21" name="Straight Arrow Connector 20">
            <a:extLst>
              <a:ext uri="{FF2B5EF4-FFF2-40B4-BE49-F238E27FC236}">
                <a16:creationId xmlns:a16="http://schemas.microsoft.com/office/drawing/2014/main" id="{24F15469-0E85-6E3F-C24E-BAA3F44BCB05}"/>
              </a:ext>
            </a:extLst>
          </p:cNvPr>
          <p:cNvCxnSpPr>
            <a:cxnSpLocks/>
          </p:cNvCxnSpPr>
          <p:nvPr/>
        </p:nvCxnSpPr>
        <p:spPr>
          <a:xfrm rot="5400000">
            <a:off x="6912260" y="4097169"/>
            <a:ext cx="0" cy="1080120"/>
          </a:xfrm>
          <a:prstGeom prst="straightConnector1">
            <a:avLst/>
          </a:prstGeom>
          <a:ln w="34925">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EF08C32B-B2CB-4A84-0A33-EF50C1440673}"/>
              </a:ext>
            </a:extLst>
          </p:cNvPr>
          <p:cNvSpPr txBox="1"/>
          <p:nvPr/>
        </p:nvSpPr>
        <p:spPr>
          <a:xfrm>
            <a:off x="6589291" y="4640237"/>
            <a:ext cx="641522" cy="307777"/>
          </a:xfrm>
          <a:prstGeom prst="rect">
            <a:avLst/>
          </a:prstGeom>
          <a:noFill/>
        </p:spPr>
        <p:txBody>
          <a:bodyPr wrap="none" rtlCol="0">
            <a:spAutoFit/>
          </a:bodyPr>
          <a:lstStyle/>
          <a:p>
            <a:r>
              <a:rPr lang="en-CH" sz="1400" dirty="0"/>
              <a:t>better</a:t>
            </a:r>
          </a:p>
        </p:txBody>
      </p:sp>
      <p:sp>
        <p:nvSpPr>
          <p:cNvPr id="23" name="TextBox 22">
            <a:extLst>
              <a:ext uri="{FF2B5EF4-FFF2-40B4-BE49-F238E27FC236}">
                <a16:creationId xmlns:a16="http://schemas.microsoft.com/office/drawing/2014/main" id="{49282236-1932-7B49-2BBF-1D386376652A}"/>
              </a:ext>
            </a:extLst>
          </p:cNvPr>
          <p:cNvSpPr txBox="1"/>
          <p:nvPr/>
        </p:nvSpPr>
        <p:spPr>
          <a:xfrm>
            <a:off x="3779912" y="764278"/>
            <a:ext cx="1826077"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Previous design (MAP)</a:t>
            </a:r>
          </a:p>
        </p:txBody>
      </p:sp>
      <p:sp>
        <p:nvSpPr>
          <p:cNvPr id="24" name="TextBox 23">
            <a:extLst>
              <a:ext uri="{FF2B5EF4-FFF2-40B4-BE49-F238E27FC236}">
                <a16:creationId xmlns:a16="http://schemas.microsoft.com/office/drawing/2014/main" id="{19C40134-24AB-B43A-826B-6EC465CA967A}"/>
              </a:ext>
            </a:extLst>
          </p:cNvPr>
          <p:cNvSpPr txBox="1"/>
          <p:nvPr/>
        </p:nvSpPr>
        <p:spPr>
          <a:xfrm>
            <a:off x="4028134" y="1134446"/>
            <a:ext cx="521297"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Goal</a:t>
            </a:r>
          </a:p>
        </p:txBody>
      </p:sp>
      <p:cxnSp>
        <p:nvCxnSpPr>
          <p:cNvPr id="25" name="Straight Arrow Connector 24">
            <a:extLst>
              <a:ext uri="{FF2B5EF4-FFF2-40B4-BE49-F238E27FC236}">
                <a16:creationId xmlns:a16="http://schemas.microsoft.com/office/drawing/2014/main" id="{8FCE0918-F7D8-EB30-1DF1-62061ADA39BD}"/>
              </a:ext>
            </a:extLst>
          </p:cNvPr>
          <p:cNvCxnSpPr>
            <a:cxnSpLocks/>
          </p:cNvCxnSpPr>
          <p:nvPr/>
        </p:nvCxnSpPr>
        <p:spPr>
          <a:xfrm>
            <a:off x="4570446" y="1288854"/>
            <a:ext cx="683849" cy="280117"/>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9B91543A-B9C4-7DA5-B928-FCB7BED0D5A4}"/>
              </a:ext>
            </a:extLst>
          </p:cNvPr>
          <p:cNvSpPr txBox="1"/>
          <p:nvPr/>
        </p:nvSpPr>
        <p:spPr>
          <a:xfrm>
            <a:off x="3851920" y="1615901"/>
            <a:ext cx="853695"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Achieved</a:t>
            </a:r>
          </a:p>
        </p:txBody>
      </p:sp>
      <p:cxnSp>
        <p:nvCxnSpPr>
          <p:cNvPr id="27" name="Straight Arrow Connector 26">
            <a:extLst>
              <a:ext uri="{FF2B5EF4-FFF2-40B4-BE49-F238E27FC236}">
                <a16:creationId xmlns:a16="http://schemas.microsoft.com/office/drawing/2014/main" id="{337F6532-1604-1075-E285-393CB3BE0676}"/>
              </a:ext>
            </a:extLst>
          </p:cNvPr>
          <p:cNvCxnSpPr>
            <a:cxnSpLocks/>
          </p:cNvCxnSpPr>
          <p:nvPr/>
        </p:nvCxnSpPr>
        <p:spPr>
          <a:xfrm>
            <a:off x="4733426" y="1873820"/>
            <a:ext cx="588716" cy="409898"/>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DC2BAF7-FB32-EF87-E19F-7019CAACB56C}"/>
              </a:ext>
            </a:extLst>
          </p:cNvPr>
          <p:cNvCxnSpPr>
            <a:cxnSpLocks/>
          </p:cNvCxnSpPr>
          <p:nvPr/>
        </p:nvCxnSpPr>
        <p:spPr>
          <a:xfrm>
            <a:off x="5407448" y="1685615"/>
            <a:ext cx="0" cy="2614327"/>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5C2F62B-EB30-295B-22FA-249AF5D41B0A}"/>
              </a:ext>
            </a:extLst>
          </p:cNvPr>
          <p:cNvCxnSpPr>
            <a:cxnSpLocks/>
          </p:cNvCxnSpPr>
          <p:nvPr/>
        </p:nvCxnSpPr>
        <p:spPr>
          <a:xfrm flipH="1" flipV="1">
            <a:off x="4968372" y="1704607"/>
            <a:ext cx="447665" cy="3047"/>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FBDC8617-813F-9679-6FEF-70EB953513A2}"/>
              </a:ext>
            </a:extLst>
          </p:cNvPr>
          <p:cNvCxnSpPr>
            <a:cxnSpLocks/>
          </p:cNvCxnSpPr>
          <p:nvPr/>
        </p:nvCxnSpPr>
        <p:spPr>
          <a:xfrm>
            <a:off x="5394614" y="1081248"/>
            <a:ext cx="403622" cy="347576"/>
          </a:xfrm>
          <a:prstGeom prst="straightConnector1">
            <a:avLst/>
          </a:prstGeom>
          <a:ln w="317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7CBB2484-1C7E-4C00-1F97-CBF4AAC00BD8}"/>
              </a:ext>
            </a:extLst>
          </p:cNvPr>
          <p:cNvSpPr/>
          <p:nvPr/>
        </p:nvSpPr>
        <p:spPr>
          <a:xfrm>
            <a:off x="6149236" y="1740732"/>
            <a:ext cx="1413571" cy="83101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DAE62DD2-BCCB-99BC-BE7A-7DFA110EB592}"/>
              </a:ext>
            </a:extLst>
          </p:cNvPr>
          <p:cNvSpPr/>
          <p:nvPr/>
        </p:nvSpPr>
        <p:spPr>
          <a:xfrm>
            <a:off x="7287033" y="1347614"/>
            <a:ext cx="1413571" cy="369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03A2089A-EAD6-0BA7-9BE5-D2F0A3D9D01E}"/>
              </a:ext>
            </a:extLst>
          </p:cNvPr>
          <p:cNvSpPr/>
          <p:nvPr/>
        </p:nvSpPr>
        <p:spPr>
          <a:xfrm>
            <a:off x="6835101" y="1678516"/>
            <a:ext cx="1413571" cy="369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9" name="Picture 38" descr="A diagram of a diagram&#10;&#10;AI-generated content may be incorrect.">
            <a:extLst>
              <a:ext uri="{FF2B5EF4-FFF2-40B4-BE49-F238E27FC236}">
                <a16:creationId xmlns:a16="http://schemas.microsoft.com/office/drawing/2014/main" id="{363AF0FD-C88C-5A34-CE82-1801B278AF58}"/>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9116" r="29806" b="23235"/>
          <a:stretch>
            <a:fillRect/>
          </a:stretch>
        </p:blipFill>
        <p:spPr>
          <a:xfrm flipH="1">
            <a:off x="6012160" y="730217"/>
            <a:ext cx="2394702" cy="1265469"/>
          </a:xfrm>
          <a:prstGeom prst="rect">
            <a:avLst/>
          </a:prstGeom>
        </p:spPr>
      </p:pic>
      <p:cxnSp>
        <p:nvCxnSpPr>
          <p:cNvPr id="40" name="Straight Arrow Connector 39">
            <a:extLst>
              <a:ext uri="{FF2B5EF4-FFF2-40B4-BE49-F238E27FC236}">
                <a16:creationId xmlns:a16="http://schemas.microsoft.com/office/drawing/2014/main" id="{FC21BB86-EDFE-CC67-FF23-60B24FDE8ED9}"/>
              </a:ext>
            </a:extLst>
          </p:cNvPr>
          <p:cNvCxnSpPr>
            <a:cxnSpLocks/>
          </p:cNvCxnSpPr>
          <p:nvPr/>
        </p:nvCxnSpPr>
        <p:spPr>
          <a:xfrm flipH="1">
            <a:off x="5853970" y="1805109"/>
            <a:ext cx="1064667" cy="1013193"/>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2" name="Straight Arrow Connector 41">
            <a:extLst>
              <a:ext uri="{FF2B5EF4-FFF2-40B4-BE49-F238E27FC236}">
                <a16:creationId xmlns:a16="http://schemas.microsoft.com/office/drawing/2014/main" id="{27B70BEA-FA15-6F64-5B3E-6832CF8D7C2D}"/>
              </a:ext>
            </a:extLst>
          </p:cNvPr>
          <p:cNvCxnSpPr>
            <a:cxnSpLocks/>
          </p:cNvCxnSpPr>
          <p:nvPr/>
        </p:nvCxnSpPr>
        <p:spPr>
          <a:xfrm flipH="1">
            <a:off x="6905695" y="1801072"/>
            <a:ext cx="353490" cy="1728192"/>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5" name="Straight Arrow Connector 44">
            <a:extLst>
              <a:ext uri="{FF2B5EF4-FFF2-40B4-BE49-F238E27FC236}">
                <a16:creationId xmlns:a16="http://schemas.microsoft.com/office/drawing/2014/main" id="{AE9F4886-8F84-D094-08FA-07B5B3D7BF89}"/>
              </a:ext>
            </a:extLst>
          </p:cNvPr>
          <p:cNvCxnSpPr>
            <a:cxnSpLocks/>
          </p:cNvCxnSpPr>
          <p:nvPr/>
        </p:nvCxnSpPr>
        <p:spPr>
          <a:xfrm>
            <a:off x="7633401" y="1860962"/>
            <a:ext cx="29282" cy="1100178"/>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48" name="Straight Arrow Connector 47">
            <a:extLst>
              <a:ext uri="{FF2B5EF4-FFF2-40B4-BE49-F238E27FC236}">
                <a16:creationId xmlns:a16="http://schemas.microsoft.com/office/drawing/2014/main" id="{A9BF887A-4FBB-59DC-8F4B-87D2EED0BE34}"/>
              </a:ext>
            </a:extLst>
          </p:cNvPr>
          <p:cNvCxnSpPr>
            <a:cxnSpLocks/>
          </p:cNvCxnSpPr>
          <p:nvPr/>
        </p:nvCxnSpPr>
        <p:spPr>
          <a:xfrm>
            <a:off x="7870737" y="1806007"/>
            <a:ext cx="144907" cy="663060"/>
          </a:xfrm>
          <a:prstGeom prst="straightConnector1">
            <a:avLst/>
          </a:prstGeom>
          <a:ln w="1905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6" name="Picture 5" descr="damping.eps">
            <a:extLst>
              <a:ext uri="{FF2B5EF4-FFF2-40B4-BE49-F238E27FC236}">
                <a16:creationId xmlns:a16="http://schemas.microsoft.com/office/drawing/2014/main" id="{6E3948C8-55F8-2120-5252-6FA5751581E2}"/>
              </a:ext>
            </a:extLst>
          </p:cNvPr>
          <p:cNvPicPr>
            <a:picLocks noChangeAspect="1"/>
          </p:cNvPicPr>
          <p:nvPr/>
        </p:nvPicPr>
        <p:blipFill rotWithShape="1">
          <a:blip r:embed="rId4"/>
          <a:srcRect t="25926" b="10091"/>
          <a:stretch/>
        </p:blipFill>
        <p:spPr>
          <a:xfrm>
            <a:off x="395536" y="2643758"/>
            <a:ext cx="2847581" cy="596911"/>
          </a:xfrm>
          <a:prstGeom prst="rect">
            <a:avLst/>
          </a:prstGeom>
        </p:spPr>
      </p:pic>
      <p:pic>
        <p:nvPicPr>
          <p:cNvPr id="7" name="Picture 6" descr="p0.tiff">
            <a:extLst>
              <a:ext uri="{FF2B5EF4-FFF2-40B4-BE49-F238E27FC236}">
                <a16:creationId xmlns:a16="http://schemas.microsoft.com/office/drawing/2014/main" id="{72533DA8-C296-583E-BF56-3E4679409B31}"/>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71592" y="1347614"/>
            <a:ext cx="3512305" cy="1117986"/>
          </a:xfrm>
          <a:prstGeom prst="rect">
            <a:avLst/>
          </a:prstGeom>
        </p:spPr>
      </p:pic>
      <p:sp>
        <p:nvSpPr>
          <p:cNvPr id="8" name="TextBox 7">
            <a:extLst>
              <a:ext uri="{FF2B5EF4-FFF2-40B4-BE49-F238E27FC236}">
                <a16:creationId xmlns:a16="http://schemas.microsoft.com/office/drawing/2014/main" id="{1AE59483-A261-D912-EAC0-C342DB2BAF31}"/>
              </a:ext>
            </a:extLst>
          </p:cNvPr>
          <p:cNvSpPr txBox="1"/>
          <p:nvPr/>
        </p:nvSpPr>
        <p:spPr>
          <a:xfrm>
            <a:off x="153328" y="555526"/>
            <a:ext cx="2978513" cy="646331"/>
          </a:xfrm>
          <a:prstGeom prst="rect">
            <a:avLst/>
          </a:prstGeom>
          <a:solidFill>
            <a:schemeClr val="accent1">
              <a:lumMod val="20000"/>
              <a:lumOff val="80000"/>
              <a:alpha val="49896"/>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r>
              <a:rPr lang="en-US" sz="1200" dirty="0">
                <a:latin typeface="Calibri" panose="020F0502020204030204" pitchFamily="34" charset="0"/>
                <a:cs typeface="Calibri" panose="020F0502020204030204" pitchFamily="34" charset="0"/>
              </a:rPr>
              <a:t>Novel, complex lattice with cavities and absorbers in solenoids</a:t>
            </a:r>
          </a:p>
        </p:txBody>
      </p:sp>
      <p:sp>
        <p:nvSpPr>
          <p:cNvPr id="9" name="TextBox 8">
            <a:extLst>
              <a:ext uri="{FF2B5EF4-FFF2-40B4-BE49-F238E27FC236}">
                <a16:creationId xmlns:a16="http://schemas.microsoft.com/office/drawing/2014/main" id="{5C4509EE-4A84-C4A6-35B4-A29FF8B19652}"/>
              </a:ext>
            </a:extLst>
          </p:cNvPr>
          <p:cNvSpPr txBox="1"/>
          <p:nvPr/>
        </p:nvSpPr>
        <p:spPr>
          <a:xfrm>
            <a:off x="153328" y="3363838"/>
            <a:ext cx="3194535" cy="646331"/>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r>
              <a:rPr lang="en-US" sz="1200" spc="-1" dirty="0">
                <a:solidFill>
                  <a:srgbClr val="000000"/>
                </a:solidFill>
                <a:latin typeface="Calibri" panose="020F0502020204030204" pitchFamily="34" charset="0"/>
                <a:cs typeface="Calibri" panose="020F0502020204030204" pitchFamily="34" charset="0"/>
              </a:rPr>
              <a:t>Much improved lattice design</a:t>
            </a:r>
          </a:p>
          <a:p>
            <a:r>
              <a:rPr lang="en-US" sz="1200" spc="-1" dirty="0">
                <a:solidFill>
                  <a:srgbClr val="000000"/>
                </a:solidFill>
                <a:latin typeface="Calibri" panose="020F0502020204030204" pitchFamily="34" charset="0"/>
                <a:cs typeface="Calibri" panose="020F0502020204030204" pitchFamily="34" charset="0"/>
              </a:rPr>
              <a:t>Improved simulation tools: BDSIM and </a:t>
            </a:r>
            <a:r>
              <a:rPr lang="en-US" sz="1200" spc="-1" dirty="0" err="1">
                <a:solidFill>
                  <a:srgbClr val="000000"/>
                </a:solidFill>
                <a:latin typeface="Calibri" panose="020F0502020204030204" pitchFamily="34" charset="0"/>
                <a:cs typeface="Calibri" panose="020F0502020204030204" pitchFamily="34" charset="0"/>
              </a:rPr>
              <a:t>RFtrack</a:t>
            </a:r>
            <a:endParaRPr lang="en-US" sz="1200" spc="-1" dirty="0">
              <a:solidFill>
                <a:srgbClr val="000000"/>
              </a:solidFill>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C59D839F-5DDA-4658-AB34-946542A2B86E}"/>
              </a:ext>
            </a:extLst>
          </p:cNvPr>
          <p:cNvSpPr txBox="1"/>
          <p:nvPr/>
        </p:nvSpPr>
        <p:spPr>
          <a:xfrm>
            <a:off x="145558" y="4053342"/>
            <a:ext cx="4389393" cy="830997"/>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Can in principle reach or exceed performance target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Much improved longitudinal, may be useful for collider ring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Study of collective effects important</a:t>
            </a:r>
          </a:p>
        </p:txBody>
      </p:sp>
      <p:sp>
        <p:nvSpPr>
          <p:cNvPr id="2" name="Slide Number Placeholder 1">
            <a:extLst>
              <a:ext uri="{FF2B5EF4-FFF2-40B4-BE49-F238E27FC236}">
                <a16:creationId xmlns:a16="http://schemas.microsoft.com/office/drawing/2014/main" id="{4A83F901-4D4F-6161-FD4B-B1F6EABA5937}"/>
              </a:ext>
            </a:extLst>
          </p:cNvPr>
          <p:cNvSpPr>
            <a:spLocks noGrp="1"/>
          </p:cNvSpPr>
          <p:nvPr>
            <p:ph type="sldNum" sz="quarter" idx="4"/>
          </p:nvPr>
        </p:nvSpPr>
        <p:spPr/>
        <p:txBody>
          <a:bodyPr/>
          <a:lstStyle/>
          <a:p>
            <a:fld id="{974172A1-1CBF-0B40-9234-7D4D80EC19EA}" type="slidenum">
              <a:rPr lang="en-GB" smtClean="0"/>
              <a:pPr/>
              <a:t>42</a:t>
            </a:fld>
            <a:endParaRPr lang="en-GB" dirty="0"/>
          </a:p>
        </p:txBody>
      </p:sp>
    </p:spTree>
    <p:extLst>
      <p:ext uri="{BB962C8B-B14F-4D97-AF65-F5344CB8AC3E}">
        <p14:creationId xmlns:p14="http://schemas.microsoft.com/office/powerpoint/2010/main" val="12728091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8A7357-5BBF-46A5-7D5E-7DF1CA3320C3}"/>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CC73430A-0150-F0F2-2411-683F5EE47416}"/>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Muon Cooling Technology</a:t>
            </a:r>
          </a:p>
        </p:txBody>
      </p:sp>
      <p:sp>
        <p:nvSpPr>
          <p:cNvPr id="52" name="Espace réservé du pied de page 4">
            <a:extLst>
              <a:ext uri="{FF2B5EF4-FFF2-40B4-BE49-F238E27FC236}">
                <a16:creationId xmlns:a16="http://schemas.microsoft.com/office/drawing/2014/main" id="{CC170B7B-4EF0-A598-1108-B225202955A2}"/>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sp>
        <p:nvSpPr>
          <p:cNvPr id="35" name="AutoShape 2">
            <a:extLst>
              <a:ext uri="{FF2B5EF4-FFF2-40B4-BE49-F238E27FC236}">
                <a16:creationId xmlns:a16="http://schemas.microsoft.com/office/drawing/2014/main" id="{B858C419-B4FF-38D9-FE58-4F5659D10667}"/>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A6AC0D32-21F7-F1D3-C186-270967204079}"/>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6447931" y="915566"/>
            <a:ext cx="2575910" cy="2028004"/>
          </a:xfrm>
          <a:prstGeom prst="rect">
            <a:avLst/>
          </a:prstGeom>
        </p:spPr>
      </p:pic>
      <p:sp>
        <p:nvSpPr>
          <p:cNvPr id="8" name="TextBox 7">
            <a:extLst>
              <a:ext uri="{FF2B5EF4-FFF2-40B4-BE49-F238E27FC236}">
                <a16:creationId xmlns:a16="http://schemas.microsoft.com/office/drawing/2014/main" id="{36EB532C-026E-BEA9-BDC0-1F91369C2710}"/>
              </a:ext>
            </a:extLst>
          </p:cNvPr>
          <p:cNvSpPr txBox="1"/>
          <p:nvPr/>
        </p:nvSpPr>
        <p:spPr>
          <a:xfrm>
            <a:off x="2499582" y="1853411"/>
            <a:ext cx="1918229" cy="646331"/>
          </a:xfrm>
          <a:prstGeom prst="rect">
            <a:avLst/>
          </a:prstGeom>
          <a:solidFill>
            <a:schemeClr val="accent3">
              <a:lumMod val="20000"/>
              <a:lumOff val="80000"/>
              <a:alpha val="50000"/>
            </a:schemeClr>
          </a:solidFill>
          <a:ln>
            <a:noFill/>
          </a:ln>
        </p:spPr>
        <p:txBody>
          <a:bodyPr wrap="square" rtlCol="0">
            <a:spAutoFit/>
          </a:bodyPr>
          <a:lstStyle/>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MAP proved gradient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Initial RF designs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More RF design ongoing</a:t>
            </a:r>
          </a:p>
        </p:txBody>
      </p:sp>
      <p:sp>
        <p:nvSpPr>
          <p:cNvPr id="11" name="TextBox 10">
            <a:extLst>
              <a:ext uri="{FF2B5EF4-FFF2-40B4-BE49-F238E27FC236}">
                <a16:creationId xmlns:a16="http://schemas.microsoft.com/office/drawing/2014/main" id="{03176A1E-8416-3F1B-C027-673FBAF8B52F}"/>
              </a:ext>
            </a:extLst>
          </p:cNvPr>
          <p:cNvSpPr txBox="1"/>
          <p:nvPr/>
        </p:nvSpPr>
        <p:spPr>
          <a:xfrm>
            <a:off x="120158" y="555526"/>
            <a:ext cx="3132722" cy="1015663"/>
          </a:xfrm>
          <a:prstGeom prst="rect">
            <a:avLst/>
          </a:prstGeom>
          <a:solidFill>
            <a:schemeClr val="accent1">
              <a:lumMod val="20000"/>
              <a:lumOff val="80000"/>
              <a:alpha val="50000"/>
            </a:schemeClr>
          </a:solidFill>
          <a:ln w="19050" cmpd="sng">
            <a:noFill/>
          </a:ln>
        </p:spPr>
        <p:txBody>
          <a:bodyPr wrap="square" rtlCol="0">
            <a:spAutoFit/>
          </a:bodyPr>
          <a:lstStyle/>
          <a:p>
            <a:r>
              <a:rPr lang="en-US" sz="1200" b="1" dirty="0">
                <a:latin typeface="Calibri"/>
                <a:cs typeface="Calibri"/>
              </a:rPr>
              <a:t>Challenges:</a:t>
            </a:r>
          </a:p>
          <a:p>
            <a:pPr marL="171450" indent="-171450">
              <a:buFont typeface="Arial" panose="020B0604020202020204" pitchFamily="34" charset="0"/>
              <a:buChar char="•"/>
            </a:pPr>
            <a:r>
              <a:rPr lang="en-US" sz="1200" dirty="0">
                <a:latin typeface="Calibri"/>
                <a:cs typeface="Calibri"/>
              </a:rPr>
              <a:t>NC RF cavities in magnetic field (30 MV/m)</a:t>
            </a:r>
          </a:p>
          <a:p>
            <a:pPr marL="171450" indent="-171450">
              <a:buFont typeface="Arial" panose="020B0604020202020204" pitchFamily="34" charset="0"/>
              <a:buChar char="•"/>
            </a:pPr>
            <a:r>
              <a:rPr lang="en-US" sz="1200" dirty="0">
                <a:latin typeface="Calibri"/>
                <a:cs typeface="Calibri"/>
              </a:rPr>
              <a:t>HTS magnets (up to 40 T in final cooling)</a:t>
            </a:r>
          </a:p>
          <a:p>
            <a:pPr marL="171450" indent="-171450">
              <a:buFont typeface="Arial" panose="020B0604020202020204" pitchFamily="34" charset="0"/>
              <a:buChar char="•"/>
            </a:pPr>
            <a:r>
              <a:rPr lang="en-US" sz="1200" dirty="0">
                <a:latin typeface="Calibri"/>
                <a:cs typeface="Calibri"/>
              </a:rPr>
              <a:t>Bright beam hard on absorbers and windows</a:t>
            </a:r>
          </a:p>
          <a:p>
            <a:pPr marL="628650" lvl="1" indent="-171450">
              <a:buFont typeface="Arial" panose="020B0604020202020204" pitchFamily="34" charset="0"/>
              <a:buChar char="•"/>
            </a:pPr>
            <a:r>
              <a:rPr lang="en-US" sz="1200" dirty="0">
                <a:latin typeface="Calibri"/>
                <a:cs typeface="Calibri"/>
              </a:rPr>
              <a:t>Can </a:t>
            </a:r>
            <a:r>
              <a:rPr lang="en-US" sz="1200" dirty="0" err="1">
                <a:latin typeface="Calibri"/>
                <a:cs typeface="Calibri"/>
              </a:rPr>
              <a:t>evaporise</a:t>
            </a:r>
            <a:r>
              <a:rPr lang="en-US" sz="1200" dirty="0">
                <a:latin typeface="Calibri"/>
                <a:cs typeface="Calibri"/>
              </a:rPr>
              <a:t> liquid hydrogen</a:t>
            </a:r>
          </a:p>
        </p:txBody>
      </p:sp>
      <p:pic>
        <p:nvPicPr>
          <p:cNvPr id="13" name="Picture 12">
            <a:extLst>
              <a:ext uri="{FF2B5EF4-FFF2-40B4-BE49-F238E27FC236}">
                <a16:creationId xmlns:a16="http://schemas.microsoft.com/office/drawing/2014/main" id="{311FEFD1-EB9C-7D77-2B84-03BBD4C7EBD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479986" y="548863"/>
            <a:ext cx="1728192" cy="1307314"/>
          </a:xfrm>
          <a:prstGeom prst="rect">
            <a:avLst/>
          </a:prstGeom>
          <a:ln>
            <a:solidFill>
              <a:schemeClr val="bg1">
                <a:lumMod val="75000"/>
              </a:schemeClr>
            </a:solidFill>
          </a:ln>
        </p:spPr>
      </p:pic>
      <p:sp>
        <p:nvSpPr>
          <p:cNvPr id="14" name="TextBox 13">
            <a:extLst>
              <a:ext uri="{FF2B5EF4-FFF2-40B4-BE49-F238E27FC236}">
                <a16:creationId xmlns:a16="http://schemas.microsoft.com/office/drawing/2014/main" id="{FC7DA084-4A23-0E18-71E5-CF433D894FED}"/>
              </a:ext>
            </a:extLst>
          </p:cNvPr>
          <p:cNvSpPr txBox="1"/>
          <p:nvPr/>
        </p:nvSpPr>
        <p:spPr>
          <a:xfrm>
            <a:off x="5208178" y="579517"/>
            <a:ext cx="1884102" cy="840105"/>
          </a:xfrm>
          <a:prstGeom prst="rect">
            <a:avLst/>
          </a:prstGeom>
          <a:noFill/>
        </p:spPr>
        <p:txBody>
          <a:bodyPr wrap="square" lIns="100459" tIns="50230" rIns="100459" bIns="50230" rtlCol="0">
            <a:spAutoFit/>
          </a:bodyPr>
          <a:lstStyle/>
          <a:p>
            <a:r>
              <a:rPr lang="en-US" sz="1200" b="1" dirty="0" err="1">
                <a:latin typeface="Calibri"/>
                <a:cs typeface="Calibri"/>
              </a:rPr>
              <a:t>MuCool</a:t>
            </a:r>
            <a:r>
              <a:rPr lang="en-US" sz="1200" dirty="0">
                <a:latin typeface="Calibri"/>
                <a:cs typeface="Calibri"/>
              </a:rPr>
              <a:t> demonstrated &gt;50 MV/m in 5 T</a:t>
            </a:r>
          </a:p>
          <a:p>
            <a:r>
              <a:rPr lang="en-US" sz="1200" dirty="0">
                <a:latin typeface="Calibri"/>
                <a:cs typeface="Calibri"/>
              </a:rPr>
              <a:t>H2-filled copper</a:t>
            </a:r>
          </a:p>
          <a:p>
            <a:r>
              <a:rPr lang="en-US" sz="1200" dirty="0">
                <a:latin typeface="Calibri"/>
                <a:cs typeface="Calibri"/>
              </a:rPr>
              <a:t>Be end caps</a:t>
            </a:r>
          </a:p>
        </p:txBody>
      </p:sp>
      <p:pic>
        <p:nvPicPr>
          <p:cNvPr id="17" name="Picture 16">
            <a:extLst>
              <a:ext uri="{FF2B5EF4-FFF2-40B4-BE49-F238E27FC236}">
                <a16:creationId xmlns:a16="http://schemas.microsoft.com/office/drawing/2014/main" id="{C54778F6-7A48-E4F9-7598-2F2B6ED240AD}"/>
              </a:ext>
            </a:extLst>
          </p:cNvPr>
          <p:cNvPicPr>
            <a:picLocks noChangeAspect="1"/>
          </p:cNvPicPr>
          <p:nvPr/>
        </p:nvPicPr>
        <p:blipFill>
          <a:blip r:embed="rId4"/>
          <a:stretch>
            <a:fillRect/>
          </a:stretch>
        </p:blipFill>
        <p:spPr>
          <a:xfrm>
            <a:off x="8298612" y="2432154"/>
            <a:ext cx="845388" cy="847465"/>
          </a:xfrm>
          <a:prstGeom prst="rect">
            <a:avLst/>
          </a:prstGeom>
        </p:spPr>
      </p:pic>
      <p:pic>
        <p:nvPicPr>
          <p:cNvPr id="19" name="Picture 18" descr="A rainbow colored diagram of a graph&#10;&#10;Description automatically generated with medium confidence">
            <a:extLst>
              <a:ext uri="{FF2B5EF4-FFF2-40B4-BE49-F238E27FC236}">
                <a16:creationId xmlns:a16="http://schemas.microsoft.com/office/drawing/2014/main" id="{32293275-1C3D-8B44-68C0-16AC234007A0}"/>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18206" y="1620366"/>
            <a:ext cx="1914712" cy="735360"/>
          </a:xfrm>
          <a:prstGeom prst="rect">
            <a:avLst/>
          </a:prstGeom>
        </p:spPr>
      </p:pic>
      <p:pic>
        <p:nvPicPr>
          <p:cNvPr id="23" name="Grafik 11">
            <a:extLst>
              <a:ext uri="{FF2B5EF4-FFF2-40B4-BE49-F238E27FC236}">
                <a16:creationId xmlns:a16="http://schemas.microsoft.com/office/drawing/2014/main" id="{1B5DB52F-564F-B81A-8879-18C223A5FB3F}"/>
              </a:ext>
            </a:extLst>
          </p:cNvPr>
          <p:cNvPicPr>
            <a:picLocks noChangeAspect="1"/>
          </p:cNvPicPr>
          <p:nvPr/>
        </p:nvPicPr>
        <p:blipFill>
          <a:blip r:embed="rId6"/>
          <a:stretch>
            <a:fillRect/>
          </a:stretch>
        </p:blipFill>
        <p:spPr>
          <a:xfrm>
            <a:off x="4932040" y="1980163"/>
            <a:ext cx="1641485" cy="735603"/>
          </a:xfrm>
          <a:prstGeom prst="rect">
            <a:avLst/>
          </a:prstGeom>
        </p:spPr>
      </p:pic>
      <p:sp>
        <p:nvSpPr>
          <p:cNvPr id="24" name="TextBox 23">
            <a:extLst>
              <a:ext uri="{FF2B5EF4-FFF2-40B4-BE49-F238E27FC236}">
                <a16:creationId xmlns:a16="http://schemas.microsoft.com/office/drawing/2014/main" id="{F95813EA-AB03-65CC-54DC-024D76FFCD9F}"/>
              </a:ext>
            </a:extLst>
          </p:cNvPr>
          <p:cNvSpPr txBox="1"/>
          <p:nvPr/>
        </p:nvSpPr>
        <p:spPr>
          <a:xfrm>
            <a:off x="6432314" y="2859782"/>
            <a:ext cx="1884102" cy="830997"/>
          </a:xfrm>
          <a:prstGeom prst="rect">
            <a:avLst/>
          </a:prstGeom>
          <a:solidFill>
            <a:schemeClr val="accent3">
              <a:lumMod val="20000"/>
              <a:lumOff val="80000"/>
              <a:alpha val="50000"/>
            </a:schemeClr>
          </a:solidFill>
          <a:ln>
            <a:noFill/>
          </a:ln>
        </p:spPr>
        <p:txBody>
          <a:bodyPr wrap="square" rtlCol="0">
            <a:spAutoFit/>
          </a:bodyPr>
          <a:lstStyle/>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First window tests performed with protons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Use of H2 gas where required</a:t>
            </a:r>
          </a:p>
        </p:txBody>
      </p:sp>
      <p:pic>
        <p:nvPicPr>
          <p:cNvPr id="26" name="Picture 25">
            <a:extLst>
              <a:ext uri="{FF2B5EF4-FFF2-40B4-BE49-F238E27FC236}">
                <a16:creationId xmlns:a16="http://schemas.microsoft.com/office/drawing/2014/main" id="{7AAE1056-4DDF-FA3C-9748-C0A2139BF81E}"/>
              </a:ext>
            </a:extLst>
          </p:cNvPr>
          <p:cNvPicPr>
            <a:picLocks noChangeAspect="1"/>
          </p:cNvPicPr>
          <p:nvPr/>
        </p:nvPicPr>
        <p:blipFill>
          <a:blip r:embed="rId7"/>
          <a:srcRect l="2003" t="948" b="2996"/>
          <a:stretch/>
        </p:blipFill>
        <p:spPr>
          <a:xfrm>
            <a:off x="259083" y="2163536"/>
            <a:ext cx="4390619" cy="2762107"/>
          </a:xfrm>
          <a:prstGeom prst="rect">
            <a:avLst/>
          </a:prstGeom>
        </p:spPr>
      </p:pic>
      <p:pic>
        <p:nvPicPr>
          <p:cNvPr id="27" name="Picture 26">
            <a:extLst>
              <a:ext uri="{FF2B5EF4-FFF2-40B4-BE49-F238E27FC236}">
                <a16:creationId xmlns:a16="http://schemas.microsoft.com/office/drawing/2014/main" id="{8359CC5A-B9EA-46CF-FE46-57302FE8E881}"/>
              </a:ext>
            </a:extLst>
          </p:cNvPr>
          <p:cNvPicPr>
            <a:picLocks noChangeAspect="1"/>
          </p:cNvPicPr>
          <p:nvPr/>
        </p:nvPicPr>
        <p:blipFill>
          <a:blip r:embed="rId8"/>
          <a:stretch>
            <a:fillRect/>
          </a:stretch>
        </p:blipFill>
        <p:spPr>
          <a:xfrm>
            <a:off x="4617246" y="2931790"/>
            <a:ext cx="1414786" cy="1027941"/>
          </a:xfrm>
          <a:prstGeom prst="rect">
            <a:avLst/>
          </a:prstGeom>
        </p:spPr>
      </p:pic>
      <p:sp>
        <p:nvSpPr>
          <p:cNvPr id="28" name="TextBox 27">
            <a:extLst>
              <a:ext uri="{FF2B5EF4-FFF2-40B4-BE49-F238E27FC236}">
                <a16:creationId xmlns:a16="http://schemas.microsoft.com/office/drawing/2014/main" id="{4A0DCA9B-781B-992E-D6AB-A23A8494CFF7}"/>
              </a:ext>
            </a:extLst>
          </p:cNvPr>
          <p:cNvSpPr txBox="1"/>
          <p:nvPr/>
        </p:nvSpPr>
        <p:spPr>
          <a:xfrm>
            <a:off x="5940152" y="4045009"/>
            <a:ext cx="3132209" cy="830997"/>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Ready to </a:t>
            </a:r>
            <a:r>
              <a:rPr lang="en-US" sz="1200" b="1" spc="-1" dirty="0">
                <a:solidFill>
                  <a:srgbClr val="000000"/>
                </a:solidFill>
                <a:latin typeface="Calibri" panose="020F0502020204030204" pitchFamily="34" charset="0"/>
                <a:cs typeface="Calibri" panose="020F0502020204030204" pitchFamily="34" charset="0"/>
              </a:rPr>
              <a:t>ramp-up effort</a:t>
            </a:r>
            <a:r>
              <a:rPr lang="en-US" sz="1200" spc="-1" dirty="0">
                <a:solidFill>
                  <a:srgbClr val="000000"/>
                </a:solidFill>
                <a:latin typeface="Calibri" panose="020F0502020204030204" pitchFamily="34" charset="0"/>
                <a:cs typeface="Calibri" panose="020F0502020204030204" pitchFamily="34" charset="0"/>
              </a:rPr>
              <a:t>, in particular prototyping and experimental work, also </a:t>
            </a:r>
            <a:r>
              <a:rPr lang="en-US" sz="1200" spc="-1" dirty="0" err="1">
                <a:solidFill>
                  <a:srgbClr val="000000"/>
                </a:solidFill>
                <a:latin typeface="Calibri" panose="020F0502020204030204" pitchFamily="34" charset="0"/>
                <a:cs typeface="Calibri" panose="020F0502020204030204" pitchFamily="34" charset="0"/>
              </a:rPr>
              <a:t>beamdynamics</a:t>
            </a:r>
            <a:endParaRPr lang="en-US" sz="1200" spc="-1" dirty="0">
              <a:solidFill>
                <a:srgbClr val="000000"/>
              </a:solidFill>
              <a:latin typeface="Calibri" panose="020F0502020204030204" pitchFamily="34" charset="0"/>
              <a:cs typeface="Calibri" panose="020F0502020204030204" pitchFamily="34" charset="0"/>
            </a:endParaRPr>
          </a:p>
        </p:txBody>
      </p:sp>
      <p:sp>
        <p:nvSpPr>
          <p:cNvPr id="2" name="Slide Number Placeholder 1">
            <a:extLst>
              <a:ext uri="{FF2B5EF4-FFF2-40B4-BE49-F238E27FC236}">
                <a16:creationId xmlns:a16="http://schemas.microsoft.com/office/drawing/2014/main" id="{6267064D-D6D5-490A-3347-ECDFC850E821}"/>
              </a:ext>
            </a:extLst>
          </p:cNvPr>
          <p:cNvSpPr>
            <a:spLocks noGrp="1"/>
          </p:cNvSpPr>
          <p:nvPr>
            <p:ph type="sldNum" sz="quarter" idx="4"/>
          </p:nvPr>
        </p:nvSpPr>
        <p:spPr/>
        <p:txBody>
          <a:bodyPr/>
          <a:lstStyle/>
          <a:p>
            <a:fld id="{974172A1-1CBF-0B40-9234-7D4D80EC19EA}" type="slidenum">
              <a:rPr lang="en-GB" smtClean="0"/>
              <a:pPr/>
              <a:t>43</a:t>
            </a:fld>
            <a:endParaRPr lang="en-GB" dirty="0"/>
          </a:p>
        </p:txBody>
      </p:sp>
    </p:spTree>
    <p:extLst>
      <p:ext uri="{BB962C8B-B14F-4D97-AF65-F5344CB8AC3E}">
        <p14:creationId xmlns:p14="http://schemas.microsoft.com/office/powerpoint/2010/main" val="14399097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1B4722-CA81-5B6A-3D22-E6DA587A7743}"/>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DB4EE881-4A40-8E21-062D-712A1E49FDE9}"/>
              </a:ext>
            </a:extLst>
          </p:cNvPr>
          <p:cNvSpPr>
            <a:spLocks noGrp="1"/>
          </p:cNvSpPr>
          <p:nvPr>
            <p:ph type="title"/>
          </p:nvPr>
        </p:nvSpPr>
        <p:spPr>
          <a:xfrm>
            <a:off x="1295400" y="-20538"/>
            <a:ext cx="6781800" cy="432048"/>
          </a:xfrm>
        </p:spPr>
        <p:txBody>
          <a:bodyPr/>
          <a:lstStyle/>
          <a:p>
            <a:pPr algn="ctr"/>
            <a:r>
              <a:rPr lang="en-GB" sz="3200" b="0" dirty="0">
                <a:latin typeface="Calibri"/>
                <a:cs typeface="Calibri"/>
              </a:rPr>
              <a:t>RCS Designs</a:t>
            </a:r>
          </a:p>
        </p:txBody>
      </p:sp>
      <p:sp>
        <p:nvSpPr>
          <p:cNvPr id="52" name="Espace réservé du pied de page 4">
            <a:extLst>
              <a:ext uri="{FF2B5EF4-FFF2-40B4-BE49-F238E27FC236}">
                <a16:creationId xmlns:a16="http://schemas.microsoft.com/office/drawing/2014/main" id="{667C319A-9EC8-CBF8-2DB4-2EA16E12E0C5}"/>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sp>
        <p:nvSpPr>
          <p:cNvPr id="4" name="TextBox 3">
            <a:extLst>
              <a:ext uri="{FF2B5EF4-FFF2-40B4-BE49-F238E27FC236}">
                <a16:creationId xmlns:a16="http://schemas.microsoft.com/office/drawing/2014/main" id="{73814E63-3404-F1E9-695D-492297D14D94}"/>
              </a:ext>
            </a:extLst>
          </p:cNvPr>
          <p:cNvSpPr txBox="1"/>
          <p:nvPr/>
        </p:nvSpPr>
        <p:spPr>
          <a:xfrm>
            <a:off x="6444208" y="3651870"/>
            <a:ext cx="2564511" cy="1015663"/>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1.3 GHz TESLA-type cavities work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Emittance transport is OK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Cost and power is OK</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Need to connect to initial linacs</a:t>
            </a:r>
          </a:p>
        </p:txBody>
      </p:sp>
      <p:sp>
        <p:nvSpPr>
          <p:cNvPr id="7" name="TextBox 6">
            <a:extLst>
              <a:ext uri="{FF2B5EF4-FFF2-40B4-BE49-F238E27FC236}">
                <a16:creationId xmlns:a16="http://schemas.microsoft.com/office/drawing/2014/main" id="{3913BC74-83B8-7D14-4D75-DC87B07C9AA8}"/>
              </a:ext>
            </a:extLst>
          </p:cNvPr>
          <p:cNvSpPr txBox="1"/>
          <p:nvPr/>
        </p:nvSpPr>
        <p:spPr>
          <a:xfrm>
            <a:off x="135282" y="2163509"/>
            <a:ext cx="2896276" cy="1200329"/>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Lattices for all site independent RCSs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Beam propagation through complex</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Conceptual design of magnets and power converters</a:t>
            </a:r>
          </a:p>
          <a:p>
            <a:pPr marL="171450" indent="-171450">
              <a:buFont typeface="Arial" panose="020B0604020202020204" pitchFamily="34" charset="0"/>
              <a:buChar char="•"/>
            </a:pPr>
            <a:r>
              <a:rPr lang="en-US" sz="1200" spc="-1" dirty="0" err="1">
                <a:solidFill>
                  <a:srgbClr val="000000"/>
                </a:solidFill>
                <a:latin typeface="Calibri" panose="020F0502020204030204" pitchFamily="34" charset="0"/>
                <a:cs typeface="Calibri" panose="020F0502020204030204" pitchFamily="34" charset="0"/>
              </a:rPr>
              <a:t>Optimised</a:t>
            </a:r>
            <a:r>
              <a:rPr lang="en-US" sz="1200" spc="-1" dirty="0">
                <a:solidFill>
                  <a:srgbClr val="000000"/>
                </a:solidFill>
                <a:latin typeface="Calibri" panose="020F0502020204030204" pitchFamily="34" charset="0"/>
                <a:cs typeface="Calibri" panose="020F0502020204030204" pitchFamily="34" charset="0"/>
              </a:rPr>
              <a:t> design together with RF</a:t>
            </a:r>
          </a:p>
        </p:txBody>
      </p:sp>
      <p:sp>
        <p:nvSpPr>
          <p:cNvPr id="35" name="AutoShape 2">
            <a:extLst>
              <a:ext uri="{FF2B5EF4-FFF2-40B4-BE49-F238E27FC236}">
                <a16:creationId xmlns:a16="http://schemas.microsoft.com/office/drawing/2014/main" id="{D5D49683-CEAC-67B6-BD0C-ED9B3E1995C6}"/>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Picture 10" descr="A diagram of a rainbow&#10;&#10;Description automatically generated with medium confidence">
            <a:extLst>
              <a:ext uri="{FF2B5EF4-FFF2-40B4-BE49-F238E27FC236}">
                <a16:creationId xmlns:a16="http://schemas.microsoft.com/office/drawing/2014/main" id="{968599A5-49F5-1997-91D2-C846571B14B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275856" y="750348"/>
            <a:ext cx="3623310" cy="1050516"/>
          </a:xfrm>
          <a:prstGeom prst="rect">
            <a:avLst/>
          </a:prstGeom>
        </p:spPr>
      </p:pic>
      <p:pic>
        <p:nvPicPr>
          <p:cNvPr id="14" name="Picture 13" descr="A diagram of a graph&#10;&#10;Description automatically generated">
            <a:extLst>
              <a:ext uri="{FF2B5EF4-FFF2-40B4-BE49-F238E27FC236}">
                <a16:creationId xmlns:a16="http://schemas.microsoft.com/office/drawing/2014/main" id="{6F558C8A-C023-4EAF-C2A5-CA7BA65AD6F5}"/>
              </a:ext>
            </a:extLst>
          </p:cNvPr>
          <p:cNvPicPr>
            <a:picLocks noChangeAspect="1"/>
          </p:cNvPicPr>
          <p:nvPr/>
        </p:nvPicPr>
        <p:blipFill>
          <a:blip r:embed="rId3">
            <a:extLst>
              <a:ext uri="{28A0092B-C50C-407E-A947-70E740481C1C}">
                <a14:useLocalDpi xmlns:a14="http://schemas.microsoft.com/office/drawing/2010/main"/>
              </a:ext>
            </a:extLst>
          </a:blip>
          <a:srcRect b="16283"/>
          <a:stretch>
            <a:fillRect/>
          </a:stretch>
        </p:blipFill>
        <p:spPr>
          <a:xfrm>
            <a:off x="203707" y="3363838"/>
            <a:ext cx="2821862" cy="1511194"/>
          </a:xfrm>
          <a:prstGeom prst="rect">
            <a:avLst/>
          </a:prstGeom>
        </p:spPr>
      </p:pic>
      <p:pic>
        <p:nvPicPr>
          <p:cNvPr id="6" name="Picture 5">
            <a:extLst>
              <a:ext uri="{FF2B5EF4-FFF2-40B4-BE49-F238E27FC236}">
                <a16:creationId xmlns:a16="http://schemas.microsoft.com/office/drawing/2014/main" id="{6B6E6D92-05FD-E0EB-E095-62AB459EE0FD}"/>
              </a:ext>
            </a:extLst>
          </p:cNvPr>
          <p:cNvPicPr/>
          <p:nvPr/>
        </p:nvPicPr>
        <p:blipFill>
          <a:blip r:embed="rId4"/>
          <a:stretch/>
        </p:blipFill>
        <p:spPr>
          <a:xfrm>
            <a:off x="5289190" y="564909"/>
            <a:ext cx="2564511" cy="1598600"/>
          </a:xfrm>
          <a:prstGeom prst="rect">
            <a:avLst/>
          </a:prstGeom>
          <a:ln w="0">
            <a:noFill/>
          </a:ln>
        </p:spPr>
      </p:pic>
      <p:pic>
        <p:nvPicPr>
          <p:cNvPr id="9" name="Picture 8" descr="A diagram of a diagram&#10;&#10;AI-generated content may be incorrect.">
            <a:extLst>
              <a:ext uri="{FF2B5EF4-FFF2-40B4-BE49-F238E27FC236}">
                <a16:creationId xmlns:a16="http://schemas.microsoft.com/office/drawing/2014/main" id="{C5F1CA5C-9EC6-7748-7F35-EA6D05674ACB}"/>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70332" r="9644" b="23235"/>
          <a:stretch>
            <a:fillRect/>
          </a:stretch>
        </p:blipFill>
        <p:spPr>
          <a:xfrm>
            <a:off x="7233761" y="2139702"/>
            <a:ext cx="1706532" cy="1350090"/>
          </a:xfrm>
          <a:prstGeom prst="rect">
            <a:avLst/>
          </a:prstGeom>
        </p:spPr>
      </p:pic>
      <p:sp>
        <p:nvSpPr>
          <p:cNvPr id="8" name="TextBox 7">
            <a:extLst>
              <a:ext uri="{FF2B5EF4-FFF2-40B4-BE49-F238E27FC236}">
                <a16:creationId xmlns:a16="http://schemas.microsoft.com/office/drawing/2014/main" id="{D2F591DF-C11E-317A-100F-BC6743A03B53}"/>
              </a:ext>
            </a:extLst>
          </p:cNvPr>
          <p:cNvSpPr txBox="1"/>
          <p:nvPr/>
        </p:nvSpPr>
        <p:spPr>
          <a:xfrm>
            <a:off x="129292" y="555526"/>
            <a:ext cx="2896276" cy="1569660"/>
          </a:xfrm>
          <a:prstGeom prst="rect">
            <a:avLst/>
          </a:prstGeom>
          <a:solidFill>
            <a:schemeClr val="accent1">
              <a:lumMod val="20000"/>
              <a:lumOff val="80000"/>
              <a:alpha val="5000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Uses fast-pulsed normal magnets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5 Hz pulses of O(1-10ms)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6-35 km circumference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Cost</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Recover energy from magnetic field</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High bunch charge</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Maintain beam quality</a:t>
            </a:r>
          </a:p>
        </p:txBody>
      </p:sp>
      <p:pic>
        <p:nvPicPr>
          <p:cNvPr id="5" name="Picture 4" descr="A diagram of a diagram of a window frame&#10;&#10;Description automatically generated with medium confidence">
            <a:extLst>
              <a:ext uri="{FF2B5EF4-FFF2-40B4-BE49-F238E27FC236}">
                <a16:creationId xmlns:a16="http://schemas.microsoft.com/office/drawing/2014/main" id="{30368D54-4D0C-2971-55B1-386410DFB9C0}"/>
              </a:ext>
            </a:extLst>
          </p:cNvPr>
          <p:cNvPicPr>
            <a:picLocks noChangeAspect="1"/>
          </p:cNvPicPr>
          <p:nvPr/>
        </p:nvPicPr>
        <p:blipFill>
          <a:blip r:embed="rId6">
            <a:extLst>
              <a:ext uri="{28A0092B-C50C-407E-A947-70E740481C1C}">
                <a14:useLocalDpi xmlns:a14="http://schemas.microsoft.com/office/drawing/2010/main"/>
              </a:ext>
            </a:extLst>
          </a:blip>
          <a:srcRect b="10450"/>
          <a:stretch>
            <a:fillRect/>
          </a:stretch>
        </p:blipFill>
        <p:spPr>
          <a:xfrm>
            <a:off x="3288349" y="2069144"/>
            <a:ext cx="1868219" cy="1350090"/>
          </a:xfrm>
          <a:prstGeom prst="rect">
            <a:avLst/>
          </a:prstGeom>
        </p:spPr>
      </p:pic>
      <p:graphicFrame>
        <p:nvGraphicFramePr>
          <p:cNvPr id="16" name="Table 15">
            <a:extLst>
              <a:ext uri="{FF2B5EF4-FFF2-40B4-BE49-F238E27FC236}">
                <a16:creationId xmlns:a16="http://schemas.microsoft.com/office/drawing/2014/main" id="{86CB275F-4526-C7C1-89D8-1ED97704531B}"/>
              </a:ext>
            </a:extLst>
          </p:cNvPr>
          <p:cNvGraphicFramePr>
            <a:graphicFrameLocks noGrp="1"/>
          </p:cNvGraphicFramePr>
          <p:nvPr/>
        </p:nvGraphicFramePr>
        <p:xfrm>
          <a:off x="3131840" y="3616099"/>
          <a:ext cx="2960716" cy="1193488"/>
        </p:xfrm>
        <a:graphic>
          <a:graphicData uri="http://schemas.openxmlformats.org/drawingml/2006/table">
            <a:tbl>
              <a:tblPr firstRow="1" bandRow="1">
                <a:tableStyleId>{5C22544A-7EE6-4342-B048-85BDC9FD1C3A}</a:tableStyleId>
              </a:tblPr>
              <a:tblGrid>
                <a:gridCol w="636257">
                  <a:extLst>
                    <a:ext uri="{9D8B030D-6E8A-4147-A177-3AD203B41FA5}">
                      <a16:colId xmlns:a16="http://schemas.microsoft.com/office/drawing/2014/main" val="2532892650"/>
                    </a:ext>
                  </a:extLst>
                </a:gridCol>
                <a:gridCol w="725333">
                  <a:extLst>
                    <a:ext uri="{9D8B030D-6E8A-4147-A177-3AD203B41FA5}">
                      <a16:colId xmlns:a16="http://schemas.microsoft.com/office/drawing/2014/main" val="653191170"/>
                    </a:ext>
                  </a:extLst>
                </a:gridCol>
                <a:gridCol w="799563">
                  <a:extLst>
                    <a:ext uri="{9D8B030D-6E8A-4147-A177-3AD203B41FA5}">
                      <a16:colId xmlns:a16="http://schemas.microsoft.com/office/drawing/2014/main" val="2424605056"/>
                    </a:ext>
                  </a:extLst>
                </a:gridCol>
                <a:gridCol w="799563">
                  <a:extLst>
                    <a:ext uri="{9D8B030D-6E8A-4147-A177-3AD203B41FA5}">
                      <a16:colId xmlns:a16="http://schemas.microsoft.com/office/drawing/2014/main" val="3516920967"/>
                    </a:ext>
                  </a:extLst>
                </a:gridCol>
              </a:tblGrid>
              <a:tr h="298372">
                <a:tc>
                  <a:txBody>
                    <a:bodyPr/>
                    <a:lstStyle/>
                    <a:p>
                      <a:r>
                        <a:rPr lang="en-US" sz="1200" dirty="0">
                          <a:latin typeface="Calibri" panose="020F0502020204030204" pitchFamily="34" charset="0"/>
                          <a:cs typeface="Calibri" panose="020F0502020204030204" pitchFamily="34" charset="0"/>
                        </a:rPr>
                        <a:t>RCS</a:t>
                      </a:r>
                    </a:p>
                  </a:txBody>
                  <a:tcPr/>
                </a:tc>
                <a:tc>
                  <a:txBody>
                    <a:bodyPr/>
                    <a:lstStyle/>
                    <a:p>
                      <a:r>
                        <a:rPr lang="en-US" sz="1200" dirty="0">
                          <a:latin typeface="Calibri" panose="020F0502020204030204" pitchFamily="34" charset="0"/>
                          <a:cs typeface="Calibri" panose="020F0502020204030204" pitchFamily="34" charset="0"/>
                        </a:rPr>
                        <a:t>E [J/m]</a:t>
                      </a:r>
                    </a:p>
                  </a:txBody>
                  <a:tcPr/>
                </a:tc>
                <a:tc>
                  <a:txBody>
                    <a:bodyPr/>
                    <a:lstStyle/>
                    <a:p>
                      <a:r>
                        <a:rPr lang="en-US" sz="1200" b="1" dirty="0">
                          <a:latin typeface="Calibri" panose="020F0502020204030204" pitchFamily="34" charset="0"/>
                          <a:cs typeface="Calibri" panose="020F0502020204030204" pitchFamily="34" charset="0"/>
                        </a:rPr>
                        <a:t>Loss [%]</a:t>
                      </a:r>
                    </a:p>
                  </a:txBody>
                  <a:tcPr/>
                </a:tc>
                <a:tc>
                  <a:txBody>
                    <a:bodyPr/>
                    <a:lstStyle/>
                    <a:p>
                      <a:r>
                        <a:rPr lang="en-US" sz="1200" dirty="0">
                          <a:latin typeface="Calibri" panose="020F0502020204030204" pitchFamily="34" charset="0"/>
                          <a:cs typeface="Calibri" panose="020F0502020204030204" pitchFamily="34" charset="0"/>
                        </a:rPr>
                        <a:t>P [MW]</a:t>
                      </a:r>
                    </a:p>
                  </a:txBody>
                  <a:tcPr/>
                </a:tc>
                <a:extLst>
                  <a:ext uri="{0D108BD9-81ED-4DB2-BD59-A6C34878D82A}">
                    <a16:rowId xmlns:a16="http://schemas.microsoft.com/office/drawing/2014/main" val="800385429"/>
                  </a:ext>
                </a:extLst>
              </a:tr>
              <a:tr h="298372">
                <a:tc>
                  <a:txBody>
                    <a:bodyPr/>
                    <a:lstStyle/>
                    <a:p>
                      <a:r>
                        <a:rPr lang="en-US" sz="1200" dirty="0">
                          <a:latin typeface="Calibri" panose="020F0502020204030204" pitchFamily="34" charset="0"/>
                          <a:cs typeface="Calibri" panose="020F0502020204030204" pitchFamily="34" charset="0"/>
                        </a:rPr>
                        <a:t>SPS 1</a:t>
                      </a:r>
                    </a:p>
                  </a:txBody>
                  <a:tcPr/>
                </a:tc>
                <a:tc>
                  <a:txBody>
                    <a:bodyPr/>
                    <a:lstStyle/>
                    <a:p>
                      <a:pPr algn="ctr"/>
                      <a:r>
                        <a:rPr lang="en-US" sz="1200" dirty="0">
                          <a:latin typeface="Calibri" panose="020F0502020204030204" pitchFamily="34" charset="0"/>
                          <a:cs typeface="Calibri" panose="020F0502020204030204" pitchFamily="34" charset="0"/>
                        </a:rPr>
                        <a:t>5447</a:t>
                      </a:r>
                    </a:p>
                  </a:txBody>
                  <a:tcPr/>
                </a:tc>
                <a:tc>
                  <a:txBody>
                    <a:bodyPr/>
                    <a:lstStyle/>
                    <a:p>
                      <a:pPr algn="ctr"/>
                      <a:r>
                        <a:rPr lang="en-US" sz="1200" b="1" dirty="0">
                          <a:latin typeface="Calibri" panose="020F0502020204030204" pitchFamily="34" charset="0"/>
                          <a:cs typeface="Calibri" panose="020F0502020204030204" pitchFamily="34" charset="0"/>
                        </a:rPr>
                        <a:t>1.1</a:t>
                      </a:r>
                    </a:p>
                  </a:txBody>
                  <a:tcPr/>
                </a:tc>
                <a:tc>
                  <a:txBody>
                    <a:bodyPr/>
                    <a:lstStyle/>
                    <a:p>
                      <a:pPr algn="ctr"/>
                      <a:r>
                        <a:rPr lang="en-US" sz="1200" dirty="0">
                          <a:latin typeface="Calibri" panose="020F0502020204030204" pitchFamily="34" charset="0"/>
                          <a:cs typeface="Calibri" panose="020F0502020204030204" pitchFamily="34" charset="0"/>
                        </a:rPr>
                        <a:t>1.9</a:t>
                      </a:r>
                    </a:p>
                  </a:txBody>
                  <a:tcPr/>
                </a:tc>
                <a:extLst>
                  <a:ext uri="{0D108BD9-81ED-4DB2-BD59-A6C34878D82A}">
                    <a16:rowId xmlns:a16="http://schemas.microsoft.com/office/drawing/2014/main" val="1181773759"/>
                  </a:ext>
                </a:extLst>
              </a:tr>
              <a:tr h="298372">
                <a:tc>
                  <a:txBody>
                    <a:bodyPr/>
                    <a:lstStyle/>
                    <a:p>
                      <a:r>
                        <a:rPr lang="en-US" sz="1200" dirty="0">
                          <a:latin typeface="Calibri" panose="020F0502020204030204" pitchFamily="34" charset="0"/>
                          <a:cs typeface="Calibri" panose="020F0502020204030204" pitchFamily="34" charset="0"/>
                        </a:rPr>
                        <a:t>LHC 1</a:t>
                      </a:r>
                    </a:p>
                  </a:txBody>
                  <a:tcPr/>
                </a:tc>
                <a:tc>
                  <a:txBody>
                    <a:bodyPr/>
                    <a:lstStyle/>
                    <a:p>
                      <a:pPr algn="ctr"/>
                      <a:r>
                        <a:rPr lang="en-US" sz="1200" dirty="0">
                          <a:latin typeface="Calibri" panose="020F0502020204030204" pitchFamily="34" charset="0"/>
                          <a:cs typeface="Calibri" panose="020F0502020204030204" pitchFamily="34" charset="0"/>
                        </a:rPr>
                        <a:t>5678</a:t>
                      </a:r>
                    </a:p>
                  </a:txBody>
                  <a:tcPr/>
                </a:tc>
                <a:tc>
                  <a:txBody>
                    <a:bodyPr/>
                    <a:lstStyle/>
                    <a:p>
                      <a:pPr algn="ctr"/>
                      <a:r>
                        <a:rPr lang="en-US" sz="1200" b="1" dirty="0">
                          <a:latin typeface="Calibri" panose="020F0502020204030204" pitchFamily="34" charset="0"/>
                          <a:cs typeface="Calibri" panose="020F0502020204030204" pitchFamily="34" charset="0"/>
                        </a:rPr>
                        <a:t>1.6</a:t>
                      </a:r>
                    </a:p>
                  </a:txBody>
                  <a:tcPr/>
                </a:tc>
                <a:tc>
                  <a:txBody>
                    <a:bodyPr/>
                    <a:lstStyle/>
                    <a:p>
                      <a:pPr algn="ctr"/>
                      <a:r>
                        <a:rPr lang="en-US" sz="1200" dirty="0">
                          <a:latin typeface="Calibri" panose="020F0502020204030204" pitchFamily="34" charset="0"/>
                          <a:cs typeface="Calibri" panose="020F0502020204030204" pitchFamily="34" charset="0"/>
                        </a:rPr>
                        <a:t>12.8</a:t>
                      </a:r>
                    </a:p>
                  </a:txBody>
                  <a:tcPr/>
                </a:tc>
                <a:extLst>
                  <a:ext uri="{0D108BD9-81ED-4DB2-BD59-A6C34878D82A}">
                    <a16:rowId xmlns:a16="http://schemas.microsoft.com/office/drawing/2014/main" val="3618954721"/>
                  </a:ext>
                </a:extLst>
              </a:tr>
              <a:tr h="298372">
                <a:tc>
                  <a:txBody>
                    <a:bodyPr/>
                    <a:lstStyle/>
                    <a:p>
                      <a:r>
                        <a:rPr lang="en-US" sz="1200" dirty="0">
                          <a:latin typeface="Calibri" panose="020F0502020204030204" pitchFamily="34" charset="0"/>
                          <a:cs typeface="Calibri" panose="020F0502020204030204" pitchFamily="34" charset="0"/>
                        </a:rPr>
                        <a:t>LHC 2</a:t>
                      </a:r>
                    </a:p>
                  </a:txBody>
                  <a:tcPr/>
                </a:tc>
                <a:tc>
                  <a:txBody>
                    <a:bodyPr/>
                    <a:lstStyle/>
                    <a:p>
                      <a:pPr algn="ctr"/>
                      <a:r>
                        <a:rPr lang="en-US" sz="1200" dirty="0">
                          <a:latin typeface="Calibri" panose="020F0502020204030204" pitchFamily="34" charset="0"/>
                          <a:cs typeface="Calibri" panose="020F0502020204030204" pitchFamily="34" charset="0"/>
                        </a:rPr>
                        <a:t>5752</a:t>
                      </a:r>
                    </a:p>
                  </a:txBody>
                  <a:tcPr/>
                </a:tc>
                <a:tc>
                  <a:txBody>
                    <a:bodyPr/>
                    <a:lstStyle/>
                    <a:p>
                      <a:pPr algn="ctr"/>
                      <a:r>
                        <a:rPr lang="en-US" sz="1200" b="1" dirty="0">
                          <a:latin typeface="Calibri" panose="020F0502020204030204" pitchFamily="34" charset="0"/>
                          <a:cs typeface="Calibri" panose="020F0502020204030204" pitchFamily="34" charset="0"/>
                        </a:rPr>
                        <a:t>6.3/2</a:t>
                      </a:r>
                    </a:p>
                  </a:txBody>
                  <a:tcPr/>
                </a:tc>
                <a:tc>
                  <a:txBody>
                    <a:bodyPr/>
                    <a:lstStyle/>
                    <a:p>
                      <a:pPr algn="ctr"/>
                      <a:r>
                        <a:rPr lang="en-US" sz="1200" dirty="0">
                          <a:latin typeface="Calibri" panose="020F0502020204030204" pitchFamily="34" charset="0"/>
                          <a:cs typeface="Calibri" panose="020F0502020204030204" pitchFamily="34" charset="0"/>
                        </a:rPr>
                        <a:t>26.6</a:t>
                      </a:r>
                    </a:p>
                  </a:txBody>
                  <a:tcPr/>
                </a:tc>
                <a:extLst>
                  <a:ext uri="{0D108BD9-81ED-4DB2-BD59-A6C34878D82A}">
                    <a16:rowId xmlns:a16="http://schemas.microsoft.com/office/drawing/2014/main" val="2689803951"/>
                  </a:ext>
                </a:extLst>
              </a:tr>
            </a:tbl>
          </a:graphicData>
        </a:graphic>
      </p:graphicFrame>
      <p:pic>
        <p:nvPicPr>
          <p:cNvPr id="17" name="Picture 16" descr="A diagram of a machine&#10;&#10;Description automatically generated">
            <a:extLst>
              <a:ext uri="{FF2B5EF4-FFF2-40B4-BE49-F238E27FC236}">
                <a16:creationId xmlns:a16="http://schemas.microsoft.com/office/drawing/2014/main" id="{B659A8DB-A2C2-E12C-DDEC-2BB4F4479901}"/>
              </a:ext>
            </a:extLst>
          </p:cNvPr>
          <p:cNvPicPr>
            <a:picLocks noChangeAspect="1"/>
          </p:cNvPicPr>
          <p:nvPr/>
        </p:nvPicPr>
        <p:blipFill>
          <a:blip r:embed="rId7">
            <a:extLst>
              <a:ext uri="{28A0092B-C50C-407E-A947-70E740481C1C}">
                <a14:useLocalDpi xmlns:a14="http://schemas.microsoft.com/office/drawing/2010/main" val="0"/>
              </a:ext>
            </a:extLst>
          </a:blip>
          <a:srcRect l="47523"/>
          <a:stretch/>
        </p:blipFill>
        <p:spPr>
          <a:xfrm>
            <a:off x="5129864" y="2251072"/>
            <a:ext cx="1937342" cy="1113872"/>
          </a:xfrm>
          <a:prstGeom prst="rect">
            <a:avLst/>
          </a:prstGeom>
        </p:spPr>
      </p:pic>
      <p:sp>
        <p:nvSpPr>
          <p:cNvPr id="18" name="Donut 17">
            <a:extLst>
              <a:ext uri="{FF2B5EF4-FFF2-40B4-BE49-F238E27FC236}">
                <a16:creationId xmlns:a16="http://schemas.microsoft.com/office/drawing/2014/main" id="{6AD4AED4-53A0-B51B-CDD3-47805C7A1AC8}"/>
              </a:ext>
            </a:extLst>
          </p:cNvPr>
          <p:cNvSpPr/>
          <p:nvPr/>
        </p:nvSpPr>
        <p:spPr>
          <a:xfrm>
            <a:off x="3282359" y="2067694"/>
            <a:ext cx="558140" cy="601983"/>
          </a:xfrm>
          <a:prstGeom prst="donut">
            <a:avLst>
              <a:gd name="adj" fmla="val 423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Donut 18">
            <a:extLst>
              <a:ext uri="{FF2B5EF4-FFF2-40B4-BE49-F238E27FC236}">
                <a16:creationId xmlns:a16="http://schemas.microsoft.com/office/drawing/2014/main" id="{C387A4D3-48F8-06E9-15A2-562B26286ADD}"/>
              </a:ext>
            </a:extLst>
          </p:cNvPr>
          <p:cNvSpPr/>
          <p:nvPr/>
        </p:nvSpPr>
        <p:spPr>
          <a:xfrm>
            <a:off x="3556867" y="2735584"/>
            <a:ext cx="558140" cy="601983"/>
          </a:xfrm>
          <a:prstGeom prst="donut">
            <a:avLst>
              <a:gd name="adj" fmla="val 423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Slide Number Placeholder 1">
            <a:extLst>
              <a:ext uri="{FF2B5EF4-FFF2-40B4-BE49-F238E27FC236}">
                <a16:creationId xmlns:a16="http://schemas.microsoft.com/office/drawing/2014/main" id="{FB45CF4D-9953-4AB2-15FD-D7CE13B534ED}"/>
              </a:ext>
            </a:extLst>
          </p:cNvPr>
          <p:cNvSpPr>
            <a:spLocks noGrp="1"/>
          </p:cNvSpPr>
          <p:nvPr>
            <p:ph type="sldNum" sz="quarter" idx="4"/>
          </p:nvPr>
        </p:nvSpPr>
        <p:spPr/>
        <p:txBody>
          <a:bodyPr/>
          <a:lstStyle/>
          <a:p>
            <a:fld id="{974172A1-1CBF-0B40-9234-7D4D80EC19EA}" type="slidenum">
              <a:rPr lang="en-GB" smtClean="0"/>
              <a:pPr/>
              <a:t>44</a:t>
            </a:fld>
            <a:endParaRPr lang="en-GB" dirty="0"/>
          </a:p>
        </p:txBody>
      </p:sp>
    </p:spTree>
    <p:extLst>
      <p:ext uri="{BB962C8B-B14F-4D97-AF65-F5344CB8AC3E}">
        <p14:creationId xmlns:p14="http://schemas.microsoft.com/office/powerpoint/2010/main" val="1952152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872234-68BE-E256-8931-51330C3F9D5F}"/>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F9E634E1-7141-A766-0EEE-A7056AE616E9}"/>
              </a:ext>
            </a:extLst>
          </p:cNvPr>
          <p:cNvSpPr>
            <a:spLocks noGrp="1"/>
          </p:cNvSpPr>
          <p:nvPr>
            <p:ph type="title"/>
          </p:nvPr>
        </p:nvSpPr>
        <p:spPr>
          <a:xfrm>
            <a:off x="1295400" y="-20538"/>
            <a:ext cx="6781800" cy="432048"/>
          </a:xfrm>
        </p:spPr>
        <p:txBody>
          <a:bodyPr/>
          <a:lstStyle/>
          <a:p>
            <a:pPr algn="ctr"/>
            <a:r>
              <a:rPr lang="en-GB" sz="3200" dirty="0">
                <a:latin typeface="Calibri"/>
                <a:cs typeface="Calibri"/>
              </a:rPr>
              <a:t>Collider Ring</a:t>
            </a:r>
            <a:endParaRPr lang="en-GB" sz="3200" b="0" dirty="0">
              <a:latin typeface="Calibri"/>
              <a:cs typeface="Calibri"/>
            </a:endParaRPr>
          </a:p>
        </p:txBody>
      </p:sp>
      <p:sp>
        <p:nvSpPr>
          <p:cNvPr id="52" name="Espace réservé du pied de page 4">
            <a:extLst>
              <a:ext uri="{FF2B5EF4-FFF2-40B4-BE49-F238E27FC236}">
                <a16:creationId xmlns:a16="http://schemas.microsoft.com/office/drawing/2014/main" id="{D2F088A5-002B-5140-36D2-3168A7AE270E}"/>
              </a:ext>
            </a:extLst>
          </p:cNvPr>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sp>
        <p:nvSpPr>
          <p:cNvPr id="4" name="TextBox 3">
            <a:extLst>
              <a:ext uri="{FF2B5EF4-FFF2-40B4-BE49-F238E27FC236}">
                <a16:creationId xmlns:a16="http://schemas.microsoft.com/office/drawing/2014/main" id="{225AEBC3-ED21-B9EC-B2D4-D0DE62478AD5}"/>
              </a:ext>
            </a:extLst>
          </p:cNvPr>
          <p:cNvSpPr txBox="1"/>
          <p:nvPr/>
        </p:nvSpPr>
        <p:spPr>
          <a:xfrm>
            <a:off x="6084168" y="3563019"/>
            <a:ext cx="2977775" cy="1384995"/>
          </a:xfrm>
          <a:prstGeom prst="rect">
            <a:avLst/>
          </a:prstGeom>
          <a:solidFill>
            <a:schemeClr val="accent5">
              <a:lumMod val="20000"/>
              <a:lumOff val="80000"/>
              <a:alpha val="49980"/>
            </a:schemeClr>
          </a:solidFill>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Key conclusions</a:t>
            </a:r>
            <a:r>
              <a:rPr lang="en-US" sz="1200" spc="-1" dirty="0">
                <a:solidFill>
                  <a:srgbClr val="000000"/>
                </a:solidFill>
                <a:latin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Should improve energy acceptance should somewhat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OK with energy spread predicted in muon cooling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Mover system does not compromise beam in regular arcs</a:t>
            </a:r>
          </a:p>
        </p:txBody>
      </p:sp>
      <p:sp>
        <p:nvSpPr>
          <p:cNvPr id="7" name="TextBox 6">
            <a:extLst>
              <a:ext uri="{FF2B5EF4-FFF2-40B4-BE49-F238E27FC236}">
                <a16:creationId xmlns:a16="http://schemas.microsoft.com/office/drawing/2014/main" id="{B160153E-D436-9F90-83B8-4F9BB3CB0A55}"/>
              </a:ext>
            </a:extLst>
          </p:cNvPr>
          <p:cNvSpPr txBox="1"/>
          <p:nvPr/>
        </p:nvSpPr>
        <p:spPr>
          <a:xfrm>
            <a:off x="135535" y="1426588"/>
            <a:ext cx="2365162" cy="1754326"/>
          </a:xfrm>
          <a:prstGeom prst="rect">
            <a:avLst/>
          </a:prstGeom>
          <a:solidFill>
            <a:schemeClr val="accent3">
              <a:lumMod val="20000"/>
              <a:lumOff val="80000"/>
              <a:alpha val="50000"/>
            </a:schemeClr>
          </a:solidFill>
          <a:ln>
            <a:noFill/>
          </a:ln>
        </p:spPr>
        <p:txBody>
          <a:bodyPr wrap="square" rtlCol="0">
            <a:spAutoFit/>
          </a:bodyPr>
          <a:lstStyle/>
          <a:p>
            <a:r>
              <a:rPr lang="en-US" sz="1200" b="1" spc="-1" dirty="0">
                <a:solidFill>
                  <a:srgbClr val="000000"/>
                </a:solidFill>
                <a:latin typeface="Calibri" panose="020F0502020204030204" pitchFamily="34" charset="0"/>
                <a:cs typeface="Calibri" panose="020F0502020204030204" pitchFamily="34" charset="0"/>
              </a:rPr>
              <a:t>Achieved:</a:t>
            </a:r>
            <a:endParaRPr lang="en-US" sz="1200" spc="-1" dirty="0">
              <a:solidFill>
                <a:srgbClr val="000000"/>
              </a:solidFill>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Magnet shielding design</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Magnet conceptual designs</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Cryogenics concept</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Lattice reaches target beta-functions but not yet full target energy acceptance</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cs typeface="Calibri" panose="020F0502020204030204" pitchFamily="34" charset="0"/>
              </a:rPr>
              <a:t>First studies of mover system impact on beam</a:t>
            </a:r>
          </a:p>
        </p:txBody>
      </p:sp>
      <p:sp>
        <p:nvSpPr>
          <p:cNvPr id="35" name="AutoShape 2">
            <a:extLst>
              <a:ext uri="{FF2B5EF4-FFF2-40B4-BE49-F238E27FC236}">
                <a16:creationId xmlns:a16="http://schemas.microsoft.com/office/drawing/2014/main" id="{283FE58C-B65A-5675-5A9F-6B97E718408E}"/>
              </a:ext>
            </a:extLst>
          </p:cNvPr>
          <p:cNvSpPr>
            <a:spLocks noChangeAspect="1" noChangeArrowheads="1"/>
          </p:cNvSpPr>
          <p:nvPr/>
        </p:nvSpPr>
        <p:spPr bwMode="auto">
          <a:xfrm>
            <a:off x="4419600" y="2562144"/>
            <a:ext cx="304800" cy="1620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TextBox 2">
            <a:extLst>
              <a:ext uri="{FF2B5EF4-FFF2-40B4-BE49-F238E27FC236}">
                <a16:creationId xmlns:a16="http://schemas.microsoft.com/office/drawing/2014/main" id="{5EEE8711-E54C-9F50-D926-F450152BC600}"/>
              </a:ext>
            </a:extLst>
          </p:cNvPr>
          <p:cNvSpPr txBox="1"/>
          <p:nvPr/>
        </p:nvSpPr>
        <p:spPr>
          <a:xfrm>
            <a:off x="129293" y="483518"/>
            <a:ext cx="2371404" cy="830997"/>
          </a:xfrm>
          <a:prstGeom prst="rect">
            <a:avLst/>
          </a:prstGeom>
          <a:solidFill>
            <a:schemeClr val="accent1">
              <a:lumMod val="20000"/>
              <a:lumOff val="80000"/>
              <a:alpha val="49530"/>
            </a:schemeClr>
          </a:solidFill>
        </p:spPr>
        <p:txBody>
          <a:bodyPr wrap="square">
            <a:spAutoFit/>
          </a:bodyPr>
          <a:lstStyle/>
          <a:p>
            <a:r>
              <a:rPr lang="en-US" sz="1200" b="1" dirty="0">
                <a:latin typeface="Calibri" panose="020F0502020204030204" pitchFamily="34" charset="0"/>
                <a:cs typeface="Calibri" panose="020F0502020204030204" pitchFamily="34" charset="0"/>
              </a:rPr>
              <a:t>Challenges:</a:t>
            </a:r>
          </a:p>
          <a:p>
            <a:r>
              <a:rPr lang="en-US" sz="1200" dirty="0">
                <a:latin typeface="Calibri" panose="020F0502020204030204" pitchFamily="34" charset="0"/>
                <a:cs typeface="Calibri" panose="020F0502020204030204" pitchFamily="34" charset="0"/>
              </a:rPr>
              <a:t>500 W/m loss, magnet strength, lattice design with beta 1.5-5 mm, 0.1% beam energy spread</a:t>
            </a:r>
          </a:p>
        </p:txBody>
      </p:sp>
      <p:pic>
        <p:nvPicPr>
          <p:cNvPr id="5" name="Figure_46.png" descr="Figure_46.png">
            <a:extLst>
              <a:ext uri="{FF2B5EF4-FFF2-40B4-BE49-F238E27FC236}">
                <a16:creationId xmlns:a16="http://schemas.microsoft.com/office/drawing/2014/main" id="{2CE2C4F2-7EF8-CCD9-51F4-2AE3FB7F7014}"/>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2707339" y="539264"/>
            <a:ext cx="2800765" cy="1600438"/>
          </a:xfrm>
          <a:prstGeom prst="rect">
            <a:avLst/>
          </a:prstGeom>
          <a:ln w="12700">
            <a:miter lim="400000"/>
          </a:ln>
        </p:spPr>
      </p:pic>
      <p:pic>
        <p:nvPicPr>
          <p:cNvPr id="10" name="Picture 9" descr="A graph of a magnet&#10;&#10;Description automatically generated with medium confidence">
            <a:extLst>
              <a:ext uri="{FF2B5EF4-FFF2-40B4-BE49-F238E27FC236}">
                <a16:creationId xmlns:a16="http://schemas.microsoft.com/office/drawing/2014/main" id="{8BD33A63-0FD8-A810-20C5-B76981C85A4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598450" y="778700"/>
            <a:ext cx="2645958" cy="1144978"/>
          </a:xfrm>
          <a:prstGeom prst="rect">
            <a:avLst/>
          </a:prstGeom>
        </p:spPr>
      </p:pic>
      <p:pic>
        <p:nvPicPr>
          <p:cNvPr id="11" name="Picture 10" descr="A graph of a heat mass&#10;&#10;Description automatically generated with medium confidence">
            <a:extLst>
              <a:ext uri="{FF2B5EF4-FFF2-40B4-BE49-F238E27FC236}">
                <a16:creationId xmlns:a16="http://schemas.microsoft.com/office/drawing/2014/main" id="{661431E7-44D8-0217-7AB9-679DB8F5690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780969" y="2199745"/>
            <a:ext cx="2645958" cy="1092460"/>
          </a:xfrm>
          <a:prstGeom prst="rect">
            <a:avLst/>
          </a:prstGeom>
        </p:spPr>
      </p:pic>
      <p:pic>
        <p:nvPicPr>
          <p:cNvPr id="18" name="Picture 17" descr="A close-up of a machine&#10;&#10;AI-generated content may be incorrect.">
            <a:extLst>
              <a:ext uri="{FF2B5EF4-FFF2-40B4-BE49-F238E27FC236}">
                <a16:creationId xmlns:a16="http://schemas.microsoft.com/office/drawing/2014/main" id="{ED6999F0-8529-F5D2-2A54-13331DCDAC37}"/>
              </a:ext>
            </a:extLst>
          </p:cNvPr>
          <p:cNvPicPr>
            <a:picLocks noChangeAspect="1"/>
          </p:cNvPicPr>
          <p:nvPr/>
        </p:nvPicPr>
        <p:blipFill>
          <a:blip r:embed="rId5"/>
          <a:stretch>
            <a:fillRect/>
          </a:stretch>
        </p:blipFill>
        <p:spPr>
          <a:xfrm>
            <a:off x="35496" y="3291830"/>
            <a:ext cx="6023410" cy="1285483"/>
          </a:xfrm>
          <a:prstGeom prst="rect">
            <a:avLst/>
          </a:prstGeom>
        </p:spPr>
      </p:pic>
      <p:pic>
        <p:nvPicPr>
          <p:cNvPr id="19" name="Picture 18">
            <a:extLst>
              <a:ext uri="{FF2B5EF4-FFF2-40B4-BE49-F238E27FC236}">
                <a16:creationId xmlns:a16="http://schemas.microsoft.com/office/drawing/2014/main" id="{F8930EE9-8D8C-B25B-87E8-C7F67B7898E3}"/>
              </a:ext>
            </a:extLst>
          </p:cNvPr>
          <p:cNvPicPr>
            <a:picLocks noChangeAspect="1"/>
          </p:cNvPicPr>
          <p:nvPr/>
        </p:nvPicPr>
        <p:blipFill>
          <a:blip r:embed="rId6"/>
          <a:srcRect b="29555"/>
          <a:stretch>
            <a:fillRect/>
          </a:stretch>
        </p:blipFill>
        <p:spPr>
          <a:xfrm>
            <a:off x="966141" y="4153174"/>
            <a:ext cx="1092588" cy="573485"/>
          </a:xfrm>
          <a:prstGeom prst="rect">
            <a:avLst/>
          </a:prstGeom>
        </p:spPr>
      </p:pic>
      <p:sp>
        <p:nvSpPr>
          <p:cNvPr id="20" name="TextBox 19">
            <a:extLst>
              <a:ext uri="{FF2B5EF4-FFF2-40B4-BE49-F238E27FC236}">
                <a16:creationId xmlns:a16="http://schemas.microsoft.com/office/drawing/2014/main" id="{7A9AC606-D01A-E5DA-61A2-7C7B5FA3B1D9}"/>
              </a:ext>
            </a:extLst>
          </p:cNvPr>
          <p:cNvSpPr txBox="1"/>
          <p:nvPr/>
        </p:nvSpPr>
        <p:spPr>
          <a:xfrm>
            <a:off x="2654501" y="3014831"/>
            <a:ext cx="2781595" cy="276999"/>
          </a:xfrm>
          <a:prstGeom prst="rect">
            <a:avLst/>
          </a:prstGeom>
          <a:solidFill>
            <a:schemeClr val="bg1"/>
          </a:solidFill>
        </p:spPr>
        <p:txBody>
          <a:bodyPr wrap="none" rtlCol="0">
            <a:spAutoFit/>
          </a:bodyPr>
          <a:lstStyle/>
          <a:p>
            <a:r>
              <a:rPr lang="en-US" sz="1200" dirty="0"/>
              <a:t>Cryogenic loads at different temperatures</a:t>
            </a:r>
          </a:p>
        </p:txBody>
      </p:sp>
      <p:sp>
        <p:nvSpPr>
          <p:cNvPr id="21" name="TextBox 20">
            <a:extLst>
              <a:ext uri="{FF2B5EF4-FFF2-40B4-BE49-F238E27FC236}">
                <a16:creationId xmlns:a16="http://schemas.microsoft.com/office/drawing/2014/main" id="{96548B4B-6A21-E004-086B-1A8C449CEEB6}"/>
              </a:ext>
            </a:extLst>
          </p:cNvPr>
          <p:cNvSpPr txBox="1"/>
          <p:nvPr/>
        </p:nvSpPr>
        <p:spPr>
          <a:xfrm>
            <a:off x="6268042" y="494551"/>
            <a:ext cx="1521570" cy="276999"/>
          </a:xfrm>
          <a:prstGeom prst="rect">
            <a:avLst/>
          </a:prstGeom>
          <a:solidFill>
            <a:schemeClr val="bg1"/>
          </a:solidFill>
        </p:spPr>
        <p:txBody>
          <a:bodyPr wrap="none" rtlCol="0">
            <a:spAutoFit/>
          </a:bodyPr>
          <a:lstStyle/>
          <a:p>
            <a:r>
              <a:rPr lang="en-US" sz="1200" dirty="0"/>
              <a:t>Shielding (30-40 mm)</a:t>
            </a:r>
          </a:p>
        </p:txBody>
      </p:sp>
      <p:pic>
        <p:nvPicPr>
          <p:cNvPr id="23" name="Picture 22" descr="A diagram of a stress-free graph&#10;&#10;Description automatically generated with medium confidence">
            <a:extLst>
              <a:ext uri="{FF2B5EF4-FFF2-40B4-BE49-F238E27FC236}">
                <a16:creationId xmlns:a16="http://schemas.microsoft.com/office/drawing/2014/main" id="{096CB80D-EF4C-1FEB-DA87-46B087D04C3E}"/>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5981060" y="1914369"/>
            <a:ext cx="2805375" cy="1486070"/>
          </a:xfrm>
          <a:prstGeom prst="rect">
            <a:avLst/>
          </a:prstGeom>
        </p:spPr>
      </p:pic>
      <p:sp>
        <p:nvSpPr>
          <p:cNvPr id="2" name="Slide Number Placeholder 1">
            <a:extLst>
              <a:ext uri="{FF2B5EF4-FFF2-40B4-BE49-F238E27FC236}">
                <a16:creationId xmlns:a16="http://schemas.microsoft.com/office/drawing/2014/main" id="{5D6DA7BF-DF03-CB6F-D81D-569F05588F49}"/>
              </a:ext>
            </a:extLst>
          </p:cNvPr>
          <p:cNvSpPr>
            <a:spLocks noGrp="1"/>
          </p:cNvSpPr>
          <p:nvPr>
            <p:ph type="sldNum" sz="quarter" idx="4"/>
          </p:nvPr>
        </p:nvSpPr>
        <p:spPr/>
        <p:txBody>
          <a:bodyPr/>
          <a:lstStyle/>
          <a:p>
            <a:fld id="{974172A1-1CBF-0B40-9234-7D4D80EC19EA}" type="slidenum">
              <a:rPr lang="en-GB" smtClean="0"/>
              <a:pPr/>
              <a:t>45</a:t>
            </a:fld>
            <a:endParaRPr lang="en-GB" dirty="0"/>
          </a:p>
        </p:txBody>
      </p:sp>
    </p:spTree>
    <p:extLst>
      <p:ext uri="{BB962C8B-B14F-4D97-AF65-F5344CB8AC3E}">
        <p14:creationId xmlns:p14="http://schemas.microsoft.com/office/powerpoint/2010/main" val="82782995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4AECF4-1244-4D9B-B719-69A7DE52691D}"/>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8640E73C-CF23-6FB0-C0B0-60D17565FCAD}"/>
              </a:ext>
            </a:extLst>
          </p:cNvPr>
          <p:cNvSpPr>
            <a:spLocks noGrp="1"/>
          </p:cNvSpPr>
          <p:nvPr>
            <p:ph type="title"/>
          </p:nvPr>
        </p:nvSpPr>
        <p:spPr>
          <a:xfrm>
            <a:off x="1115616" y="-20538"/>
            <a:ext cx="7190184" cy="432048"/>
          </a:xfrm>
        </p:spPr>
        <p:txBody>
          <a:bodyPr>
            <a:noAutofit/>
          </a:bodyPr>
          <a:lstStyle/>
          <a:p>
            <a:r>
              <a:rPr lang="en-US" spc="29" dirty="0">
                <a:solidFill>
                  <a:srgbClr val="000000"/>
                </a:solidFill>
                <a:ea typeface="Optima Bold"/>
                <a:sym typeface="Optima Bold"/>
              </a:rPr>
              <a:t>IMCC </a:t>
            </a:r>
            <a:r>
              <a:rPr lang="en-US" spc="29" dirty="0" err="1">
                <a:solidFill>
                  <a:srgbClr val="000000"/>
                </a:solidFill>
                <a:ea typeface="Optima Bold"/>
                <a:sym typeface="Optima Bold"/>
              </a:rPr>
              <a:t>Develoment</a:t>
            </a:r>
            <a:endParaRPr lang="en-US" sz="1600" spc="29" dirty="0">
              <a:solidFill>
                <a:srgbClr val="000000"/>
              </a:solidFill>
              <a:ea typeface="Optima Bold"/>
              <a:sym typeface="Optima Bold"/>
            </a:endParaRPr>
          </a:p>
        </p:txBody>
      </p:sp>
      <p:sp>
        <p:nvSpPr>
          <p:cNvPr id="5" name="Espace réservé du numéro de diapositive 3">
            <a:extLst>
              <a:ext uri="{FF2B5EF4-FFF2-40B4-BE49-F238E27FC236}">
                <a16:creationId xmlns:a16="http://schemas.microsoft.com/office/drawing/2014/main" id="{A9689BBE-EF24-4163-31DA-ABFABA21AA3A}"/>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46</a:t>
            </a:fld>
            <a:endParaRPr lang="en-GB" dirty="0"/>
          </a:p>
        </p:txBody>
      </p:sp>
      <p:sp>
        <p:nvSpPr>
          <p:cNvPr id="52" name="Espace réservé du pied de page 4">
            <a:extLst>
              <a:ext uri="{FF2B5EF4-FFF2-40B4-BE49-F238E27FC236}">
                <a16:creationId xmlns:a16="http://schemas.microsoft.com/office/drawing/2014/main" id="{4387D72B-3269-4400-EA56-890AED40CF40}"/>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sp>
        <p:nvSpPr>
          <p:cNvPr id="3" name="TextBox 2">
            <a:extLst>
              <a:ext uri="{FF2B5EF4-FFF2-40B4-BE49-F238E27FC236}">
                <a16:creationId xmlns:a16="http://schemas.microsoft.com/office/drawing/2014/main" id="{1701E764-83FB-7452-41D8-244CA1604F4B}"/>
              </a:ext>
            </a:extLst>
          </p:cNvPr>
          <p:cNvSpPr txBox="1"/>
          <p:nvPr/>
        </p:nvSpPr>
        <p:spPr>
          <a:xfrm>
            <a:off x="107504" y="843558"/>
            <a:ext cx="4647376" cy="1169551"/>
          </a:xfrm>
          <a:prstGeom prst="rect">
            <a:avLst/>
          </a:prstGeom>
          <a:noFill/>
          <a:ln w="9525" cap="rnd">
            <a:solidFill>
              <a:schemeClr val="tx1"/>
            </a:solidFill>
          </a:ln>
          <a:effectLst/>
        </p:spPr>
        <p:txBody>
          <a:bodyPr wrap="square" rtlCol="0">
            <a:spAutoFit/>
          </a:bodyPr>
          <a:lstStyle/>
          <a:p>
            <a:r>
              <a:rPr lang="de-CH" sz="1400" dirty="0" err="1">
                <a:latin typeface="Calibri" panose="020F0502020204030204" pitchFamily="34" charset="0"/>
                <a:cs typeface="Calibri" panose="020F0502020204030204" pitchFamily="34" charset="0"/>
              </a:rPr>
              <a:t>Collaboration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formed</a:t>
            </a:r>
            <a:r>
              <a:rPr lang="de-CH" sz="1400" dirty="0">
                <a:latin typeface="Calibri" panose="020F0502020204030204" pitchFamily="34" charset="0"/>
                <a:cs typeface="Calibri" panose="020F0502020204030204" pitchFamily="34" charset="0"/>
              </a:rPr>
              <a:t> 2022, </a:t>
            </a:r>
            <a:r>
              <a:rPr lang="de-CH" sz="1400" dirty="0" err="1">
                <a:latin typeface="Calibri" panose="020F0502020204030204" pitchFamily="34" charset="0"/>
                <a:cs typeface="Calibri" panose="020F0502020204030204" pitchFamily="34" charset="0"/>
              </a:rPr>
              <a:t>currently</a:t>
            </a:r>
            <a:r>
              <a:rPr lang="de-CH" sz="1400"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hosted</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by</a:t>
            </a:r>
            <a:r>
              <a:rPr lang="de-CH" sz="1400" b="1" dirty="0">
                <a:latin typeface="Calibri" panose="020F0502020204030204" pitchFamily="34" charset="0"/>
                <a:cs typeface="Calibri" panose="020F0502020204030204" pitchFamily="34" charset="0"/>
              </a:rPr>
              <a:t> CERN</a:t>
            </a:r>
          </a:p>
          <a:p>
            <a:pPr marL="285750" indent="-285750">
              <a:buFont typeface="Arial" panose="020B0604020202020204" pitchFamily="34" charset="0"/>
              <a:buChar char="•"/>
            </a:pPr>
            <a:r>
              <a:rPr lang="de-CH" sz="1400" b="1" dirty="0">
                <a:latin typeface="Calibri" panose="020F0502020204030204" pitchFamily="34" charset="0"/>
                <a:cs typeface="Calibri" panose="020F0502020204030204" pitchFamily="34" charset="0"/>
              </a:rPr>
              <a:t>61 </a:t>
            </a:r>
            <a:r>
              <a:rPr lang="de-CH" sz="1400" b="1" dirty="0" err="1">
                <a:latin typeface="Calibri" panose="020F0502020204030204" pitchFamily="34" charset="0"/>
                <a:cs typeface="Calibri" panose="020F0502020204030204" pitchFamily="34" charset="0"/>
              </a:rPr>
              <a:t>full</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partner</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institutes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more</a:t>
            </a:r>
            <a:r>
              <a:rPr lang="de-CH" sz="1400" dirty="0">
                <a:latin typeface="Calibri" panose="020F0502020204030204" pitchFamily="34" charset="0"/>
                <a:cs typeface="Calibri" panose="020F0502020204030204" pitchFamily="34" charset="0"/>
              </a:rPr>
              <a:t> in </a:t>
            </a:r>
            <a:r>
              <a:rPr lang="de-CH" sz="1400" dirty="0" err="1">
                <a:latin typeface="Calibri" panose="020F0502020204030204" pitchFamily="34" charset="0"/>
                <a:cs typeface="Calibri" panose="020F0502020204030204" pitchFamily="34" charset="0"/>
              </a:rPr>
              <a:t>the</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process</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From</a:t>
            </a:r>
            <a:r>
              <a:rPr lang="de-CH" sz="1400" dirty="0">
                <a:latin typeface="Calibri" panose="020F0502020204030204" pitchFamily="34" charset="0"/>
                <a:cs typeface="Calibri" panose="020F0502020204030204" pitchFamily="34" charset="0"/>
              </a:rPr>
              <a:t> all </a:t>
            </a:r>
            <a:r>
              <a:rPr lang="de-CH" sz="1400" dirty="0" err="1">
                <a:latin typeface="Calibri" panose="020F0502020204030204" pitchFamily="34" charset="0"/>
                <a:cs typeface="Calibri" panose="020F0502020204030204" pitchFamily="34" charset="0"/>
              </a:rPr>
              <a:t>regions</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de-CH" sz="1400" dirty="0">
              <a:latin typeface="Calibri" panose="020F0502020204030204" pitchFamily="34" charset="0"/>
              <a:cs typeface="Calibri" panose="020F0502020204030204" pitchFamily="34" charset="0"/>
            </a:endParaRPr>
          </a:p>
          <a:p>
            <a:r>
              <a:rPr lang="de-CH" sz="1400" b="1" dirty="0">
                <a:latin typeface="Calibri" panose="020F0502020204030204" pitchFamily="34" charset="0"/>
                <a:cs typeface="Calibri" panose="020F0502020204030204" pitchFamily="34" charset="0"/>
              </a:rPr>
              <a:t>EU </a:t>
            </a:r>
            <a:r>
              <a:rPr lang="de-CH" sz="1400" b="1" dirty="0" err="1">
                <a:latin typeface="Calibri" panose="020F0502020204030204" pitchFamily="34" charset="0"/>
                <a:cs typeface="Calibri" panose="020F0502020204030204" pitchFamily="34" charset="0"/>
              </a:rPr>
              <a:t>co-funded</a:t>
            </a:r>
            <a:r>
              <a:rPr lang="de-CH" sz="1400" b="1" dirty="0">
                <a:latin typeface="Calibri" panose="020F0502020204030204" pitchFamily="34" charset="0"/>
                <a:cs typeface="Calibri" panose="020F0502020204030204" pitchFamily="34" charset="0"/>
              </a:rPr>
              <a:t> design </a:t>
            </a:r>
            <a:r>
              <a:rPr lang="de-CH" sz="1400" b="1" dirty="0" err="1">
                <a:latin typeface="Calibri" panose="020F0502020204030204" pitchFamily="34" charset="0"/>
                <a:cs typeface="Calibri" panose="020F0502020204030204" pitchFamily="34" charset="0"/>
              </a:rPr>
              <a:t>study</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MuCol</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started</a:t>
            </a:r>
            <a:r>
              <a:rPr lang="de-CH" sz="1400" dirty="0">
                <a:latin typeface="Calibri" panose="020F0502020204030204" pitchFamily="34" charset="0"/>
                <a:cs typeface="Calibri" panose="020F0502020204030204" pitchFamily="34" charset="0"/>
              </a:rPr>
              <a:t> 2023</a:t>
            </a:r>
          </a:p>
        </p:txBody>
      </p:sp>
      <p:pic>
        <p:nvPicPr>
          <p:cNvPr id="4" name="Picture 3">
            <a:extLst>
              <a:ext uri="{FF2B5EF4-FFF2-40B4-BE49-F238E27FC236}">
                <a16:creationId xmlns:a16="http://schemas.microsoft.com/office/drawing/2014/main" id="{0EF8B919-F3A4-F2E9-B03F-6BBA8F91343C}"/>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6202750" y="2652093"/>
            <a:ext cx="2499139" cy="1259502"/>
          </a:xfrm>
          <a:prstGeom prst="rect">
            <a:avLst/>
          </a:prstGeom>
        </p:spPr>
      </p:pic>
      <p:pic>
        <p:nvPicPr>
          <p:cNvPr id="6" name="Picture 5">
            <a:extLst>
              <a:ext uri="{FF2B5EF4-FFF2-40B4-BE49-F238E27FC236}">
                <a16:creationId xmlns:a16="http://schemas.microsoft.com/office/drawing/2014/main" id="{EE293993-1402-7041-7867-A55732987E57}"/>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7478405" y="1168162"/>
            <a:ext cx="1289296" cy="1302109"/>
          </a:xfrm>
          <a:prstGeom prst="rect">
            <a:avLst/>
          </a:prstGeom>
        </p:spPr>
      </p:pic>
      <p:pic>
        <p:nvPicPr>
          <p:cNvPr id="7" name="Picture 6" descr="A picture containing text, font, graphics, design&#10;&#10;Description automatically generated">
            <a:extLst>
              <a:ext uri="{FF2B5EF4-FFF2-40B4-BE49-F238E27FC236}">
                <a16:creationId xmlns:a16="http://schemas.microsoft.com/office/drawing/2014/main" id="{6774A74D-1B43-6478-C4B6-04FCE84DD463}"/>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056776" y="907184"/>
            <a:ext cx="1323536" cy="1520550"/>
          </a:xfrm>
          <a:prstGeom prst="rect">
            <a:avLst/>
          </a:prstGeom>
        </p:spPr>
      </p:pic>
      <p:sp>
        <p:nvSpPr>
          <p:cNvPr id="8" name="TextBox 7">
            <a:extLst>
              <a:ext uri="{FF2B5EF4-FFF2-40B4-BE49-F238E27FC236}">
                <a16:creationId xmlns:a16="http://schemas.microsoft.com/office/drawing/2014/main" id="{43A312C3-23EC-ABC2-1508-C49480E2C70E}"/>
              </a:ext>
            </a:extLst>
          </p:cNvPr>
          <p:cNvSpPr txBox="1"/>
          <p:nvPr/>
        </p:nvSpPr>
        <p:spPr>
          <a:xfrm>
            <a:off x="96689" y="2067694"/>
            <a:ext cx="4647376" cy="2677656"/>
          </a:xfrm>
          <a:prstGeom prst="rect">
            <a:avLst/>
          </a:prstGeom>
          <a:noFill/>
          <a:ln w="9525">
            <a:solidFill>
              <a:schemeClr val="tx1"/>
            </a:solidFill>
          </a:ln>
          <a:effectLst/>
        </p:spPr>
        <p:txBody>
          <a:bodyPr wrap="square" rtlCol="0">
            <a:spAutoFit/>
          </a:bodyPr>
          <a:lstStyle/>
          <a:p>
            <a:r>
              <a:rPr lang="de-CH" sz="1400" dirty="0">
                <a:latin typeface="Calibri" panose="020F0502020204030204" pitchFamily="34" charset="0"/>
                <a:cs typeface="Calibri" panose="020F0502020204030204" pitchFamily="34" charset="0"/>
              </a:rPr>
              <a:t>Strong </a:t>
            </a:r>
            <a:r>
              <a:rPr lang="de-CH" sz="1400" dirty="0" err="1">
                <a:latin typeface="Calibri" panose="020F0502020204030204" pitchFamily="34" charset="0"/>
                <a:cs typeface="Calibri" panose="020F0502020204030204" pitchFamily="34" charset="0"/>
              </a:rPr>
              <a:t>recommendation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from</a:t>
            </a:r>
            <a:r>
              <a:rPr lang="de-CH" sz="1400" dirty="0">
                <a:latin typeface="Calibri" panose="020F0502020204030204" pitchFamily="34" charset="0"/>
                <a:cs typeface="Calibri" panose="020F0502020204030204" pitchFamily="34" charset="0"/>
              </a:rPr>
              <a:t> </a:t>
            </a:r>
            <a:r>
              <a:rPr lang="de-CH" sz="1400" b="1" dirty="0">
                <a:latin typeface="Calibri" panose="020F0502020204030204" pitchFamily="34" charset="0"/>
                <a:cs typeface="Calibri" panose="020F0502020204030204" pitchFamily="34" charset="0"/>
              </a:rPr>
              <a:t>P5</a:t>
            </a:r>
            <a:r>
              <a:rPr lang="de-CH" sz="1400" dirty="0">
                <a:latin typeface="Calibri" panose="020F0502020204030204" pitchFamily="34" charset="0"/>
                <a:cs typeface="Calibri" panose="020F0502020204030204" pitchFamily="34" charset="0"/>
              </a:rPr>
              <a:t> «</a:t>
            </a:r>
            <a:r>
              <a:rPr lang="de-CH" sz="1400" b="1" dirty="0">
                <a:latin typeface="Calibri" panose="020F0502020204030204" pitchFamily="34" charset="0"/>
                <a:cs typeface="Calibri" panose="020F0502020204030204" pitchFamily="34" charset="0"/>
              </a:rPr>
              <a:t>This </a:t>
            </a:r>
            <a:r>
              <a:rPr lang="de-CH" sz="1400" b="1" dirty="0" err="1">
                <a:latin typeface="Calibri" panose="020F0502020204030204" pitchFamily="34" charset="0"/>
                <a:cs typeface="Calibri" panose="020F0502020204030204" pitchFamily="34" charset="0"/>
              </a:rPr>
              <a:t>is</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our</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muon</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shot</a:t>
            </a:r>
            <a:r>
              <a:rPr lang="de-CH" sz="1400"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Interest in </a:t>
            </a:r>
            <a:r>
              <a:rPr lang="de-CH" sz="1400" dirty="0" err="1">
                <a:latin typeface="Calibri" panose="020F0502020204030204" pitchFamily="34" charset="0"/>
                <a:cs typeface="Calibri" panose="020F0502020204030204" pitchFamily="34" charset="0"/>
              </a:rPr>
              <a:t>hosting</a:t>
            </a:r>
            <a:r>
              <a:rPr lang="de-CH" sz="1400" dirty="0">
                <a:latin typeface="Calibri" panose="020F0502020204030204" pitchFamily="34" charset="0"/>
                <a:cs typeface="Calibri" panose="020F0502020204030204" pitchFamily="34" charset="0"/>
              </a:rPr>
              <a:t> at FNAL</a:t>
            </a:r>
          </a:p>
          <a:p>
            <a:pPr marL="285750" indent="-285750">
              <a:buFont typeface="Arial" panose="020B0604020202020204" pitchFamily="34" charset="0"/>
              <a:buChar char="•"/>
            </a:pPr>
            <a:endParaRPr lang="de-CH" sz="1400" dirty="0">
              <a:latin typeface="Calibri" panose="020F0502020204030204" pitchFamily="34" charset="0"/>
              <a:cs typeface="Calibri" panose="020F0502020204030204" pitchFamily="34" charset="0"/>
            </a:endParaRPr>
          </a:p>
          <a:p>
            <a:r>
              <a:rPr lang="de-CH" sz="1400" b="1" dirty="0">
                <a:latin typeface="Calibri" panose="020F0502020204030204" pitchFamily="34" charset="0"/>
                <a:cs typeface="Calibri" panose="020F0502020204030204" pitchFamily="34" charset="0"/>
              </a:rPr>
              <a:t>US </a:t>
            </a:r>
            <a:r>
              <a:rPr lang="de-CH" sz="1400" b="1" dirty="0" err="1">
                <a:latin typeface="Calibri" panose="020F0502020204030204" pitchFamily="34" charset="0"/>
                <a:cs typeface="Calibri" panose="020F0502020204030204" pitchFamily="34" charset="0"/>
              </a:rPr>
              <a:t>partners</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are</a:t>
            </a:r>
            <a:r>
              <a:rPr lang="de-CH" sz="1400" b="1" dirty="0">
                <a:latin typeface="Calibri" panose="020F0502020204030204" pitchFamily="34" charset="0"/>
                <a:cs typeface="Calibri" panose="020F0502020204030204" pitchFamily="34" charset="0"/>
              </a:rPr>
              <a:t> in </a:t>
            </a:r>
            <a:r>
              <a:rPr lang="de-CH" sz="1400" b="1" dirty="0" err="1">
                <a:latin typeface="Calibri" panose="020F0502020204030204" pitchFamily="34" charset="0"/>
                <a:cs typeface="Calibri" panose="020F0502020204030204" pitchFamily="34" charset="0"/>
              </a:rPr>
              <a:t>the</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process</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of</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joining</a:t>
            </a:r>
            <a:endParaRPr lang="de-CH" sz="1400" b="1"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CH" sz="1400">
                <a:latin typeface="Calibri" panose="020F0502020204030204" pitchFamily="34" charset="0"/>
                <a:cs typeface="Calibri" panose="020F0502020204030204" pitchFamily="34" charset="0"/>
              </a:rPr>
              <a:t>US Muon C</a:t>
            </a:r>
            <a:r>
              <a:rPr lang="en-US" sz="1400" dirty="0">
                <a:latin typeface="Calibri" panose="020F0502020204030204" pitchFamily="34" charset="0"/>
                <a:cs typeface="Calibri" panose="020F0502020204030204" pitchFamily="34" charset="0"/>
              </a:rPr>
              <a:t>o</a:t>
            </a:r>
            <a:r>
              <a:rPr lang="en-CH" sz="1400">
                <a:latin typeface="Calibri" panose="020F0502020204030204" pitchFamily="34" charset="0"/>
                <a:cs typeface="Calibri" panose="020F0502020204030204" pitchFamily="34" charset="0"/>
              </a:rPr>
              <a:t>llider Inauguration Meeting </a:t>
            </a:r>
            <a:r>
              <a:rPr lang="de-CH" sz="1400" dirty="0">
                <a:latin typeface="Calibri" panose="020F0502020204030204" pitchFamily="34" charset="0"/>
                <a:cs typeface="Calibri" panose="020F0502020204030204" pitchFamily="34" charset="0"/>
              </a:rPr>
              <a:t>in</a:t>
            </a:r>
            <a:r>
              <a:rPr lang="en-CH" sz="1400">
                <a:latin typeface="Calibri" panose="020F0502020204030204" pitchFamily="34" charset="0"/>
                <a:cs typeface="Calibri" panose="020F0502020204030204" pitchFamily="34" charset="0"/>
              </a:rPr>
              <a:t> August </a:t>
            </a:r>
            <a:r>
              <a:rPr lang="de-CH" sz="1400" dirty="0">
                <a:latin typeface="Calibri" panose="020F0502020204030204" pitchFamily="34" charset="0"/>
                <a:cs typeface="Calibri" panose="020F0502020204030204" pitchFamily="34" charset="0"/>
              </a:rPr>
              <a:t>2024 </a:t>
            </a:r>
            <a:r>
              <a:rPr lang="en-CH" sz="1400">
                <a:latin typeface="Calibri" panose="020F0502020204030204" pitchFamily="34" charset="0"/>
                <a:cs typeface="Calibri" panose="020F0502020204030204" pitchFamily="34" charset="0"/>
              </a:rPr>
              <a:t>at F</a:t>
            </a:r>
            <a:r>
              <a:rPr lang="de-CH" sz="1400" dirty="0" err="1">
                <a:latin typeface="Calibri" panose="020F0502020204030204" pitchFamily="34" charset="0"/>
                <a:cs typeface="Calibri" panose="020F0502020204030204" pitchFamily="34" charset="0"/>
              </a:rPr>
              <a:t>ermilab</a:t>
            </a:r>
            <a:r>
              <a:rPr lang="en-CH" sz="140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about</a:t>
            </a:r>
            <a:r>
              <a:rPr lang="de-CH" sz="1400" dirty="0">
                <a:latin typeface="Calibri" panose="020F0502020204030204" pitchFamily="34" charset="0"/>
                <a:cs typeface="Calibri" panose="020F0502020204030204" pitchFamily="34" charset="0"/>
              </a:rPr>
              <a:t> 300 </a:t>
            </a:r>
            <a:r>
              <a:rPr lang="de-CH" sz="1400" dirty="0" err="1">
                <a:latin typeface="Calibri" panose="020F0502020204030204" pitchFamily="34" charset="0"/>
                <a:cs typeface="Calibri" panose="020F0502020204030204" pitchFamily="34" charset="0"/>
              </a:rPr>
              <a:t>participants</a:t>
            </a:r>
            <a:r>
              <a:rPr lang="en-CH" sz="1400">
                <a:latin typeface="Calibri" panose="020F0502020204030204" pitchFamily="34" charset="0"/>
                <a:cs typeface="Calibri" panose="020F0502020204030204" pitchFamily="34" charset="0"/>
              </a:rPr>
              <a:t>)</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err="1">
                <a:latin typeface="Calibri" panose="020F0502020204030204" pitchFamily="34" charset="0"/>
                <a:cs typeface="Calibri" panose="020F0502020204030204" pitchFamily="34" charset="0"/>
              </a:rPr>
              <a:t>Forming</a:t>
            </a:r>
            <a:r>
              <a:rPr lang="de-CH" sz="1400" dirty="0">
                <a:latin typeface="Calibri" panose="020F0502020204030204" pitchFamily="34" charset="0"/>
                <a:cs typeface="Calibri" panose="020F0502020204030204" pitchFamily="34" charset="0"/>
              </a:rPr>
              <a:t> national </a:t>
            </a:r>
            <a:r>
              <a:rPr lang="de-CH" sz="1400" dirty="0" err="1">
                <a:latin typeface="Calibri" panose="020F0502020204030204" pitchFamily="34" charset="0"/>
                <a:cs typeface="Calibri" panose="020F0502020204030204" pitchFamily="34" charset="0"/>
              </a:rPr>
              <a:t>organisation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to</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participate</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sz="1400" dirty="0">
                <a:latin typeface="Calibri" panose="020F0502020204030204" pitchFamily="34" charset="0"/>
                <a:cs typeface="Calibri" panose="020F0502020204030204" pitchFamily="34" charset="0"/>
              </a:rPr>
              <a:t>Addendum </a:t>
            </a:r>
            <a:r>
              <a:rPr lang="de-CH" sz="1400" dirty="0" err="1">
                <a:latin typeface="Calibri" panose="020F0502020204030204" pitchFamily="34" charset="0"/>
                <a:cs typeface="Calibri" panose="020F0502020204030204" pitchFamily="34" charset="0"/>
              </a:rPr>
              <a:t>to</a:t>
            </a:r>
            <a:r>
              <a:rPr lang="de-CH" sz="1400" dirty="0">
                <a:latin typeface="Calibri" panose="020F0502020204030204" pitchFamily="34" charset="0"/>
                <a:cs typeface="Calibri" panose="020F0502020204030204" pitchFamily="34" charset="0"/>
              </a:rPr>
              <a:t> </a:t>
            </a:r>
            <a:r>
              <a:rPr lang="en-CH" sz="1400" b="1">
                <a:latin typeface="Calibri" panose="020F0502020204030204" pitchFamily="34" charset="0"/>
                <a:cs typeface="Calibri" panose="020F0502020204030204" pitchFamily="34" charset="0"/>
              </a:rPr>
              <a:t>CERN-D</a:t>
            </a:r>
            <a:r>
              <a:rPr lang="de-CH" sz="1400" b="1" dirty="0">
                <a:latin typeface="Calibri" panose="020F0502020204030204" pitchFamily="34" charset="0"/>
                <a:cs typeface="Calibri" panose="020F0502020204030204" pitchFamily="34" charset="0"/>
              </a:rPr>
              <a:t>o</a:t>
            </a:r>
            <a:r>
              <a:rPr lang="en-CH" sz="1400" b="1">
                <a:latin typeface="Calibri" panose="020F0502020204030204" pitchFamily="34" charset="0"/>
                <a:cs typeface="Calibri" panose="020F0502020204030204" pitchFamily="34" charset="0"/>
              </a:rPr>
              <a:t>E agreement </a:t>
            </a:r>
            <a:r>
              <a:rPr lang="de-CH" sz="1400" dirty="0">
                <a:latin typeface="Calibri" panose="020F0502020204030204" pitchFamily="34" charset="0"/>
                <a:cs typeface="Calibri" panose="020F0502020204030204" pitchFamily="34" charset="0"/>
              </a:rPr>
              <a:t>in </a:t>
            </a:r>
            <a:r>
              <a:rPr lang="de-CH" sz="1400" dirty="0" err="1">
                <a:latin typeface="Calibri" panose="020F0502020204030204" pitchFamily="34" charset="0"/>
                <a:cs typeface="Calibri" panose="020F0502020204030204" pitchFamily="34" charset="0"/>
              </a:rPr>
              <a:t>preparation</a:t>
            </a:r>
            <a:endParaRPr lang="de-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de-CH" sz="1400" dirty="0">
              <a:latin typeface="Calibri" panose="020F0502020204030204" pitchFamily="34" charset="0"/>
              <a:cs typeface="Calibri" panose="020F0502020204030204" pitchFamily="34" charset="0"/>
            </a:endParaRPr>
          </a:p>
          <a:p>
            <a:r>
              <a:rPr lang="de-CH" sz="1400" dirty="0" err="1">
                <a:latin typeface="Calibri" panose="020F0502020204030204" pitchFamily="34" charset="0"/>
                <a:cs typeface="Calibri" panose="020F0502020204030204" pitchFamily="34" charset="0"/>
              </a:rPr>
              <a:t>Already</a:t>
            </a:r>
            <a:r>
              <a:rPr lang="de-CH" sz="1400" dirty="0">
                <a:latin typeface="Calibri" panose="020F0502020204030204" pitchFamily="34" charset="0"/>
                <a:cs typeface="Calibri" panose="020F0502020204030204" pitchFamily="34" charset="0"/>
              </a:rPr>
              <a:t> strong US </a:t>
            </a:r>
            <a:r>
              <a:rPr lang="de-CH" sz="1400" dirty="0" err="1">
                <a:latin typeface="Calibri" panose="020F0502020204030204" pitchFamily="34" charset="0"/>
                <a:cs typeface="Calibri" panose="020F0502020204030204" pitchFamily="34" charset="0"/>
              </a:rPr>
              <a:t>contribution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to</a:t>
            </a:r>
            <a:r>
              <a:rPr lang="de-CH" sz="1400" dirty="0">
                <a:latin typeface="Calibri" panose="020F0502020204030204" pitchFamily="34" charset="0"/>
                <a:cs typeface="Calibri" panose="020F0502020204030204" pitchFamily="34" charset="0"/>
              </a:rPr>
              <a:t> IMCC ESPPU </a:t>
            </a:r>
            <a:r>
              <a:rPr lang="de-CH" sz="1400" dirty="0" err="1">
                <a:latin typeface="Calibri" panose="020F0502020204030204" pitchFamily="34" charset="0"/>
                <a:cs typeface="Calibri" panose="020F0502020204030204" pitchFamily="34" charset="0"/>
              </a:rPr>
              <a:t>documents</a:t>
            </a:r>
            <a:endParaRPr lang="de-CH" sz="1400" dirty="0">
              <a:latin typeface="Calibri" panose="020F0502020204030204" pitchFamily="34" charset="0"/>
              <a:cs typeface="Calibri" panose="020F0502020204030204" pitchFamily="34" charset="0"/>
            </a:endParaRPr>
          </a:p>
          <a:p>
            <a:r>
              <a:rPr lang="de-CH" sz="1400" dirty="0">
                <a:latin typeface="Calibri" panose="020F0502020204030204" pitchFamily="34" charset="0"/>
                <a:cs typeface="Calibri" panose="020F0502020204030204" pitchFamily="34" charset="0"/>
              </a:rPr>
              <a:t>Work at </a:t>
            </a:r>
            <a:r>
              <a:rPr lang="de-CH" sz="1400" dirty="0" err="1">
                <a:latin typeface="Calibri" panose="020F0502020204030204" pitchFamily="34" charset="0"/>
                <a:cs typeface="Calibri" panose="020F0502020204030204" pitchFamily="34" charset="0"/>
              </a:rPr>
              <a:t>universities</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started</a:t>
            </a:r>
            <a:endParaRPr lang="de-CH" sz="1400" dirty="0">
              <a:latin typeface="Calibri" panose="020F0502020204030204" pitchFamily="34" charset="0"/>
              <a:cs typeface="Calibri" panose="020F0502020204030204" pitchFamily="34" charset="0"/>
            </a:endParaRPr>
          </a:p>
          <a:p>
            <a:r>
              <a:rPr lang="de-CH" sz="1400" dirty="0" err="1">
                <a:latin typeface="Calibri" panose="020F0502020204030204" pitchFamily="34" charset="0"/>
                <a:cs typeface="Calibri" panose="020F0502020204030204" pitchFamily="34" charset="0"/>
              </a:rPr>
              <a:t>Obtained</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several</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grants</a:t>
            </a:r>
            <a:r>
              <a:rPr lang="de-CH" sz="1400" dirty="0">
                <a:latin typeface="Calibri" panose="020F0502020204030204" pitchFamily="34" charset="0"/>
                <a:cs typeface="Calibri" panose="020F0502020204030204" pitchFamily="34" charset="0"/>
              </a:rPr>
              <a:t> also at </a:t>
            </a:r>
            <a:r>
              <a:rPr lang="de-CH" sz="1400" dirty="0" err="1">
                <a:latin typeface="Calibri" panose="020F0502020204030204" pitchFamily="34" charset="0"/>
                <a:cs typeface="Calibri" panose="020F0502020204030204" pitchFamily="34" charset="0"/>
              </a:rPr>
              <a:t>labratories</a:t>
            </a:r>
            <a:endParaRPr lang="de-CH" sz="1400"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3A98E202-3DFB-D9CD-061B-6E777E2D996C}"/>
              </a:ext>
            </a:extLst>
          </p:cNvPr>
          <p:cNvSpPr txBox="1"/>
          <p:nvPr/>
        </p:nvSpPr>
        <p:spPr>
          <a:xfrm>
            <a:off x="4944140" y="4124299"/>
            <a:ext cx="4070027" cy="738664"/>
          </a:xfrm>
          <a:prstGeom prst="rect">
            <a:avLst/>
          </a:prstGeom>
          <a:solidFill>
            <a:schemeClr val="accent5">
              <a:lumMod val="20000"/>
              <a:lumOff val="80000"/>
              <a:alpha val="50000"/>
            </a:schemeClr>
          </a:solidFill>
          <a:ln w="9525">
            <a:solidFill>
              <a:schemeClr val="tx1"/>
            </a:solidFill>
          </a:ln>
          <a:effectLst/>
        </p:spPr>
        <p:txBody>
          <a:bodyPr wrap="square" rtlCol="0">
            <a:spAutoFit/>
          </a:bodyPr>
          <a:lstStyle/>
          <a:p>
            <a:r>
              <a:rPr lang="de-CH" sz="1400" dirty="0">
                <a:latin typeface="Calibri" panose="020F0502020204030204" pitchFamily="34" charset="0"/>
                <a:cs typeface="Calibri" panose="020F0502020204030204" pitchFamily="34" charset="0"/>
              </a:rPr>
              <a:t>IMCC will carry out </a:t>
            </a:r>
            <a:r>
              <a:rPr lang="de-CH" sz="1400" dirty="0" err="1">
                <a:latin typeface="Calibri" panose="020F0502020204030204" pitchFamily="34" charset="0"/>
                <a:cs typeface="Calibri" panose="020F0502020204030204" pitchFamily="34" charset="0"/>
              </a:rPr>
              <a:t>the</a:t>
            </a:r>
            <a:r>
              <a:rPr lang="de-CH" sz="1400" dirty="0">
                <a:latin typeface="Calibri" panose="020F0502020204030204" pitchFamily="34" charset="0"/>
                <a:cs typeface="Calibri" panose="020F0502020204030204" pitchFamily="34" charset="0"/>
              </a:rPr>
              <a:t> R&amp;D </a:t>
            </a:r>
            <a:r>
              <a:rPr lang="de-CH" sz="1400" dirty="0" err="1">
                <a:latin typeface="Calibri" panose="020F0502020204030204" pitchFamily="34" charset="0"/>
                <a:cs typeface="Calibri" panose="020F0502020204030204" pitchFamily="34" charset="0"/>
              </a:rPr>
              <a:t>together</a:t>
            </a:r>
            <a:r>
              <a:rPr lang="de-CH" sz="1400" dirty="0">
                <a:latin typeface="Calibri" panose="020F0502020204030204" pitchFamily="34" charset="0"/>
                <a:cs typeface="Calibri" panose="020F0502020204030204" pitchFamily="34" charset="0"/>
              </a:rPr>
              <a:t> and </a:t>
            </a:r>
            <a:r>
              <a:rPr lang="en-GB" sz="1400" dirty="0">
                <a:effectLst/>
                <a:latin typeface="Calibri" panose="020F0502020204030204" pitchFamily="34" charset="0"/>
                <a:ea typeface="Georgia" panose="02040502050405020303" pitchFamily="18" charset="0"/>
                <a:cs typeface="Calibri" panose="020F0502020204030204" pitchFamily="34" charset="0"/>
              </a:rPr>
              <a:t>develop options to host the collider at CERN or at </a:t>
            </a:r>
            <a:r>
              <a:rPr lang="en-GB" sz="1400" dirty="0">
                <a:latin typeface="Calibri" panose="020F0502020204030204" pitchFamily="34" charset="0"/>
                <a:ea typeface="Georgia" panose="02040502050405020303" pitchFamily="18" charset="0"/>
                <a:cs typeface="Calibri" panose="020F0502020204030204" pitchFamily="34" charset="0"/>
              </a:rPr>
              <a:t>Fermilab</a:t>
            </a:r>
            <a:r>
              <a:rPr lang="en-GB" sz="1400" dirty="0">
                <a:effectLst/>
                <a:latin typeface="Calibri" panose="020F0502020204030204" pitchFamily="34" charset="0"/>
                <a:ea typeface="Georgia" panose="02040502050405020303" pitchFamily="18" charset="0"/>
                <a:cs typeface="Calibri" panose="020F0502020204030204" pitchFamily="34" charset="0"/>
              </a:rPr>
              <a:t> and potentially also other sites</a:t>
            </a:r>
            <a:endParaRPr lang="de-CH" sz="1400" dirty="0">
              <a:latin typeface="Calibri" panose="020F0502020204030204" pitchFamily="34" charset="0"/>
              <a:cs typeface="Calibri" panose="020F0502020204030204" pitchFamily="34" charset="0"/>
            </a:endParaRPr>
          </a:p>
        </p:txBody>
      </p:sp>
      <p:pic>
        <p:nvPicPr>
          <p:cNvPr id="10" name="Picture 9" descr="A picture containing graphics, circle, colorfulness, graphic design&#10;&#10;Description automatically generated">
            <a:extLst>
              <a:ext uri="{FF2B5EF4-FFF2-40B4-BE49-F238E27FC236}">
                <a16:creationId xmlns:a16="http://schemas.microsoft.com/office/drawing/2014/main" id="{1EB11F38-E777-854D-EFE2-DA9DE626EB6F}"/>
              </a:ext>
            </a:extLst>
          </p:cNvPr>
          <p:cNvPicPr>
            <a:picLocks noChangeAspect="1"/>
          </p:cNvPicPr>
          <p:nvPr/>
        </p:nvPicPr>
        <p:blipFill>
          <a:blip r:embed="rId5"/>
          <a:stretch>
            <a:fillRect/>
          </a:stretch>
        </p:blipFill>
        <p:spPr>
          <a:xfrm>
            <a:off x="5076056" y="2988404"/>
            <a:ext cx="1289295" cy="735474"/>
          </a:xfrm>
          <a:prstGeom prst="rect">
            <a:avLst/>
          </a:prstGeom>
        </p:spPr>
      </p:pic>
      <p:sp>
        <p:nvSpPr>
          <p:cNvPr id="2" name="Slide Number Placeholder 1">
            <a:extLst>
              <a:ext uri="{FF2B5EF4-FFF2-40B4-BE49-F238E27FC236}">
                <a16:creationId xmlns:a16="http://schemas.microsoft.com/office/drawing/2014/main" id="{1256CDDC-B282-BD6E-ACA7-449BB936AEA9}"/>
              </a:ext>
            </a:extLst>
          </p:cNvPr>
          <p:cNvSpPr>
            <a:spLocks noGrp="1"/>
          </p:cNvSpPr>
          <p:nvPr>
            <p:ph type="sldNum" sz="quarter" idx="4"/>
          </p:nvPr>
        </p:nvSpPr>
        <p:spPr/>
        <p:txBody>
          <a:bodyPr/>
          <a:lstStyle/>
          <a:p>
            <a:fld id="{974172A1-1CBF-0B40-9234-7D4D80EC19EA}" type="slidenum">
              <a:rPr lang="en-GB" smtClean="0"/>
              <a:pPr/>
              <a:t>46</a:t>
            </a:fld>
            <a:endParaRPr lang="en-GB" dirty="0"/>
          </a:p>
        </p:txBody>
      </p:sp>
    </p:spTree>
    <p:extLst>
      <p:ext uri="{BB962C8B-B14F-4D97-AF65-F5344CB8AC3E}">
        <p14:creationId xmlns:p14="http://schemas.microsoft.com/office/powerpoint/2010/main" val="26638716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73DD06-4060-DE16-6F0F-DDD31EA0037D}"/>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EFEB1250-90A8-EE51-D936-9679231EFD22}"/>
              </a:ext>
            </a:extLst>
          </p:cNvPr>
          <p:cNvSpPr>
            <a:spLocks noGrp="1"/>
          </p:cNvSpPr>
          <p:nvPr>
            <p:ph type="ftr" sz="quarter" idx="3"/>
          </p:nvPr>
        </p:nvSpPr>
        <p:spPr>
          <a:xfrm>
            <a:off x="35496" y="4977845"/>
            <a:ext cx="6768752" cy="195485"/>
          </a:xfrm>
        </p:spPr>
        <p:txBody>
          <a:bodyPr/>
          <a:lstStyle/>
          <a:p>
            <a:pPr algn="l"/>
            <a:r>
              <a:rPr lang="en-US"/>
              <a:t>D. Schulte, S. Stapnes, Muon Collider, LDG, CERN, June 2025</a:t>
            </a:r>
            <a:endParaRPr lang="en-GB" dirty="0"/>
          </a:p>
        </p:txBody>
      </p:sp>
      <p:sp>
        <p:nvSpPr>
          <p:cNvPr id="5" name="Title 4">
            <a:extLst>
              <a:ext uri="{FF2B5EF4-FFF2-40B4-BE49-F238E27FC236}">
                <a16:creationId xmlns:a16="http://schemas.microsoft.com/office/drawing/2014/main" id="{B63B584A-2EA8-DF96-22F2-605D797414FF}"/>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Way Forward</a:t>
            </a:r>
            <a:endParaRPr lang="en-US" sz="3200" dirty="0">
              <a:latin typeface="Calibri"/>
              <a:cs typeface="Calibri"/>
            </a:endParaRPr>
          </a:p>
        </p:txBody>
      </p:sp>
      <p:sp>
        <p:nvSpPr>
          <p:cNvPr id="8" name="TextBox 4">
            <a:extLst>
              <a:ext uri="{FF2B5EF4-FFF2-40B4-BE49-F238E27FC236}">
                <a16:creationId xmlns:a16="http://schemas.microsoft.com/office/drawing/2014/main" id="{3C644AD6-86B9-A4C9-0DFD-81A1B836B1AD}"/>
              </a:ext>
            </a:extLst>
          </p:cNvPr>
          <p:cNvSpPr/>
          <p:nvPr/>
        </p:nvSpPr>
        <p:spPr>
          <a:xfrm>
            <a:off x="118526" y="555526"/>
            <a:ext cx="4165442" cy="3737425"/>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cs typeface="Calibri" panose="020F0502020204030204" pitchFamily="34" charset="0"/>
              </a:rPr>
              <a:t>Continue to execute the Design Study</a:t>
            </a:r>
          </a:p>
          <a:p>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Defined R&amp;D plan, with deliverables and resources estimates for the next 10 years</a:t>
            </a:r>
          </a:p>
          <a:p>
            <a:pPr marL="171450" indent="-1714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Identify resources, sharing of work between partners</a:t>
            </a: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Synergy with other particle physics and accelerators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Muons, neutrinos, …</a:t>
            </a:r>
          </a:p>
          <a:p>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Strong synergy with societal applications exist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HTS magnets for fusion reactors, wind power generators, motors, material science, health applications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Power converter</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RF in magnetic field can be relevant for fusion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a:t>
            </a:r>
          </a:p>
        </p:txBody>
      </p:sp>
      <p:pic>
        <p:nvPicPr>
          <p:cNvPr id="16" name="Picture 6" descr="Fig. 3. - (a) Magnetic field distribution of the 10 MW HTS generator and (b) perpendicular magnetic field distribution of the HTS coil.">
            <a:extLst>
              <a:ext uri="{FF2B5EF4-FFF2-40B4-BE49-F238E27FC236}">
                <a16:creationId xmlns:a16="http://schemas.microsoft.com/office/drawing/2014/main" id="{59D6B572-F4D9-891A-7AA7-3128C66C76B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451451" y="551907"/>
            <a:ext cx="2066346" cy="99560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MRI with ultrahigh field strength and high-performance gradients:  challenges and opportunities for clinical neuroimaging at 7 T and beyond |  European Radiology Experimental | Full Text">
            <a:extLst>
              <a:ext uri="{FF2B5EF4-FFF2-40B4-BE49-F238E27FC236}">
                <a16:creationId xmlns:a16="http://schemas.microsoft.com/office/drawing/2014/main" id="{2156811D-088C-5CC4-E928-EFC045431111}"/>
              </a:ext>
            </a:extLst>
          </p:cNvPr>
          <p:cNvPicPr>
            <a:picLocks noChangeAspect="1" noChangeArrowheads="1"/>
          </p:cNvPicPr>
          <p:nvPr/>
        </p:nvPicPr>
        <p:blipFill>
          <a:blip r:embed="rId3" cstate="hqprint">
            <a:extLst>
              <a:ext uri="{28A0092B-C50C-407E-A947-70E740481C1C}">
                <a14:useLocalDpi xmlns:a14="http://schemas.microsoft.com/office/drawing/2010/main"/>
              </a:ext>
            </a:extLst>
          </a:blip>
          <a:srcRect/>
          <a:stretch>
            <a:fillRect/>
          </a:stretch>
        </p:blipFill>
        <p:spPr bwMode="auto">
          <a:xfrm>
            <a:off x="6806732" y="921010"/>
            <a:ext cx="1279746" cy="726747"/>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2296D79D-399E-E4B6-ADC7-CEC4A011C568}"/>
              </a:ext>
            </a:extLst>
          </p:cNvPr>
          <p:cNvSpPr txBox="1"/>
          <p:nvPr/>
        </p:nvSpPr>
        <p:spPr>
          <a:xfrm>
            <a:off x="6517797" y="466926"/>
            <a:ext cx="1330803" cy="400110"/>
          </a:xfrm>
          <a:prstGeom prst="rect">
            <a:avLst/>
          </a:prstGeom>
          <a:solidFill>
            <a:schemeClr val="bg1">
              <a:alpha val="50191"/>
            </a:schemeClr>
          </a:solidFill>
        </p:spPr>
        <p:txBody>
          <a:bodyPr wrap="square" rtlCol="0">
            <a:spAutoFit/>
          </a:bodyPr>
          <a:lstStyle/>
          <a:p>
            <a:r>
              <a:rPr lang="en-US" sz="1000" dirty="0"/>
              <a:t>D</a:t>
            </a:r>
            <a:r>
              <a:rPr lang="en-CH" sz="1000" dirty="0"/>
              <a:t>esign of 10 MW HTS wind generator</a:t>
            </a:r>
          </a:p>
        </p:txBody>
      </p:sp>
      <p:pic>
        <p:nvPicPr>
          <p:cNvPr id="20" name="Picture 19" descr="A picture containing diagram, text, line, plan&#10;&#10;Description automatically generated">
            <a:extLst>
              <a:ext uri="{FF2B5EF4-FFF2-40B4-BE49-F238E27FC236}">
                <a16:creationId xmlns:a16="http://schemas.microsoft.com/office/drawing/2014/main" id="{DB736BE5-D047-3936-E52B-4BC44A284081}"/>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091165" y="1714202"/>
            <a:ext cx="1895641" cy="893989"/>
          </a:xfrm>
          <a:prstGeom prst="rect">
            <a:avLst/>
          </a:prstGeom>
        </p:spPr>
      </p:pic>
      <p:pic>
        <p:nvPicPr>
          <p:cNvPr id="21" name="Picture 2" descr="Fusion for Energy (F4E) | Europäische Union">
            <a:extLst>
              <a:ext uri="{FF2B5EF4-FFF2-40B4-BE49-F238E27FC236}">
                <a16:creationId xmlns:a16="http://schemas.microsoft.com/office/drawing/2014/main" id="{FF9D638B-A18F-861E-80E7-0EBBDC307800}"/>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45720" y="1133041"/>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EUROfusion | LinkedIn">
            <a:extLst>
              <a:ext uri="{FF2B5EF4-FFF2-40B4-BE49-F238E27FC236}">
                <a16:creationId xmlns:a16="http://schemas.microsoft.com/office/drawing/2014/main" id="{06D77A5B-E716-3591-8DC5-C3FF6BD1EA4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45720" y="1908550"/>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6" descr="Gauss Fusion | LinkedIn">
            <a:extLst>
              <a:ext uri="{FF2B5EF4-FFF2-40B4-BE49-F238E27FC236}">
                <a16:creationId xmlns:a16="http://schemas.microsoft.com/office/drawing/2014/main" id="{D6F53CE9-1143-90B4-6E19-6695DFB1DF9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45720" y="2615775"/>
            <a:ext cx="611143" cy="61114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descr="Agip – Wikipedia">
            <a:extLst>
              <a:ext uri="{FF2B5EF4-FFF2-40B4-BE49-F238E27FC236}">
                <a16:creationId xmlns:a16="http://schemas.microsoft.com/office/drawing/2014/main" id="{2B6BA2E3-678B-1A29-5580-7D270341C12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49810" y="3335855"/>
            <a:ext cx="602960" cy="736621"/>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0" descr="Infineon Technologies AG - InCabin">
            <a:extLst>
              <a:ext uri="{FF2B5EF4-FFF2-40B4-BE49-F238E27FC236}">
                <a16:creationId xmlns:a16="http://schemas.microsoft.com/office/drawing/2014/main" id="{C03E1E24-7406-9D0E-6D48-4416D133D54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38095" y="4415975"/>
            <a:ext cx="826393" cy="364298"/>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4">
            <a:extLst>
              <a:ext uri="{FF2B5EF4-FFF2-40B4-BE49-F238E27FC236}">
                <a16:creationId xmlns:a16="http://schemas.microsoft.com/office/drawing/2014/main" id="{492F0048-FCE0-F7B7-D090-81FFFC5C2062}"/>
              </a:ext>
            </a:extLst>
          </p:cNvPr>
          <p:cNvSpPr/>
          <p:nvPr/>
        </p:nvSpPr>
        <p:spPr>
          <a:xfrm>
            <a:off x="4451451" y="4170803"/>
            <a:ext cx="3505334" cy="505771"/>
          </a:xfrm>
          <a:prstGeom prst="rect">
            <a:avLst/>
          </a:prstGeom>
          <a:solidFill>
            <a:schemeClr val="accent5">
              <a:lumMod val="20000"/>
              <a:lumOff val="80000"/>
              <a:alpha val="50100"/>
            </a:scheme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Early career experts </a:t>
            </a:r>
            <a:r>
              <a:rPr lang="en-US" sz="1400" spc="-1" dirty="0">
                <a:solidFill>
                  <a:srgbClr val="000000"/>
                </a:solidFill>
                <a:latin typeface="Calibri" panose="020F0502020204030204" pitchFamily="34" charset="0"/>
                <a:cs typeface="Calibri" panose="020F0502020204030204" pitchFamily="34" charset="0"/>
              </a:rPr>
              <a:t>are very motivated by the required and possible innovations</a:t>
            </a:r>
          </a:p>
        </p:txBody>
      </p:sp>
      <p:sp>
        <p:nvSpPr>
          <p:cNvPr id="30" name="TextBox 4">
            <a:extLst>
              <a:ext uri="{FF2B5EF4-FFF2-40B4-BE49-F238E27FC236}">
                <a16:creationId xmlns:a16="http://schemas.microsoft.com/office/drawing/2014/main" id="{F7A2639F-E8F8-EB60-98EB-4EBD833193D4}"/>
              </a:ext>
            </a:extLst>
          </p:cNvPr>
          <p:cNvSpPr/>
          <p:nvPr/>
        </p:nvSpPr>
        <p:spPr>
          <a:xfrm>
            <a:off x="4463414" y="2759804"/>
            <a:ext cx="3493371" cy="1152102"/>
          </a:xfrm>
          <a:prstGeom prst="rect">
            <a:avLst/>
          </a:prstGeom>
          <a:solidFill>
            <a:schemeClr val="accent5">
              <a:lumMod val="20000"/>
              <a:lumOff val="80000"/>
              <a:alpha val="50100"/>
            </a:scheme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cs typeface="Calibri" panose="020F0502020204030204" pitchFamily="34" charset="0"/>
              </a:rPr>
              <a:t>Examples: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Collaboration on target solenoid/fusion with F4P, </a:t>
            </a:r>
            <a:r>
              <a:rPr lang="en-US" sz="1400" spc="-1" dirty="0" err="1">
                <a:solidFill>
                  <a:srgbClr val="000000"/>
                </a:solidFill>
                <a:latin typeface="Calibri" panose="020F0502020204030204" pitchFamily="34" charset="0"/>
                <a:cs typeface="Calibri" panose="020F0502020204030204" pitchFamily="34" charset="0"/>
              </a:rPr>
              <a:t>ERUOFusion</a:t>
            </a:r>
            <a:r>
              <a:rPr lang="en-US" sz="1400" spc="-1" dirty="0">
                <a:solidFill>
                  <a:srgbClr val="000000"/>
                </a:solidFill>
                <a:latin typeface="Calibri" panose="020F0502020204030204" pitchFamily="34" charset="0"/>
                <a:cs typeface="Calibri" panose="020F0502020204030204" pitchFamily="34" charset="0"/>
              </a:rPr>
              <a:t>, </a:t>
            </a:r>
            <a:r>
              <a:rPr lang="en-US" sz="1400" spc="-1" dirty="0" err="1">
                <a:solidFill>
                  <a:srgbClr val="000000"/>
                </a:solidFill>
                <a:latin typeface="Calibri" panose="020F0502020204030204" pitchFamily="34" charset="0"/>
                <a:cs typeface="Calibri" panose="020F0502020204030204" pitchFamily="34" charset="0"/>
              </a:rPr>
              <a:t>GaussFusion</a:t>
            </a:r>
            <a:r>
              <a:rPr lang="en-US" sz="1400" spc="-1" dirty="0">
                <a:solidFill>
                  <a:srgbClr val="000000"/>
                </a:solidFill>
                <a:latin typeface="Calibri" panose="020F0502020204030204" pitchFamily="34" charset="0"/>
                <a:cs typeface="Calibri" panose="020F0502020204030204" pitchFamily="34" charset="0"/>
              </a:rPr>
              <a:t>, ENI</a:t>
            </a:r>
            <a:endParaRPr lang="en-US" sz="1400" b="1" spc="-1" dirty="0">
              <a:solidFill>
                <a:srgbClr val="000000"/>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Common EU request with Infineon for power converter</a:t>
            </a:r>
          </a:p>
        </p:txBody>
      </p:sp>
      <p:sp>
        <p:nvSpPr>
          <p:cNvPr id="2" name="Slide Number Placeholder 1">
            <a:extLst>
              <a:ext uri="{FF2B5EF4-FFF2-40B4-BE49-F238E27FC236}">
                <a16:creationId xmlns:a16="http://schemas.microsoft.com/office/drawing/2014/main" id="{8FC2CC79-5EEF-3A32-3C1A-9A580A6D82A3}"/>
              </a:ext>
            </a:extLst>
          </p:cNvPr>
          <p:cNvSpPr>
            <a:spLocks noGrp="1"/>
          </p:cNvSpPr>
          <p:nvPr>
            <p:ph type="sldNum" sz="quarter" idx="4"/>
          </p:nvPr>
        </p:nvSpPr>
        <p:spPr/>
        <p:txBody>
          <a:bodyPr/>
          <a:lstStyle/>
          <a:p>
            <a:fld id="{974172A1-1CBF-0B40-9234-7D4D80EC19EA}" type="slidenum">
              <a:rPr lang="en-GB" smtClean="0"/>
              <a:pPr/>
              <a:t>47</a:t>
            </a:fld>
            <a:endParaRPr lang="en-GB" dirty="0"/>
          </a:p>
        </p:txBody>
      </p:sp>
    </p:spTree>
    <p:extLst>
      <p:ext uri="{BB962C8B-B14F-4D97-AF65-F5344CB8AC3E}">
        <p14:creationId xmlns:p14="http://schemas.microsoft.com/office/powerpoint/2010/main" val="31761799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9848C4-95B8-B4CE-19D2-27A53A195853}"/>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D71A661D-BD11-E405-F66C-F1016A68792D}"/>
              </a:ext>
            </a:extLst>
          </p:cNvPr>
          <p:cNvSpPr>
            <a:spLocks noGrp="1"/>
          </p:cNvSpPr>
          <p:nvPr>
            <p:ph type="title"/>
          </p:nvPr>
        </p:nvSpPr>
        <p:spPr>
          <a:xfrm>
            <a:off x="1115616" y="51470"/>
            <a:ext cx="7190184" cy="432048"/>
          </a:xfrm>
        </p:spPr>
        <p:txBody>
          <a:bodyPr>
            <a:normAutofit fontScale="90000"/>
          </a:bodyPr>
          <a:lstStyle/>
          <a:p>
            <a:r>
              <a:rPr lang="en-US" spc="29" dirty="0">
                <a:solidFill>
                  <a:srgbClr val="000000"/>
                </a:solidFill>
                <a:ea typeface="Optima Bold"/>
                <a:sym typeface="Optima Bold"/>
              </a:rPr>
              <a:t>Muon Collider CTEs</a:t>
            </a:r>
            <a:endParaRPr lang="en-GB" b="0" dirty="0">
              <a:latin typeface="Calibri"/>
              <a:cs typeface="Calibri"/>
            </a:endParaRPr>
          </a:p>
        </p:txBody>
      </p:sp>
      <p:sp>
        <p:nvSpPr>
          <p:cNvPr id="5" name="Espace réservé du numéro de diapositive 3">
            <a:extLst>
              <a:ext uri="{FF2B5EF4-FFF2-40B4-BE49-F238E27FC236}">
                <a16:creationId xmlns:a16="http://schemas.microsoft.com/office/drawing/2014/main" id="{BA81725B-974D-4F4A-0662-8868E6A5EAB2}"/>
              </a:ext>
            </a:extLst>
          </p:cNvPr>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48</a:t>
            </a:fld>
            <a:endParaRPr lang="en-GB" dirty="0"/>
          </a:p>
        </p:txBody>
      </p:sp>
      <p:sp>
        <p:nvSpPr>
          <p:cNvPr id="52" name="Espace réservé du pied de page 4">
            <a:extLst>
              <a:ext uri="{FF2B5EF4-FFF2-40B4-BE49-F238E27FC236}">
                <a16:creationId xmlns:a16="http://schemas.microsoft.com/office/drawing/2014/main" id="{67305490-A80C-5906-0FE2-F4585069BDD4}"/>
              </a:ext>
            </a:extLst>
          </p:cNvPr>
          <p:cNvSpPr>
            <a:spLocks noGrp="1"/>
          </p:cNvSpPr>
          <p:nvPr>
            <p:ph type="ftr" sz="quarter" idx="3"/>
          </p:nvPr>
        </p:nvSpPr>
        <p:spPr>
          <a:xfrm>
            <a:off x="3549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S. Stapnes, Muon Collider, LDG, CERN, June 2025</a:t>
            </a:r>
            <a:endParaRPr lang="en-GB" dirty="0">
              <a:latin typeface="Calibri"/>
              <a:cs typeface="Calibri"/>
            </a:endParaRPr>
          </a:p>
        </p:txBody>
      </p:sp>
      <p:pic>
        <p:nvPicPr>
          <p:cNvPr id="4" name="Picture 3" descr="A diagram of a diagram&#10;&#10;AI-generated content may be incorrect.">
            <a:extLst>
              <a:ext uri="{FF2B5EF4-FFF2-40B4-BE49-F238E27FC236}">
                <a16:creationId xmlns:a16="http://schemas.microsoft.com/office/drawing/2014/main" id="{F2660E66-52DF-2127-FF71-F5A47A54DD5E}"/>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23235"/>
          <a:stretch/>
        </p:blipFill>
        <p:spPr>
          <a:xfrm>
            <a:off x="-108520" y="1587450"/>
            <a:ext cx="9326880" cy="1477582"/>
          </a:xfrm>
          <a:prstGeom prst="rect">
            <a:avLst/>
          </a:prstGeom>
        </p:spPr>
      </p:pic>
      <p:grpSp>
        <p:nvGrpSpPr>
          <p:cNvPr id="6" name="Group 13">
            <a:extLst>
              <a:ext uri="{FF2B5EF4-FFF2-40B4-BE49-F238E27FC236}">
                <a16:creationId xmlns:a16="http://schemas.microsoft.com/office/drawing/2014/main" id="{1A15591C-1174-82FB-4757-35420C594581}"/>
              </a:ext>
            </a:extLst>
          </p:cNvPr>
          <p:cNvGrpSpPr/>
          <p:nvPr/>
        </p:nvGrpSpPr>
        <p:grpSpPr>
          <a:xfrm>
            <a:off x="342234" y="831628"/>
            <a:ext cx="1247940" cy="513244"/>
            <a:chOff x="0" y="0"/>
            <a:chExt cx="3327840" cy="1368651"/>
          </a:xfrm>
        </p:grpSpPr>
        <p:sp>
          <p:nvSpPr>
            <p:cNvPr id="7" name="Freeform 14">
              <a:extLst>
                <a:ext uri="{FF2B5EF4-FFF2-40B4-BE49-F238E27FC236}">
                  <a16:creationId xmlns:a16="http://schemas.microsoft.com/office/drawing/2014/main" id="{2CFF022C-81A9-FBE1-E6F3-A9D65CB0CC7D}"/>
                </a:ext>
              </a:extLst>
            </p:cNvPr>
            <p:cNvSpPr/>
            <p:nvPr/>
          </p:nvSpPr>
          <p:spPr>
            <a:xfrm>
              <a:off x="0" y="0"/>
              <a:ext cx="3327882" cy="1368679"/>
            </a:xfrm>
            <a:custGeom>
              <a:avLst/>
              <a:gdLst/>
              <a:ahLst/>
              <a:cxnLst/>
              <a:rect l="l" t="t" r="r" b="b"/>
              <a:pathLst>
                <a:path w="3327882" h="1368679">
                  <a:moveTo>
                    <a:pt x="0" y="0"/>
                  </a:moveTo>
                  <a:lnTo>
                    <a:pt x="3327882" y="0"/>
                  </a:lnTo>
                  <a:lnTo>
                    <a:pt x="3327882" y="1368679"/>
                  </a:lnTo>
                  <a:lnTo>
                    <a:pt x="0" y="1368679"/>
                  </a:lnTo>
                  <a:close/>
                </a:path>
              </a:pathLst>
            </a:custGeom>
            <a:solidFill>
              <a:srgbClr val="C3D7FF"/>
            </a:solidFill>
          </p:spPr>
          <p:txBody>
            <a:bodyPr/>
            <a:lstStyle/>
            <a:p>
              <a:endParaRPr lang="en-US"/>
            </a:p>
          </p:txBody>
        </p:sp>
        <p:sp>
          <p:nvSpPr>
            <p:cNvPr id="8" name="TextBox 15">
              <a:extLst>
                <a:ext uri="{FF2B5EF4-FFF2-40B4-BE49-F238E27FC236}">
                  <a16:creationId xmlns:a16="http://schemas.microsoft.com/office/drawing/2014/main" id="{863429AC-0CDB-FD61-DB44-7581347B152B}"/>
                </a:ext>
              </a:extLst>
            </p:cNvPr>
            <p:cNvSpPr txBox="1"/>
            <p:nvPr/>
          </p:nvSpPr>
          <p:spPr>
            <a:xfrm>
              <a:off x="0" y="-28575"/>
              <a:ext cx="3327840"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Short, intense proton bunch</a:t>
              </a:r>
            </a:p>
          </p:txBody>
        </p:sp>
      </p:grpSp>
      <p:grpSp>
        <p:nvGrpSpPr>
          <p:cNvPr id="9" name="Group 16">
            <a:extLst>
              <a:ext uri="{FF2B5EF4-FFF2-40B4-BE49-F238E27FC236}">
                <a16:creationId xmlns:a16="http://schemas.microsoft.com/office/drawing/2014/main" id="{1B76F4FC-A497-1121-7E83-3FECAA9CAD90}"/>
              </a:ext>
            </a:extLst>
          </p:cNvPr>
          <p:cNvGrpSpPr/>
          <p:nvPr/>
        </p:nvGrpSpPr>
        <p:grpSpPr>
          <a:xfrm>
            <a:off x="1874635" y="643890"/>
            <a:ext cx="1619163" cy="922528"/>
            <a:chOff x="0" y="0"/>
            <a:chExt cx="4317768" cy="2460075"/>
          </a:xfrm>
        </p:grpSpPr>
        <p:sp>
          <p:nvSpPr>
            <p:cNvPr id="10" name="Freeform 17">
              <a:extLst>
                <a:ext uri="{FF2B5EF4-FFF2-40B4-BE49-F238E27FC236}">
                  <a16:creationId xmlns:a16="http://schemas.microsoft.com/office/drawing/2014/main" id="{AEF77BDD-6CDB-C095-CC48-B2753AD46A34}"/>
                </a:ext>
              </a:extLst>
            </p:cNvPr>
            <p:cNvSpPr/>
            <p:nvPr/>
          </p:nvSpPr>
          <p:spPr>
            <a:xfrm>
              <a:off x="0" y="0"/>
              <a:ext cx="4317803" cy="2460036"/>
            </a:xfrm>
            <a:custGeom>
              <a:avLst/>
              <a:gdLst/>
              <a:ahLst/>
              <a:cxnLst/>
              <a:rect l="l" t="t" r="r" b="b"/>
              <a:pathLst>
                <a:path w="4317803" h="2460036">
                  <a:moveTo>
                    <a:pt x="0" y="0"/>
                  </a:moveTo>
                  <a:lnTo>
                    <a:pt x="4317803" y="0"/>
                  </a:lnTo>
                  <a:lnTo>
                    <a:pt x="4317803" y="2460036"/>
                  </a:lnTo>
                  <a:lnTo>
                    <a:pt x="0" y="2460036"/>
                  </a:lnTo>
                  <a:close/>
                </a:path>
              </a:pathLst>
            </a:custGeom>
            <a:solidFill>
              <a:srgbClr val="CFCFED"/>
            </a:solidFill>
          </p:spPr>
          <p:txBody>
            <a:bodyPr/>
            <a:lstStyle/>
            <a:p>
              <a:endParaRPr lang="en-US"/>
            </a:p>
          </p:txBody>
        </p:sp>
        <p:sp>
          <p:nvSpPr>
            <p:cNvPr id="13" name="TextBox 18">
              <a:extLst>
                <a:ext uri="{FF2B5EF4-FFF2-40B4-BE49-F238E27FC236}">
                  <a16:creationId xmlns:a16="http://schemas.microsoft.com/office/drawing/2014/main" id="{2FFE9E87-69D7-FD5B-9317-6CFA4CFA4B2B}"/>
                </a:ext>
              </a:extLst>
            </p:cNvPr>
            <p:cNvSpPr txBox="1"/>
            <p:nvPr/>
          </p:nvSpPr>
          <p:spPr>
            <a:xfrm>
              <a:off x="0" y="-28575"/>
              <a:ext cx="4317768" cy="2488650"/>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Protons produce </a:t>
              </a:r>
              <a:r>
                <a:rPr lang="en-US" sz="1399" dirty="0" err="1">
                  <a:solidFill>
                    <a:srgbClr val="000000"/>
                  </a:solidFill>
                  <a:latin typeface="Calibri" panose="020F0502020204030204" pitchFamily="34" charset="0"/>
                  <a:ea typeface="Arial"/>
                  <a:cs typeface="Calibri" panose="020F0502020204030204" pitchFamily="34" charset="0"/>
                  <a:sym typeface="Arial"/>
                </a:rPr>
                <a:t>pions</a:t>
              </a:r>
              <a:r>
                <a:rPr lang="en-US" sz="1399" dirty="0">
                  <a:solidFill>
                    <a:srgbClr val="000000"/>
                  </a:solidFill>
                  <a:latin typeface="Calibri" panose="020F0502020204030204" pitchFamily="34" charset="0"/>
                  <a:ea typeface="Arial"/>
                  <a:cs typeface="Calibri" panose="020F0502020204030204" pitchFamily="34" charset="0"/>
                  <a:sym typeface="Arial"/>
                </a:rPr>
                <a:t> which decay into muons which are captured</a:t>
              </a:r>
            </a:p>
          </p:txBody>
        </p:sp>
      </p:grpSp>
      <p:grpSp>
        <p:nvGrpSpPr>
          <p:cNvPr id="14" name="Group 19">
            <a:extLst>
              <a:ext uri="{FF2B5EF4-FFF2-40B4-BE49-F238E27FC236}">
                <a16:creationId xmlns:a16="http://schemas.microsoft.com/office/drawing/2014/main" id="{E98768C6-65DA-8B43-F27A-8167B8EDCA89}"/>
              </a:ext>
            </a:extLst>
          </p:cNvPr>
          <p:cNvGrpSpPr/>
          <p:nvPr/>
        </p:nvGrpSpPr>
        <p:grpSpPr>
          <a:xfrm>
            <a:off x="3982552" y="745735"/>
            <a:ext cx="1559803" cy="533764"/>
            <a:chOff x="-785043" y="-7533490"/>
            <a:chExt cx="4159475" cy="1423372"/>
          </a:xfrm>
        </p:grpSpPr>
        <p:sp>
          <p:nvSpPr>
            <p:cNvPr id="15" name="Freeform 20">
              <a:extLst>
                <a:ext uri="{FF2B5EF4-FFF2-40B4-BE49-F238E27FC236}">
                  <a16:creationId xmlns:a16="http://schemas.microsoft.com/office/drawing/2014/main" id="{F01D8069-70DB-6136-5FFF-E6A41724982C}"/>
                </a:ext>
              </a:extLst>
            </p:cNvPr>
            <p:cNvSpPr/>
            <p:nvPr/>
          </p:nvSpPr>
          <p:spPr>
            <a:xfrm>
              <a:off x="-785043" y="-7478797"/>
              <a:ext cx="4159475" cy="1368679"/>
            </a:xfrm>
            <a:custGeom>
              <a:avLst/>
              <a:gdLst/>
              <a:ahLst/>
              <a:cxnLst/>
              <a:rect l="l" t="t" r="r" b="b"/>
              <a:pathLst>
                <a:path w="4159475" h="1368679">
                  <a:moveTo>
                    <a:pt x="0" y="0"/>
                  </a:moveTo>
                  <a:lnTo>
                    <a:pt x="4159475" y="0"/>
                  </a:lnTo>
                  <a:lnTo>
                    <a:pt x="4159475" y="1368679"/>
                  </a:lnTo>
                  <a:lnTo>
                    <a:pt x="0" y="1368679"/>
                  </a:lnTo>
                  <a:close/>
                </a:path>
              </a:pathLst>
            </a:custGeom>
            <a:solidFill>
              <a:srgbClr val="E7D2EA"/>
            </a:solidFill>
          </p:spPr>
          <p:txBody>
            <a:bodyPr/>
            <a:lstStyle/>
            <a:p>
              <a:endParaRPr lang="en-US"/>
            </a:p>
          </p:txBody>
        </p:sp>
        <p:sp>
          <p:nvSpPr>
            <p:cNvPr id="16" name="TextBox 21">
              <a:extLst>
                <a:ext uri="{FF2B5EF4-FFF2-40B4-BE49-F238E27FC236}">
                  <a16:creationId xmlns:a16="http://schemas.microsoft.com/office/drawing/2014/main" id="{440752FE-DC08-ED4A-97F3-3C3062173291}"/>
                </a:ext>
              </a:extLst>
            </p:cNvPr>
            <p:cNvSpPr txBox="1"/>
            <p:nvPr/>
          </p:nvSpPr>
          <p:spPr>
            <a:xfrm>
              <a:off x="-784995" y="-7533490"/>
              <a:ext cx="4159427" cy="1397228"/>
            </a:xfrm>
            <a:prstGeom prst="rect">
              <a:avLst/>
            </a:prstGeom>
          </p:spPr>
          <p:txBody>
            <a:bodyPr lIns="25400" tIns="25400" rIns="25400" bIns="25400" rtlCol="0" anchor="t"/>
            <a:lstStyle/>
            <a:p>
              <a:pPr algn="ctr">
                <a:lnSpc>
                  <a:spcPts val="1679"/>
                </a:lnSpc>
              </a:pPr>
              <a:r>
                <a:rPr lang="en-US" sz="1399" dirty="0" err="1">
                  <a:solidFill>
                    <a:srgbClr val="000000"/>
                  </a:solidFill>
                  <a:latin typeface="Calibri" panose="020F0502020204030204" pitchFamily="34" charset="0"/>
                  <a:ea typeface="Arial"/>
                  <a:cs typeface="Calibri" panose="020F0502020204030204" pitchFamily="34" charset="0"/>
                  <a:sym typeface="Arial"/>
                </a:rPr>
                <a:t>Ionisation</a:t>
              </a:r>
              <a:r>
                <a:rPr lang="en-US" sz="1399" dirty="0">
                  <a:solidFill>
                    <a:srgbClr val="000000"/>
                  </a:solidFill>
                  <a:latin typeface="Calibri" panose="020F0502020204030204" pitchFamily="34" charset="0"/>
                  <a:ea typeface="Arial"/>
                  <a:cs typeface="Calibri" panose="020F0502020204030204" pitchFamily="34" charset="0"/>
                  <a:sym typeface="Arial"/>
                </a:rPr>
                <a:t> cooling of muon in matter</a:t>
              </a:r>
            </a:p>
          </p:txBody>
        </p:sp>
      </p:grpSp>
      <p:grpSp>
        <p:nvGrpSpPr>
          <p:cNvPr id="17" name="Group 22">
            <a:extLst>
              <a:ext uri="{FF2B5EF4-FFF2-40B4-BE49-F238E27FC236}">
                <a16:creationId xmlns:a16="http://schemas.microsoft.com/office/drawing/2014/main" id="{29CA01F6-2948-69C9-8590-0B18B3A67307}"/>
              </a:ext>
            </a:extLst>
          </p:cNvPr>
          <p:cNvGrpSpPr/>
          <p:nvPr/>
        </p:nvGrpSpPr>
        <p:grpSpPr>
          <a:xfrm>
            <a:off x="6753853" y="804885"/>
            <a:ext cx="1293017" cy="513244"/>
            <a:chOff x="0" y="0"/>
            <a:chExt cx="3448045" cy="1368651"/>
          </a:xfrm>
        </p:grpSpPr>
        <p:sp>
          <p:nvSpPr>
            <p:cNvPr id="18" name="Freeform 23">
              <a:extLst>
                <a:ext uri="{FF2B5EF4-FFF2-40B4-BE49-F238E27FC236}">
                  <a16:creationId xmlns:a16="http://schemas.microsoft.com/office/drawing/2014/main" id="{110503C9-84AF-D864-324D-852C5132B823}"/>
                </a:ext>
              </a:extLst>
            </p:cNvPr>
            <p:cNvSpPr/>
            <p:nvPr/>
          </p:nvSpPr>
          <p:spPr>
            <a:xfrm>
              <a:off x="0" y="0"/>
              <a:ext cx="3448017" cy="1368679"/>
            </a:xfrm>
            <a:custGeom>
              <a:avLst/>
              <a:gdLst/>
              <a:ahLst/>
              <a:cxnLst/>
              <a:rect l="l" t="t" r="r" b="b"/>
              <a:pathLst>
                <a:path w="3448017" h="1368679">
                  <a:moveTo>
                    <a:pt x="0" y="0"/>
                  </a:moveTo>
                  <a:lnTo>
                    <a:pt x="3448017" y="0"/>
                  </a:lnTo>
                  <a:lnTo>
                    <a:pt x="3448017" y="1368679"/>
                  </a:lnTo>
                  <a:lnTo>
                    <a:pt x="0" y="1368679"/>
                  </a:lnTo>
                  <a:close/>
                </a:path>
              </a:pathLst>
            </a:custGeom>
            <a:solidFill>
              <a:srgbClr val="EFCDD8"/>
            </a:solidFill>
          </p:spPr>
          <p:txBody>
            <a:bodyPr/>
            <a:lstStyle/>
            <a:p>
              <a:endParaRPr lang="en-US"/>
            </a:p>
          </p:txBody>
        </p:sp>
        <p:sp>
          <p:nvSpPr>
            <p:cNvPr id="19" name="TextBox 24">
              <a:extLst>
                <a:ext uri="{FF2B5EF4-FFF2-40B4-BE49-F238E27FC236}">
                  <a16:creationId xmlns:a16="http://schemas.microsoft.com/office/drawing/2014/main" id="{FF2D45D0-D16B-E372-EA31-275C0B56468A}"/>
                </a:ext>
              </a:extLst>
            </p:cNvPr>
            <p:cNvSpPr txBox="1"/>
            <p:nvPr/>
          </p:nvSpPr>
          <p:spPr>
            <a:xfrm>
              <a:off x="0" y="-28575"/>
              <a:ext cx="3448045" cy="1397226"/>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Acceleration to collision energy</a:t>
              </a:r>
            </a:p>
          </p:txBody>
        </p:sp>
      </p:grpSp>
      <p:grpSp>
        <p:nvGrpSpPr>
          <p:cNvPr id="20" name="Group 25">
            <a:extLst>
              <a:ext uri="{FF2B5EF4-FFF2-40B4-BE49-F238E27FC236}">
                <a16:creationId xmlns:a16="http://schemas.microsoft.com/office/drawing/2014/main" id="{D676AD57-874A-B415-C79C-06AC298920A4}"/>
              </a:ext>
            </a:extLst>
          </p:cNvPr>
          <p:cNvGrpSpPr/>
          <p:nvPr/>
        </p:nvGrpSpPr>
        <p:grpSpPr>
          <a:xfrm>
            <a:off x="8347057" y="1053009"/>
            <a:ext cx="757565" cy="307600"/>
            <a:chOff x="0" y="0"/>
            <a:chExt cx="2020174" cy="820266"/>
          </a:xfrm>
        </p:grpSpPr>
        <p:sp>
          <p:nvSpPr>
            <p:cNvPr id="21" name="Freeform 26">
              <a:extLst>
                <a:ext uri="{FF2B5EF4-FFF2-40B4-BE49-F238E27FC236}">
                  <a16:creationId xmlns:a16="http://schemas.microsoft.com/office/drawing/2014/main" id="{8CD5DF6E-3DB1-2980-C9A7-72F9EB0A0DB1}"/>
                </a:ext>
              </a:extLst>
            </p:cNvPr>
            <p:cNvSpPr/>
            <p:nvPr/>
          </p:nvSpPr>
          <p:spPr>
            <a:xfrm>
              <a:off x="0" y="0"/>
              <a:ext cx="2020139" cy="820264"/>
            </a:xfrm>
            <a:custGeom>
              <a:avLst/>
              <a:gdLst/>
              <a:ahLst/>
              <a:cxnLst/>
              <a:rect l="l" t="t" r="r" b="b"/>
              <a:pathLst>
                <a:path w="2020139" h="820264">
                  <a:moveTo>
                    <a:pt x="0" y="0"/>
                  </a:moveTo>
                  <a:lnTo>
                    <a:pt x="2020139" y="0"/>
                  </a:lnTo>
                  <a:lnTo>
                    <a:pt x="2020139" y="820264"/>
                  </a:lnTo>
                  <a:lnTo>
                    <a:pt x="0" y="820264"/>
                  </a:lnTo>
                  <a:close/>
                </a:path>
              </a:pathLst>
            </a:custGeom>
            <a:solidFill>
              <a:srgbClr val="FFBDC1"/>
            </a:solidFill>
          </p:spPr>
          <p:txBody>
            <a:bodyPr/>
            <a:lstStyle/>
            <a:p>
              <a:endParaRPr lang="en-US"/>
            </a:p>
          </p:txBody>
        </p:sp>
        <p:sp>
          <p:nvSpPr>
            <p:cNvPr id="22" name="TextBox 27">
              <a:extLst>
                <a:ext uri="{FF2B5EF4-FFF2-40B4-BE49-F238E27FC236}">
                  <a16:creationId xmlns:a16="http://schemas.microsoft.com/office/drawing/2014/main" id="{F88F8651-AEE8-49B1-3606-41A440A46927}"/>
                </a:ext>
              </a:extLst>
            </p:cNvPr>
            <p:cNvSpPr txBox="1"/>
            <p:nvPr/>
          </p:nvSpPr>
          <p:spPr>
            <a:xfrm>
              <a:off x="0" y="-28575"/>
              <a:ext cx="2020174" cy="848841"/>
            </a:xfrm>
            <a:prstGeom prst="rect">
              <a:avLst/>
            </a:prstGeom>
          </p:spPr>
          <p:txBody>
            <a:bodyPr lIns="25400" tIns="25400" rIns="25400" bIns="25400" rtlCol="0" anchor="t"/>
            <a:lstStyle/>
            <a:p>
              <a:pPr algn="ctr">
                <a:lnSpc>
                  <a:spcPts val="1679"/>
                </a:lnSpc>
              </a:pPr>
              <a:r>
                <a:rPr lang="en-US" sz="1399" dirty="0">
                  <a:solidFill>
                    <a:srgbClr val="000000"/>
                  </a:solidFill>
                  <a:latin typeface="Calibri" panose="020F0502020204030204" pitchFamily="34" charset="0"/>
                  <a:ea typeface="Arial"/>
                  <a:cs typeface="Calibri" panose="020F0502020204030204" pitchFamily="34" charset="0"/>
                  <a:sym typeface="Arial"/>
                </a:rPr>
                <a:t>Collision</a:t>
              </a:r>
            </a:p>
          </p:txBody>
        </p:sp>
      </p:grpSp>
      <p:sp>
        <p:nvSpPr>
          <p:cNvPr id="23" name="Donut 22">
            <a:extLst>
              <a:ext uri="{FF2B5EF4-FFF2-40B4-BE49-F238E27FC236}">
                <a16:creationId xmlns:a16="http://schemas.microsoft.com/office/drawing/2014/main" id="{B24418A4-9733-D5B5-3015-03BB5D718B2F}"/>
              </a:ext>
            </a:extLst>
          </p:cNvPr>
          <p:cNvSpPr/>
          <p:nvPr/>
        </p:nvSpPr>
        <p:spPr>
          <a:xfrm>
            <a:off x="567613" y="1435509"/>
            <a:ext cx="1268083" cy="178950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Donut 23">
            <a:extLst>
              <a:ext uri="{FF2B5EF4-FFF2-40B4-BE49-F238E27FC236}">
                <a16:creationId xmlns:a16="http://schemas.microsoft.com/office/drawing/2014/main" id="{45EA31DD-7966-9F4C-7987-F8487F29C4B9}"/>
              </a:ext>
            </a:extLst>
          </p:cNvPr>
          <p:cNvSpPr/>
          <p:nvPr/>
        </p:nvSpPr>
        <p:spPr>
          <a:xfrm>
            <a:off x="3923928" y="1419622"/>
            <a:ext cx="463988" cy="178950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Donut 24">
            <a:extLst>
              <a:ext uri="{FF2B5EF4-FFF2-40B4-BE49-F238E27FC236}">
                <a16:creationId xmlns:a16="http://schemas.microsoft.com/office/drawing/2014/main" id="{B31AE53E-1808-73FE-9BCC-0CB64C9BFB32}"/>
              </a:ext>
            </a:extLst>
          </p:cNvPr>
          <p:cNvSpPr/>
          <p:nvPr/>
        </p:nvSpPr>
        <p:spPr>
          <a:xfrm>
            <a:off x="4572000" y="1465637"/>
            <a:ext cx="595583" cy="177009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Donut 25">
            <a:extLst>
              <a:ext uri="{FF2B5EF4-FFF2-40B4-BE49-F238E27FC236}">
                <a16:creationId xmlns:a16="http://schemas.microsoft.com/office/drawing/2014/main" id="{FEC71E5C-7C48-5F84-BAAC-8CD9FD2B8C36}"/>
              </a:ext>
            </a:extLst>
          </p:cNvPr>
          <p:cNvSpPr/>
          <p:nvPr/>
        </p:nvSpPr>
        <p:spPr>
          <a:xfrm>
            <a:off x="5142439" y="1431133"/>
            <a:ext cx="293657" cy="1805774"/>
          </a:xfrm>
          <a:prstGeom prst="donut">
            <a:avLst>
              <a:gd name="adj" fmla="val 903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7" name="Donut 26">
            <a:extLst>
              <a:ext uri="{FF2B5EF4-FFF2-40B4-BE49-F238E27FC236}">
                <a16:creationId xmlns:a16="http://schemas.microsoft.com/office/drawing/2014/main" id="{C573D893-8A4C-3FDB-0BEF-AF46E496A385}"/>
              </a:ext>
            </a:extLst>
          </p:cNvPr>
          <p:cNvSpPr/>
          <p:nvPr/>
        </p:nvSpPr>
        <p:spPr>
          <a:xfrm>
            <a:off x="7308304" y="1435509"/>
            <a:ext cx="1110287" cy="1788313"/>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Donut 27">
            <a:extLst>
              <a:ext uri="{FF2B5EF4-FFF2-40B4-BE49-F238E27FC236}">
                <a16:creationId xmlns:a16="http://schemas.microsoft.com/office/drawing/2014/main" id="{C3A72D69-B56D-3556-1448-522AFF157D2E}"/>
              </a:ext>
            </a:extLst>
          </p:cNvPr>
          <p:cNvSpPr/>
          <p:nvPr/>
        </p:nvSpPr>
        <p:spPr>
          <a:xfrm>
            <a:off x="8388424" y="1434321"/>
            <a:ext cx="683462" cy="1789502"/>
          </a:xfrm>
          <a:prstGeom prst="donut">
            <a:avLst>
              <a:gd name="adj" fmla="val 3264"/>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Donut 28">
            <a:extLst>
              <a:ext uri="{FF2B5EF4-FFF2-40B4-BE49-F238E27FC236}">
                <a16:creationId xmlns:a16="http://schemas.microsoft.com/office/drawing/2014/main" id="{5649733B-7AC9-25EC-D7B5-FA274F29F2FA}"/>
              </a:ext>
            </a:extLst>
          </p:cNvPr>
          <p:cNvSpPr/>
          <p:nvPr/>
        </p:nvSpPr>
        <p:spPr>
          <a:xfrm>
            <a:off x="1763688" y="1429954"/>
            <a:ext cx="1116503" cy="1805774"/>
          </a:xfrm>
          <a:prstGeom prst="donut">
            <a:avLst>
              <a:gd name="adj" fmla="val 3855"/>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0" name="TextBox 29">
            <a:extLst>
              <a:ext uri="{FF2B5EF4-FFF2-40B4-BE49-F238E27FC236}">
                <a16:creationId xmlns:a16="http://schemas.microsoft.com/office/drawing/2014/main" id="{318ECC41-01D3-06E4-EC25-3E81C9F75C0A}"/>
              </a:ext>
            </a:extLst>
          </p:cNvPr>
          <p:cNvSpPr txBox="1"/>
          <p:nvPr/>
        </p:nvSpPr>
        <p:spPr>
          <a:xfrm>
            <a:off x="40805" y="3338567"/>
            <a:ext cx="1725310" cy="738664"/>
          </a:xfrm>
          <a:prstGeom prst="rect">
            <a:avLst/>
          </a:prstGeom>
          <a:solidFill>
            <a:schemeClr val="accent5">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 Proton pulse accumulation and  compression</a:t>
            </a:r>
          </a:p>
        </p:txBody>
      </p:sp>
      <p:sp>
        <p:nvSpPr>
          <p:cNvPr id="31" name="TextBox 30">
            <a:extLst>
              <a:ext uri="{FF2B5EF4-FFF2-40B4-BE49-F238E27FC236}">
                <a16:creationId xmlns:a16="http://schemas.microsoft.com/office/drawing/2014/main" id="{8F158A9C-B356-3E20-BCFF-25F46D094F45}"/>
              </a:ext>
            </a:extLst>
          </p:cNvPr>
          <p:cNvSpPr txBox="1"/>
          <p:nvPr/>
        </p:nvSpPr>
        <p:spPr>
          <a:xfrm>
            <a:off x="1825909" y="3344774"/>
            <a:ext cx="1624093" cy="523220"/>
          </a:xfrm>
          <a:prstGeom prst="rect">
            <a:avLst/>
          </a:prstGeom>
          <a:solidFill>
            <a:schemeClr val="accent4">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 Graphite target</a:t>
            </a:r>
          </a:p>
          <a:p>
            <a:r>
              <a:rPr lang="en-US" sz="1400" dirty="0">
                <a:latin typeface="Calibri" panose="020F0502020204030204" pitchFamily="34" charset="0"/>
                <a:cs typeface="Calibri" panose="020F0502020204030204" pitchFamily="34" charset="0"/>
              </a:rPr>
              <a:t>- Target solenoid</a:t>
            </a:r>
          </a:p>
        </p:txBody>
      </p:sp>
      <p:sp>
        <p:nvSpPr>
          <p:cNvPr id="32" name="TextBox 31">
            <a:extLst>
              <a:ext uri="{FF2B5EF4-FFF2-40B4-BE49-F238E27FC236}">
                <a16:creationId xmlns:a16="http://schemas.microsoft.com/office/drawing/2014/main" id="{2E1FD84D-D66A-1A1C-BDDA-95C574AD102E}"/>
              </a:ext>
            </a:extLst>
          </p:cNvPr>
          <p:cNvSpPr txBox="1"/>
          <p:nvPr/>
        </p:nvSpPr>
        <p:spPr>
          <a:xfrm>
            <a:off x="3874032" y="3359291"/>
            <a:ext cx="2082987" cy="954107"/>
          </a:xfrm>
          <a:prstGeom prst="rect">
            <a:avLst/>
          </a:prstGeom>
          <a:solidFill>
            <a:schemeClr val="accent3">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Muon</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design</a:t>
            </a:r>
          </a:p>
          <a:p>
            <a:r>
              <a:rPr lang="de-DE" sz="1400" u="none" dirty="0">
                <a:solidFill>
                  <a:schemeClr val="tx1"/>
                </a:solidFill>
                <a:latin typeface="Calibri" panose="020F0502020204030204" pitchFamily="34" charset="0"/>
                <a:cs typeface="Calibri" panose="020F0502020204030204" pitchFamily="34" charset="0"/>
              </a:rPr>
              <a:t>- 6D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- 6D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RF </a:t>
            </a:r>
            <a:r>
              <a:rPr lang="de-DE" sz="1400" u="none" dirty="0" err="1">
                <a:solidFill>
                  <a:schemeClr val="tx1"/>
                </a:solidFill>
                <a:latin typeface="Calibri" panose="020F0502020204030204" pitchFamily="34" charset="0"/>
                <a:cs typeface="Calibri" panose="020F0502020204030204" pitchFamily="34" charset="0"/>
              </a:rPr>
              <a:t>cavities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Final </a:t>
            </a:r>
            <a:r>
              <a:rPr lang="de-DE" sz="1400" u="none" dirty="0" err="1">
                <a:solidFill>
                  <a:schemeClr val="tx1"/>
                </a:solidFill>
                <a:latin typeface="Calibri" panose="020F0502020204030204" pitchFamily="34" charset="0"/>
                <a:cs typeface="Calibri" panose="020F0502020204030204" pitchFamily="34" charset="0"/>
              </a:rPr>
              <a:t>cooling</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solenoids</a:t>
            </a:r>
            <a:endParaRPr lang="de-DE" sz="1400" u="none" dirty="0">
              <a:solidFill>
                <a:schemeClr val="tx1"/>
              </a:solidFill>
              <a:latin typeface="Calibri" panose="020F0502020204030204" pitchFamily="34" charset="0"/>
              <a:cs typeface="Calibri" panose="020F0502020204030204" pitchFamily="34" charset="0"/>
            </a:endParaRPr>
          </a:p>
        </p:txBody>
      </p:sp>
      <p:sp>
        <p:nvSpPr>
          <p:cNvPr id="33" name="TextBox 32">
            <a:extLst>
              <a:ext uri="{FF2B5EF4-FFF2-40B4-BE49-F238E27FC236}">
                <a16:creationId xmlns:a16="http://schemas.microsoft.com/office/drawing/2014/main" id="{8C72D36C-D8BA-7840-4632-1A4A9BF2468D}"/>
              </a:ext>
            </a:extLst>
          </p:cNvPr>
          <p:cNvSpPr txBox="1"/>
          <p:nvPr/>
        </p:nvSpPr>
        <p:spPr>
          <a:xfrm>
            <a:off x="6228184" y="3201238"/>
            <a:ext cx="1743621" cy="738664"/>
          </a:xfrm>
          <a:prstGeom prst="rect">
            <a:avLst/>
          </a:prstGeom>
          <a:solidFill>
            <a:schemeClr val="accent2">
              <a:lumMod val="20000"/>
              <a:lumOff val="80000"/>
            </a:schemeClr>
          </a:solidFill>
        </p:spPr>
        <p:txBody>
          <a:bodyPr wrap="square" rtlCol="0">
            <a:spAutoFit/>
          </a:bodyPr>
          <a:lstStyle/>
          <a:p>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Pulsed</a:t>
            </a:r>
            <a:r>
              <a:rPr lang="de-DE" sz="1400" u="none" dirty="0">
                <a:solidFill>
                  <a:schemeClr val="tx1"/>
                </a:solidFill>
                <a:latin typeface="Calibri" panose="020F0502020204030204" pitchFamily="34" charset="0"/>
                <a:cs typeface="Calibri" panose="020F0502020204030204" pitchFamily="34" charset="0"/>
              </a:rPr>
              <a:t> </a:t>
            </a:r>
            <a:r>
              <a:rPr lang="de-DE" sz="1400" u="none" dirty="0" err="1">
                <a:solidFill>
                  <a:schemeClr val="tx1"/>
                </a:solidFill>
                <a:latin typeface="Calibri" panose="020F0502020204030204" pitchFamily="34" charset="0"/>
                <a:cs typeface="Calibri" panose="020F0502020204030204" pitchFamily="34" charset="0"/>
              </a:rPr>
              <a:t>magnets</a:t>
            </a:r>
            <a:r>
              <a:rPr lang="de-DE" sz="1400" u="none" dirty="0">
                <a:solidFill>
                  <a:schemeClr val="tx1"/>
                </a:solidFill>
                <a:latin typeface="Calibri" panose="020F0502020204030204" pitchFamily="34" charset="0"/>
                <a:cs typeface="Calibri" panose="020F0502020204030204" pitchFamily="34" charset="0"/>
              </a:rPr>
              <a:t> and</a:t>
            </a:r>
          </a:p>
          <a:p>
            <a:r>
              <a:rPr lang="de-DE" sz="1400" u="none" dirty="0">
                <a:solidFill>
                  <a:schemeClr val="tx1"/>
                </a:solidFill>
                <a:latin typeface="Calibri" panose="020F0502020204030204" pitchFamily="34" charset="0"/>
                <a:cs typeface="Calibri" panose="020F0502020204030204" pitchFamily="34" charset="0"/>
              </a:rPr>
              <a:t>  power </a:t>
            </a:r>
            <a:r>
              <a:rPr lang="de-DE" sz="1400" u="none" dirty="0" err="1">
                <a:solidFill>
                  <a:schemeClr val="tx1"/>
                </a:solidFill>
                <a:latin typeface="Calibri" panose="020F0502020204030204" pitchFamily="34" charset="0"/>
                <a:cs typeface="Calibri" panose="020F0502020204030204" pitchFamily="34" charset="0"/>
              </a:rPr>
              <a:t>converters</a:t>
            </a:r>
            <a:endParaRPr lang="de-DE" sz="1400" u="none" dirty="0">
              <a:solidFill>
                <a:schemeClr val="tx1"/>
              </a:solidFill>
              <a:latin typeface="Calibri" panose="020F0502020204030204" pitchFamily="34" charset="0"/>
              <a:cs typeface="Calibri" panose="020F0502020204030204" pitchFamily="34" charset="0"/>
            </a:endParaRPr>
          </a:p>
          <a:p>
            <a:r>
              <a:rPr lang="de-DE" sz="1400" u="none" dirty="0">
                <a:solidFill>
                  <a:schemeClr val="tx1"/>
                </a:solidFill>
                <a:latin typeface="Calibri" panose="020F0502020204030204" pitchFamily="34" charset="0"/>
                <a:cs typeface="Calibri" panose="020F0502020204030204" pitchFamily="34" charset="0"/>
              </a:rPr>
              <a:t>- RCS RF </a:t>
            </a:r>
            <a:r>
              <a:rPr lang="de-DE" sz="1400" u="none" dirty="0" err="1">
                <a:solidFill>
                  <a:schemeClr val="tx1"/>
                </a:solidFill>
                <a:latin typeface="Calibri" panose="020F0502020204030204" pitchFamily="34" charset="0"/>
                <a:cs typeface="Calibri" panose="020F0502020204030204" pitchFamily="34" charset="0"/>
              </a:rPr>
              <a:t>system</a:t>
            </a:r>
            <a:endParaRPr lang="de-DE" sz="1400" u="none" dirty="0">
              <a:solidFill>
                <a:schemeClr val="tx1"/>
              </a:solidFill>
              <a:latin typeface="Calibri" panose="020F0502020204030204" pitchFamily="34" charset="0"/>
              <a:cs typeface="Calibri" panose="020F0502020204030204" pitchFamily="34" charset="0"/>
            </a:endParaRPr>
          </a:p>
        </p:txBody>
      </p:sp>
      <p:sp>
        <p:nvSpPr>
          <p:cNvPr id="34" name="TextBox 33">
            <a:extLst>
              <a:ext uri="{FF2B5EF4-FFF2-40B4-BE49-F238E27FC236}">
                <a16:creationId xmlns:a16="http://schemas.microsoft.com/office/drawing/2014/main" id="{879EF989-9A51-24ED-13F9-95F2A73D015E}"/>
              </a:ext>
            </a:extLst>
          </p:cNvPr>
          <p:cNvSpPr txBox="1"/>
          <p:nvPr/>
        </p:nvSpPr>
        <p:spPr>
          <a:xfrm>
            <a:off x="6700540" y="3993907"/>
            <a:ext cx="2420771" cy="954107"/>
          </a:xfrm>
          <a:prstGeom prst="rect">
            <a:avLst/>
          </a:prstGeom>
          <a:solidFill>
            <a:schemeClr val="accent1">
              <a:lumMod val="40000"/>
              <a:lumOff val="60000"/>
            </a:schemeClr>
          </a:solidFill>
        </p:spPr>
        <p:txBody>
          <a:bodyPr wrap="square" rtlCol="0">
            <a:spAutoFit/>
          </a:bodyPr>
          <a:lstStyle/>
          <a:p>
            <a:r>
              <a:rPr lang="de-DE" sz="1400" b="0" u="none" dirty="0">
                <a:solidFill>
                  <a:schemeClr val="tx1"/>
                </a:solidFill>
                <a:latin typeface="Calibri" panose="020F0502020204030204" pitchFamily="34" charset="0"/>
                <a:cs typeface="Calibri" panose="020F0502020204030204" pitchFamily="34" charset="0"/>
              </a:rPr>
              <a:t>- Collider ring </a:t>
            </a:r>
            <a:r>
              <a:rPr lang="de-DE" sz="1400" b="0" u="none" dirty="0" err="1">
                <a:solidFill>
                  <a:schemeClr val="tx1"/>
                </a:solidFill>
                <a:latin typeface="Calibri" panose="020F0502020204030204" pitchFamily="34" charset="0"/>
                <a:cs typeface="Calibri" panose="020F0502020204030204" pitchFamily="34" charset="0"/>
              </a:rPr>
              <a:t>dipoles</a:t>
            </a:r>
            <a:endParaRPr lang="de-DE" sz="1400" b="0" u="none" dirty="0">
              <a:solidFill>
                <a:schemeClr val="tx1"/>
              </a:solidFill>
              <a:latin typeface="Calibri" panose="020F0502020204030204" pitchFamily="34" charset="0"/>
              <a:cs typeface="Calibri" panose="020F0502020204030204" pitchFamily="34" charset="0"/>
            </a:endParaRPr>
          </a:p>
          <a:p>
            <a:r>
              <a:rPr lang="de-DE" sz="1400" b="0" u="none" dirty="0">
                <a:solidFill>
                  <a:schemeClr val="tx1"/>
                </a:solidFill>
                <a:latin typeface="Calibri" panose="020F0502020204030204" pitchFamily="34" charset="0"/>
                <a:cs typeface="Calibri" panose="020F0502020204030204" pitchFamily="34" charset="0"/>
              </a:rPr>
              <a:t>- Final </a:t>
            </a:r>
            <a:r>
              <a:rPr lang="de-DE" sz="1400" b="0" u="none" dirty="0" err="1">
                <a:solidFill>
                  <a:schemeClr val="tx1"/>
                </a:solidFill>
                <a:latin typeface="Calibri" panose="020F0502020204030204" pitchFamily="34" charset="0"/>
                <a:cs typeface="Calibri" panose="020F0502020204030204" pitchFamily="34" charset="0"/>
              </a:rPr>
              <a:t>focus</a:t>
            </a:r>
            <a:r>
              <a:rPr lang="de-DE" sz="1400" b="0" u="none" dirty="0">
                <a:solidFill>
                  <a:schemeClr val="tx1"/>
                </a:solidFill>
                <a:latin typeface="Calibri" panose="020F0502020204030204" pitchFamily="34" charset="0"/>
                <a:cs typeface="Calibri" panose="020F0502020204030204" pitchFamily="34" charset="0"/>
              </a:rPr>
              <a:t> </a:t>
            </a:r>
            <a:r>
              <a:rPr lang="de-DE" sz="1400" b="0" u="none" dirty="0" err="1">
                <a:solidFill>
                  <a:schemeClr val="tx1"/>
                </a:solidFill>
                <a:latin typeface="Calibri" panose="020F0502020204030204" pitchFamily="34" charset="0"/>
                <a:cs typeface="Calibri" panose="020F0502020204030204" pitchFamily="34" charset="0"/>
              </a:rPr>
              <a:t>quadrupoles</a:t>
            </a:r>
            <a:endParaRPr lang="de-DE" sz="1400" b="0" u="none" dirty="0">
              <a:solidFill>
                <a:schemeClr val="tx1"/>
              </a:solidFill>
              <a:latin typeface="Calibri" panose="020F0502020204030204" pitchFamily="34" charset="0"/>
              <a:cs typeface="Calibri" panose="020F0502020204030204" pitchFamily="34" charset="0"/>
            </a:endParaRPr>
          </a:p>
          <a:p>
            <a:r>
              <a:rPr lang="de-DE" sz="1400" dirty="0">
                <a:latin typeface="Calibri" panose="020F0502020204030204" pitchFamily="34" charset="0"/>
                <a:cs typeface="Calibri" panose="020F0502020204030204" pitchFamily="34" charset="0"/>
              </a:rPr>
              <a:t>- </a:t>
            </a:r>
            <a:r>
              <a:rPr lang="de-DE" sz="1400" dirty="0" err="1">
                <a:latin typeface="Calibri" panose="020F0502020204030204" pitchFamily="34" charset="0"/>
                <a:cs typeface="Calibri" panose="020F0502020204030204" pitchFamily="34" charset="0"/>
              </a:rPr>
              <a:t>Machine-detector</a:t>
            </a:r>
            <a:r>
              <a:rPr lang="de-DE" sz="1400" dirty="0">
                <a:latin typeface="Calibri" panose="020F0502020204030204" pitchFamily="34" charset="0"/>
                <a:cs typeface="Calibri" panose="020F0502020204030204" pitchFamily="34" charset="0"/>
              </a:rPr>
              <a:t> interface</a:t>
            </a:r>
          </a:p>
          <a:p>
            <a:r>
              <a:rPr lang="de-DE" sz="1400" b="0" u="none" dirty="0">
                <a:solidFill>
                  <a:schemeClr val="tx1"/>
                </a:solidFill>
                <a:latin typeface="Calibri" panose="020F0502020204030204" pitchFamily="34" charset="0"/>
                <a:cs typeface="Calibri" panose="020F0502020204030204" pitchFamily="34" charset="0"/>
              </a:rPr>
              <a:t>- Neutrino </a:t>
            </a:r>
            <a:r>
              <a:rPr lang="de-DE" sz="1400" b="0" u="none" dirty="0" err="1">
                <a:solidFill>
                  <a:schemeClr val="tx1"/>
                </a:solidFill>
                <a:latin typeface="Calibri" panose="020F0502020204030204" pitchFamily="34" charset="0"/>
                <a:cs typeface="Calibri" panose="020F0502020204030204" pitchFamily="34" charset="0"/>
              </a:rPr>
              <a:t>flux</a:t>
            </a:r>
            <a:endParaRPr lang="de-DE" sz="1400" b="0" u="none" dirty="0">
              <a:solidFill>
                <a:schemeClr val="tx1"/>
              </a:solidFill>
              <a:latin typeface="Calibri" panose="020F0502020204030204" pitchFamily="34" charset="0"/>
              <a:cs typeface="Calibri" panose="020F0502020204030204" pitchFamily="34" charset="0"/>
            </a:endParaRPr>
          </a:p>
        </p:txBody>
      </p:sp>
      <p:sp>
        <p:nvSpPr>
          <p:cNvPr id="35" name="TextBox 34">
            <a:extLst>
              <a:ext uri="{FF2B5EF4-FFF2-40B4-BE49-F238E27FC236}">
                <a16:creationId xmlns:a16="http://schemas.microsoft.com/office/drawing/2014/main" id="{4C6C4D87-6D06-4BE0-6F3D-97C6FAC0BA8F}"/>
              </a:ext>
            </a:extLst>
          </p:cNvPr>
          <p:cNvSpPr txBox="1"/>
          <p:nvPr/>
        </p:nvSpPr>
        <p:spPr>
          <a:xfrm>
            <a:off x="40805" y="4065011"/>
            <a:ext cx="3353034" cy="738664"/>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Identified and prioritized with community</a:t>
            </a:r>
          </a:p>
          <a:p>
            <a:r>
              <a:rPr lang="en-US" sz="1400" dirty="0">
                <a:latin typeface="Calibri" panose="020F0502020204030204" pitchFamily="34" charset="0"/>
                <a:cs typeface="Calibri" panose="020F0502020204030204" pitchFamily="34" charset="0"/>
              </a:rPr>
              <a:t>Other areas need now also to be addressed</a:t>
            </a:r>
          </a:p>
          <a:p>
            <a:r>
              <a:rPr lang="en-US" sz="1400" dirty="0">
                <a:latin typeface="Calibri" panose="020F0502020204030204" pitchFamily="34" charset="0"/>
                <a:cs typeface="Calibri" panose="020F0502020204030204" pitchFamily="34" charset="0"/>
              </a:rPr>
              <a:t>(some work started)</a:t>
            </a:r>
          </a:p>
        </p:txBody>
      </p:sp>
      <p:sp>
        <p:nvSpPr>
          <p:cNvPr id="2" name="Slide Number Placeholder 1">
            <a:extLst>
              <a:ext uri="{FF2B5EF4-FFF2-40B4-BE49-F238E27FC236}">
                <a16:creationId xmlns:a16="http://schemas.microsoft.com/office/drawing/2014/main" id="{34D8BD8E-AEBB-BD1B-2FAC-38F70AA225BE}"/>
              </a:ext>
            </a:extLst>
          </p:cNvPr>
          <p:cNvSpPr>
            <a:spLocks noGrp="1"/>
          </p:cNvSpPr>
          <p:nvPr>
            <p:ph type="sldNum" sz="quarter" idx="4"/>
          </p:nvPr>
        </p:nvSpPr>
        <p:spPr/>
        <p:txBody>
          <a:bodyPr/>
          <a:lstStyle/>
          <a:p>
            <a:fld id="{974172A1-1CBF-0B40-9234-7D4D80EC19EA}" type="slidenum">
              <a:rPr lang="en-GB" smtClean="0"/>
              <a:pPr/>
              <a:t>48</a:t>
            </a:fld>
            <a:endParaRPr lang="en-GB" dirty="0"/>
          </a:p>
        </p:txBody>
      </p:sp>
    </p:spTree>
    <p:extLst>
      <p:ext uri="{BB962C8B-B14F-4D97-AF65-F5344CB8AC3E}">
        <p14:creationId xmlns:p14="http://schemas.microsoft.com/office/powerpoint/2010/main" val="102288680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EABD2A-87C3-C50E-6B59-1A99526A0C44}"/>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D84991F1-B285-860B-3E0E-48EDA422299F}"/>
              </a:ext>
            </a:extLst>
          </p:cNvPr>
          <p:cNvSpPr>
            <a:spLocks noGrp="1"/>
          </p:cNvSpPr>
          <p:nvPr>
            <p:ph type="ftr" sz="quarter" idx="3"/>
          </p:nvPr>
        </p:nvSpPr>
        <p:spPr/>
        <p:txBody>
          <a:bodyPr/>
          <a:lstStyle/>
          <a:p>
            <a:pPr algn="l"/>
            <a:r>
              <a:rPr lang="en-US"/>
              <a:t>D. Schulte, S. Stapnes, Muon Collider, LDG, CERN, June 2025</a:t>
            </a:r>
            <a:endParaRPr lang="en-GB" dirty="0"/>
          </a:p>
        </p:txBody>
      </p:sp>
      <p:sp>
        <p:nvSpPr>
          <p:cNvPr id="5" name="Title 4">
            <a:extLst>
              <a:ext uri="{FF2B5EF4-FFF2-40B4-BE49-F238E27FC236}">
                <a16:creationId xmlns:a16="http://schemas.microsoft.com/office/drawing/2014/main" id="{91EB4A3D-4199-91AF-F828-8014CCE233D4}"/>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Cost and Power Scale</a:t>
            </a:r>
            <a:endParaRPr lang="en-US" sz="3200" dirty="0">
              <a:latin typeface="Calibri"/>
              <a:cs typeface="Calibri"/>
            </a:endParaRPr>
          </a:p>
        </p:txBody>
      </p:sp>
      <p:sp>
        <p:nvSpPr>
          <p:cNvPr id="13" name="TextBox 12">
            <a:extLst>
              <a:ext uri="{FF2B5EF4-FFF2-40B4-BE49-F238E27FC236}">
                <a16:creationId xmlns:a16="http://schemas.microsoft.com/office/drawing/2014/main" id="{8C386963-2D2C-11EF-9BC9-1679928A78AA}"/>
              </a:ext>
            </a:extLst>
          </p:cNvPr>
          <p:cNvSpPr txBox="1"/>
          <p:nvPr/>
        </p:nvSpPr>
        <p:spPr>
          <a:xfrm>
            <a:off x="84190" y="529829"/>
            <a:ext cx="3119658" cy="2462213"/>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Design of many collider areas/components has progressed</a:t>
            </a:r>
          </a:p>
          <a:p>
            <a:r>
              <a:rPr lang="en-US" sz="1400" b="1" dirty="0">
                <a:latin typeface="Calibri" panose="020F0502020204030204" pitchFamily="34" charset="0"/>
                <a:cs typeface="Calibri" panose="020F0502020204030204" pitchFamily="34" charset="0"/>
              </a:rPr>
              <a:t>but some uncertainties remain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No overall </a:t>
            </a:r>
            <a:r>
              <a:rPr lang="en-US" sz="1400" dirty="0" err="1">
                <a:latin typeface="Calibri" panose="020F0502020204030204" pitchFamily="34" charset="0"/>
                <a:cs typeface="Calibri" panose="020F0502020204030204" pitchFamily="34" charset="0"/>
              </a:rPr>
              <a:t>optimisation</a:t>
            </a:r>
            <a:endParaRPr lang="en-US"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HTS cost model</a:t>
            </a:r>
          </a:p>
          <a:p>
            <a:r>
              <a:rPr lang="en-US" sz="1400" dirty="0">
                <a:latin typeface="Calibri" panose="020F0502020204030204" pitchFamily="34" charset="0"/>
                <a:cs typeface="Calibri" panose="020F0502020204030204" pitchFamily="34" charset="0"/>
              </a:rPr>
              <a:t>Power estimate based on conceptual designs and scaling from know components, e.g.</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Simulations of fast-ramping magnets and power converter</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Detailed scaling for RCS cavities</a:t>
            </a:r>
          </a:p>
        </p:txBody>
      </p:sp>
      <p:pic>
        <p:nvPicPr>
          <p:cNvPr id="2" name="Picture 1" descr="A graph of blue rectangular shapes&#10;&#10;Description automatically generated with medium confidence">
            <a:extLst>
              <a:ext uri="{FF2B5EF4-FFF2-40B4-BE49-F238E27FC236}">
                <a16:creationId xmlns:a16="http://schemas.microsoft.com/office/drawing/2014/main" id="{DD3FE082-BED1-07E8-5EC1-E9014A554E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3565" y="2888989"/>
            <a:ext cx="4112781" cy="1936706"/>
          </a:xfrm>
          <a:prstGeom prst="rect">
            <a:avLst/>
          </a:prstGeom>
        </p:spPr>
      </p:pic>
      <p:pic>
        <p:nvPicPr>
          <p:cNvPr id="8" name="Picture 7" descr="A table of numbers with black text&#10;&#10;AI-generated content may be incorrect.">
            <a:extLst>
              <a:ext uri="{FF2B5EF4-FFF2-40B4-BE49-F238E27FC236}">
                <a16:creationId xmlns:a16="http://schemas.microsoft.com/office/drawing/2014/main" id="{BC075D86-A073-9B2A-978F-0F6EDD7629BC}"/>
              </a:ext>
            </a:extLst>
          </p:cNvPr>
          <p:cNvPicPr>
            <a:picLocks noChangeAspect="1"/>
          </p:cNvPicPr>
          <p:nvPr/>
        </p:nvPicPr>
        <p:blipFill>
          <a:blip r:embed="rId3"/>
          <a:stretch>
            <a:fillRect/>
          </a:stretch>
        </p:blipFill>
        <p:spPr>
          <a:xfrm>
            <a:off x="322102" y="3019253"/>
            <a:ext cx="4234737" cy="1936706"/>
          </a:xfrm>
          <a:prstGeom prst="rect">
            <a:avLst/>
          </a:prstGeom>
        </p:spPr>
      </p:pic>
      <p:pic>
        <p:nvPicPr>
          <p:cNvPr id="9" name="Picture 8" descr="A table with black text&#10;&#10;Description automatically generated">
            <a:extLst>
              <a:ext uri="{FF2B5EF4-FFF2-40B4-BE49-F238E27FC236}">
                <a16:creationId xmlns:a16="http://schemas.microsoft.com/office/drawing/2014/main" id="{9C1D16C6-9EDC-43DF-24F9-C0AA3673E8D4}"/>
              </a:ext>
            </a:extLst>
          </p:cNvPr>
          <p:cNvPicPr>
            <a:picLocks noChangeAspect="1"/>
          </p:cNvPicPr>
          <p:nvPr/>
        </p:nvPicPr>
        <p:blipFill>
          <a:blip r:embed="rId4">
            <a:extLst>
              <a:ext uri="{28A0092B-C50C-407E-A947-70E740481C1C}">
                <a14:useLocalDpi xmlns:a14="http://schemas.microsoft.com/office/drawing/2010/main" val="0"/>
              </a:ext>
            </a:extLst>
          </a:blip>
          <a:srcRect b="33541"/>
          <a:stretch/>
        </p:blipFill>
        <p:spPr>
          <a:xfrm>
            <a:off x="3033868" y="906515"/>
            <a:ext cx="6070800" cy="1953267"/>
          </a:xfrm>
          <a:prstGeom prst="rect">
            <a:avLst/>
          </a:prstGeom>
        </p:spPr>
      </p:pic>
      <p:sp>
        <p:nvSpPr>
          <p:cNvPr id="4" name="Slide Number Placeholder 3">
            <a:extLst>
              <a:ext uri="{FF2B5EF4-FFF2-40B4-BE49-F238E27FC236}">
                <a16:creationId xmlns:a16="http://schemas.microsoft.com/office/drawing/2014/main" id="{0ADDFC0F-B8E5-53BF-9AB4-84C22860B6C7}"/>
              </a:ext>
            </a:extLst>
          </p:cNvPr>
          <p:cNvSpPr>
            <a:spLocks noGrp="1"/>
          </p:cNvSpPr>
          <p:nvPr>
            <p:ph type="sldNum" sz="quarter" idx="4"/>
          </p:nvPr>
        </p:nvSpPr>
        <p:spPr/>
        <p:txBody>
          <a:bodyPr/>
          <a:lstStyle/>
          <a:p>
            <a:fld id="{974172A1-1CBF-0B40-9234-7D4D80EC19EA}" type="slidenum">
              <a:rPr lang="en-GB" smtClean="0"/>
              <a:pPr/>
              <a:t>49</a:t>
            </a:fld>
            <a:endParaRPr lang="en-GB" dirty="0"/>
          </a:p>
        </p:txBody>
      </p:sp>
    </p:spTree>
    <p:extLst>
      <p:ext uri="{BB962C8B-B14F-4D97-AF65-F5344CB8AC3E}">
        <p14:creationId xmlns:p14="http://schemas.microsoft.com/office/powerpoint/2010/main" val="15925730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014816-809D-B1C4-D48E-6F5786177E4A}"/>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B230C4CB-B7F3-AC1C-E640-6475FC1CA239}"/>
              </a:ext>
            </a:extLst>
          </p:cNvPr>
          <p:cNvSpPr>
            <a:spLocks noGrp="1"/>
          </p:cNvSpPr>
          <p:nvPr>
            <p:ph type="ftr" sz="quarter" idx="3"/>
          </p:nvPr>
        </p:nvSpPr>
        <p:spPr/>
        <p:txBody>
          <a:bodyPr/>
          <a:lstStyle/>
          <a:p>
            <a:pPr algn="l"/>
            <a:r>
              <a:rPr lang="en-US"/>
              <a:t>D. Schulte, S. Stapnes, Muon Collider, LDG, CERN, June 2025</a:t>
            </a:r>
            <a:endParaRPr lang="en-GB" dirty="0"/>
          </a:p>
        </p:txBody>
      </p:sp>
      <p:sp>
        <p:nvSpPr>
          <p:cNvPr id="5" name="Title 4">
            <a:extLst>
              <a:ext uri="{FF2B5EF4-FFF2-40B4-BE49-F238E27FC236}">
                <a16:creationId xmlns:a16="http://schemas.microsoft.com/office/drawing/2014/main" id="{817A0C6E-CC2D-D602-8E2E-AF18291341FE}"/>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Timeline and R&amp;D </a:t>
            </a:r>
            <a:r>
              <a:rPr lang="en-US" sz="3200" spc="-1" dirty="0" err="1">
                <a:solidFill>
                  <a:srgbClr val="000000"/>
                </a:solidFill>
                <a:latin typeface="Calibri" panose="020F0502020204030204" pitchFamily="34" charset="0"/>
                <a:cs typeface="Calibri" panose="020F0502020204030204" pitchFamily="34" charset="0"/>
              </a:rPr>
              <a:t>Programme</a:t>
            </a:r>
            <a:r>
              <a:rPr lang="en-US" sz="3200" spc="-1" dirty="0">
                <a:solidFill>
                  <a:srgbClr val="000000"/>
                </a:solidFill>
                <a:latin typeface="Calibri" panose="020F0502020204030204" pitchFamily="34" charset="0"/>
                <a:cs typeface="Calibri" panose="020F0502020204030204" pitchFamily="34" charset="0"/>
              </a:rPr>
              <a:t> Proposal</a:t>
            </a:r>
            <a:endParaRPr lang="en-US" sz="3200" dirty="0">
              <a:latin typeface="Calibri"/>
              <a:cs typeface="Calibri"/>
            </a:endParaRPr>
          </a:p>
        </p:txBody>
      </p:sp>
      <p:sp>
        <p:nvSpPr>
          <p:cNvPr id="2" name="TextBox 1">
            <a:extLst>
              <a:ext uri="{FF2B5EF4-FFF2-40B4-BE49-F238E27FC236}">
                <a16:creationId xmlns:a16="http://schemas.microsoft.com/office/drawing/2014/main" id="{8B155D55-701E-26CA-89FB-EA397679BB29}"/>
              </a:ext>
            </a:extLst>
          </p:cNvPr>
          <p:cNvSpPr txBox="1"/>
          <p:nvPr/>
        </p:nvSpPr>
        <p:spPr>
          <a:xfrm>
            <a:off x="1232681" y="3224498"/>
            <a:ext cx="6907237" cy="1384995"/>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Timeline is </a:t>
            </a:r>
            <a:r>
              <a:rPr lang="en-US" sz="1400" b="1" dirty="0">
                <a:latin typeface="Calibri" panose="020F0502020204030204" pitchFamily="34" charset="0"/>
                <a:cs typeface="Calibri" panose="020F0502020204030204" pitchFamily="34" charset="0"/>
              </a:rPr>
              <a:t>driven by R&amp;D</a:t>
            </a:r>
          </a:p>
          <a:p>
            <a:r>
              <a:rPr lang="en-US" sz="1400" dirty="0">
                <a:latin typeface="Calibri" panose="020F0502020204030204" pitchFamily="34" charset="0"/>
                <a:cs typeface="Calibri" panose="020F0502020204030204" pitchFamily="34" charset="0"/>
              </a:rPr>
              <a:t>Most ambitious example to define R&amp;D </a:t>
            </a:r>
            <a:r>
              <a:rPr lang="en-US" sz="1400" dirty="0" err="1">
                <a:latin typeface="Calibri" panose="020F0502020204030204" pitchFamily="34" charset="0"/>
                <a:cs typeface="Calibri" panose="020F0502020204030204" pitchFamily="34" charset="0"/>
              </a:rPr>
              <a:t>programme</a:t>
            </a:r>
            <a:r>
              <a:rPr lang="en-US" sz="1400" dirty="0">
                <a:latin typeface="Calibri" panose="020F0502020204030204" pitchFamily="34" charset="0"/>
                <a:cs typeface="Calibri" panose="020F0502020204030204" pitchFamily="34" charset="0"/>
              </a:rPr>
              <a:t> priorities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Assumes firm commitment to enable the muon collider as next flagship after HL-LHC</a:t>
            </a:r>
          </a:p>
          <a:p>
            <a:r>
              <a:rPr lang="en-US" sz="1400" dirty="0">
                <a:latin typeface="Calibri" panose="020F0502020204030204" pitchFamily="34" charset="0"/>
                <a:cs typeface="Calibri" panose="020F0502020204030204" pitchFamily="34" charset="0"/>
              </a:rPr>
              <a:t>Other options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In Europe after a </a:t>
            </a:r>
            <a:r>
              <a:rPr lang="en-US" sz="1400" dirty="0" err="1">
                <a:latin typeface="Calibri" panose="020F0502020204030204" pitchFamily="34" charset="0"/>
                <a:cs typeface="Calibri" panose="020F0502020204030204" pitchFamily="34" charset="0"/>
              </a:rPr>
              <a:t>higgs</a:t>
            </a:r>
            <a:r>
              <a:rPr lang="en-US" sz="1400" dirty="0">
                <a:latin typeface="Calibri" panose="020F0502020204030204" pitchFamily="34" charset="0"/>
                <a:cs typeface="Calibri" panose="020F0502020204030204" pitchFamily="34" charset="0"/>
              </a:rPr>
              <a:t> factory</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In the US to become leader at the energy frontier</a:t>
            </a:r>
          </a:p>
        </p:txBody>
      </p:sp>
      <p:pic>
        <p:nvPicPr>
          <p:cNvPr id="8" name="Picture 7">
            <a:extLst>
              <a:ext uri="{FF2B5EF4-FFF2-40B4-BE49-F238E27FC236}">
                <a16:creationId xmlns:a16="http://schemas.microsoft.com/office/drawing/2014/main" id="{131CD2F0-16B1-769E-9C4B-286B5199F5D1}"/>
              </a:ext>
            </a:extLst>
          </p:cNvPr>
          <p:cNvPicPr>
            <a:picLocks noChangeAspect="1"/>
          </p:cNvPicPr>
          <p:nvPr/>
        </p:nvPicPr>
        <p:blipFill>
          <a:blip r:embed="rId2"/>
          <a:stretch>
            <a:fillRect/>
          </a:stretch>
        </p:blipFill>
        <p:spPr>
          <a:xfrm>
            <a:off x="-1" y="915566"/>
            <a:ext cx="9144001" cy="1834487"/>
          </a:xfrm>
          <a:prstGeom prst="rect">
            <a:avLst/>
          </a:prstGeom>
        </p:spPr>
      </p:pic>
      <p:cxnSp>
        <p:nvCxnSpPr>
          <p:cNvPr id="11" name="Straight Arrow Connector 10">
            <a:extLst>
              <a:ext uri="{FF2B5EF4-FFF2-40B4-BE49-F238E27FC236}">
                <a16:creationId xmlns:a16="http://schemas.microsoft.com/office/drawing/2014/main" id="{51FAD22B-5252-1810-ACE7-1ED8C25C2452}"/>
              </a:ext>
            </a:extLst>
          </p:cNvPr>
          <p:cNvCxnSpPr>
            <a:cxnSpLocks/>
          </p:cNvCxnSpPr>
          <p:nvPr/>
        </p:nvCxnSpPr>
        <p:spPr>
          <a:xfrm>
            <a:off x="1066800" y="2643758"/>
            <a:ext cx="1488976" cy="0"/>
          </a:xfrm>
          <a:prstGeom prst="straightConnector1">
            <a:avLst/>
          </a:prstGeom>
          <a:ln>
            <a:headEnd type="triangle" w="lg" len="med"/>
            <a:tailEnd type="triangle" w="lg" len="med"/>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89A2E033-5ECA-B40C-E294-90AB53B163FF}"/>
              </a:ext>
            </a:extLst>
          </p:cNvPr>
          <p:cNvCxnSpPr>
            <a:cxnSpLocks/>
          </p:cNvCxnSpPr>
          <p:nvPr/>
        </p:nvCxnSpPr>
        <p:spPr>
          <a:xfrm>
            <a:off x="2555776" y="2643758"/>
            <a:ext cx="1080120" cy="0"/>
          </a:xfrm>
          <a:prstGeom prst="straightConnector1">
            <a:avLst/>
          </a:prstGeom>
          <a:ln>
            <a:headEnd type="triangle" w="lg" len="med"/>
            <a:tailEnd type="triangle" w="lg" len="med"/>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532CD01D-1887-D537-CD3C-8EC6FB5CF361}"/>
              </a:ext>
            </a:extLst>
          </p:cNvPr>
          <p:cNvSpPr txBox="1"/>
          <p:nvPr/>
        </p:nvSpPr>
        <p:spPr>
          <a:xfrm>
            <a:off x="49592" y="690651"/>
            <a:ext cx="1807161" cy="276999"/>
          </a:xfrm>
          <a:prstGeom prst="rect">
            <a:avLst/>
          </a:prstGeom>
          <a:noFill/>
        </p:spPr>
        <p:txBody>
          <a:bodyPr wrap="none" rtlCol="0">
            <a:spAutoFit/>
          </a:bodyPr>
          <a:lstStyle/>
          <a:p>
            <a:r>
              <a:rPr lang="en-US" sz="1200" dirty="0"/>
              <a:t>Decision on demonstrator</a:t>
            </a:r>
          </a:p>
        </p:txBody>
      </p:sp>
      <p:cxnSp>
        <p:nvCxnSpPr>
          <p:cNvPr id="20" name="Straight Arrow Connector 19">
            <a:extLst>
              <a:ext uri="{FF2B5EF4-FFF2-40B4-BE49-F238E27FC236}">
                <a16:creationId xmlns:a16="http://schemas.microsoft.com/office/drawing/2014/main" id="{F2DF811F-87FF-FDD3-0D8B-3B8B18BA9A10}"/>
              </a:ext>
            </a:extLst>
          </p:cNvPr>
          <p:cNvCxnSpPr>
            <a:cxnSpLocks/>
          </p:cNvCxnSpPr>
          <p:nvPr/>
        </p:nvCxnSpPr>
        <p:spPr>
          <a:xfrm>
            <a:off x="827584" y="915566"/>
            <a:ext cx="167208" cy="32911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E49259F2-53AA-FB96-15CF-6CFBE5DFFB42}"/>
              </a:ext>
            </a:extLst>
          </p:cNvPr>
          <p:cNvSpPr txBox="1"/>
          <p:nvPr/>
        </p:nvSpPr>
        <p:spPr>
          <a:xfrm>
            <a:off x="1331640" y="2634899"/>
            <a:ext cx="2440348" cy="276999"/>
          </a:xfrm>
          <a:prstGeom prst="rect">
            <a:avLst/>
          </a:prstGeom>
          <a:noFill/>
        </p:spPr>
        <p:txBody>
          <a:bodyPr wrap="none" rtlCol="0">
            <a:spAutoFit/>
          </a:bodyPr>
          <a:lstStyle/>
          <a:p>
            <a:r>
              <a:rPr lang="en-US" sz="1200" dirty="0"/>
              <a:t>Initial                     final demonstrator</a:t>
            </a:r>
          </a:p>
        </p:txBody>
      </p:sp>
      <p:sp>
        <p:nvSpPr>
          <p:cNvPr id="4" name="Slide Number Placeholder 3">
            <a:extLst>
              <a:ext uri="{FF2B5EF4-FFF2-40B4-BE49-F238E27FC236}">
                <a16:creationId xmlns:a16="http://schemas.microsoft.com/office/drawing/2014/main" id="{79C5AAED-74D7-00C0-EE4E-82ED5EB460F6}"/>
              </a:ext>
            </a:extLst>
          </p:cNvPr>
          <p:cNvSpPr>
            <a:spLocks noGrp="1"/>
          </p:cNvSpPr>
          <p:nvPr>
            <p:ph type="sldNum" sz="quarter" idx="4"/>
          </p:nvPr>
        </p:nvSpPr>
        <p:spPr/>
        <p:txBody>
          <a:bodyPr/>
          <a:lstStyle/>
          <a:p>
            <a:fld id="{974172A1-1CBF-0B40-9234-7D4D80EC19EA}" type="slidenum">
              <a:rPr lang="en-GB" smtClean="0"/>
              <a:pPr/>
              <a:t>5</a:t>
            </a:fld>
            <a:endParaRPr lang="en-GB" dirty="0"/>
          </a:p>
        </p:txBody>
      </p:sp>
    </p:spTree>
    <p:extLst>
      <p:ext uri="{BB962C8B-B14F-4D97-AF65-F5344CB8AC3E}">
        <p14:creationId xmlns:p14="http://schemas.microsoft.com/office/powerpoint/2010/main" val="39100657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A0E45D-AFB9-A292-466F-1819748962B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86398138-8604-EED3-A174-15651D55F536}"/>
              </a:ext>
            </a:extLst>
          </p:cNvPr>
          <p:cNvSpPr>
            <a:spLocks noGrp="1"/>
          </p:cNvSpPr>
          <p:nvPr>
            <p:ph type="ftr" sz="quarter" idx="3"/>
          </p:nvPr>
        </p:nvSpPr>
        <p:spPr>
          <a:xfrm>
            <a:off x="35496" y="4977845"/>
            <a:ext cx="6768752" cy="195485"/>
          </a:xfrm>
        </p:spPr>
        <p:txBody>
          <a:bodyPr/>
          <a:lstStyle/>
          <a:p>
            <a:pPr algn="l"/>
            <a:r>
              <a:rPr lang="en-US"/>
              <a:t>D. Schulte, S. Stapnes, Muon Collider, LDG, CERN, June 2025</a:t>
            </a:r>
            <a:endParaRPr lang="en-GB" dirty="0"/>
          </a:p>
        </p:txBody>
      </p:sp>
      <p:sp>
        <p:nvSpPr>
          <p:cNvPr id="5" name="Title 4">
            <a:extLst>
              <a:ext uri="{FF2B5EF4-FFF2-40B4-BE49-F238E27FC236}">
                <a16:creationId xmlns:a16="http://schemas.microsoft.com/office/drawing/2014/main" id="{D910E5D4-D965-7E01-D90F-23CB7486BE18}"/>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LDG Mid-term Review – Feb. 2025</a:t>
            </a:r>
            <a:endParaRPr lang="en-US" sz="3200" dirty="0">
              <a:latin typeface="Calibri"/>
              <a:cs typeface="Calibri"/>
            </a:endParaRPr>
          </a:p>
        </p:txBody>
      </p:sp>
      <p:sp>
        <p:nvSpPr>
          <p:cNvPr id="2" name="Slide Number Placeholder 1">
            <a:extLst>
              <a:ext uri="{FF2B5EF4-FFF2-40B4-BE49-F238E27FC236}">
                <a16:creationId xmlns:a16="http://schemas.microsoft.com/office/drawing/2014/main" id="{FA8767A8-F720-1886-9257-06B1126F076C}"/>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4" name="TextBox 3">
            <a:extLst>
              <a:ext uri="{FF2B5EF4-FFF2-40B4-BE49-F238E27FC236}">
                <a16:creationId xmlns:a16="http://schemas.microsoft.com/office/drawing/2014/main" id="{49B950DC-937A-681C-9C1A-DE2BC4B5E4EE}"/>
              </a:ext>
            </a:extLst>
          </p:cNvPr>
          <p:cNvSpPr txBox="1"/>
          <p:nvPr/>
        </p:nvSpPr>
        <p:spPr>
          <a:xfrm>
            <a:off x="179512" y="1194782"/>
            <a:ext cx="8974014" cy="3539430"/>
          </a:xfrm>
          <a:prstGeom prst="rect">
            <a:avLst/>
          </a:prstGeom>
          <a:noFill/>
        </p:spPr>
        <p:txBody>
          <a:bodyPr wrap="square" rtlCol="0">
            <a:spAutoFit/>
          </a:bodyPr>
          <a:lstStyle/>
          <a:p>
            <a:r>
              <a:rPr lang="en-US" sz="1400" b="1" dirty="0">
                <a:latin typeface="Calibri" panose="020F0502020204030204" pitchFamily="34" charset="0"/>
                <a:cs typeface="Calibri" panose="020F0502020204030204" pitchFamily="34" charset="0"/>
              </a:rPr>
              <a:t>Recommendations:</a:t>
            </a:r>
          </a:p>
          <a:p>
            <a:pPr marL="285750" indent="-285750">
              <a:buFont typeface="Arial" panose="020B0604020202020204" pitchFamily="34" charset="0"/>
              <a:buChar char="•"/>
            </a:pPr>
            <a:r>
              <a:rPr lang="en-US" sz="1400" b="1" dirty="0">
                <a:latin typeface="Calibri" panose="020F0502020204030204" pitchFamily="34" charset="0"/>
                <a:cs typeface="Calibri" panose="020F0502020204030204" pitchFamily="34" charset="0"/>
              </a:rPr>
              <a:t>Develop a Start-to-End Performance Simulator: </a:t>
            </a:r>
            <a:r>
              <a:rPr lang="en-US" sz="1400" dirty="0">
                <a:latin typeface="Calibri" panose="020F0502020204030204" pitchFamily="34" charset="0"/>
                <a:cs typeface="Calibri" panose="020F0502020204030204" pitchFamily="34" charset="0"/>
              </a:rPr>
              <a:t>Create a comprehensive simulation framework to assess the robustness of key parameters, including luminosity, cost, and energy consumption. This tool should enable performance optimization, sensitivity analysis, and risk mitigation across the entire collider complex.</a:t>
            </a:r>
          </a:p>
          <a:p>
            <a:r>
              <a:rPr lang="en-US" sz="1400" dirty="0">
                <a:latin typeface="Calibri" panose="020F0502020204030204" pitchFamily="34" charset="0"/>
                <a:cs typeface="Calibri" panose="020F0502020204030204" pitchFamily="34" charset="0"/>
              </a:rPr>
              <a:t>       </a:t>
            </a:r>
            <a:r>
              <a:rPr lang="en-US" sz="1400" dirty="0">
                <a:solidFill>
                  <a:srgbClr val="C00000"/>
                </a:solidFill>
                <a:latin typeface="Calibri" panose="020F0502020204030204" pitchFamily="34" charset="0"/>
                <a:cs typeface="Calibri" panose="020F0502020204030204" pitchFamily="34" charset="0"/>
              </a:rPr>
              <a:t>-&gt; this is (one of) the most urgent and crucial parts of the R&amp;D plan (see slide 10)</a:t>
            </a:r>
          </a:p>
          <a:p>
            <a:endParaRPr lang="en-US" sz="1400" b="1"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b="1" dirty="0">
                <a:latin typeface="Calibri" panose="020F0502020204030204" pitchFamily="34" charset="0"/>
                <a:cs typeface="Calibri" panose="020F0502020204030204" pitchFamily="34" charset="0"/>
              </a:rPr>
              <a:t>Define and fund a High-Field HTS and RF Development Strategy:</a:t>
            </a:r>
            <a:r>
              <a:rPr lang="en-US" sz="1400" dirty="0">
                <a:latin typeface="Calibri" panose="020F0502020204030204" pitchFamily="34" charset="0"/>
                <a:cs typeface="Calibri" panose="020F0502020204030204" pitchFamily="34" charset="0"/>
              </a:rPr>
              <a:t> Establish a clear roadmap for the development of the high-field HTS magnet and the RF systems, including well-defined specifications and performance targets. Securing dedicated funding is essential to advance these critical technologies.</a:t>
            </a:r>
          </a:p>
          <a:p>
            <a:r>
              <a:rPr lang="en-US" sz="1400" dirty="0">
                <a:latin typeface="Calibri" panose="020F0502020204030204" pitchFamily="34" charset="0"/>
                <a:cs typeface="Calibri" panose="020F0502020204030204" pitchFamily="34" charset="0"/>
              </a:rPr>
              <a:t>       </a:t>
            </a:r>
            <a:r>
              <a:rPr lang="en-US" sz="1400" dirty="0">
                <a:solidFill>
                  <a:srgbClr val="C00000"/>
                </a:solidFill>
                <a:latin typeface="Calibri" panose="020F0502020204030204" pitchFamily="34" charset="0"/>
                <a:cs typeface="Calibri" panose="020F0502020204030204" pitchFamily="34" charset="0"/>
              </a:rPr>
              <a:t>-&gt; also for this point, see R&amp;D plan below - slide 14 (and 15 for impact outside HEP)</a:t>
            </a:r>
          </a:p>
          <a:p>
            <a:pPr marL="285750" indent="-285750">
              <a:buFont typeface="Arial" panose="020B0604020202020204" pitchFamily="34" charset="0"/>
              <a:buChar char="•"/>
            </a:pPr>
            <a:endParaRPr lang="en-US" sz="1400" b="1"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b="1" dirty="0">
                <a:latin typeface="Calibri" panose="020F0502020204030204" pitchFamily="34" charset="0"/>
                <a:cs typeface="Calibri" panose="020F0502020204030204" pitchFamily="34" charset="0"/>
              </a:rPr>
              <a:t>Conduct an Independent Review of Scope, Schedule, and Costs: </a:t>
            </a:r>
            <a:r>
              <a:rPr lang="en-US" sz="1400" dirty="0">
                <a:latin typeface="Calibri" panose="020F0502020204030204" pitchFamily="34" charset="0"/>
                <a:cs typeface="Calibri" panose="020F0502020204030204" pitchFamily="34" charset="0"/>
              </a:rPr>
              <a:t>An urgent, independent evaluation is needed to assess the overall scope, timeline, and budget of the Muon Collider R&amp;D program for the period 2026-2036. This review will be crucial to ensure that funding requests for this R&amp;D phase are well-justified and aligned with project objectives.</a:t>
            </a:r>
          </a:p>
          <a:p>
            <a:r>
              <a:rPr lang="en-US" sz="1400" dirty="0">
                <a:latin typeface="Calibri" panose="020F0502020204030204" pitchFamily="34" charset="0"/>
                <a:cs typeface="Calibri" panose="020F0502020204030204" pitchFamily="34" charset="0"/>
              </a:rPr>
              <a:t>       </a:t>
            </a:r>
            <a:r>
              <a:rPr lang="en-US" sz="1400" dirty="0">
                <a:solidFill>
                  <a:srgbClr val="C00000"/>
                </a:solidFill>
                <a:latin typeface="Calibri" panose="020F0502020204030204" pitchFamily="34" charset="0"/>
                <a:cs typeface="Calibri" panose="020F0502020204030204" pitchFamily="34" charset="0"/>
              </a:rPr>
              <a:t>-&gt; Initial review by our International Advisory Committee next week (see slide 9), more details in future reviews </a:t>
            </a:r>
          </a:p>
        </p:txBody>
      </p:sp>
      <p:sp>
        <p:nvSpPr>
          <p:cNvPr id="6" name="TextBox 5">
            <a:extLst>
              <a:ext uri="{FF2B5EF4-FFF2-40B4-BE49-F238E27FC236}">
                <a16:creationId xmlns:a16="http://schemas.microsoft.com/office/drawing/2014/main" id="{39FAAA8E-FA4C-DCD6-1E63-E5F2DCF5363C}"/>
              </a:ext>
            </a:extLst>
          </p:cNvPr>
          <p:cNvSpPr txBox="1"/>
          <p:nvPr/>
        </p:nvSpPr>
        <p:spPr>
          <a:xfrm>
            <a:off x="179512" y="671562"/>
            <a:ext cx="6994302" cy="523220"/>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Found</a:t>
            </a:r>
            <a:r>
              <a:rPr lang="en-US" sz="1400" b="1" dirty="0">
                <a:latin typeface="Calibri" panose="020F0502020204030204" pitchFamily="34" charset="0"/>
                <a:cs typeface="Calibri" panose="020F0502020204030204" pitchFamily="34" charset="0"/>
              </a:rPr>
              <a:t> good progress for Roadmap implementation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Estimated that 75% of Roadmap goals have been achieved</a:t>
            </a:r>
          </a:p>
        </p:txBody>
      </p:sp>
    </p:spTree>
    <p:extLst>
      <p:ext uri="{BB962C8B-B14F-4D97-AF65-F5344CB8AC3E}">
        <p14:creationId xmlns:p14="http://schemas.microsoft.com/office/powerpoint/2010/main" val="22579147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ED533-4052-0AA4-BADE-45017F0DBAE7}"/>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8DB12095-DCE3-495C-AB43-776BB6FE5A2E}"/>
              </a:ext>
            </a:extLst>
          </p:cNvPr>
          <p:cNvSpPr>
            <a:spLocks noGrp="1"/>
          </p:cNvSpPr>
          <p:nvPr>
            <p:ph type="ftr" sz="quarter" idx="3"/>
          </p:nvPr>
        </p:nvSpPr>
        <p:spPr/>
        <p:txBody>
          <a:bodyPr/>
          <a:lstStyle/>
          <a:p>
            <a:pPr algn="l"/>
            <a:r>
              <a:rPr lang="en-US"/>
              <a:t>D. Schulte, S. Stapnes, Muon Collider, LDG, CERN, June 2025</a:t>
            </a:r>
            <a:endParaRPr lang="en-GB" dirty="0"/>
          </a:p>
        </p:txBody>
      </p:sp>
      <p:sp>
        <p:nvSpPr>
          <p:cNvPr id="5" name="Title 4">
            <a:extLst>
              <a:ext uri="{FF2B5EF4-FFF2-40B4-BE49-F238E27FC236}">
                <a16:creationId xmlns:a16="http://schemas.microsoft.com/office/drawing/2014/main" id="{4A7ED111-6370-0A05-C03D-16E5E73721E0}"/>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R&amp;D Plan Deliverables and Resources</a:t>
            </a:r>
            <a:endParaRPr lang="en-US" sz="3200" dirty="0">
              <a:latin typeface="Calibri"/>
              <a:cs typeface="Calibri"/>
            </a:endParaRPr>
          </a:p>
        </p:txBody>
      </p:sp>
      <p:pic>
        <p:nvPicPr>
          <p:cNvPr id="4" name="Picture 3" descr="A table of information&#10;&#10;Description automatically generated">
            <a:extLst>
              <a:ext uri="{FF2B5EF4-FFF2-40B4-BE49-F238E27FC236}">
                <a16:creationId xmlns:a16="http://schemas.microsoft.com/office/drawing/2014/main" id="{B864508F-BE62-B102-B399-153E304122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9944" y="1262012"/>
            <a:ext cx="2572512" cy="3347189"/>
          </a:xfrm>
          <a:prstGeom prst="rect">
            <a:avLst/>
          </a:prstGeom>
        </p:spPr>
      </p:pic>
      <p:cxnSp>
        <p:nvCxnSpPr>
          <p:cNvPr id="9" name="Straight Connector 8">
            <a:extLst>
              <a:ext uri="{FF2B5EF4-FFF2-40B4-BE49-F238E27FC236}">
                <a16:creationId xmlns:a16="http://schemas.microsoft.com/office/drawing/2014/main" id="{9D58D56D-3472-E5FC-F6B3-C83C418CEFFE}"/>
              </a:ext>
            </a:extLst>
          </p:cNvPr>
          <p:cNvCxnSpPr>
            <a:cxnSpLocks/>
          </p:cNvCxnSpPr>
          <p:nvPr/>
        </p:nvCxnSpPr>
        <p:spPr>
          <a:xfrm>
            <a:off x="148094" y="680932"/>
            <a:ext cx="6261850" cy="484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45007DE-FC25-CA76-BC8D-8EF9467F2BF5}"/>
              </a:ext>
            </a:extLst>
          </p:cNvPr>
          <p:cNvCxnSpPr>
            <a:cxnSpLocks/>
          </p:cNvCxnSpPr>
          <p:nvPr/>
        </p:nvCxnSpPr>
        <p:spPr>
          <a:xfrm flipV="1">
            <a:off x="6276213" y="1979387"/>
            <a:ext cx="2853423" cy="38258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E847E03-AE9A-0FB4-8F1C-9FDA3C393C5A}"/>
              </a:ext>
            </a:extLst>
          </p:cNvPr>
          <p:cNvCxnSpPr>
            <a:cxnSpLocks/>
          </p:cNvCxnSpPr>
          <p:nvPr/>
        </p:nvCxnSpPr>
        <p:spPr>
          <a:xfrm flipV="1">
            <a:off x="161544" y="1994094"/>
            <a:ext cx="6261849" cy="41781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ame 21">
            <a:extLst>
              <a:ext uri="{FF2B5EF4-FFF2-40B4-BE49-F238E27FC236}">
                <a16:creationId xmlns:a16="http://schemas.microsoft.com/office/drawing/2014/main" id="{DAA3A236-64BD-A2FC-4C39-BAA2A82E170B}"/>
              </a:ext>
            </a:extLst>
          </p:cNvPr>
          <p:cNvSpPr/>
          <p:nvPr/>
        </p:nvSpPr>
        <p:spPr>
          <a:xfrm>
            <a:off x="6423394" y="1145958"/>
            <a:ext cx="2706242" cy="833429"/>
          </a:xfrm>
          <a:prstGeom prst="frame">
            <a:avLst>
              <a:gd name="adj1" fmla="val 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9" name="Straight Connector 28">
            <a:extLst>
              <a:ext uri="{FF2B5EF4-FFF2-40B4-BE49-F238E27FC236}">
                <a16:creationId xmlns:a16="http://schemas.microsoft.com/office/drawing/2014/main" id="{ABF2372A-B7E1-910C-5C9F-6A89BB17D6B9}"/>
              </a:ext>
            </a:extLst>
          </p:cNvPr>
          <p:cNvCxnSpPr>
            <a:cxnSpLocks/>
          </p:cNvCxnSpPr>
          <p:nvPr/>
        </p:nvCxnSpPr>
        <p:spPr>
          <a:xfrm>
            <a:off x="6262764" y="680932"/>
            <a:ext cx="2866872" cy="484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33" name="Picture 32" descr="A table of information&#10;&#10;Description automatically generated">
            <a:extLst>
              <a:ext uri="{FF2B5EF4-FFF2-40B4-BE49-F238E27FC236}">
                <a16:creationId xmlns:a16="http://schemas.microsoft.com/office/drawing/2014/main" id="{237A98F4-AEBA-4AA0-77E4-73B1DEAAB2C6}"/>
              </a:ext>
            </a:extLst>
          </p:cNvPr>
          <p:cNvPicPr>
            <a:picLocks noChangeAspect="1"/>
          </p:cNvPicPr>
          <p:nvPr/>
        </p:nvPicPr>
        <p:blipFill>
          <a:blip r:embed="rId2">
            <a:extLst>
              <a:ext uri="{28A0092B-C50C-407E-A947-70E740481C1C}">
                <a14:useLocalDpi xmlns:a14="http://schemas.microsoft.com/office/drawing/2010/main" val="0"/>
              </a:ext>
            </a:extLst>
          </a:blip>
          <a:srcRect b="79367"/>
          <a:stretch/>
        </p:blipFill>
        <p:spPr>
          <a:xfrm>
            <a:off x="14363" y="693124"/>
            <a:ext cx="6261850" cy="1681040"/>
          </a:xfrm>
          <a:prstGeom prst="rect">
            <a:avLst/>
          </a:prstGeom>
        </p:spPr>
      </p:pic>
      <p:sp>
        <p:nvSpPr>
          <p:cNvPr id="34" name="Frame 33">
            <a:extLst>
              <a:ext uri="{FF2B5EF4-FFF2-40B4-BE49-F238E27FC236}">
                <a16:creationId xmlns:a16="http://schemas.microsoft.com/office/drawing/2014/main" id="{D8F27BAF-2F97-00F5-00D0-F977D6A29F03}"/>
              </a:ext>
            </a:extLst>
          </p:cNvPr>
          <p:cNvSpPr/>
          <p:nvPr/>
        </p:nvSpPr>
        <p:spPr>
          <a:xfrm>
            <a:off x="148094" y="672596"/>
            <a:ext cx="6114670" cy="1730981"/>
          </a:xfrm>
          <a:prstGeom prst="frame">
            <a:avLst>
              <a:gd name="adj1" fmla="val 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5" name="Picture 34" descr="A table with numbers and numbers&#10;&#10;Description automatically generated">
            <a:extLst>
              <a:ext uri="{FF2B5EF4-FFF2-40B4-BE49-F238E27FC236}">
                <a16:creationId xmlns:a16="http://schemas.microsoft.com/office/drawing/2014/main" id="{ADA13EEC-EC4D-F372-690C-3051345269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286" y="2426620"/>
            <a:ext cx="4994262" cy="2459262"/>
          </a:xfrm>
          <a:prstGeom prst="rect">
            <a:avLst/>
          </a:prstGeom>
        </p:spPr>
      </p:pic>
      <p:sp>
        <p:nvSpPr>
          <p:cNvPr id="2" name="Slide Number Placeholder 1">
            <a:extLst>
              <a:ext uri="{FF2B5EF4-FFF2-40B4-BE49-F238E27FC236}">
                <a16:creationId xmlns:a16="http://schemas.microsoft.com/office/drawing/2014/main" id="{7340EA39-1D20-132F-CCB3-A7C80093FEBC}"/>
              </a:ext>
            </a:extLst>
          </p:cNvPr>
          <p:cNvSpPr>
            <a:spLocks noGrp="1"/>
          </p:cNvSpPr>
          <p:nvPr>
            <p:ph type="sldNum" sz="quarter" idx="4"/>
          </p:nvPr>
        </p:nvSpPr>
        <p:spPr/>
        <p:txBody>
          <a:bodyPr/>
          <a:lstStyle/>
          <a:p>
            <a:fld id="{974172A1-1CBF-0B40-9234-7D4D80EC19EA}" type="slidenum">
              <a:rPr lang="en-GB" smtClean="0"/>
              <a:pPr/>
              <a:t>7</a:t>
            </a:fld>
            <a:endParaRPr lang="en-GB" dirty="0"/>
          </a:p>
        </p:txBody>
      </p:sp>
    </p:spTree>
    <p:extLst>
      <p:ext uri="{BB962C8B-B14F-4D97-AF65-F5344CB8AC3E}">
        <p14:creationId xmlns:p14="http://schemas.microsoft.com/office/powerpoint/2010/main" val="22381185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7DF76A-CFD2-6786-29EC-22F2511A8EBC}"/>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3A2CAB59-B502-4C06-C859-AD04D89C7811}"/>
              </a:ext>
            </a:extLst>
          </p:cNvPr>
          <p:cNvSpPr>
            <a:spLocks noGrp="1"/>
          </p:cNvSpPr>
          <p:nvPr>
            <p:ph type="ftr" sz="quarter" idx="3"/>
          </p:nvPr>
        </p:nvSpPr>
        <p:spPr/>
        <p:txBody>
          <a:bodyPr/>
          <a:lstStyle/>
          <a:p>
            <a:pPr algn="l"/>
            <a:r>
              <a:rPr lang="en-US"/>
              <a:t>D. Schulte, S. Stapnes, Muon Collider, LDG, CERN, June 2025</a:t>
            </a:r>
            <a:endParaRPr lang="en-GB" dirty="0"/>
          </a:p>
        </p:txBody>
      </p:sp>
      <p:sp>
        <p:nvSpPr>
          <p:cNvPr id="5" name="Title 4">
            <a:extLst>
              <a:ext uri="{FF2B5EF4-FFF2-40B4-BE49-F238E27FC236}">
                <a16:creationId xmlns:a16="http://schemas.microsoft.com/office/drawing/2014/main" id="{5D219736-5443-D751-72EA-C76F985E4576}"/>
              </a:ext>
            </a:extLst>
          </p:cNvPr>
          <p:cNvSpPr>
            <a:spLocks noGrp="1"/>
          </p:cNvSpPr>
          <p:nvPr>
            <p:ph type="title"/>
          </p:nvPr>
        </p:nvSpPr>
        <p:spPr>
          <a:xfrm>
            <a:off x="1295400" y="-20538"/>
            <a:ext cx="6781800" cy="565175"/>
          </a:xfrm>
        </p:spPr>
        <p:txBody>
          <a:bodyPr/>
          <a:lstStyle/>
          <a:p>
            <a:pPr algn="ctr"/>
            <a:r>
              <a:rPr lang="en-US" sz="3200" spc="-1" dirty="0">
                <a:solidFill>
                  <a:srgbClr val="000000"/>
                </a:solidFill>
                <a:latin typeface="Calibri" panose="020F0502020204030204" pitchFamily="34" charset="0"/>
                <a:cs typeface="Calibri" panose="020F0502020204030204" pitchFamily="34" charset="0"/>
              </a:rPr>
              <a:t>R&amp;D Plan Deliverables and Resources</a:t>
            </a:r>
            <a:endParaRPr lang="en-US" sz="3200" dirty="0">
              <a:latin typeface="Calibri"/>
              <a:cs typeface="Calibri"/>
            </a:endParaRPr>
          </a:p>
        </p:txBody>
      </p:sp>
      <p:pic>
        <p:nvPicPr>
          <p:cNvPr id="4" name="Picture 3" descr="A table of information&#10;&#10;Description automatically generated">
            <a:extLst>
              <a:ext uri="{FF2B5EF4-FFF2-40B4-BE49-F238E27FC236}">
                <a16:creationId xmlns:a16="http://schemas.microsoft.com/office/drawing/2014/main" id="{1AACB52C-DB57-63B9-3B98-780ADBB67F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9944" y="1262012"/>
            <a:ext cx="2572512" cy="3347189"/>
          </a:xfrm>
          <a:prstGeom prst="rect">
            <a:avLst/>
          </a:prstGeom>
        </p:spPr>
      </p:pic>
      <p:cxnSp>
        <p:nvCxnSpPr>
          <p:cNvPr id="9" name="Straight Connector 8">
            <a:extLst>
              <a:ext uri="{FF2B5EF4-FFF2-40B4-BE49-F238E27FC236}">
                <a16:creationId xmlns:a16="http://schemas.microsoft.com/office/drawing/2014/main" id="{7AB3D456-0C5C-2B07-D4D3-5924C28E7A97}"/>
              </a:ext>
            </a:extLst>
          </p:cNvPr>
          <p:cNvCxnSpPr>
            <a:cxnSpLocks/>
          </p:cNvCxnSpPr>
          <p:nvPr/>
        </p:nvCxnSpPr>
        <p:spPr>
          <a:xfrm>
            <a:off x="148094" y="680932"/>
            <a:ext cx="6261850" cy="484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7D1F2F8-E918-F5B7-3C36-D4EAD1945CC1}"/>
              </a:ext>
            </a:extLst>
          </p:cNvPr>
          <p:cNvCxnSpPr>
            <a:cxnSpLocks/>
          </p:cNvCxnSpPr>
          <p:nvPr/>
        </p:nvCxnSpPr>
        <p:spPr>
          <a:xfrm flipV="1">
            <a:off x="6276213" y="1979387"/>
            <a:ext cx="2853423" cy="38258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DDCE67F-55BF-AB03-3AA2-EAE6A1A15064}"/>
              </a:ext>
            </a:extLst>
          </p:cNvPr>
          <p:cNvCxnSpPr>
            <a:cxnSpLocks/>
          </p:cNvCxnSpPr>
          <p:nvPr/>
        </p:nvCxnSpPr>
        <p:spPr>
          <a:xfrm flipV="1">
            <a:off x="161544" y="1994094"/>
            <a:ext cx="6261849" cy="41781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ame 21">
            <a:extLst>
              <a:ext uri="{FF2B5EF4-FFF2-40B4-BE49-F238E27FC236}">
                <a16:creationId xmlns:a16="http://schemas.microsoft.com/office/drawing/2014/main" id="{56A8E938-BCE5-332F-6DD6-D4CCE266C11E}"/>
              </a:ext>
            </a:extLst>
          </p:cNvPr>
          <p:cNvSpPr/>
          <p:nvPr/>
        </p:nvSpPr>
        <p:spPr>
          <a:xfrm>
            <a:off x="6423394" y="1145958"/>
            <a:ext cx="2706242" cy="833429"/>
          </a:xfrm>
          <a:prstGeom prst="frame">
            <a:avLst>
              <a:gd name="adj1" fmla="val 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9" name="Straight Connector 28">
            <a:extLst>
              <a:ext uri="{FF2B5EF4-FFF2-40B4-BE49-F238E27FC236}">
                <a16:creationId xmlns:a16="http://schemas.microsoft.com/office/drawing/2014/main" id="{6BC879D4-7230-7DA1-3994-EB91A5F67EA1}"/>
              </a:ext>
            </a:extLst>
          </p:cNvPr>
          <p:cNvCxnSpPr>
            <a:cxnSpLocks/>
          </p:cNvCxnSpPr>
          <p:nvPr/>
        </p:nvCxnSpPr>
        <p:spPr>
          <a:xfrm>
            <a:off x="6262764" y="680932"/>
            <a:ext cx="2866872" cy="4849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33" name="Picture 32" descr="A table of information&#10;&#10;Description automatically generated">
            <a:extLst>
              <a:ext uri="{FF2B5EF4-FFF2-40B4-BE49-F238E27FC236}">
                <a16:creationId xmlns:a16="http://schemas.microsoft.com/office/drawing/2014/main" id="{CF37CC70-376B-31E7-C461-5FB107C1E481}"/>
              </a:ext>
            </a:extLst>
          </p:cNvPr>
          <p:cNvPicPr>
            <a:picLocks noChangeAspect="1"/>
          </p:cNvPicPr>
          <p:nvPr/>
        </p:nvPicPr>
        <p:blipFill>
          <a:blip r:embed="rId2">
            <a:extLst>
              <a:ext uri="{28A0092B-C50C-407E-A947-70E740481C1C}">
                <a14:useLocalDpi xmlns:a14="http://schemas.microsoft.com/office/drawing/2010/main" val="0"/>
              </a:ext>
            </a:extLst>
          </a:blip>
          <a:srcRect b="79367"/>
          <a:stretch/>
        </p:blipFill>
        <p:spPr>
          <a:xfrm>
            <a:off x="14363" y="693124"/>
            <a:ext cx="6261850" cy="1681040"/>
          </a:xfrm>
          <a:prstGeom prst="rect">
            <a:avLst/>
          </a:prstGeom>
        </p:spPr>
      </p:pic>
      <p:sp>
        <p:nvSpPr>
          <p:cNvPr id="34" name="Frame 33">
            <a:extLst>
              <a:ext uri="{FF2B5EF4-FFF2-40B4-BE49-F238E27FC236}">
                <a16:creationId xmlns:a16="http://schemas.microsoft.com/office/drawing/2014/main" id="{78083958-5C21-4325-04D5-7E4C7721AC0B}"/>
              </a:ext>
            </a:extLst>
          </p:cNvPr>
          <p:cNvSpPr/>
          <p:nvPr/>
        </p:nvSpPr>
        <p:spPr>
          <a:xfrm>
            <a:off x="148094" y="672596"/>
            <a:ext cx="6114670" cy="1730981"/>
          </a:xfrm>
          <a:prstGeom prst="frame">
            <a:avLst>
              <a:gd name="adj1" fmla="val 79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5" name="Picture 34" descr="A table with numbers and numbers&#10;&#10;Description automatically generated">
            <a:extLst>
              <a:ext uri="{FF2B5EF4-FFF2-40B4-BE49-F238E27FC236}">
                <a16:creationId xmlns:a16="http://schemas.microsoft.com/office/drawing/2014/main" id="{0FD03149-21A3-29BA-4F97-8AA81F9DAE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286" y="2426620"/>
            <a:ext cx="4994262" cy="2459262"/>
          </a:xfrm>
          <a:prstGeom prst="rect">
            <a:avLst/>
          </a:prstGeom>
        </p:spPr>
      </p:pic>
      <p:sp>
        <p:nvSpPr>
          <p:cNvPr id="7" name="TextBox 6">
            <a:extLst>
              <a:ext uri="{FF2B5EF4-FFF2-40B4-BE49-F238E27FC236}">
                <a16:creationId xmlns:a16="http://schemas.microsoft.com/office/drawing/2014/main" id="{760D1738-645C-A348-3C84-842BABD30843}"/>
              </a:ext>
            </a:extLst>
          </p:cNvPr>
          <p:cNvSpPr txBox="1"/>
          <p:nvPr/>
        </p:nvSpPr>
        <p:spPr>
          <a:xfrm>
            <a:off x="2416641" y="2089006"/>
            <a:ext cx="3785982" cy="1323439"/>
          </a:xfrm>
          <a:prstGeom prst="rect">
            <a:avLst/>
          </a:prstGeom>
          <a:solidFill>
            <a:schemeClr val="tx2">
              <a:lumMod val="20000"/>
              <a:lumOff val="80000"/>
            </a:schemeClr>
          </a:solidFill>
          <a:ln>
            <a:solidFill>
              <a:schemeClr val="tx1"/>
            </a:solidFill>
          </a:ln>
        </p:spPr>
        <p:txBody>
          <a:bodyPr wrap="square" rtlCol="0">
            <a:spAutoFit/>
          </a:bodyPr>
          <a:lstStyle/>
          <a:p>
            <a:r>
              <a:rPr lang="en-US" sz="1600" dirty="0">
                <a:latin typeface="Calibri" panose="020F0502020204030204" pitchFamily="34" charset="0"/>
                <a:cs typeface="Calibri" panose="020F0502020204030204" pitchFamily="34" charset="0"/>
              </a:rPr>
              <a:t>Totals:</a:t>
            </a:r>
          </a:p>
          <a:p>
            <a:r>
              <a:rPr lang="en-US" sz="1600" dirty="0">
                <a:latin typeface="Calibri" panose="020F0502020204030204" pitchFamily="34" charset="0"/>
                <a:cs typeface="Calibri" panose="020F0502020204030204" pitchFamily="34" charset="0"/>
              </a:rPr>
              <a:t>Duration 10 years</a:t>
            </a:r>
          </a:p>
          <a:p>
            <a:endParaRPr lang="en-US" sz="1600" dirty="0">
              <a:latin typeface="Calibri" panose="020F0502020204030204" pitchFamily="34" charset="0"/>
              <a:cs typeface="Calibri" panose="020F0502020204030204" pitchFamily="34" charset="0"/>
            </a:endParaRPr>
          </a:p>
          <a:p>
            <a:r>
              <a:rPr lang="en-US" sz="1600" dirty="0">
                <a:latin typeface="Calibri" panose="020F0502020204030204" pitchFamily="34" charset="0"/>
                <a:cs typeface="Calibri" panose="020F0502020204030204" pitchFamily="34" charset="0"/>
              </a:rPr>
              <a:t>Accelerator: 300 MCHF material, 1800 </a:t>
            </a:r>
            <a:r>
              <a:rPr lang="en-US" sz="1600" dirty="0" err="1">
                <a:latin typeface="Calibri" panose="020F0502020204030204" pitchFamily="34" charset="0"/>
                <a:cs typeface="Calibri" panose="020F0502020204030204" pitchFamily="34" charset="0"/>
              </a:rPr>
              <a:t>FTEy</a:t>
            </a:r>
            <a:endParaRPr lang="en-US" sz="1600" dirty="0">
              <a:latin typeface="Calibri" panose="020F0502020204030204" pitchFamily="34" charset="0"/>
              <a:cs typeface="Calibri" panose="020F0502020204030204" pitchFamily="34" charset="0"/>
            </a:endParaRPr>
          </a:p>
          <a:p>
            <a:r>
              <a:rPr lang="en-US" sz="1600" dirty="0">
                <a:latin typeface="Calibri" panose="020F0502020204030204" pitchFamily="34" charset="0"/>
                <a:cs typeface="Calibri" panose="020F0502020204030204" pitchFamily="34" charset="0"/>
              </a:rPr>
              <a:t>Detector:        20 MCHF material,   900 </a:t>
            </a:r>
            <a:r>
              <a:rPr lang="en-US" sz="1600" dirty="0" err="1">
                <a:latin typeface="Calibri" panose="020F0502020204030204" pitchFamily="34" charset="0"/>
                <a:cs typeface="Calibri" panose="020F0502020204030204" pitchFamily="34" charset="0"/>
              </a:rPr>
              <a:t>FTEy</a:t>
            </a:r>
            <a:endParaRPr lang="en-US" sz="1600" dirty="0">
              <a:latin typeface="Calibri" panose="020F0502020204030204" pitchFamily="34" charset="0"/>
              <a:cs typeface="Calibri" panose="020F0502020204030204" pitchFamily="34" charset="0"/>
            </a:endParaRPr>
          </a:p>
        </p:txBody>
      </p:sp>
      <p:sp>
        <p:nvSpPr>
          <p:cNvPr id="2" name="Slide Number Placeholder 1">
            <a:extLst>
              <a:ext uri="{FF2B5EF4-FFF2-40B4-BE49-F238E27FC236}">
                <a16:creationId xmlns:a16="http://schemas.microsoft.com/office/drawing/2014/main" id="{59298A48-A363-5EC5-0AB6-352B9B677EFF}"/>
              </a:ext>
            </a:extLst>
          </p:cNvPr>
          <p:cNvSpPr>
            <a:spLocks noGrp="1"/>
          </p:cNvSpPr>
          <p:nvPr>
            <p:ph type="sldNum" sz="quarter" idx="4"/>
          </p:nvPr>
        </p:nvSpPr>
        <p:spPr/>
        <p:txBody>
          <a:bodyPr/>
          <a:lstStyle/>
          <a:p>
            <a:fld id="{974172A1-1CBF-0B40-9234-7D4D80EC19EA}" type="slidenum">
              <a:rPr lang="en-GB" smtClean="0"/>
              <a:pPr/>
              <a:t>8</a:t>
            </a:fld>
            <a:endParaRPr lang="en-GB" dirty="0"/>
          </a:p>
        </p:txBody>
      </p:sp>
    </p:spTree>
    <p:extLst>
      <p:ext uri="{BB962C8B-B14F-4D97-AF65-F5344CB8AC3E}">
        <p14:creationId xmlns:p14="http://schemas.microsoft.com/office/powerpoint/2010/main" val="213205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35450A-7D57-B4BE-ABAA-85483644CCB0}"/>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1EC8730F-B469-58D3-00AD-00A25EE8E415}"/>
              </a:ext>
            </a:extLst>
          </p:cNvPr>
          <p:cNvSpPr>
            <a:spLocks noGrp="1"/>
          </p:cNvSpPr>
          <p:nvPr>
            <p:ph type="ftr" sz="quarter" idx="3"/>
          </p:nvPr>
        </p:nvSpPr>
        <p:spPr>
          <a:xfrm>
            <a:off x="35496" y="4977845"/>
            <a:ext cx="6768752" cy="195485"/>
          </a:xfrm>
        </p:spPr>
        <p:txBody>
          <a:bodyPr/>
          <a:lstStyle/>
          <a:p>
            <a:pPr algn="l"/>
            <a:r>
              <a:rPr lang="en-US"/>
              <a:t>D. Schulte, S. Stapnes, Muon Collider, LDG, CERN, June 2025</a:t>
            </a:r>
            <a:endParaRPr lang="en-GB" dirty="0"/>
          </a:p>
        </p:txBody>
      </p:sp>
      <p:sp>
        <p:nvSpPr>
          <p:cNvPr id="5" name="Title 4">
            <a:extLst>
              <a:ext uri="{FF2B5EF4-FFF2-40B4-BE49-F238E27FC236}">
                <a16:creationId xmlns:a16="http://schemas.microsoft.com/office/drawing/2014/main" id="{1AC197A6-C122-F58D-3AD8-D29C36CB0F42}"/>
              </a:ext>
            </a:extLst>
          </p:cNvPr>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R&amp;D Plan Review and Refinement</a:t>
            </a:r>
            <a:endParaRPr lang="en-US" sz="3200" dirty="0">
              <a:latin typeface="Calibri"/>
              <a:cs typeface="Calibri"/>
            </a:endParaRPr>
          </a:p>
        </p:txBody>
      </p:sp>
      <p:sp>
        <p:nvSpPr>
          <p:cNvPr id="8" name="TextBox 4">
            <a:extLst>
              <a:ext uri="{FF2B5EF4-FFF2-40B4-BE49-F238E27FC236}">
                <a16:creationId xmlns:a16="http://schemas.microsoft.com/office/drawing/2014/main" id="{C5FBD244-BC6D-083C-16DD-2665BC505B46}"/>
              </a:ext>
            </a:extLst>
          </p:cNvPr>
          <p:cNvSpPr/>
          <p:nvPr/>
        </p:nvSpPr>
        <p:spPr>
          <a:xfrm>
            <a:off x="118526" y="555526"/>
            <a:ext cx="8187274" cy="3952869"/>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cs typeface="Calibri" panose="020F0502020204030204" pitchFamily="34" charset="0"/>
              </a:rPr>
              <a:t>Review by the International Advisory Committee (IAC), 17.6 and 20.6 (each day: 13:30-16:00) </a:t>
            </a:r>
          </a:p>
          <a:p>
            <a:endParaRPr lang="en-US" sz="1400" spc="-1" dirty="0">
              <a:solidFill>
                <a:srgbClr val="000000"/>
              </a:solidFill>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a:p>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Beyond this review further work by R&amp;D task force (leaders: Emilio Nanni (SLAC), Federico Meloni (DESY)) to refine priorities and to </a:t>
            </a:r>
            <a:r>
              <a:rPr lang="en-US" sz="1400" spc="-1" dirty="0" err="1">
                <a:solidFill>
                  <a:srgbClr val="000000"/>
                </a:solidFill>
                <a:latin typeface="Calibri" panose="020F0502020204030204" pitchFamily="34" charset="0"/>
                <a:cs typeface="Calibri" panose="020F0502020204030204" pitchFamily="34" charset="0"/>
              </a:rPr>
              <a:t>harmonise</a:t>
            </a:r>
            <a:r>
              <a:rPr lang="en-US" sz="1400" spc="-1" dirty="0">
                <a:solidFill>
                  <a:srgbClr val="000000"/>
                </a:solidFill>
                <a:latin typeface="Calibri" panose="020F0502020204030204" pitchFamily="34" charset="0"/>
                <a:cs typeface="Calibri" panose="020F0502020204030204" pitchFamily="34" charset="0"/>
              </a:rPr>
              <a:t> resource requests </a:t>
            </a:r>
          </a:p>
        </p:txBody>
      </p:sp>
      <p:sp>
        <p:nvSpPr>
          <p:cNvPr id="2" name="Slide Number Placeholder 1">
            <a:extLst>
              <a:ext uri="{FF2B5EF4-FFF2-40B4-BE49-F238E27FC236}">
                <a16:creationId xmlns:a16="http://schemas.microsoft.com/office/drawing/2014/main" id="{D6CA6636-4C1B-D698-8516-4155325D4F98}"/>
              </a:ext>
            </a:extLst>
          </p:cNvPr>
          <p:cNvSpPr>
            <a:spLocks noGrp="1"/>
          </p:cNvSpPr>
          <p:nvPr>
            <p:ph type="sldNum" sz="quarter" idx="4"/>
          </p:nvPr>
        </p:nvSpPr>
        <p:spPr/>
        <p:txBody>
          <a:bodyPr/>
          <a:lstStyle/>
          <a:p>
            <a:fld id="{974172A1-1CBF-0B40-9234-7D4D80EC19EA}" type="slidenum">
              <a:rPr lang="en-GB" smtClean="0"/>
              <a:pPr/>
              <a:t>9</a:t>
            </a:fld>
            <a:endParaRPr lang="en-GB" dirty="0"/>
          </a:p>
        </p:txBody>
      </p:sp>
      <p:pic>
        <p:nvPicPr>
          <p:cNvPr id="6" name="Picture 5">
            <a:extLst>
              <a:ext uri="{FF2B5EF4-FFF2-40B4-BE49-F238E27FC236}">
                <a16:creationId xmlns:a16="http://schemas.microsoft.com/office/drawing/2014/main" id="{87F36D79-86AD-8A2B-BFFF-DB90730DC9BF}"/>
              </a:ext>
            </a:extLst>
          </p:cNvPr>
          <p:cNvPicPr>
            <a:picLocks noChangeAspect="1"/>
          </p:cNvPicPr>
          <p:nvPr/>
        </p:nvPicPr>
        <p:blipFill>
          <a:blip r:embed="rId2"/>
          <a:stretch>
            <a:fillRect/>
          </a:stretch>
        </p:blipFill>
        <p:spPr>
          <a:xfrm>
            <a:off x="660400" y="857604"/>
            <a:ext cx="4720920" cy="2866273"/>
          </a:xfrm>
          <a:prstGeom prst="rect">
            <a:avLst/>
          </a:prstGeom>
        </p:spPr>
      </p:pic>
      <p:pic>
        <p:nvPicPr>
          <p:cNvPr id="7" name="Picture 6">
            <a:extLst>
              <a:ext uri="{FF2B5EF4-FFF2-40B4-BE49-F238E27FC236}">
                <a16:creationId xmlns:a16="http://schemas.microsoft.com/office/drawing/2014/main" id="{3C4BDC53-221A-06E7-DD4E-34943D8AFC4E}"/>
              </a:ext>
            </a:extLst>
          </p:cNvPr>
          <p:cNvPicPr>
            <a:picLocks noChangeAspect="1"/>
          </p:cNvPicPr>
          <p:nvPr/>
        </p:nvPicPr>
        <p:blipFill>
          <a:blip r:embed="rId3"/>
          <a:stretch>
            <a:fillRect/>
          </a:stretch>
        </p:blipFill>
        <p:spPr>
          <a:xfrm>
            <a:off x="5796330" y="1046160"/>
            <a:ext cx="2952134" cy="1548071"/>
          </a:xfrm>
          <a:prstGeom prst="rect">
            <a:avLst/>
          </a:prstGeom>
        </p:spPr>
      </p:pic>
      <p:sp>
        <p:nvSpPr>
          <p:cNvPr id="9" name="TextBox 8">
            <a:extLst>
              <a:ext uri="{FF2B5EF4-FFF2-40B4-BE49-F238E27FC236}">
                <a16:creationId xmlns:a16="http://schemas.microsoft.com/office/drawing/2014/main" id="{F9D929EB-C2DD-CCF4-EDF3-84DA5570D438}"/>
              </a:ext>
            </a:extLst>
          </p:cNvPr>
          <p:cNvSpPr txBox="1"/>
          <p:nvPr/>
        </p:nvSpPr>
        <p:spPr>
          <a:xfrm>
            <a:off x="5796331" y="2859782"/>
            <a:ext cx="3051344" cy="577081"/>
          </a:xfrm>
          <a:prstGeom prst="rect">
            <a:avLst/>
          </a:prstGeom>
          <a:noFill/>
        </p:spPr>
        <p:txBody>
          <a:bodyPr wrap="square" rtlCol="0">
            <a:spAutoFit/>
          </a:bodyPr>
          <a:lstStyle/>
          <a:p>
            <a:r>
              <a:rPr lang="en-GB" sz="1050" dirty="0"/>
              <a:t>Additional experts confirmed: Pierre Vedrine, Stephen Gourlay, Lyn Evans,  Alessandro Gallo, Barbara Dalena </a:t>
            </a:r>
          </a:p>
        </p:txBody>
      </p:sp>
    </p:spTree>
    <p:extLst>
      <p:ext uri="{BB962C8B-B14F-4D97-AF65-F5344CB8AC3E}">
        <p14:creationId xmlns:p14="http://schemas.microsoft.com/office/powerpoint/2010/main" val="945584358"/>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MuCol_2025_tmp" id="{68FF565F-D937-5849-B2A1-8CA63796CEAB}" vid="{AEDF293A-7B41-0C45-940C-1CE6D474460B}"/>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504824</TotalTime>
  <Words>5619</Words>
  <Application>Microsoft Macintosh PowerPoint</Application>
  <PresentationFormat>On-screen Show (16:9)</PresentationFormat>
  <Paragraphs>994</Paragraphs>
  <Slides>49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49</vt:i4>
      </vt:variant>
    </vt:vector>
  </HeadingPairs>
  <TitlesOfParts>
    <vt:vector size="56" baseType="lpstr">
      <vt:lpstr>Arial</vt:lpstr>
      <vt:lpstr>Arial Narrow</vt:lpstr>
      <vt:lpstr>Calibri</vt:lpstr>
      <vt:lpstr>Montserrat</vt:lpstr>
      <vt:lpstr>Optima Bold</vt:lpstr>
      <vt:lpstr>Wingdings</vt:lpstr>
      <vt:lpstr>IMCC - 1</vt:lpstr>
      <vt:lpstr>PowerPoint Presentation</vt:lpstr>
      <vt:lpstr>ESPPU Submission Content</vt:lpstr>
      <vt:lpstr>Site Specific Designs</vt:lpstr>
      <vt:lpstr>Key Parameters</vt:lpstr>
      <vt:lpstr>Timeline and R&amp;D Programme Proposal</vt:lpstr>
      <vt:lpstr>LDG Mid-term Review – Feb. 2025</vt:lpstr>
      <vt:lpstr>R&amp;D Plan Deliverables and Resources</vt:lpstr>
      <vt:lpstr>R&amp;D Plan Deliverables and Resources</vt:lpstr>
      <vt:lpstr>R&amp;D Plan Review and Refinement</vt:lpstr>
      <vt:lpstr>Start-to-end Model</vt:lpstr>
      <vt:lpstr>Cost and Power Scale</vt:lpstr>
      <vt:lpstr>RF and High-Field HTS Development Strategy</vt:lpstr>
      <vt:lpstr>Muon Cooling Demonstrator</vt:lpstr>
      <vt:lpstr>Magnets</vt:lpstr>
      <vt:lpstr>R&amp;D impact examples</vt:lpstr>
      <vt:lpstr>MuCol Mid-term Review</vt:lpstr>
      <vt:lpstr>US Development</vt:lpstr>
      <vt:lpstr>IMCC Partners</vt:lpstr>
      <vt:lpstr>Conclusion</vt:lpstr>
      <vt:lpstr>Reserve</vt:lpstr>
      <vt:lpstr>Magnet R&amp;D Impact</vt:lpstr>
      <vt:lpstr>European Accelerator R&amp;D Roadmap</vt:lpstr>
      <vt:lpstr>Muon Collider Roadmap CT</vt:lpstr>
      <vt:lpstr>MuCol Timeline</vt:lpstr>
      <vt:lpstr>Muon Cooling Challenges</vt:lpstr>
      <vt:lpstr>ESPPU Submission March 2025</vt:lpstr>
      <vt:lpstr>IMCC International Muon Collider Collaboration</vt:lpstr>
      <vt:lpstr>Muon Cooling Technology</vt:lpstr>
      <vt:lpstr>Muon 6D Cooling Cell</vt:lpstr>
      <vt:lpstr>RCS Designs</vt:lpstr>
      <vt:lpstr>Fast-ramping RCD Dipoles</vt:lpstr>
      <vt:lpstr>Collective Effects</vt:lpstr>
      <vt:lpstr>Lattice Designs</vt:lpstr>
      <vt:lpstr>Collider Ring Magnets</vt:lpstr>
      <vt:lpstr>Site</vt:lpstr>
      <vt:lpstr>Physics and Detector Concepts</vt:lpstr>
      <vt:lpstr>Beam-induced Background</vt:lpstr>
      <vt:lpstr>Proton Complex</vt:lpstr>
      <vt:lpstr>Target</vt:lpstr>
      <vt:lpstr>High-field Magnet Technology</vt:lpstr>
      <vt:lpstr>Magnets</vt:lpstr>
      <vt:lpstr>Muon Cooling Lattice Design</vt:lpstr>
      <vt:lpstr>Muon Cooling Technology</vt:lpstr>
      <vt:lpstr>RCS Designs</vt:lpstr>
      <vt:lpstr>Collider Ring</vt:lpstr>
      <vt:lpstr>IMCC Develoment</vt:lpstr>
      <vt:lpstr>Way Forward</vt:lpstr>
      <vt:lpstr>Muon Collider CTEs</vt:lpstr>
      <vt:lpstr>Cost and Power Scale</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Steinar Stapnes</cp:lastModifiedBy>
  <cp:revision>660</cp:revision>
  <cp:lastPrinted>2025-06-12T05:35:10Z</cp:lastPrinted>
  <dcterms:created xsi:type="dcterms:W3CDTF">2021-05-17T12:13:58Z</dcterms:created>
  <dcterms:modified xsi:type="dcterms:W3CDTF">2025-06-15T07:36:43Z</dcterms:modified>
</cp:coreProperties>
</file>