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28" r:id="rId2"/>
    <p:sldId id="438" r:id="rId3"/>
    <p:sldId id="439" r:id="rId4"/>
    <p:sldId id="441" r:id="rId5"/>
    <p:sldId id="43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35" autoAdjust="0"/>
    <p:restoredTop sz="96713" autoAdjust="0"/>
  </p:normalViewPr>
  <p:slideViewPr>
    <p:cSldViewPr snapToGrid="0" snapToObjects="1">
      <p:cViewPr varScale="1">
        <p:scale>
          <a:sx n="121" d="100"/>
          <a:sy n="121" d="100"/>
        </p:scale>
        <p:origin x="120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A184-2FAF-4170-BE36-BA5C3681D556}" type="datetime3">
              <a:rPr lang="en-US" smtClean="0"/>
              <a:t>5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Dakshinamurthy, A. T. Pérez and S.Sgobba  | ET general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79CAD-9144-48F5-8B4A-531E047AE674}" type="datetime3">
              <a:rPr lang="en-US" smtClean="0"/>
              <a:t>5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Dakshinamurthy, A. T. Pérez and S.Sgobba  | ET general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14599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C6110AE6-0EF6-46C2-A8A7-C2562B20BEC2}" type="datetime3">
              <a:rPr lang="en-US" smtClean="0"/>
              <a:t>5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GB"/>
              <a:t>M. Dakshinamurthy, A. T. Pérez and S.Sgobba  | ET general meeting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0" r:id="rId2"/>
    <p:sldLayoutId id="2147483669" r:id="rId3"/>
    <p:sldLayoutId id="2147483655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portal.totalmateria.com/en/mmc/comparison/diagram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portal.totalmateria.com/en/mmc/comparison/diagram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A7710-487E-4491-76C9-0CA373D9F6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Metallurgical investigation and analysis needed for </a:t>
            </a:r>
            <a:r>
              <a:rPr lang="en-GB" b="1" i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ET beampipe</a:t>
            </a:r>
            <a:endParaRPr lang="en-GB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3B051DD-9B8C-AEE1-A374-FE68330E2BE3}"/>
              </a:ext>
            </a:extLst>
          </p:cNvPr>
          <p:cNvSpPr txBox="1">
            <a:spLocks/>
          </p:cNvSpPr>
          <p:nvPr/>
        </p:nvSpPr>
        <p:spPr>
          <a:xfrm>
            <a:off x="764980" y="5365482"/>
            <a:ext cx="10075390" cy="7326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7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i="1" dirty="0"/>
              <a:t>Prepared by: M. Dakshinamurthy</a:t>
            </a:r>
          </a:p>
          <a:p>
            <a:r>
              <a:rPr lang="en-US" sz="1600" i="1" dirty="0"/>
              <a:t>Contributions from: A. T. Pérez, S. Sgobba, P. Chiggiato, R. </a:t>
            </a:r>
            <a:r>
              <a:rPr lang="en-US" sz="1600" i="1" dirty="0" err="1"/>
              <a:t>Misler</a:t>
            </a:r>
            <a:r>
              <a:rPr lang="en-US" sz="1600" i="1" dirty="0"/>
              <a:t>,</a:t>
            </a:r>
            <a:r>
              <a:rPr lang="en-GB" sz="1600" dirty="0">
                <a:highlight>
                  <a:srgbClr val="FFFFFF"/>
                </a:highlight>
              </a:rPr>
              <a:t> </a:t>
            </a:r>
            <a:r>
              <a:rPr lang="en-US" sz="1600" i="1" dirty="0"/>
              <a:t>G. Favre</a:t>
            </a:r>
            <a:r>
              <a:rPr lang="en-GB" sz="1600" dirty="0">
                <a:effectLst/>
              </a:rPr>
              <a:t>, </a:t>
            </a:r>
            <a:endParaRPr lang="en-US" sz="1600" i="1" dirty="0"/>
          </a:p>
          <a:p>
            <a:r>
              <a:rPr lang="en-US" i="1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540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03247E-C501-0F6B-00CE-13C5D30D0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Corrosion testing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0FA4C-009B-DB9D-B009-5B30A9A5E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A184-2FAF-4170-BE36-BA5C3681D556}" type="datetime3">
              <a:rPr lang="en-US" smtClean="0"/>
              <a:t>5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D61A6-098F-82A9-5C44-50BA9A977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Dakshinamurthy, A. T. Pérez and S.Sgobba  | ET general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58C68-B854-5598-D008-4BEFD11F7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AB98423-7A7E-3CDE-024C-A37027DE5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49081"/>
              </p:ext>
            </p:extLst>
          </p:nvPr>
        </p:nvGraphicFramePr>
        <p:xfrm>
          <a:off x="7435018" y="408669"/>
          <a:ext cx="4545886" cy="28585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36471">
                  <a:extLst>
                    <a:ext uri="{9D8B030D-6E8A-4147-A177-3AD203B41FA5}">
                      <a16:colId xmlns:a16="http://schemas.microsoft.com/office/drawing/2014/main" val="4142148646"/>
                    </a:ext>
                  </a:extLst>
                </a:gridCol>
                <a:gridCol w="568236">
                  <a:extLst>
                    <a:ext uri="{9D8B030D-6E8A-4147-A177-3AD203B41FA5}">
                      <a16:colId xmlns:a16="http://schemas.microsoft.com/office/drawing/2014/main" val="231947652"/>
                    </a:ext>
                  </a:extLst>
                </a:gridCol>
                <a:gridCol w="568236">
                  <a:extLst>
                    <a:ext uri="{9D8B030D-6E8A-4147-A177-3AD203B41FA5}">
                      <a16:colId xmlns:a16="http://schemas.microsoft.com/office/drawing/2014/main" val="2947131405"/>
                    </a:ext>
                  </a:extLst>
                </a:gridCol>
                <a:gridCol w="568236">
                  <a:extLst>
                    <a:ext uri="{9D8B030D-6E8A-4147-A177-3AD203B41FA5}">
                      <a16:colId xmlns:a16="http://schemas.microsoft.com/office/drawing/2014/main" val="1543912122"/>
                    </a:ext>
                  </a:extLst>
                </a:gridCol>
                <a:gridCol w="568236">
                  <a:extLst>
                    <a:ext uri="{9D8B030D-6E8A-4147-A177-3AD203B41FA5}">
                      <a16:colId xmlns:a16="http://schemas.microsoft.com/office/drawing/2014/main" val="2915949702"/>
                    </a:ext>
                  </a:extLst>
                </a:gridCol>
                <a:gridCol w="1136471">
                  <a:extLst>
                    <a:ext uri="{9D8B030D-6E8A-4147-A177-3AD203B41FA5}">
                      <a16:colId xmlns:a16="http://schemas.microsoft.com/office/drawing/2014/main" val="3354398296"/>
                    </a:ext>
                  </a:extLst>
                </a:gridCol>
              </a:tblGrid>
              <a:tr h="85757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Material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Ferritic stainless steel 441 &amp; 444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Austenitic stainless steel 304 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Austenitic filler</a:t>
                      </a:r>
                    </a:p>
                    <a:p>
                      <a:pPr algn="ctr"/>
                      <a:r>
                        <a:rPr lang="en-GB" sz="1200" dirty="0"/>
                        <a:t>317L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914438"/>
                  </a:ext>
                </a:extLst>
              </a:tr>
              <a:tr h="6670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Electro chemical test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Base material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With weld bead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671110"/>
                  </a:ext>
                </a:extLst>
              </a:tr>
              <a:tr h="857574"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Chemical test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Weld (with 317L and without filler)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Without filler weld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8898092"/>
                  </a:ext>
                </a:extLst>
              </a:tr>
              <a:tr h="47643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Laser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Laser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48436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2C6EE3A-27C1-57BD-8E7A-80268F930463}"/>
              </a:ext>
            </a:extLst>
          </p:cNvPr>
          <p:cNvSpPr txBox="1"/>
          <p:nvPr/>
        </p:nvSpPr>
        <p:spPr>
          <a:xfrm>
            <a:off x="489346" y="1040524"/>
            <a:ext cx="6945672" cy="54938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100" b="1" dirty="0">
                <a:solidFill>
                  <a:schemeClr val="tx2"/>
                </a:solidFill>
              </a:rPr>
              <a:t>Corrosion testing campaigning with CETIM (FR)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Standardised quantitative tests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Inc. characterization (microscopy, chemical analysis, etc..)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Electro chemical test, chemical test,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Sample extraction based on standards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100" b="1" dirty="0">
              <a:solidFill>
                <a:schemeClr val="tx2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100" b="1" dirty="0">
                <a:solidFill>
                  <a:schemeClr val="tx2"/>
                </a:solidFill>
                <a:highlight>
                  <a:srgbClr val="FFFF00"/>
                </a:highlight>
              </a:rPr>
              <a:t>Other tests</a:t>
            </a:r>
            <a:r>
              <a:rPr lang="en-GB" sz="2100" b="1" dirty="0">
                <a:solidFill>
                  <a:schemeClr val="tx2"/>
                </a:solidFill>
              </a:rPr>
              <a:t>: samples for installation sites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20 cm X 20 cm base &amp; welded material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AISI 441, 444, 304L</a:t>
            </a:r>
          </a:p>
          <a:p>
            <a:pPr lvl="1"/>
            <a:endParaRPr lang="en-GB" sz="2100" b="1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100" b="1" dirty="0">
                <a:solidFill>
                  <a:schemeClr val="tx2"/>
                </a:solidFill>
                <a:highlight>
                  <a:srgbClr val="FFFF00"/>
                </a:highlight>
              </a:rPr>
              <a:t>Water analysis </a:t>
            </a:r>
            <a:r>
              <a:rPr lang="en-GB" sz="2100" b="1" dirty="0">
                <a:solidFill>
                  <a:schemeClr val="tx2"/>
                </a:solidFill>
              </a:rPr>
              <a:t>from different sites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Evaluate chemical composition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Determine elements/compounds detrimental for each material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Provide direction for material selection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Define further tests based on installation site water sampling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r>
              <a:rPr lang="en-GB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ED7306-8AEF-8C73-6260-5AA9D6D55DFD}"/>
              </a:ext>
            </a:extLst>
          </p:cNvPr>
          <p:cNvSpPr txBox="1"/>
          <p:nvPr/>
        </p:nvSpPr>
        <p:spPr>
          <a:xfrm>
            <a:off x="7978128" y="3282975"/>
            <a:ext cx="37245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dirty="0"/>
              <a:t>**All material will be with 3 mm thickness</a:t>
            </a:r>
          </a:p>
        </p:txBody>
      </p:sp>
    </p:spTree>
    <p:extLst>
      <p:ext uri="{BB962C8B-B14F-4D97-AF65-F5344CB8AC3E}">
        <p14:creationId xmlns:p14="http://schemas.microsoft.com/office/powerpoint/2010/main" val="1546452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B341B5-2F33-D2D7-19E2-CD0D4398D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Metallurgical and mechanical studies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C24A1-4B1F-AEE8-C3A4-E4EE74F29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A184-2FAF-4170-BE36-BA5C3681D556}" type="datetime3">
              <a:rPr lang="en-US" smtClean="0"/>
              <a:t>5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2D48A-E961-4396-64BB-33EE56722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Dakshinamurthy, A. T. Pérez and S.Sgobba  | ET general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DE487-B5A1-7958-B974-FBCB38761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0B9E35-32B5-440F-03D1-28BE128EB0E4}"/>
              </a:ext>
            </a:extLst>
          </p:cNvPr>
          <p:cNvSpPr txBox="1"/>
          <p:nvPr/>
        </p:nvSpPr>
        <p:spPr>
          <a:xfrm>
            <a:off x="9768408" y="6504890"/>
            <a:ext cx="1828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Source </a:t>
            </a:r>
            <a:r>
              <a:rPr lang="en-US" sz="1400" i="1" dirty="0">
                <a:hlinkClick r:id="rId2"/>
              </a:rPr>
              <a:t>Total </a:t>
            </a:r>
            <a:r>
              <a:rPr lang="en-US" sz="1400" i="1" dirty="0" err="1">
                <a:hlinkClick r:id="rId2"/>
              </a:rPr>
              <a:t>materia</a:t>
            </a:r>
            <a:endParaRPr lang="en-GB" sz="1400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94F3662-8CA4-69A7-CD3C-7F45A135EA5B}"/>
              </a:ext>
            </a:extLst>
          </p:cNvPr>
          <p:cNvSpPr/>
          <p:nvPr/>
        </p:nvSpPr>
        <p:spPr>
          <a:xfrm>
            <a:off x="6512451" y="5054148"/>
            <a:ext cx="2987516" cy="2995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731A513-F637-A3E6-3B08-52A02BA74960}"/>
              </a:ext>
            </a:extLst>
          </p:cNvPr>
          <p:cNvSpPr/>
          <p:nvPr/>
        </p:nvSpPr>
        <p:spPr>
          <a:xfrm>
            <a:off x="6511180" y="4159496"/>
            <a:ext cx="2988787" cy="2995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F09BEC5C-A07C-D1A8-C1FB-281E6F590420}"/>
              </a:ext>
            </a:extLst>
          </p:cNvPr>
          <p:cNvSpPr txBox="1">
            <a:spLocks/>
          </p:cNvSpPr>
          <p:nvPr/>
        </p:nvSpPr>
        <p:spPr>
          <a:xfrm>
            <a:off x="578595" y="1192329"/>
            <a:ext cx="8344038" cy="460851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Residual stress analysis of the welded component </a:t>
            </a:r>
          </a:p>
          <a:p>
            <a:pPr marL="609750" lvl="1" indent="-285750"/>
            <a:r>
              <a:rPr lang="en-GB" dirty="0"/>
              <a:t>Evaluation of the internal stress induced during welding and heat treatment for PS ferritic components welded with austenitic filler material</a:t>
            </a:r>
          </a:p>
          <a:p>
            <a:pPr marL="609750" lvl="1" indent="-285750"/>
            <a:r>
              <a:rPr lang="en-GB" dirty="0"/>
              <a:t>Influence of different thermal expansion coefficient.</a:t>
            </a:r>
          </a:p>
          <a:p>
            <a:pPr marL="609750" lvl="1" indent="-285750"/>
            <a:r>
              <a:rPr lang="en-GB" dirty="0">
                <a:highlight>
                  <a:srgbClr val="FFFF00"/>
                </a:highlight>
              </a:rPr>
              <a:t>Simulate</a:t>
            </a:r>
            <a:r>
              <a:rPr lang="en-GB" dirty="0"/>
              <a:t> different heating and cooling cycles (</a:t>
            </a:r>
            <a:r>
              <a:rPr lang="en-GB" dirty="0" err="1"/>
              <a:t>i</a:t>
            </a:r>
            <a:r>
              <a:rPr lang="en-GB" dirty="0"/>
              <a:t>. e. bake out)</a:t>
            </a:r>
          </a:p>
          <a:p>
            <a:pPr marL="609750" lvl="1" indent="-285750"/>
            <a:r>
              <a:rPr lang="en-GB" dirty="0"/>
              <a:t>Evaluation methods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XRD, SEM-EBSD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</a:rPr>
              <a:t>Microstructure and mechanical analysis</a:t>
            </a:r>
          </a:p>
          <a:p>
            <a:pPr marL="609750" lvl="1" indent="-285750"/>
            <a:r>
              <a:rPr lang="en-GB" dirty="0">
                <a:solidFill>
                  <a:schemeClr val="bg1"/>
                </a:solidFill>
              </a:rPr>
              <a:t>Effect of forming, welding approach and heat treatment </a:t>
            </a: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on microstructure and mechanical properties</a:t>
            </a:r>
          </a:p>
          <a:p>
            <a:pPr marL="609750" lvl="1" indent="-285750"/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Impact test  effect of heat treatment on impact toughness of welded samples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Ductile to Brittle transition in ferritic SS</a:t>
            </a:r>
          </a:p>
          <a:p>
            <a:pPr marL="609750" lvl="1" indent="-285750"/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Effect of operation temperature on mechanical properties (e.g. in CE conditions)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Further optimization of welding parameters</a:t>
            </a:r>
          </a:p>
          <a:p>
            <a:pPr marL="609750" lvl="1" indent="-285750"/>
            <a:r>
              <a:rPr lang="en-GB" dirty="0">
                <a:solidFill>
                  <a:schemeClr val="bg1"/>
                </a:solidFill>
                <a:sym typeface="Wingdings" panose="05000000000000000000" pitchFamily="2" charset="2"/>
              </a:rPr>
              <a:t>To limit grain coarsening and improve corrosion resistance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6C18A5-90A9-9540-70D5-AF9C576526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r="22774"/>
          <a:stretch/>
        </p:blipFill>
        <p:spPr>
          <a:xfrm>
            <a:off x="147060" y="3309573"/>
            <a:ext cx="3657600" cy="24434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754A19-9AAF-9ED8-F488-691C588A143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29504"/>
          <a:stretch/>
        </p:blipFill>
        <p:spPr>
          <a:xfrm>
            <a:off x="6367770" y="3162165"/>
            <a:ext cx="3218343" cy="30616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89883D-7FCC-E8EA-D5E8-6C4E722915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84023" t="-1" b="64896"/>
          <a:stretch/>
        </p:blipFill>
        <p:spPr>
          <a:xfrm>
            <a:off x="3889809" y="4205085"/>
            <a:ext cx="860805" cy="975766"/>
          </a:xfrm>
          <a:prstGeom prst="rect">
            <a:avLst/>
          </a:prstGeom>
          <a:ln>
            <a:solidFill>
              <a:srgbClr val="DDDDDD"/>
            </a:solidFill>
          </a:ln>
        </p:spPr>
      </p:pic>
    </p:spTree>
    <p:extLst>
      <p:ext uri="{BB962C8B-B14F-4D97-AF65-F5344CB8AC3E}">
        <p14:creationId xmlns:p14="http://schemas.microsoft.com/office/powerpoint/2010/main" val="457155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73330-4865-7BF2-137B-78471DD01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0636279-7CC8-67DF-1574-4435663F68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r="22774"/>
          <a:stretch/>
        </p:blipFill>
        <p:spPr>
          <a:xfrm>
            <a:off x="8475132" y="634228"/>
            <a:ext cx="3657600" cy="244346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2562E5-D1A3-CB4C-E2BB-2E1C6B0DA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88665"/>
            <a:ext cx="8344038" cy="46085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Microstructure and mechanical analysis</a:t>
            </a:r>
          </a:p>
          <a:p>
            <a:pPr marL="609750" lvl="1" indent="-285750"/>
            <a:r>
              <a:rPr lang="en-GB" dirty="0"/>
              <a:t>Effect of forming, welding approach and heat treatment </a:t>
            </a:r>
            <a:r>
              <a:rPr lang="en-GB" dirty="0">
                <a:sym typeface="Wingdings" panose="05000000000000000000" pitchFamily="2" charset="2"/>
              </a:rPr>
              <a:t>on microstructure and mechanical properties</a:t>
            </a:r>
          </a:p>
          <a:p>
            <a:pPr marL="609750" lvl="1" indent="-285750"/>
            <a:r>
              <a:rPr lang="en-GB" dirty="0">
                <a:highlight>
                  <a:srgbClr val="FFFF00"/>
                </a:highlight>
                <a:sym typeface="Wingdings" panose="05000000000000000000" pitchFamily="2" charset="2"/>
              </a:rPr>
              <a:t>Impact test </a:t>
            </a:r>
            <a:r>
              <a:rPr lang="en-GB" dirty="0">
                <a:sym typeface="Wingdings" panose="05000000000000000000" pitchFamily="2" charset="2"/>
              </a:rPr>
              <a:t> effect of heat treatment on impact toughness of welded samples</a:t>
            </a:r>
          </a:p>
          <a:p>
            <a:pPr marL="609750" lvl="1" indent="-285750"/>
            <a:r>
              <a:rPr lang="en-GB" dirty="0">
                <a:sym typeface="Wingdings" panose="05000000000000000000" pitchFamily="2" charset="2"/>
              </a:rPr>
              <a:t>Proposed tests Charpy test on welded and heat-treated samples @ room temperature, </a:t>
            </a:r>
            <a:r>
              <a:rPr lang="en-GB">
                <a:sym typeface="Wingdings" panose="05000000000000000000" pitchFamily="2" charset="2"/>
              </a:rPr>
              <a:t>tensile tests.</a:t>
            </a: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highlight>
                  <a:srgbClr val="FFFF00"/>
                </a:highlight>
                <a:sym typeface="Wingdings" panose="05000000000000000000" pitchFamily="2" charset="2"/>
              </a:rPr>
              <a:t>Ductile to Brittle transition </a:t>
            </a:r>
            <a:r>
              <a:rPr lang="en-GB" dirty="0">
                <a:sym typeface="Wingdings" panose="05000000000000000000" pitchFamily="2" charset="2"/>
              </a:rPr>
              <a:t>in ferritic SS</a:t>
            </a:r>
          </a:p>
          <a:p>
            <a:pPr marL="609750" lvl="1" indent="-285750"/>
            <a:r>
              <a:rPr lang="en-GB" dirty="0">
                <a:sym typeface="Wingdings" panose="05000000000000000000" pitchFamily="2" charset="2"/>
              </a:rPr>
              <a:t>Effect of operation temperature on mechanical properties (e.g. in CE conditions)</a:t>
            </a:r>
          </a:p>
          <a:p>
            <a:pPr marL="609750" lvl="1" indent="-285750"/>
            <a:r>
              <a:rPr lang="en-GB" dirty="0">
                <a:sym typeface="Wingdings" panose="05000000000000000000" pitchFamily="2" charset="2"/>
              </a:rPr>
              <a:t>Proposed test  Charpy test on base material and welded samples @ different temperatures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highlight>
                  <a:srgbClr val="FFFF00"/>
                </a:highlight>
                <a:sym typeface="Wingdings" panose="05000000000000000000" pitchFamily="2" charset="2"/>
              </a:rPr>
              <a:t>Further optimization </a:t>
            </a:r>
            <a:r>
              <a:rPr lang="en-GB" dirty="0">
                <a:sym typeface="Wingdings" panose="05000000000000000000" pitchFamily="2" charset="2"/>
              </a:rPr>
              <a:t>of welding parameters</a:t>
            </a:r>
          </a:p>
          <a:p>
            <a:pPr marL="609750" lvl="1" indent="-285750"/>
            <a:r>
              <a:rPr lang="en-GB" dirty="0">
                <a:sym typeface="Wingdings" panose="05000000000000000000" pitchFamily="2" charset="2"/>
              </a:rPr>
              <a:t>To limit grain coarsening and improve corrosion resistance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2E219E-941B-C165-F471-11AB4D186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Metallurgical and mechanical studies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B1D92-BF7B-02B3-ED7A-ECDEE32C8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A184-2FAF-4170-BE36-BA5C3681D556}" type="datetime3">
              <a:rPr lang="en-US" smtClean="0"/>
              <a:t>5 June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EA392-8413-F77F-191B-8E9E7A601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Dakshinamurthy, A. T. Pérez and S.Sgobba  | ET general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44F42-D919-3449-FA92-B6EC91AF6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DE620D-61B0-C777-83FE-58E4C194EB9E}"/>
              </a:ext>
            </a:extLst>
          </p:cNvPr>
          <p:cNvSpPr txBox="1"/>
          <p:nvPr/>
        </p:nvSpPr>
        <p:spPr>
          <a:xfrm>
            <a:off x="9768408" y="6504890"/>
            <a:ext cx="1828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Source </a:t>
            </a:r>
            <a:r>
              <a:rPr lang="en-US" sz="1400" i="1" dirty="0">
                <a:hlinkClick r:id="rId4"/>
              </a:rPr>
              <a:t>Total </a:t>
            </a:r>
            <a:r>
              <a:rPr lang="en-US" sz="1400" i="1" dirty="0" err="1">
                <a:hlinkClick r:id="rId4"/>
              </a:rPr>
              <a:t>materia</a:t>
            </a:r>
            <a:endParaRPr lang="en-GB" sz="14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6F43DE-2431-9D0A-64B1-DF234705BAF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29504"/>
          <a:stretch/>
        </p:blipFill>
        <p:spPr>
          <a:xfrm>
            <a:off x="8694761" y="3162165"/>
            <a:ext cx="3218343" cy="306160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621594A-A329-0776-D07E-51F69E51E139}"/>
              </a:ext>
            </a:extLst>
          </p:cNvPr>
          <p:cNvSpPr/>
          <p:nvPr/>
        </p:nvSpPr>
        <p:spPr>
          <a:xfrm>
            <a:off x="8839442" y="5054148"/>
            <a:ext cx="2987516" cy="2995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B459D1-DF75-F6B7-08C8-90E43A7CBC7D}"/>
              </a:ext>
            </a:extLst>
          </p:cNvPr>
          <p:cNvSpPr/>
          <p:nvPr/>
        </p:nvSpPr>
        <p:spPr>
          <a:xfrm>
            <a:off x="8838171" y="4159496"/>
            <a:ext cx="2988787" cy="2995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B4650C-AFA5-BA99-7784-38F4CEC3FE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84023" t="-1" b="64896"/>
          <a:stretch/>
        </p:blipFill>
        <p:spPr>
          <a:xfrm>
            <a:off x="11271928" y="1591472"/>
            <a:ext cx="860805" cy="975766"/>
          </a:xfrm>
          <a:prstGeom prst="rect">
            <a:avLst/>
          </a:prstGeom>
          <a:ln>
            <a:solidFill>
              <a:srgbClr val="DDDDDD"/>
            </a:solidFill>
          </a:ln>
        </p:spPr>
      </p:pic>
    </p:spTree>
    <p:extLst>
      <p:ext uri="{BB962C8B-B14F-4D97-AF65-F5344CB8AC3E}">
        <p14:creationId xmlns:p14="http://schemas.microsoft.com/office/powerpoint/2010/main" val="3247106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4FD0A-15DA-816F-1FD1-E5EA133FAA1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71288" y="6423025"/>
            <a:ext cx="620712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372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IR_template  presentation</Template>
  <TotalTime>9204</TotalTime>
  <Words>470</Words>
  <Application>Microsoft Office PowerPoint</Application>
  <PresentationFormat>Widescreen</PresentationFormat>
  <Paragraphs>75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Roboto</vt:lpstr>
      <vt:lpstr>Wingdings</vt:lpstr>
      <vt:lpstr>Office Theme</vt:lpstr>
      <vt:lpstr>Metallurgical investigation and analysis needed for ET beampipe</vt:lpstr>
      <vt:lpstr>Corrosion testing</vt:lpstr>
      <vt:lpstr>Metallurgical and mechanical studies</vt:lpstr>
      <vt:lpstr>Metallurgical and mechanical studies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manjunath.dakshinamurthy@cern.ch</dc:creator>
  <cp:lastModifiedBy>Manjunath Dakshinamurthy</cp:lastModifiedBy>
  <cp:revision>299</cp:revision>
  <dcterms:created xsi:type="dcterms:W3CDTF">2023-06-05T13:40:05Z</dcterms:created>
  <dcterms:modified xsi:type="dcterms:W3CDTF">2025-06-05T07:19:43Z</dcterms:modified>
</cp:coreProperties>
</file>