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618" r:id="rId3"/>
    <p:sldId id="620" r:id="rId4"/>
    <p:sldId id="602" r:id="rId5"/>
    <p:sldId id="599" r:id="rId6"/>
    <p:sldId id="600" r:id="rId7"/>
    <p:sldId id="585" r:id="rId8"/>
    <p:sldId id="597" r:id="rId9"/>
    <p:sldId id="619" r:id="rId10"/>
    <p:sldId id="593" r:id="rId11"/>
    <p:sldId id="594" r:id="rId12"/>
    <p:sldId id="586" r:id="rId13"/>
    <p:sldId id="591" r:id="rId14"/>
    <p:sldId id="604" r:id="rId15"/>
    <p:sldId id="606" r:id="rId16"/>
    <p:sldId id="607" r:id="rId17"/>
    <p:sldId id="608" r:id="rId18"/>
    <p:sldId id="611" r:id="rId19"/>
    <p:sldId id="609" r:id="rId20"/>
    <p:sldId id="614" r:id="rId21"/>
    <p:sldId id="610" r:id="rId22"/>
    <p:sldId id="616" r:id="rId23"/>
    <p:sldId id="603" r:id="rId24"/>
    <p:sldId id="617" r:id="rId25"/>
    <p:sldId id="613" r:id="rId26"/>
    <p:sldId id="615" r:id="rId27"/>
    <p:sldId id="288" r:id="rId28"/>
    <p:sldId id="583" r:id="rId29"/>
    <p:sldId id="598" r:id="rId30"/>
    <p:sldId id="601" r:id="rId31"/>
    <p:sldId id="596" r:id="rId32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DFAD3B-5C5E-55E4-541B-57594C9EF1E2}" name="Carlo Scarcia" initials="CS" userId="S::carlo.scarcia@cern.ch::02f43395-12c9-4d4b-b7e9-1f7b587be4b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16AA32"/>
    <a:srgbClr val="FFFFFF"/>
    <a:srgbClr val="191919"/>
    <a:srgbClr val="E15E32"/>
    <a:srgbClr val="C00000"/>
    <a:srgbClr val="70AD47"/>
    <a:srgbClr val="E6AD00"/>
    <a:srgbClr val="2E75B6"/>
    <a:srgbClr val="BE91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2894" autoAdjust="0"/>
  </p:normalViewPr>
  <p:slideViewPr>
    <p:cSldViewPr snapToGrid="0">
      <p:cViewPr varScale="1">
        <p:scale>
          <a:sx n="156" d="100"/>
          <a:sy n="156" d="100"/>
        </p:scale>
        <p:origin x="432" y="114"/>
      </p:cViewPr>
      <p:guideLst>
        <p:guide orient="horz" pos="1933"/>
        <p:guide pos="288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627BB3C4-FCBB-4574-9969-1AE45354F3C3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020A2B76-B121-4A09-AE0B-A8EDA006F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A2B76-B121-4A09-AE0B-A8EDA006FA5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564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1F32FBAD-5753-4CE6-BC4A-694400D70D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737CFB1A-4F05-4A06-9007-ADD043A186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1DB68DF3-2512-4E82-9F1C-BDD1121E95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BE4E6AD1-E627-4BC6-B0A1-692B4DE2F6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4" name="Picture 1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8770CC9-83A2-47AA-830D-9557CA6E69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4" name="Picture 13" descr="A picture containing diagram&#10;&#10;Description automatically generated">
            <a:extLst>
              <a:ext uri="{FF2B5EF4-FFF2-40B4-BE49-F238E27FC236}">
                <a16:creationId xmlns:a16="http://schemas.microsoft.com/office/drawing/2014/main" id="{51E81F60-8728-414A-B18A-4090889C0A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0A8948CA-7C96-49AB-A30F-7D3FAD5512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19367064-F814-47DF-AB76-FBD632028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CBD79E50-D9BB-4E51-93F8-D295037A77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09A741CC-CD15-4E5B-8C92-654A64B40D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DDC0ECF1-56DA-45F9-A91A-B74762993B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63F5A4F8-533C-41D5-87B2-EC90832122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75F4A-90B2-45D3-95FE-10F8F409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6C26F-F64A-4DBA-90EA-7E4E96F7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Purnalingam Revathi | </a:t>
            </a:r>
            <a:r>
              <a:rPr lang="en-GB" dirty="0" err="1"/>
              <a:t>UGhent</a:t>
            </a:r>
            <a:r>
              <a:rPr lang="en-GB" dirty="0"/>
              <a:t>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4B2B1A-34AF-43E3-B2F0-43A131ED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2434C8A1-8144-4306-97CD-D98FCB1B5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83155D4D-41EA-430D-BB6C-855756563D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2C7EBC6A-067A-41AF-9046-B210963CF0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6917E574-C9BB-4362-959E-32BE1E1114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05/06/2025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3DBE80EB-049B-421A-93C7-B2E8B34AFD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Purnalingam Revathi | </a:t>
            </a:r>
            <a:r>
              <a:rPr lang="en-GB" dirty="0" err="1"/>
              <a:t>UGhent</a:t>
            </a:r>
            <a:r>
              <a:rPr lang="en-GB" dirty="0"/>
              <a:t>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nist.gov/pml/electron-impact-cross-sections-ionization-and-excitation-database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05259/1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458907"/>
            <a:ext cx="11376025" cy="2524266"/>
          </a:xfrm>
        </p:spPr>
        <p:txBody>
          <a:bodyPr/>
          <a:lstStyle/>
          <a:p>
            <a:pPr algn="ctr">
              <a:defRPr/>
            </a:pPr>
            <a:br>
              <a:rPr lang="en-US" dirty="0"/>
            </a:br>
            <a:br>
              <a:rPr lang="en-US" sz="1600" dirty="0"/>
            </a:br>
            <a:r>
              <a:rPr lang="en-US" dirty="0"/>
              <a:t> My activities - the ET pilot sector</a:t>
            </a: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3F711-C924-4FBD-BAB4-13AEC2AAAC66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358892" y="5045922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it-IT" sz="1800" b="1" dirty="0"/>
              <a:t>Purnalingam Revathi</a:t>
            </a:r>
            <a:endParaRPr lang="it-IT" sz="1800" dirty="0"/>
          </a:p>
          <a:p>
            <a:pPr algn="l">
              <a:defRPr/>
            </a:pPr>
            <a:r>
              <a:rPr lang="it-IT" sz="1800" dirty="0"/>
              <a:t>Working with Carlo Scarcia, Jan Hansen, Ivo Wevers, Sophie Meunier, Manjunath Dakshinamurthy, Paolo Chiggiato</a:t>
            </a:r>
          </a:p>
          <a:p>
            <a:pPr algn="l">
              <a:defRPr/>
            </a:pPr>
            <a:r>
              <a:rPr lang="en-US" sz="1800" dirty="0"/>
              <a:t>05/06/2025                                                                                         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A9FD4-C973-2C61-282A-AF1813C8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4059"/>
          </a:xfrm>
        </p:spPr>
        <p:txBody>
          <a:bodyPr/>
          <a:lstStyle/>
          <a:p>
            <a:r>
              <a:rPr lang="en-US" dirty="0"/>
              <a:t>Instrumentation Calibration: B-A gauges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964845-C062-723D-AB21-114108EA331C}"/>
              </a:ext>
            </a:extLst>
          </p:cNvPr>
          <p:cNvSpPr txBox="1"/>
          <p:nvPr/>
        </p:nvSpPr>
        <p:spPr bwMode="auto">
          <a:xfrm>
            <a:off x="407988" y="6080801"/>
            <a:ext cx="609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* Results shown for filament 1 of B-A gauges | Electron energy: 100 eV.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B7E3AB-E318-5CA3-164E-95FD5D49E379}"/>
              </a:ext>
            </a:extLst>
          </p:cNvPr>
          <p:cNvGrpSpPr/>
          <p:nvPr/>
        </p:nvGrpSpPr>
        <p:grpSpPr>
          <a:xfrm>
            <a:off x="1487592" y="1186709"/>
            <a:ext cx="9216816" cy="4635035"/>
            <a:chOff x="1740959" y="1525795"/>
            <a:chExt cx="9216816" cy="463503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BCAC7A-6E65-443E-FFC4-4063C871A6C0}"/>
                </a:ext>
              </a:extLst>
            </p:cNvPr>
            <p:cNvSpPr txBox="1"/>
            <p:nvPr/>
          </p:nvSpPr>
          <p:spPr bwMode="auto">
            <a:xfrm rot="16200000">
              <a:off x="229701" y="3454459"/>
              <a:ext cx="3330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Calibration factor or Sensitivity [1/mbar]</a:t>
              </a:r>
              <a:endParaRPr lang="en-US" sz="1400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AF0BE0-27AA-C208-765B-EF1ABAE7E48D}"/>
                </a:ext>
              </a:extLst>
            </p:cNvPr>
            <p:cNvSpPr txBox="1"/>
            <p:nvPr/>
          </p:nvSpPr>
          <p:spPr bwMode="auto">
            <a:xfrm>
              <a:off x="5941105" y="5853053"/>
              <a:ext cx="3330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Gas species</a:t>
              </a:r>
              <a:endParaRPr lang="en-US" sz="1400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A2F94C-FA8F-EF1C-1314-7EA2F68A092A}"/>
                </a:ext>
              </a:extLst>
            </p:cNvPr>
            <p:cNvGrpSpPr/>
            <p:nvPr/>
          </p:nvGrpSpPr>
          <p:grpSpPr>
            <a:xfrm>
              <a:off x="2097741" y="1525795"/>
              <a:ext cx="8860034" cy="4404358"/>
              <a:chOff x="2097741" y="1525795"/>
              <a:chExt cx="8860034" cy="4404358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1D124A-582A-0FCB-D40E-3CDD46C2A4EB}"/>
                  </a:ext>
                </a:extLst>
              </p:cNvPr>
              <p:cNvSpPr txBox="1"/>
              <p:nvPr/>
            </p:nvSpPr>
            <p:spPr bwMode="auto">
              <a:xfrm>
                <a:off x="5125098" y="1525795"/>
                <a:ext cx="25514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Calibration factor of B-A gauges</a:t>
                </a:r>
                <a:endParaRPr lang="en-US" sz="1400" baseline="300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pic>
            <p:nvPicPr>
              <p:cNvPr id="14" name="Picture 13" descr="A graph of different colored bars&#10;&#10;Description automatically generated with medium confidence">
                <a:extLst>
                  <a:ext uri="{FF2B5EF4-FFF2-40B4-BE49-F238E27FC236}">
                    <a16:creationId xmlns:a16="http://schemas.microsoft.com/office/drawing/2014/main" id="{8034D81B-C22E-DD3A-D1C3-C44EB8EB65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710" t="2110" r="699" b="5934"/>
              <a:stretch/>
            </p:blipFill>
            <p:spPr>
              <a:xfrm>
                <a:off x="2097741" y="1833572"/>
                <a:ext cx="8606117" cy="4096581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28DC27-8091-235E-37B3-9292E58B8E1D}"/>
                  </a:ext>
                </a:extLst>
              </p:cNvPr>
              <p:cNvSpPr txBox="1"/>
              <p:nvPr/>
            </p:nvSpPr>
            <p:spPr bwMode="auto">
              <a:xfrm rot="16200000">
                <a:off x="9393676" y="4288954"/>
                <a:ext cx="287428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chemeClr val="bg2">
                        <a:lumMod val="10000"/>
                      </a:schemeClr>
                    </a:solidFill>
                  </a:rPr>
                  <a:t> Performed with Thomas Tillier </a:t>
                </a:r>
                <a:endParaRPr lang="en-GB" sz="105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5326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F964845-C062-723D-AB21-114108EA331C}"/>
              </a:ext>
            </a:extLst>
          </p:cNvPr>
          <p:cNvSpPr txBox="1"/>
          <p:nvPr/>
        </p:nvSpPr>
        <p:spPr bwMode="auto">
          <a:xfrm>
            <a:off x="278980" y="6076897"/>
            <a:ext cx="864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* Results shown for filament 1 of the B-A gauges | Electron energy: 100 eV | Cross section data: </a:t>
            </a:r>
            <a:r>
              <a:rPr lang="da-DK" sz="1100" b="1" dirty="0">
                <a:hlinkClick r:id="rId2"/>
              </a:rPr>
              <a:t>NIST Standard Reference Database 107</a:t>
            </a:r>
            <a:endParaRPr lang="da-DK" sz="1100" b="1" dirty="0"/>
          </a:p>
          <a:p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1E70E4-0088-3B78-E132-FC90E4C401CD}"/>
              </a:ext>
            </a:extLst>
          </p:cNvPr>
          <p:cNvGrpSpPr/>
          <p:nvPr/>
        </p:nvGrpSpPr>
        <p:grpSpPr>
          <a:xfrm>
            <a:off x="1607646" y="594416"/>
            <a:ext cx="8545118" cy="5486385"/>
            <a:chOff x="2478006" y="1529684"/>
            <a:chExt cx="7103024" cy="456049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BCAC7A-6E65-443E-FFC4-4063C871A6C0}"/>
                </a:ext>
              </a:extLst>
            </p:cNvPr>
            <p:cNvSpPr txBox="1"/>
            <p:nvPr/>
          </p:nvSpPr>
          <p:spPr bwMode="auto">
            <a:xfrm rot="16200000">
              <a:off x="883778" y="3123912"/>
              <a:ext cx="3496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Relative Ionization Cross Section  (w.r.t N</a:t>
              </a:r>
              <a:r>
                <a:rPr lang="en-GB" sz="1400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  <a:endParaRPr lang="en-US" sz="1400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4" name="Picture 3" descr="A line graph with blue dots&#10;&#10;Description automatically generated">
              <a:extLst>
                <a:ext uri="{FF2B5EF4-FFF2-40B4-BE49-F238E27FC236}">
                  <a16:creationId xmlns:a16="http://schemas.microsoft.com/office/drawing/2014/main" id="{9CEC9299-7042-AECB-0F96-4A04012B8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5784" y="1795905"/>
              <a:ext cx="6795246" cy="407714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FFD982-7052-0033-1839-66A1F507B3E1}"/>
                </a:ext>
              </a:extLst>
            </p:cNvPr>
            <p:cNvSpPr txBox="1"/>
            <p:nvPr/>
          </p:nvSpPr>
          <p:spPr bwMode="auto">
            <a:xfrm>
              <a:off x="5205954" y="5834339"/>
              <a:ext cx="1954904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Relative Sensitivity (w.r.t N</a:t>
              </a:r>
              <a:r>
                <a:rPr lang="en-GB" sz="1400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r>
                <a:rPr lang="en-GB" sz="1400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  <a:endParaRPr lang="en-US" sz="1400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2C09BB9-8CB0-2727-2CC6-D4D2F58C068B}"/>
                </a:ext>
              </a:extLst>
            </p:cNvPr>
            <p:cNvSpPr txBox="1"/>
            <p:nvPr/>
          </p:nvSpPr>
          <p:spPr bwMode="auto">
            <a:xfrm>
              <a:off x="4968092" y="4552630"/>
              <a:ext cx="320504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H</a:t>
              </a:r>
              <a:r>
                <a:rPr lang="en-GB" sz="1400" b="1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80A834-4A55-37A7-C554-C95003F17747}"/>
                </a:ext>
              </a:extLst>
            </p:cNvPr>
            <p:cNvSpPr txBox="1"/>
            <p:nvPr/>
          </p:nvSpPr>
          <p:spPr bwMode="auto">
            <a:xfrm>
              <a:off x="7274425" y="3160463"/>
              <a:ext cx="320504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N</a:t>
              </a:r>
              <a:r>
                <a:rPr lang="en-GB" sz="1400" b="1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D6B5A4-FCA7-61C9-E871-87563359E9C5}"/>
                </a:ext>
              </a:extLst>
            </p:cNvPr>
            <p:cNvSpPr txBox="1"/>
            <p:nvPr/>
          </p:nvSpPr>
          <p:spPr bwMode="auto">
            <a:xfrm>
              <a:off x="8427728" y="3021964"/>
              <a:ext cx="320504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Ar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574765E-5B3E-C25A-2993-F014EBCDA4CD}"/>
                </a:ext>
              </a:extLst>
            </p:cNvPr>
            <p:cNvSpPr txBox="1"/>
            <p:nvPr/>
          </p:nvSpPr>
          <p:spPr bwMode="auto">
            <a:xfrm>
              <a:off x="9079428" y="2515882"/>
              <a:ext cx="501602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CH</a:t>
              </a:r>
              <a:r>
                <a:rPr lang="en-GB" sz="1400" b="1" baseline="-25000" dirty="0">
                  <a:solidFill>
                    <a:schemeClr val="bg2">
                      <a:lumMod val="10000"/>
                    </a:schemeClr>
                  </a:solidFill>
                </a:rPr>
                <a:t>4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3927D3-00B6-263A-9018-2234A11B36A7}"/>
                </a:ext>
              </a:extLst>
            </p:cNvPr>
            <p:cNvSpPr txBox="1"/>
            <p:nvPr/>
          </p:nvSpPr>
          <p:spPr bwMode="auto">
            <a:xfrm>
              <a:off x="8086378" y="2158486"/>
              <a:ext cx="501602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CO</a:t>
              </a:r>
              <a:r>
                <a:rPr lang="en-GB" sz="1400" b="1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C35AE1-9969-688C-028C-D935FFF8DA06}"/>
                </a:ext>
              </a:extLst>
            </p:cNvPr>
            <p:cNvSpPr txBox="1"/>
            <p:nvPr/>
          </p:nvSpPr>
          <p:spPr bwMode="auto">
            <a:xfrm>
              <a:off x="6869735" y="3032552"/>
              <a:ext cx="501602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CO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C3116C-51A4-583B-11EB-1D9C6B89F0B1}"/>
                </a:ext>
              </a:extLst>
            </p:cNvPr>
            <p:cNvSpPr txBox="1"/>
            <p:nvPr/>
          </p:nvSpPr>
          <p:spPr bwMode="auto">
            <a:xfrm>
              <a:off x="4009644" y="5081798"/>
              <a:ext cx="374921" cy="25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2">
                      <a:lumMod val="10000"/>
                    </a:schemeClr>
                  </a:solidFill>
                </a:rPr>
                <a:t>He</a:t>
              </a:r>
              <a:endParaRPr lang="en-US" sz="1400" b="1" baseline="30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20" name="Title 2">
            <a:extLst>
              <a:ext uri="{FF2B5EF4-FFF2-40B4-BE49-F238E27FC236}">
                <a16:creationId xmlns:a16="http://schemas.microsoft.com/office/drawing/2014/main" id="{AC877138-E7DA-DFAC-E490-516FF26335E5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Instrumentation Calibration: B-A gauges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9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A9FD4-C973-2C61-282A-AF1813C8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4059"/>
          </a:xfrm>
        </p:spPr>
        <p:txBody>
          <a:bodyPr/>
          <a:lstStyle/>
          <a:p>
            <a:r>
              <a:rPr lang="en-US" dirty="0"/>
              <a:t>Instrumentation Calibration: RGA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8233CC-EB2C-0835-7945-3F7B0A02A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40226"/>
              </p:ext>
            </p:extLst>
          </p:nvPr>
        </p:nvGraphicFramePr>
        <p:xfrm>
          <a:off x="511342" y="1525466"/>
          <a:ext cx="4071771" cy="303964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059966">
                  <a:extLst>
                    <a:ext uri="{9D8B030D-6E8A-4147-A177-3AD203B41FA5}">
                      <a16:colId xmlns:a16="http://schemas.microsoft.com/office/drawing/2014/main" val="3092891187"/>
                    </a:ext>
                  </a:extLst>
                </a:gridCol>
                <a:gridCol w="1213082">
                  <a:extLst>
                    <a:ext uri="{9D8B030D-6E8A-4147-A177-3AD203B41FA5}">
                      <a16:colId xmlns:a16="http://schemas.microsoft.com/office/drawing/2014/main" val="1861729120"/>
                    </a:ext>
                  </a:extLst>
                </a:gridCol>
                <a:gridCol w="1798723">
                  <a:extLst>
                    <a:ext uri="{9D8B030D-6E8A-4147-A177-3AD203B41FA5}">
                      <a16:colId xmlns:a16="http://schemas.microsoft.com/office/drawing/2014/main" val="20021876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RGA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Calibration Factor [A/mbar]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2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Species</a:t>
                      </a:r>
                      <a:endParaRPr lang="en-GB" sz="18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Faraday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SEM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363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  <a:r>
                        <a:rPr lang="en-US" baseline="-25000" dirty="0"/>
                        <a:t>2</a:t>
                      </a:r>
                      <a:endParaRPr lang="en-GB" baseline="-25000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1.03E-04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19.65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05481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3.11E-05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333586"/>
                  </a:ext>
                </a:extLst>
              </a:tr>
              <a:tr h="38407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7.34E-05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6.48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293665"/>
                  </a:ext>
                </a:extLst>
              </a:tr>
              <a:tr h="33862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</a:t>
                      </a:r>
                      <a:r>
                        <a:rPr lang="en-US" baseline="-25000" dirty="0"/>
                        <a:t>4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6.97E-05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654136"/>
                  </a:ext>
                </a:extLst>
              </a:tr>
              <a:tr h="32605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7.52E-05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6.48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539955"/>
                  </a:ext>
                </a:extLst>
              </a:tr>
              <a:tr h="4406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</a:t>
                      </a:r>
                      <a:r>
                        <a:rPr lang="en-US" baseline="-25000" dirty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5.51E-05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3.95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74927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F964845-C062-723D-AB21-114108EA331C}"/>
              </a:ext>
            </a:extLst>
          </p:cNvPr>
          <p:cNvSpPr txBox="1"/>
          <p:nvPr/>
        </p:nvSpPr>
        <p:spPr bwMode="auto">
          <a:xfrm>
            <a:off x="338511" y="6065290"/>
            <a:ext cx="10873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* Results shown for filament A of the RGAs | Type: QMA 125 | Electron energy: 100 eV.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Picture 10" descr="A graph with a red line&#10;&#10;Description automatically generated">
            <a:extLst>
              <a:ext uri="{FF2B5EF4-FFF2-40B4-BE49-F238E27FC236}">
                <a16:creationId xmlns:a16="http://schemas.microsoft.com/office/drawing/2014/main" id="{4FAC66AB-32BC-9216-1BF8-E176238DFC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98" t="10784" r="9608" b="8211"/>
          <a:stretch/>
        </p:blipFill>
        <p:spPr>
          <a:xfrm>
            <a:off x="5363044" y="1395735"/>
            <a:ext cx="6535268" cy="38364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173A21-3F94-7E2A-E859-503602448CBA}"/>
              </a:ext>
            </a:extLst>
          </p:cNvPr>
          <p:cNvSpPr txBox="1"/>
          <p:nvPr/>
        </p:nvSpPr>
        <p:spPr bwMode="auto">
          <a:xfrm>
            <a:off x="8062944" y="5232159"/>
            <a:ext cx="2351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Pressure [mbar] (He eq.)</a:t>
            </a:r>
            <a:endParaRPr lang="en-US" sz="1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C9675C-78D0-DD24-CF78-F94C5601E1AB}"/>
              </a:ext>
            </a:extLst>
          </p:cNvPr>
          <p:cNvSpPr txBox="1"/>
          <p:nvPr/>
        </p:nvSpPr>
        <p:spPr bwMode="auto">
          <a:xfrm rot="16200000">
            <a:off x="4551595" y="3059205"/>
            <a:ext cx="1315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Ion Current [A] </a:t>
            </a:r>
            <a:endParaRPr lang="en-US" sz="1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A3CEE-3F78-A2F3-AB36-DBEE50734DFF}"/>
              </a:ext>
            </a:extLst>
          </p:cNvPr>
          <p:cNvSpPr txBox="1"/>
          <p:nvPr/>
        </p:nvSpPr>
        <p:spPr bwMode="auto">
          <a:xfrm>
            <a:off x="7354977" y="1164175"/>
            <a:ext cx="2551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He Sensitivity – Faraday mode</a:t>
            </a:r>
            <a:endParaRPr lang="en-US" sz="1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46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A9FD4-C973-2C61-282A-AF1813C8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4059"/>
          </a:xfrm>
        </p:spPr>
        <p:txBody>
          <a:bodyPr/>
          <a:lstStyle/>
          <a:p>
            <a:r>
              <a:rPr lang="en-US" dirty="0"/>
              <a:t>Partial Conclusions (2)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2679A-AED8-2E7F-FB20-88C103DA6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5F269-258F-5436-5CCB-34112099A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41A3A-1CC6-5831-C094-91885F1D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F1276-9D20-C315-B9C9-9103FF25D76D}"/>
              </a:ext>
            </a:extLst>
          </p:cNvPr>
          <p:cNvSpPr txBox="1"/>
          <p:nvPr/>
        </p:nvSpPr>
        <p:spPr bwMode="auto">
          <a:xfrm>
            <a:off x="286871" y="1014180"/>
            <a:ext cx="1004943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measurement campaign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for the outgassing rate of the valves and instrumentation has been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concluded.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total outgassing rate from the RGA, SVT and the isolation valves (in open position) of the pilot sector is  ~ 1E-8 mbar.l.s-1 which is equivalent to 360 m of the beampipe (10 x the pilot sector).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ultimate pressure will be determined not by the tube but by instrumentation and valves, so the planned accumulation measurements are necessary.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The calibration of the instrumentation has been completed and it is important to have a sensitive and at the same time, stable instrumentation for precise measurements in the pilot sector.</a:t>
            </a: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88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8435-BB00-6445-74BA-BBE2BE5DB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B08F4217-B548-904C-5D63-B11F0353064F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Mock-up Installation procedure document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[15/10/2024 – 06/01/2025]  </a:t>
            </a:r>
            <a:b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</a:b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The mock-up is the </a:t>
            </a:r>
            <a:r>
              <a:rPr lang="en-IN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Φ </a:t>
            </a:r>
            <a:r>
              <a:rPr lang="en-IN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Lucida Sans" panose="020B0602030504020204" pitchFamily="34" charset="0"/>
              </a:rPr>
              <a:t>850 mm </a:t>
            </a:r>
            <a:r>
              <a:rPr lang="en-IN" sz="1800" b="0" dirty="0">
                <a:solidFill>
                  <a:srgbClr val="F8F8F8">
                    <a:lumMod val="10000"/>
                  </a:srgbClr>
                </a:solidFill>
                <a:latin typeface="Source Sans Pro"/>
                <a:cs typeface="Arial"/>
              </a:rPr>
              <a:t>chamber to test the sleeve welding process and to assess the dust generated during the welding.</a:t>
            </a:r>
          </a:p>
          <a:p>
            <a:endParaRPr lang="en-IN" sz="1800" b="0" dirty="0">
              <a:solidFill>
                <a:srgbClr val="F8F8F8">
                  <a:lumMod val="10000"/>
                </a:srgbClr>
              </a:solidFill>
              <a:latin typeface="Source Sans Pro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dirty="0">
                <a:solidFill>
                  <a:srgbClr val="F8F8F8">
                    <a:lumMod val="10000"/>
                  </a:srgbClr>
                </a:solidFill>
                <a:latin typeface="Source Sans Pro"/>
                <a:cs typeface="Arial"/>
              </a:rPr>
              <a:t>The document includes procedure for  handling during the drying phase after cleaning, packing, unpacking, assembling, and welding the components.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58DB72-BF1E-D02A-9CB5-9E354880EEAE}"/>
              </a:ext>
            </a:extLst>
          </p:cNvPr>
          <p:cNvGrpSpPr/>
          <p:nvPr/>
        </p:nvGrpSpPr>
        <p:grpSpPr>
          <a:xfrm>
            <a:off x="497996" y="2699259"/>
            <a:ext cx="4697648" cy="3459673"/>
            <a:chOff x="403270" y="2173807"/>
            <a:chExt cx="4777136" cy="362380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C93BABA-550E-ACAF-4C60-1F1840007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70" y="2173807"/>
              <a:ext cx="4777136" cy="353861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16A9909-2013-5BFD-5430-0844C9138769}"/>
                </a:ext>
              </a:extLst>
            </p:cNvPr>
            <p:cNvSpPr txBox="1"/>
            <p:nvPr/>
          </p:nvSpPr>
          <p:spPr bwMode="auto">
            <a:xfrm>
              <a:off x="2675967" y="5428275"/>
              <a:ext cx="112506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  <a:latin typeface="Source Sans Pro"/>
                  <a:cs typeface="Arial"/>
                </a:rPr>
                <a:t>mock-up</a:t>
              </a:r>
              <a:endParaRPr lang="en-IN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05E6E87-8AB8-8DA2-CF25-4E75406F7AE5}"/>
              </a:ext>
            </a:extLst>
          </p:cNvPr>
          <p:cNvGrpSpPr/>
          <p:nvPr/>
        </p:nvGrpSpPr>
        <p:grpSpPr>
          <a:xfrm>
            <a:off x="7524287" y="2562385"/>
            <a:ext cx="6096000" cy="3652095"/>
            <a:chOff x="7453103" y="2699259"/>
            <a:chExt cx="6096000" cy="365209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057FA60-87B3-8381-3F55-294698C59589}"/>
                </a:ext>
              </a:extLst>
            </p:cNvPr>
            <p:cNvSpPr txBox="1"/>
            <p:nvPr/>
          </p:nvSpPr>
          <p:spPr bwMode="auto">
            <a:xfrm>
              <a:off x="7453103" y="5489580"/>
              <a:ext cx="6096000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rtl="0">
                <a:buNone/>
              </a:pPr>
              <a:br>
                <a:rPr lang="en-IN" sz="1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</a:br>
              <a:endParaRPr lang="en-IN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pPr rtl="0"/>
              <a:r>
                <a:rPr lang="en-IN" sz="1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hlinkClick r:id="rId3" tooltip="https://edms.cern.ch/document/3205259/1"/>
                </a:rPr>
                <a:t>https://edms.cern.ch/document/3205259/1</a:t>
              </a:r>
              <a:endParaRPr lang="en-IN" sz="1400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79BC8F-C6E0-4465-5664-BC8ADA968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5126" y="2699259"/>
              <a:ext cx="2503250" cy="3221208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78FFB58-132A-5066-2009-F9097584DC29}"/>
                </a:ext>
              </a:extLst>
            </p:cNvPr>
            <p:cNvSpPr txBox="1"/>
            <p:nvPr/>
          </p:nvSpPr>
          <p:spPr bwMode="auto">
            <a:xfrm rot="16200000">
              <a:off x="8971264" y="4271480"/>
              <a:ext cx="310047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dirty="0">
                  <a:solidFill>
                    <a:schemeClr val="bg2">
                      <a:lumMod val="10000"/>
                    </a:schemeClr>
                  </a:solidFill>
                </a:rPr>
                <a:t>Performed with Manjunath Dakshinamurthy </a:t>
              </a:r>
              <a:endParaRPr lang="en-IN" sz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163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301C9-8E22-1B76-7E9E-0E2978E03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BBC87E2D-5D34-51F9-5859-E11C5C7C2225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Leak detection tooling test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[12/02/2025 – 24/02/2025]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5C9EE-3BFB-BF82-4159-69C6D6F118F3}"/>
              </a:ext>
            </a:extLst>
          </p:cNvPr>
          <p:cNvSpPr txBox="1"/>
          <p:nvPr/>
        </p:nvSpPr>
        <p:spPr bwMode="auto">
          <a:xfrm>
            <a:off x="403270" y="1084747"/>
            <a:ext cx="115108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tooling is required to leak test components of the pilot sector.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It was tested on one of the ET pilot sector bellows.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D4116B-393F-C31B-2D38-464D273FBC89}"/>
              </a:ext>
            </a:extLst>
          </p:cNvPr>
          <p:cNvSpPr txBox="1"/>
          <p:nvPr/>
        </p:nvSpPr>
        <p:spPr bwMode="auto">
          <a:xfrm>
            <a:off x="7487546" y="2541600"/>
            <a:ext cx="39586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Top: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counter flange and the O-ring on top of the bellow. </a:t>
            </a:r>
          </a:p>
          <a:p>
            <a:endParaRPr lang="en-US" dirty="0"/>
          </a:p>
          <a:p>
            <a:r>
              <a:rPr lang="en-US" dirty="0"/>
              <a:t>Bottom Left: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Housing with the flat rubber seal. </a:t>
            </a:r>
          </a:p>
          <a:p>
            <a:endParaRPr lang="en-US" dirty="0"/>
          </a:p>
          <a:p>
            <a:r>
              <a:rPr lang="en-US" dirty="0"/>
              <a:t>Bottom Right: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housing and supporting ring are bolted together.</a:t>
            </a:r>
            <a:endParaRPr lang="en-IN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BB1276-4C94-162C-98A7-F3EFBA581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5" y="1943292"/>
            <a:ext cx="6963747" cy="42392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CEEB0F-AE66-6655-C5E8-6BF589FC3BFC}"/>
              </a:ext>
            </a:extLst>
          </p:cNvPr>
          <p:cNvSpPr txBox="1"/>
          <p:nvPr/>
        </p:nvSpPr>
        <p:spPr bwMode="auto">
          <a:xfrm rot="16200000">
            <a:off x="-2790954" y="307533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10000"/>
                  </a:schemeClr>
                </a:solidFill>
              </a:rPr>
              <a:t>Performed with Jan Hansen, Carlo Scarcia</a:t>
            </a:r>
            <a:endParaRPr lang="en-IN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03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6B274-9CB0-64B7-BD70-85E16FB71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3240F5C5-0876-B680-E60F-F10E6643A798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Leak detection tooling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CEDDF3-E356-DE1B-9112-5C416D2F7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3" y="1530115"/>
            <a:ext cx="5488864" cy="41166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6EBFA7-F8B6-91D0-0BAE-9E65C1A0D869}"/>
              </a:ext>
            </a:extLst>
          </p:cNvPr>
          <p:cNvSpPr txBox="1"/>
          <p:nvPr/>
        </p:nvSpPr>
        <p:spPr bwMode="auto">
          <a:xfrm>
            <a:off x="1640541" y="57185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</a:rPr>
              <a:t>Pump down and leak detection </a:t>
            </a:r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E912C2-32E2-3600-03B2-20278BE34FBD}"/>
              </a:ext>
            </a:extLst>
          </p:cNvPr>
          <p:cNvSpPr txBox="1"/>
          <p:nvPr/>
        </p:nvSpPr>
        <p:spPr bwMode="auto">
          <a:xfrm>
            <a:off x="403270" y="1001334"/>
            <a:ext cx="1051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tooling  can be used for leak detection of 1E-10 mbar l 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for the components of the pilot sector.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DB7951-C8C0-06F2-8244-AB8F3534F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925" y="1458284"/>
            <a:ext cx="4380358" cy="44478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DCBFC-A99A-3678-0F99-9D8241E22139}"/>
              </a:ext>
            </a:extLst>
          </p:cNvPr>
          <p:cNvSpPr txBox="1"/>
          <p:nvPr/>
        </p:nvSpPr>
        <p:spPr bwMode="auto">
          <a:xfrm rot="16200000">
            <a:off x="-2666209" y="253209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10000"/>
                  </a:schemeClr>
                </a:solidFill>
              </a:rPr>
              <a:t>Performed with Jan Hansen, Carlo Scarcia</a:t>
            </a:r>
            <a:endParaRPr lang="en-IN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79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53BCA-D805-D128-88D3-FA815B8AF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C0715861-C9C7-75BD-2FB8-77D4D8597A29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Pilot sector Phase1 support installation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[27/02/2025  </a:t>
            </a:r>
            <a:r>
              <a:rPr lang="en-US" sz="1400" b="0" i="1" dirty="0">
                <a:solidFill>
                  <a:srgbClr val="0033A0"/>
                </a:solidFill>
                <a:latin typeface="Source Sans Pro"/>
                <a:cs typeface="Arial"/>
              </a:rPr>
              <a:t>-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 29/04/2025]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537B61-65F9-0ED9-7345-53EB549908A3}"/>
              </a:ext>
            </a:extLst>
          </p:cNvPr>
          <p:cNvSpPr txBox="1"/>
          <p:nvPr/>
        </p:nvSpPr>
        <p:spPr bwMode="auto">
          <a:xfrm>
            <a:off x="403270" y="913716"/>
            <a:ext cx="11385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phase1 support installation test was performed with the help of handling team.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F8A1C-21F1-AC97-766B-C6175AC8BD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28" r="14520" b="30719"/>
          <a:stretch/>
        </p:blipFill>
        <p:spPr>
          <a:xfrm>
            <a:off x="211893" y="1777515"/>
            <a:ext cx="5573318" cy="3563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FD6BB5-B20A-E9CF-25DC-6BBCA92533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974"/>
          <a:stretch/>
        </p:blipFill>
        <p:spPr>
          <a:xfrm>
            <a:off x="6248400" y="1780714"/>
            <a:ext cx="5154706" cy="35567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BCAFF9-DF19-634D-EFCF-EB42B0440793}"/>
              </a:ext>
            </a:extLst>
          </p:cNvPr>
          <p:cNvSpPr txBox="1"/>
          <p:nvPr/>
        </p:nvSpPr>
        <p:spPr bwMode="auto">
          <a:xfrm>
            <a:off x="1308847" y="54030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End frame preparation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</a:t>
            </a:r>
            <a:endParaRPr lang="en-I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10CACE-CC87-FBA6-F7F6-3A50BFCE6B6F}"/>
              </a:ext>
            </a:extLst>
          </p:cNvPr>
          <p:cNvSpPr txBox="1"/>
          <p:nvPr/>
        </p:nvSpPr>
        <p:spPr bwMode="auto">
          <a:xfrm>
            <a:off x="7664823" y="5393971"/>
            <a:ext cx="2438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Installation test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0190B-834A-6260-94B9-825DDFBA0EA4}"/>
              </a:ext>
            </a:extLst>
          </p:cNvPr>
          <p:cNvSpPr txBox="1"/>
          <p:nvPr/>
        </p:nvSpPr>
        <p:spPr bwMode="auto">
          <a:xfrm rot="16200000">
            <a:off x="-2974607" y="2216556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10000"/>
                  </a:schemeClr>
                </a:solidFill>
              </a:rPr>
              <a:t>Performed with Jan Hansen, Carlo Scarcia</a:t>
            </a:r>
            <a:endParaRPr lang="en-IN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75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4C520-3394-8F7B-2CEA-9F97FFC43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7F77610F-7EE2-04EF-2BC9-E203D1F18E85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Pilot sector Phase1 support installation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01AF1C-C851-CFC3-F6E1-559F8800DDD1}"/>
              </a:ext>
            </a:extLst>
          </p:cNvPr>
          <p:cNvGrpSpPr/>
          <p:nvPr/>
        </p:nvGrpSpPr>
        <p:grpSpPr>
          <a:xfrm>
            <a:off x="2010723" y="5164632"/>
            <a:ext cx="11031881" cy="505872"/>
            <a:chOff x="2114257" y="5095415"/>
            <a:chExt cx="10428890" cy="47822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E44D5D7-5899-3F6C-5C95-876116DDEAEC}"/>
                </a:ext>
              </a:extLst>
            </p:cNvPr>
            <p:cNvSpPr txBox="1"/>
            <p:nvPr/>
          </p:nvSpPr>
          <p:spPr bwMode="auto">
            <a:xfrm>
              <a:off x="7336455" y="5095415"/>
              <a:ext cx="5206692" cy="4735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Installation procedure document</a:t>
              </a:r>
              <a:endParaRPr lang="en-IN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390C2E-EBAC-8DFF-EB3D-75FFE500A0B9}"/>
                </a:ext>
              </a:extLst>
            </p:cNvPr>
            <p:cNvSpPr txBox="1"/>
            <p:nvPr/>
          </p:nvSpPr>
          <p:spPr bwMode="auto">
            <a:xfrm>
              <a:off x="2114257" y="5224492"/>
              <a:ext cx="1749997" cy="3491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Current Status </a:t>
              </a:r>
              <a:endParaRPr lang="en-IN"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AFA7218-5927-3D49-554D-19425D691C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01" t="31765" b="5244"/>
          <a:stretch/>
        </p:blipFill>
        <p:spPr>
          <a:xfrm>
            <a:off x="933075" y="1533612"/>
            <a:ext cx="3970620" cy="36300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955A0F-CFB8-B5B2-4A28-42A23EBF66A5}"/>
              </a:ext>
            </a:extLst>
          </p:cNvPr>
          <p:cNvSpPr txBox="1"/>
          <p:nvPr/>
        </p:nvSpPr>
        <p:spPr bwMode="auto">
          <a:xfrm>
            <a:off x="403270" y="910862"/>
            <a:ext cx="10551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It has been reassembled to facilitate the bottom line first and the topline next sequentially.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9AAC7C-380B-743E-D5D7-559B3DD8E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046" y="1786320"/>
            <a:ext cx="5360896" cy="3011834"/>
          </a:xfrm>
          <a:prstGeom prst="rect">
            <a:avLst/>
          </a:prstGeom>
          <a:ln>
            <a:solidFill>
              <a:srgbClr val="0033A0"/>
            </a:solidFill>
          </a:ln>
        </p:spPr>
      </p:pic>
    </p:spTree>
    <p:extLst>
      <p:ext uri="{BB962C8B-B14F-4D97-AF65-F5344CB8AC3E}">
        <p14:creationId xmlns:p14="http://schemas.microsoft.com/office/powerpoint/2010/main" val="2727649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A9EBC-F2E9-212B-FD28-48E97875F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55F42435-2D07-7B88-DC34-3CA3CA7226C1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Pilot sector Phase2 support installation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[28/03/2025  - 01/04/2025]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87291F-D194-B6A7-0F03-1330DB424767}"/>
              </a:ext>
            </a:extLst>
          </p:cNvPr>
          <p:cNvSpPr txBox="1"/>
          <p:nvPr/>
        </p:nvSpPr>
        <p:spPr bwMode="auto">
          <a:xfrm>
            <a:off x="403270" y="913716"/>
            <a:ext cx="10444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phase2 support installation test was performed with the help of handling team.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6D5F9F-541E-9147-DFAD-EF383E6B3F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07" t="17255" b="13856"/>
          <a:stretch/>
        </p:blipFill>
        <p:spPr>
          <a:xfrm>
            <a:off x="1014481" y="1970422"/>
            <a:ext cx="3369260" cy="3413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934E6E-4419-4689-FE9E-D779AD5909A6}"/>
              </a:ext>
            </a:extLst>
          </p:cNvPr>
          <p:cNvSpPr txBox="1"/>
          <p:nvPr/>
        </p:nvSpPr>
        <p:spPr bwMode="auto">
          <a:xfrm>
            <a:off x="1129553" y="54479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Ground plates preparation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F9D617-7511-AD04-8F74-D69307C132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245" b="6273"/>
          <a:stretch/>
        </p:blipFill>
        <p:spPr>
          <a:xfrm>
            <a:off x="6700932" y="1410100"/>
            <a:ext cx="3846228" cy="45341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E49BB9-F7BE-833F-4671-1BEE3A116A21}"/>
              </a:ext>
            </a:extLst>
          </p:cNvPr>
          <p:cNvSpPr txBox="1"/>
          <p:nvPr/>
        </p:nvSpPr>
        <p:spPr bwMode="auto">
          <a:xfrm>
            <a:off x="7225553" y="59442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Support installation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87A6D0-EEEF-1550-0EF6-9B50EC637184}"/>
              </a:ext>
            </a:extLst>
          </p:cNvPr>
          <p:cNvSpPr txBox="1"/>
          <p:nvPr/>
        </p:nvSpPr>
        <p:spPr bwMode="auto">
          <a:xfrm rot="16200000">
            <a:off x="7660794" y="2807090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10000"/>
                  </a:schemeClr>
                </a:solidFill>
              </a:rPr>
              <a:t>Performed with Jan Hansen, Carlo Scarcia</a:t>
            </a:r>
            <a:endParaRPr lang="en-IN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3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CC146-12FC-05AE-0352-2CB2FA6EB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69417-FB1E-2F72-B0C5-24545A1C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39B86-A0B1-2226-02FB-4316FCBB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EFE88A74-8105-9F1B-27EE-D349AC1D7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Introduction: ET pilot sector components 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F686FA-DB68-64D3-269E-6936A9E26D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013" y="1950789"/>
            <a:ext cx="5029890" cy="3090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7B2E69-8BEB-8CC9-F0FC-FDE974CFB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339" y="2510427"/>
            <a:ext cx="6560433" cy="26006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830BC4-3911-116B-B920-B5E68A6F74ED}"/>
              </a:ext>
            </a:extLst>
          </p:cNvPr>
          <p:cNvSpPr txBox="1"/>
          <p:nvPr/>
        </p:nvSpPr>
        <p:spPr bwMode="auto">
          <a:xfrm>
            <a:off x="407987" y="1018509"/>
            <a:ext cx="11870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ET pilot sector will be assembled and tested in two phases. </a:t>
            </a:r>
          </a:p>
          <a:p>
            <a:pPr marL="342900" indent="-342900">
              <a:buAutoNum type="arabicPeriod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77C47-A1B9-FED3-EDCB-E6AD660D908D}"/>
              </a:ext>
            </a:extLst>
          </p:cNvPr>
          <p:cNvSpPr txBox="1"/>
          <p:nvPr/>
        </p:nvSpPr>
        <p:spPr bwMode="auto">
          <a:xfrm>
            <a:off x="8266997" y="5009175"/>
            <a:ext cx="3252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Phase 2 / ET Pilot Sector 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056D78-88A1-A820-A913-5D2117BAC641}"/>
              </a:ext>
            </a:extLst>
          </p:cNvPr>
          <p:cNvSpPr txBox="1"/>
          <p:nvPr/>
        </p:nvSpPr>
        <p:spPr bwMode="auto">
          <a:xfrm>
            <a:off x="1973774" y="5193841"/>
            <a:ext cx="2437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Phase 1 / Background 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008932-6191-0CF7-0673-08B37EDE473B}"/>
              </a:ext>
            </a:extLst>
          </p:cNvPr>
          <p:cNvSpPr txBox="1"/>
          <p:nvPr/>
        </p:nvSpPr>
        <p:spPr bwMode="auto">
          <a:xfrm>
            <a:off x="1078349" y="1633479"/>
            <a:ext cx="2304614" cy="261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Pumping module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B3986A7-6878-0F19-9CEC-F5DF10B34D1D}"/>
              </a:ext>
            </a:extLst>
          </p:cNvPr>
          <p:cNvCxnSpPr>
            <a:cxnSpLocks/>
          </p:cNvCxnSpPr>
          <p:nvPr/>
        </p:nvCxnSpPr>
        <p:spPr>
          <a:xfrm flipH="1" flipV="1">
            <a:off x="1859485" y="1888101"/>
            <a:ext cx="423447" cy="794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3D6520-D14C-3ACF-2F14-4EBB9D00EC5E}"/>
              </a:ext>
            </a:extLst>
          </p:cNvPr>
          <p:cNvSpPr txBox="1"/>
          <p:nvPr/>
        </p:nvSpPr>
        <p:spPr bwMode="auto">
          <a:xfrm>
            <a:off x="0" y="2316969"/>
            <a:ext cx="13869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End cap with Instrumentation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266C20-5694-32DE-D810-AD083B7C2A9D}"/>
              </a:ext>
            </a:extLst>
          </p:cNvPr>
          <p:cNvCxnSpPr>
            <a:cxnSpLocks/>
          </p:cNvCxnSpPr>
          <p:nvPr/>
        </p:nvCxnSpPr>
        <p:spPr>
          <a:xfrm flipH="1" flipV="1">
            <a:off x="1078349" y="2495837"/>
            <a:ext cx="470695" cy="216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46A45C0-C16E-0313-8FCD-B703E0490DDF}"/>
              </a:ext>
            </a:extLst>
          </p:cNvPr>
          <p:cNvSpPr txBox="1"/>
          <p:nvPr/>
        </p:nvSpPr>
        <p:spPr bwMode="auto">
          <a:xfrm>
            <a:off x="503344" y="1861945"/>
            <a:ext cx="23046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Bellows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4D8B2D1-C2A7-7906-5DA1-76767CDE48C7}"/>
              </a:ext>
            </a:extLst>
          </p:cNvPr>
          <p:cNvCxnSpPr>
            <a:cxnSpLocks/>
          </p:cNvCxnSpPr>
          <p:nvPr/>
        </p:nvCxnSpPr>
        <p:spPr>
          <a:xfrm flipH="1" flipV="1">
            <a:off x="1122735" y="2073888"/>
            <a:ext cx="736749" cy="477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310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E6357-6C8D-2F40-4A1B-0C96CCE3A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56B6DB0B-8391-4D29-34AC-153E35B5FB1F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Pilot sector Phase2 support installation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9805B4-C4A5-A402-A680-699D5C04D5DD}"/>
              </a:ext>
            </a:extLst>
          </p:cNvPr>
          <p:cNvSpPr txBox="1"/>
          <p:nvPr/>
        </p:nvSpPr>
        <p:spPr bwMode="auto">
          <a:xfrm>
            <a:off x="4616428" y="54210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Cradle supports installation and testing</a:t>
            </a:r>
            <a:endParaRPr lang="en-I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8EC65D-D3D5-6800-F245-D6F4A347CC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8954"/>
          <a:stretch/>
        </p:blipFill>
        <p:spPr>
          <a:xfrm>
            <a:off x="671546" y="977153"/>
            <a:ext cx="5147353" cy="41865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ED11E0-E1FA-869C-99B4-CB93C29757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244"/>
          <a:stretch/>
        </p:blipFill>
        <p:spPr>
          <a:xfrm>
            <a:off x="7396276" y="977153"/>
            <a:ext cx="3316152" cy="418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05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FCE8F-C712-FED1-5562-AE41D6CC2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B30DDDD4-041A-3396-7E72-D5252A635015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ET Phase1 extremity leak detection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[21/05/2025  - 02/06/2025]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C00038-F3ED-95DD-91C8-B5B80B2459A5}"/>
              </a:ext>
            </a:extLst>
          </p:cNvPr>
          <p:cNvSpPr txBox="1"/>
          <p:nvPr/>
        </p:nvSpPr>
        <p:spPr bwMode="auto">
          <a:xfrm>
            <a:off x="403269" y="990165"/>
            <a:ext cx="11645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leak detection of the two extremities of phase1 has been completed and is tested leak-tight (</a:t>
            </a:r>
            <a:r>
              <a:rPr lang="en-GB" sz="1800" b="1" dirty="0">
                <a:solidFill>
                  <a:schemeClr val="bg2">
                    <a:lumMod val="10000"/>
                  </a:schemeClr>
                </a:solidFill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1 x 10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-10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mbar l 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).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report writing is underway.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CE92C0-F80B-9B52-64C7-730A822B71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83"/>
          <a:stretch/>
        </p:blipFill>
        <p:spPr>
          <a:xfrm>
            <a:off x="4546686" y="1712945"/>
            <a:ext cx="3231106" cy="4030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9544E5-9C89-BBCF-B758-F8A97D0E1E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889" b="5243"/>
          <a:stretch/>
        </p:blipFill>
        <p:spPr>
          <a:xfrm>
            <a:off x="609007" y="1712945"/>
            <a:ext cx="3522744" cy="40301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DF9938-EF7E-17E8-7B8A-A9D2CE87291E}"/>
              </a:ext>
            </a:extLst>
          </p:cNvPr>
          <p:cNvSpPr txBox="1"/>
          <p:nvPr/>
        </p:nvSpPr>
        <p:spPr bwMode="auto">
          <a:xfrm>
            <a:off x="743093" y="58195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Leak detection of the end cap</a:t>
            </a:r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3DBD32-B64D-FC2B-5099-2885A98EC0FE}"/>
              </a:ext>
            </a:extLst>
          </p:cNvPr>
          <p:cNvSpPr txBox="1"/>
          <p:nvPr/>
        </p:nvSpPr>
        <p:spPr bwMode="auto">
          <a:xfrm>
            <a:off x="4911681" y="580367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Leak detection of the bellows</a:t>
            </a:r>
            <a:endParaRPr lang="en-I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3BE8AC-FFA0-60C8-0496-627575F2C6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615" r="4718" b="7712"/>
          <a:stretch/>
        </p:blipFill>
        <p:spPr>
          <a:xfrm>
            <a:off x="8337495" y="1954306"/>
            <a:ext cx="3441800" cy="33701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55A901-65B3-4D8A-BD3F-3A9C01966CC1}"/>
              </a:ext>
            </a:extLst>
          </p:cNvPr>
          <p:cNvSpPr txBox="1"/>
          <p:nvPr/>
        </p:nvSpPr>
        <p:spPr bwMode="auto">
          <a:xfrm>
            <a:off x="8300339" y="5823472"/>
            <a:ext cx="40497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Leak detection of the pumping module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F2808-B39F-460F-6117-68C267748302}"/>
              </a:ext>
            </a:extLst>
          </p:cNvPr>
          <p:cNvSpPr txBox="1"/>
          <p:nvPr/>
        </p:nvSpPr>
        <p:spPr bwMode="auto">
          <a:xfrm rot="16200000">
            <a:off x="-2577493" y="261717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10000"/>
                  </a:schemeClr>
                </a:solidFill>
              </a:rPr>
              <a:t>Performed with Jan Hansen, Carlo Scarcia</a:t>
            </a:r>
            <a:endParaRPr lang="en-IN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3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111F7D-D084-2550-224F-4BB5EF02A1CC}"/>
              </a:ext>
            </a:extLst>
          </p:cNvPr>
          <p:cNvSpPr txBox="1"/>
          <p:nvPr/>
        </p:nvSpPr>
        <p:spPr bwMode="auto">
          <a:xfrm>
            <a:off x="407987" y="912235"/>
            <a:ext cx="1162069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Question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: If ferritic alloys are not chosen as the material of choice for the ET beampipe for reasons such as corrosion,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can we follow the LIGO solution of doing an air bake of the AISI 304L coils to reduce the H</a:t>
            </a:r>
            <a:r>
              <a:rPr lang="en-US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Outgassing?</a:t>
            </a:r>
            <a:endParaRPr lang="en-US" b="1" dirty="0">
              <a:solidFill>
                <a:srgbClr val="16AA32"/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Potential Issue: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Does the tightly packed coil structure prevent the depletion to the required level (1E-15 mbar.l.s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.cm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 because of the increase in H</a:t>
            </a:r>
            <a:r>
              <a:rPr lang="en-US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partial pressure (1E-4 mbar in air) in the gap between stainless steel layers in the coil is very small (~ 1 -10 </a:t>
            </a:r>
            <a:r>
              <a:rPr lang="el-GR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IN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)?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In LIGO :</a:t>
            </a: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Material: AISI 304L 3 mm thick as coils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Degassing treatment: Air bake at 454 °C for 36h + 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                                              21 days of bakeout at 168 °C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Measured H</a:t>
            </a:r>
            <a:r>
              <a:rPr lang="en-US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specific outgassing rate: 5.2E-14 mbar.l.s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.cm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-2</a:t>
            </a:r>
          </a:p>
          <a:p>
            <a:endParaRPr lang="en-US" baseline="300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12" descr="A roll of metal with a silver band&#10;&#10;AI-generated content may be incorrect.">
            <a:extLst>
              <a:ext uri="{FF2B5EF4-FFF2-40B4-BE49-F238E27FC236}">
                <a16:creationId xmlns:a16="http://schemas.microsoft.com/office/drawing/2014/main" id="{978955D0-973B-9AFB-1750-FF5B0B05CC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9828"/>
          <a:stretch/>
        </p:blipFill>
        <p:spPr>
          <a:xfrm>
            <a:off x="7144629" y="2782858"/>
            <a:ext cx="3923493" cy="273743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74A765-D50F-7AF8-D85E-F2228554BECC}"/>
              </a:ext>
            </a:extLst>
          </p:cNvPr>
          <p:cNvCxnSpPr>
            <a:cxnSpLocks/>
          </p:cNvCxnSpPr>
          <p:nvPr/>
        </p:nvCxnSpPr>
        <p:spPr>
          <a:xfrm>
            <a:off x="8216377" y="3299021"/>
            <a:ext cx="223776" cy="3661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E4BF93-F504-41C5-6671-C4DAC2708936}"/>
              </a:ext>
            </a:extLst>
          </p:cNvPr>
          <p:cNvCxnSpPr>
            <a:cxnSpLocks/>
          </p:cNvCxnSpPr>
          <p:nvPr/>
        </p:nvCxnSpPr>
        <p:spPr>
          <a:xfrm flipH="1" flipV="1">
            <a:off x="8471019" y="3705648"/>
            <a:ext cx="170519" cy="3224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EC638F-5FEA-B6DB-4300-0B2C63C2D8EA}"/>
              </a:ext>
            </a:extLst>
          </p:cNvPr>
          <p:cNvSpPr txBox="1"/>
          <p:nvPr/>
        </p:nvSpPr>
        <p:spPr bwMode="auto">
          <a:xfrm>
            <a:off x="7268616" y="2929689"/>
            <a:ext cx="355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rgbClr val="FF0000"/>
                </a:solidFill>
              </a:rPr>
              <a:t>Small gap between coil layers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38CDD20-9C09-2838-3DEE-7E2A14804265}"/>
              </a:ext>
            </a:extLst>
          </p:cNvPr>
          <p:cNvSpPr txBox="1">
            <a:spLocks/>
          </p:cNvSpPr>
          <p:nvPr/>
        </p:nvSpPr>
        <p:spPr bwMode="auto">
          <a:xfrm>
            <a:off x="407987" y="228578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Plan B for beampipe materials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[28/03/2025  - present ] </a:t>
            </a:r>
            <a:r>
              <a:rPr lang="en-GB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1577098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31B020-4325-ACC0-73C8-0E98E8A2C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BC27C9F-86F1-9C8E-595B-BBEEC5100FDE}"/>
              </a:ext>
            </a:extLst>
          </p:cNvPr>
          <p:cNvGrpSpPr/>
          <p:nvPr/>
        </p:nvGrpSpPr>
        <p:grpSpPr>
          <a:xfrm>
            <a:off x="258915" y="1324116"/>
            <a:ext cx="4478226" cy="836063"/>
            <a:chOff x="-43235" y="1316164"/>
            <a:chExt cx="4478226" cy="8360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4470FB-96A4-9C44-B6F4-E5387FFB8104}"/>
                </a:ext>
              </a:extLst>
            </p:cNvPr>
            <p:cNvSpPr/>
            <p:nvPr/>
          </p:nvSpPr>
          <p:spPr>
            <a:xfrm>
              <a:off x="407987" y="1316164"/>
              <a:ext cx="3116912" cy="2463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912DC3-38C3-3A81-A96A-5CEF74DB9652}"/>
                </a:ext>
              </a:extLst>
            </p:cNvPr>
            <p:cNvSpPr/>
            <p:nvPr/>
          </p:nvSpPr>
          <p:spPr>
            <a:xfrm>
              <a:off x="407987" y="1905885"/>
              <a:ext cx="3116912" cy="2463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4E41B18-71E2-8636-3E00-B0F340C866BC}"/>
                </a:ext>
              </a:extLst>
            </p:cNvPr>
            <p:cNvCxnSpPr/>
            <p:nvPr/>
          </p:nvCxnSpPr>
          <p:spPr>
            <a:xfrm>
              <a:off x="2297927" y="1562506"/>
              <a:ext cx="0" cy="282197"/>
            </a:xfrm>
            <a:prstGeom prst="straightConnector1">
              <a:avLst/>
            </a:prstGeom>
            <a:ln w="38100">
              <a:solidFill>
                <a:srgbClr val="16AA3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281938-F21C-44F8-8285-484BC0390785}"/>
                </a:ext>
              </a:extLst>
            </p:cNvPr>
            <p:cNvSpPr txBox="1"/>
            <p:nvPr/>
          </p:nvSpPr>
          <p:spPr bwMode="auto">
            <a:xfrm>
              <a:off x="1696099" y="1500517"/>
              <a:ext cx="5406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Q</a:t>
              </a:r>
              <a:r>
                <a:rPr lang="en-IN" baseline="-25000" dirty="0"/>
                <a:t>H</a:t>
              </a:r>
              <a:r>
                <a:rPr lang="en-IN" baseline="-54000" dirty="0"/>
                <a:t>2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A4D5ED8-987D-4517-6ECA-0FAF056309C4}"/>
                </a:ext>
              </a:extLst>
            </p:cNvPr>
            <p:cNvCxnSpPr>
              <a:cxnSpLocks/>
            </p:cNvCxnSpPr>
            <p:nvPr/>
          </p:nvCxnSpPr>
          <p:spPr>
            <a:xfrm>
              <a:off x="3432963" y="1715202"/>
              <a:ext cx="335955" cy="11437"/>
            </a:xfrm>
            <a:prstGeom prst="straightConnector1">
              <a:avLst/>
            </a:prstGeom>
            <a:ln w="38100">
              <a:solidFill>
                <a:srgbClr val="16AA3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78F9B7E-C41D-A029-72EE-9170BFE6C9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6657" y="1622066"/>
              <a:ext cx="0" cy="283819"/>
            </a:xfrm>
            <a:prstGeom prst="straightConnector1">
              <a:avLst/>
            </a:prstGeom>
            <a:ln w="38100">
              <a:solidFill>
                <a:srgbClr val="16AA3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D2BC680-FED7-B788-B70B-B01E88FC234F}"/>
                </a:ext>
              </a:extLst>
            </p:cNvPr>
            <p:cNvSpPr txBox="1"/>
            <p:nvPr/>
          </p:nvSpPr>
          <p:spPr bwMode="auto">
            <a:xfrm>
              <a:off x="3713411" y="1549529"/>
              <a:ext cx="7215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dirty="0" err="1"/>
                <a:t>Q</a:t>
              </a:r>
              <a:r>
                <a:rPr lang="en-IN" baseline="-25000" dirty="0" err="1"/>
                <a:t>pump</a:t>
              </a:r>
              <a:endParaRPr lang="en-IN" baseline="-25000" dirty="0"/>
            </a:p>
          </p:txBody>
        </p:sp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7476EEF3-EFED-96A8-AD3D-484E7D038B04}"/>
                </a:ext>
              </a:extLst>
            </p:cNvPr>
            <p:cNvSpPr/>
            <p:nvPr/>
          </p:nvSpPr>
          <p:spPr>
            <a:xfrm rot="10800000">
              <a:off x="189686" y="1562506"/>
              <a:ext cx="157161" cy="369332"/>
            </a:xfrm>
            <a:prstGeom prst="righ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7FB1512-3795-0C44-5B46-A06BF6F926B5}"/>
                </a:ext>
              </a:extLst>
            </p:cNvPr>
            <p:cNvSpPr txBox="1"/>
            <p:nvPr/>
          </p:nvSpPr>
          <p:spPr bwMode="auto">
            <a:xfrm>
              <a:off x="-43235" y="1516769"/>
              <a:ext cx="2627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dirty="0"/>
                <a:t>g</a:t>
              </a:r>
              <a:endParaRPr lang="en-IN" baseline="-25000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73CBBEA-38FD-7244-0637-08A2023F61F1}"/>
              </a:ext>
            </a:extLst>
          </p:cNvPr>
          <p:cNvGrpSpPr/>
          <p:nvPr/>
        </p:nvGrpSpPr>
        <p:grpSpPr>
          <a:xfrm>
            <a:off x="648997" y="3416638"/>
            <a:ext cx="3116912" cy="1138480"/>
            <a:chOff x="6123802" y="1144870"/>
            <a:chExt cx="3116912" cy="113848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6B129F0-B556-84BB-ACC4-AD05347DE76A}"/>
                </a:ext>
              </a:extLst>
            </p:cNvPr>
            <p:cNvSpPr/>
            <p:nvPr/>
          </p:nvSpPr>
          <p:spPr>
            <a:xfrm>
              <a:off x="6123802" y="1463792"/>
              <a:ext cx="3116912" cy="2463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7A65179-5847-1A2B-2BB0-EEB4ED92DE9D}"/>
                </a:ext>
              </a:extLst>
            </p:cNvPr>
            <p:cNvGrpSpPr/>
            <p:nvPr/>
          </p:nvGrpSpPr>
          <p:grpSpPr>
            <a:xfrm>
              <a:off x="6123802" y="1144870"/>
              <a:ext cx="3116912" cy="1138480"/>
              <a:chOff x="6123802" y="1144870"/>
              <a:chExt cx="3116912" cy="113848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75C0C01-A7E4-48E1-E747-495307903889}"/>
                  </a:ext>
                </a:extLst>
              </p:cNvPr>
              <p:cNvSpPr/>
              <p:nvPr/>
            </p:nvSpPr>
            <p:spPr>
              <a:xfrm>
                <a:off x="6123802" y="1144870"/>
                <a:ext cx="3116912" cy="24634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4F9C948-7A49-D9E8-49E4-37DED0829973}"/>
                  </a:ext>
                </a:extLst>
              </p:cNvPr>
              <p:cNvSpPr/>
              <p:nvPr/>
            </p:nvSpPr>
            <p:spPr>
              <a:xfrm>
                <a:off x="6123802" y="1758050"/>
                <a:ext cx="3116912" cy="24634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B51A148-BFB3-3F49-E524-87EC0DB57555}"/>
                  </a:ext>
                </a:extLst>
              </p:cNvPr>
              <p:cNvSpPr/>
              <p:nvPr/>
            </p:nvSpPr>
            <p:spPr>
              <a:xfrm>
                <a:off x="6123802" y="2037008"/>
                <a:ext cx="3116912" cy="24634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</p:grpSp>
      </p:grp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5011F567-535E-4B5D-3682-B216180A0FF4}"/>
              </a:ext>
            </a:extLst>
          </p:cNvPr>
          <p:cNvSpPr/>
          <p:nvPr/>
        </p:nvSpPr>
        <p:spPr>
          <a:xfrm rot="5400000">
            <a:off x="2018126" y="2599512"/>
            <a:ext cx="500932" cy="34387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466B6201-41AC-C7B3-96F0-813AFC952597}"/>
              </a:ext>
            </a:extLst>
          </p:cNvPr>
          <p:cNvSpPr/>
          <p:nvPr/>
        </p:nvSpPr>
        <p:spPr>
          <a:xfrm rot="5400000">
            <a:off x="2018125" y="4909191"/>
            <a:ext cx="500932" cy="34387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396D9AF-8F94-B770-A117-AC8C15A48C91}"/>
              </a:ext>
            </a:extLst>
          </p:cNvPr>
          <p:cNvSpPr txBox="1"/>
          <p:nvPr/>
        </p:nvSpPr>
        <p:spPr bwMode="auto">
          <a:xfrm>
            <a:off x="1998249" y="5607137"/>
            <a:ext cx="721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dirty="0"/>
              <a:t>Coil</a:t>
            </a:r>
            <a:endParaRPr lang="en-IN" b="1" baseline="-25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9A6D038-E334-60E9-E531-7EA8C52C7EAE}"/>
              </a:ext>
            </a:extLst>
          </p:cNvPr>
          <p:cNvSpPr txBox="1"/>
          <p:nvPr/>
        </p:nvSpPr>
        <p:spPr bwMode="auto">
          <a:xfrm>
            <a:off x="4727995" y="1100942"/>
            <a:ext cx="7326312" cy="59093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N" b="1" dirty="0">
                <a:solidFill>
                  <a:srgbClr val="16AA32"/>
                </a:solidFill>
              </a:rPr>
              <a:t>The most important parameter that affects hydrogen depletion is the concentration (equilibrium pressure </a:t>
            </a:r>
            <a:r>
              <a:rPr lang="en-IN" b="1" dirty="0"/>
              <a:t>P</a:t>
            </a:r>
            <a:r>
              <a:rPr lang="en-IN" b="1" baseline="-25000" dirty="0"/>
              <a:t>H</a:t>
            </a:r>
            <a:r>
              <a:rPr lang="en-IN" b="1" baseline="-54000" dirty="0"/>
              <a:t>2</a:t>
            </a:r>
            <a:r>
              <a:rPr lang="en-IN" b="1" dirty="0">
                <a:solidFill>
                  <a:srgbClr val="16AA32"/>
                </a:solidFill>
              </a:rPr>
              <a:t>) of hydrogen around the layers.</a:t>
            </a:r>
          </a:p>
          <a:p>
            <a:endParaRPr lang="en-IN" dirty="0"/>
          </a:p>
          <a:p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Questions to be answered:</a:t>
            </a:r>
          </a:p>
          <a:p>
            <a:endParaRPr lang="en-IN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What is the contact force between the layers so there is no increase in H</a:t>
            </a:r>
            <a:r>
              <a:rPr lang="en-IN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 equilibrium pressure between the layers? 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How does the outgassing rate of hydrogen at room temperature change as a function of the </a:t>
            </a:r>
            <a:r>
              <a:rPr lang="en-IN" dirty="0">
                <a:solidFill>
                  <a:schemeClr val="bg2">
                    <a:lumMod val="10000"/>
                  </a:schemeClr>
                </a:solidFill>
                <a:ea typeface="Source Sans Pro"/>
              </a:rPr>
              <a:t>contact force </a:t>
            </a:r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between the layers?</a:t>
            </a:r>
          </a:p>
          <a:p>
            <a:pPr marL="342900" indent="-342900">
              <a:buAutoNum type="arabicPeriod"/>
            </a:pPr>
            <a:endParaRPr lang="en-IN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How is the gap affected because of?</a:t>
            </a:r>
          </a:p>
          <a:p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         Clamping force, </a:t>
            </a:r>
          </a:p>
          <a:p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         Weight of other layers above,</a:t>
            </a:r>
          </a:p>
          <a:p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         Expansion during the air bake,</a:t>
            </a:r>
          </a:p>
          <a:p>
            <a:r>
              <a:rPr lang="en-IN" dirty="0">
                <a:solidFill>
                  <a:schemeClr val="bg2">
                    <a:lumMod val="10000"/>
                  </a:schemeClr>
                </a:solidFill>
              </a:rPr>
              <a:t>         Cleanliness between the layers.</a:t>
            </a:r>
          </a:p>
          <a:p>
            <a:r>
              <a:rPr lang="en-IN" b="1" dirty="0"/>
              <a:t>          </a:t>
            </a:r>
          </a:p>
          <a:p>
            <a:r>
              <a:rPr lang="en-IN" dirty="0"/>
              <a:t>          </a:t>
            </a:r>
          </a:p>
          <a:p>
            <a:endParaRPr lang="en-IN" dirty="0"/>
          </a:p>
          <a:p>
            <a:pPr marL="342900" indent="-342900">
              <a:buAutoNum type="arabicPeriod"/>
            </a:pPr>
            <a:endParaRPr lang="en-IN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FC19CD-EB3D-403F-10E3-361F1071C7BD}"/>
              </a:ext>
            </a:extLst>
          </p:cNvPr>
          <p:cNvSpPr txBox="1"/>
          <p:nvPr/>
        </p:nvSpPr>
        <p:spPr bwMode="auto">
          <a:xfrm>
            <a:off x="2913031" y="1508469"/>
            <a:ext cx="78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P</a:t>
            </a:r>
            <a:r>
              <a:rPr lang="en-IN" baseline="-25000" dirty="0"/>
              <a:t>H</a:t>
            </a:r>
            <a:r>
              <a:rPr lang="en-IN" baseline="-54000" dirty="0"/>
              <a:t>2</a:t>
            </a:r>
            <a:r>
              <a:rPr lang="en-IN" dirty="0"/>
              <a:t>= ? </a:t>
            </a:r>
            <a:endParaRPr lang="en-IN" baseline="-540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5A8DD0B-5C6F-AD1F-A385-EB36FA051C5F}"/>
              </a:ext>
            </a:extLst>
          </p:cNvPr>
          <p:cNvSpPr txBox="1"/>
          <p:nvPr/>
        </p:nvSpPr>
        <p:spPr bwMode="auto">
          <a:xfrm>
            <a:off x="1502312" y="916276"/>
            <a:ext cx="187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P</a:t>
            </a:r>
            <a:r>
              <a:rPr lang="en-IN" baseline="-25000" dirty="0"/>
              <a:t>H</a:t>
            </a:r>
            <a:r>
              <a:rPr lang="en-IN" baseline="-54000" dirty="0"/>
              <a:t>2</a:t>
            </a:r>
            <a:r>
              <a:rPr lang="en-IN" dirty="0"/>
              <a:t>= 1E-4 mbar </a:t>
            </a:r>
            <a:endParaRPr lang="en-IN" baseline="-54000" dirty="0"/>
          </a:p>
        </p:txBody>
      </p:sp>
    </p:spTree>
    <p:extLst>
      <p:ext uri="{BB962C8B-B14F-4D97-AF65-F5344CB8AC3E}">
        <p14:creationId xmlns:p14="http://schemas.microsoft.com/office/powerpoint/2010/main" val="1304274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D280E-1594-23A7-E0A6-6DFE5FE59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F7ECAC-C7C2-11CB-4D9E-FE8C041EA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80" y="1116918"/>
            <a:ext cx="11941920" cy="2424080"/>
          </a:xfrm>
        </p:spPr>
        <p:txBody>
          <a:bodyPr/>
          <a:lstStyle/>
          <a:p>
            <a:r>
              <a:rPr lang="en-US" sz="1800" b="0" dirty="0"/>
              <a:t>Roughness Ra [3]:   </a:t>
            </a:r>
          </a:p>
          <a:p>
            <a:r>
              <a:rPr lang="en-US" sz="1800" b="0" dirty="0"/>
              <a:t>Finish </a:t>
            </a:r>
            <a:r>
              <a:rPr lang="en-GB" sz="1800" b="0" dirty="0"/>
              <a:t>1D/HRAP: 3.5 – 7.5 </a:t>
            </a:r>
            <a:r>
              <a:rPr lang="en-US" sz="1800" b="0" dirty="0"/>
              <a:t>µm</a:t>
            </a:r>
            <a:endParaRPr lang="en-GB" sz="1800" b="0" dirty="0"/>
          </a:p>
          <a:p>
            <a:r>
              <a:rPr lang="en-GB" sz="1800" b="0" dirty="0"/>
              <a:t>Finish 2B: 0.1 - 0.5 </a:t>
            </a:r>
            <a:r>
              <a:rPr lang="en-US" sz="1800" b="0" dirty="0"/>
              <a:t>µm</a:t>
            </a:r>
            <a:endParaRPr lang="en-GB" sz="1800" b="0" dirty="0"/>
          </a:p>
          <a:p>
            <a:r>
              <a:rPr lang="en-GB" sz="1800" b="0" dirty="0"/>
              <a:t>Initial hydrogen concentration in the bulk c</a:t>
            </a:r>
            <a:r>
              <a:rPr lang="en-GB" sz="1800" b="0" baseline="-25000" dirty="0"/>
              <a:t>0</a:t>
            </a:r>
            <a:r>
              <a:rPr lang="en-GB" sz="1800" b="0" dirty="0"/>
              <a:t> = 1 wt. ppm = 0.097 mbar. l/cm</a:t>
            </a:r>
            <a:r>
              <a:rPr lang="en-GB" sz="1800" b="0" baseline="30000" dirty="0"/>
              <a:t>3</a:t>
            </a:r>
            <a:r>
              <a:rPr lang="en-GB" sz="1800" b="0" dirty="0"/>
              <a:t> at 20 °C</a:t>
            </a:r>
            <a:endParaRPr lang="en-GB" sz="1800" b="0" baseline="30000" dirty="0"/>
          </a:p>
          <a:p>
            <a:r>
              <a:rPr lang="en-GB" sz="1800" b="0" dirty="0"/>
              <a:t>Initial hydrogen concentration in the surroundings is 1E-4 mbar equivalent to  </a:t>
            </a:r>
            <a:r>
              <a:rPr lang="en-GB" sz="1800" b="0" dirty="0" err="1"/>
              <a:t>c</a:t>
            </a:r>
            <a:r>
              <a:rPr lang="en-GB" sz="1800" b="0" baseline="-25000" dirty="0" err="1"/>
              <a:t>w</a:t>
            </a:r>
            <a:r>
              <a:rPr lang="en-GB" sz="1800" b="0" dirty="0"/>
              <a:t> = 1E-4 wt. ppm = 9.9E-6 mbar. l/cm</a:t>
            </a:r>
            <a:r>
              <a:rPr lang="en-GB" sz="1800" b="0" baseline="30000" dirty="0"/>
              <a:t>3</a:t>
            </a:r>
            <a:r>
              <a:rPr lang="en-GB" sz="1800" b="0" dirty="0"/>
              <a:t>  at 20 °C</a:t>
            </a:r>
          </a:p>
          <a:p>
            <a:r>
              <a:rPr lang="en-GB" sz="1800" b="0" dirty="0"/>
              <a:t>Air bake temperature:  450 °C</a:t>
            </a:r>
          </a:p>
          <a:p>
            <a:r>
              <a:rPr lang="en-GB" sz="1800" b="0" dirty="0"/>
              <a:t>Hydrogen equilibrium pressure at 450 °C: 40 mbar</a:t>
            </a:r>
            <a:endParaRPr lang="en-US" sz="1800" b="0" baseline="30000" dirty="0"/>
          </a:p>
          <a:p>
            <a:r>
              <a:rPr lang="en-US" sz="1800" b="0" dirty="0"/>
              <a:t>The design of the stacked flat sheets experiment requires two parameters</a:t>
            </a:r>
          </a:p>
          <a:p>
            <a:pPr marL="342900" indent="-342900">
              <a:buAutoNum type="arabicPeriod"/>
            </a:pPr>
            <a:r>
              <a:rPr lang="en-US" sz="1800" dirty="0"/>
              <a:t> Contact pressure between the layers: determined by the pulling force.</a:t>
            </a:r>
          </a:p>
          <a:p>
            <a:pPr marL="342900" indent="-342900">
              <a:buAutoNum type="arabicPeriod"/>
            </a:pPr>
            <a:r>
              <a:rPr lang="en-US" sz="1800" dirty="0"/>
              <a:t> Dimensions of the sheet: determined by the conductance.</a:t>
            </a: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4B8A45-475F-091E-002E-6755A9DF4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5575"/>
          </a:xfrm>
        </p:spPr>
        <p:txBody>
          <a:bodyPr/>
          <a:lstStyle/>
          <a:p>
            <a:r>
              <a:rPr lang="en-US" dirty="0"/>
              <a:t>Basic considerations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996A0-4C9D-D556-13D5-DCDBD4E314D5}"/>
              </a:ext>
            </a:extLst>
          </p:cNvPr>
          <p:cNvSpPr txBox="1"/>
          <p:nvPr/>
        </p:nvSpPr>
        <p:spPr bwMode="auto">
          <a:xfrm>
            <a:off x="407988" y="5998832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800" b="1" dirty="0">
              <a:solidFill>
                <a:schemeClr val="tx2"/>
              </a:solidFill>
              <a:hlinkClick r:id="" action="ppaction://noaction"/>
            </a:endParaRPr>
          </a:p>
          <a:p>
            <a:r>
              <a:rPr lang="en-GB" sz="800" b="1" dirty="0">
                <a:solidFill>
                  <a:schemeClr val="tx2"/>
                </a:solidFill>
                <a:hlinkClick r:id="" action="ppaction://noaction"/>
              </a:rPr>
              <a:t>https://www.worldstainless.org/files/issf/non-image-files/pdf/euro_inox/roughnessmeasurement_en.pdf</a:t>
            </a:r>
            <a:endParaRPr lang="en-GB" sz="800" b="1" dirty="0">
              <a:solidFill>
                <a:schemeClr val="tx2"/>
              </a:solidFill>
            </a:endParaRPr>
          </a:p>
          <a:p>
            <a:endParaRPr lang="en-GB" sz="800" b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5EAA9-ABD5-0BA6-6854-EC791F90102D}"/>
              </a:ext>
            </a:extLst>
          </p:cNvPr>
          <p:cNvSpPr txBox="1"/>
          <p:nvPr/>
        </p:nvSpPr>
        <p:spPr bwMode="auto">
          <a:xfrm>
            <a:off x="250080" y="6121942"/>
            <a:ext cx="60970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[3]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517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8A7A58-9E98-AF10-65D3-16548974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Steady state analysis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847BA7-CAEB-9F0A-8B31-DFDA8C71DCDF}"/>
              </a:ext>
            </a:extLst>
          </p:cNvPr>
          <p:cNvSpPr txBox="1"/>
          <p:nvPr/>
        </p:nvSpPr>
        <p:spPr bwMode="auto">
          <a:xfrm>
            <a:off x="233773" y="962467"/>
            <a:ext cx="7182061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tx2"/>
                </a:solidFill>
              </a:rPr>
              <a:t>Allowing flow in </a:t>
            </a:r>
            <a:r>
              <a:rPr lang="en-US" dirty="0">
                <a:solidFill>
                  <a:schemeClr val="tx2"/>
                </a:solidFill>
              </a:rPr>
              <a:t>both directions:</a:t>
            </a:r>
          </a:p>
          <a:p>
            <a:r>
              <a:rPr lang="en-US" dirty="0">
                <a:solidFill>
                  <a:schemeClr val="tx2"/>
                </a:solidFill>
              </a:rPr>
              <a:t>1. Boundary conditions: </a:t>
            </a:r>
            <a:r>
              <a:rPr lang="en-US" sz="1800" b="0" dirty="0">
                <a:solidFill>
                  <a:schemeClr val="tx2"/>
                </a:solidFill>
              </a:rPr>
              <a:t>P</a:t>
            </a:r>
            <a:r>
              <a:rPr lang="en-US" sz="1800" b="0" baseline="-25000" dirty="0">
                <a:solidFill>
                  <a:schemeClr val="tx2"/>
                </a:solidFill>
              </a:rPr>
              <a:t>0</a:t>
            </a:r>
            <a:r>
              <a:rPr lang="en-US" sz="1800" b="0" dirty="0">
                <a:solidFill>
                  <a:schemeClr val="tx2"/>
                </a:solidFill>
              </a:rPr>
              <a:t> = 10</a:t>
            </a:r>
            <a:r>
              <a:rPr lang="en-US" sz="1800" b="0" baseline="30000" dirty="0">
                <a:solidFill>
                  <a:schemeClr val="tx2"/>
                </a:solidFill>
              </a:rPr>
              <a:t>-4</a:t>
            </a:r>
            <a:r>
              <a:rPr lang="en-US" sz="1800" b="0" dirty="0">
                <a:solidFill>
                  <a:schemeClr val="tx2"/>
                </a:solidFill>
              </a:rPr>
              <a:t> mbar at all four edges.</a:t>
            </a:r>
          </a:p>
          <a:p>
            <a:r>
              <a:rPr lang="en-GB" dirty="0">
                <a:solidFill>
                  <a:schemeClr val="tx2"/>
                </a:solidFill>
              </a:rPr>
              <a:t>2. Initial conditions: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q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H2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(T = 450 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°C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) = 7.5E-7 mbar.l/s.cm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2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and constant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</a:t>
            </a:r>
          </a:p>
          <a:p>
            <a:endParaRPr lang="en-US" baseline="30000" dirty="0">
              <a:solidFill>
                <a:srgbClr val="2F2F2F"/>
              </a:solidFill>
              <a:latin typeface="Source Sans Pro"/>
              <a:cs typeface="Arial"/>
            </a:endParaRPr>
          </a:p>
          <a:p>
            <a:endParaRPr lang="en-US" baseline="30000" dirty="0">
              <a:solidFill>
                <a:srgbClr val="2F2F2F"/>
              </a:solidFill>
              <a:latin typeface="Source Sans Pro"/>
              <a:cs typeface="Arial"/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3AEE76-CC35-3C1C-2EF7-CDBB25F1DCB7}"/>
              </a:ext>
            </a:extLst>
          </p:cNvPr>
          <p:cNvGrpSpPr/>
          <p:nvPr/>
        </p:nvGrpSpPr>
        <p:grpSpPr>
          <a:xfrm>
            <a:off x="7207973" y="529051"/>
            <a:ext cx="4013515" cy="1192098"/>
            <a:chOff x="7207973" y="529051"/>
            <a:chExt cx="4013515" cy="11920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5C43D61-FDA5-4958-9379-6C5FED70AADC}"/>
                </a:ext>
              </a:extLst>
            </p:cNvPr>
            <p:cNvGrpSpPr/>
            <p:nvPr/>
          </p:nvGrpSpPr>
          <p:grpSpPr>
            <a:xfrm>
              <a:off x="7660034" y="529051"/>
              <a:ext cx="3561454" cy="1192098"/>
              <a:chOff x="7660034" y="529051"/>
              <a:chExt cx="3561454" cy="1192098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AFDC818-1B51-8049-34E4-AF47439659A0}"/>
                  </a:ext>
                </a:extLst>
              </p:cNvPr>
              <p:cNvGrpSpPr/>
              <p:nvPr/>
            </p:nvGrpSpPr>
            <p:grpSpPr>
              <a:xfrm>
                <a:off x="8089821" y="529051"/>
                <a:ext cx="3131667" cy="1192098"/>
                <a:chOff x="7776839" y="3885943"/>
                <a:chExt cx="3131667" cy="1192098"/>
              </a:xfrm>
            </p:grpSpPr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A420506C-F220-65E8-0F30-ACC02B67D9F5}"/>
                    </a:ext>
                  </a:extLst>
                </p:cNvPr>
                <p:cNvCxnSpPr/>
                <p:nvPr/>
              </p:nvCxnSpPr>
              <p:spPr>
                <a:xfrm>
                  <a:off x="7799190" y="4547452"/>
                  <a:ext cx="1717419" cy="337531"/>
                </a:xfrm>
                <a:prstGeom prst="straightConnector1">
                  <a:avLst/>
                </a:prstGeom>
                <a:ln>
                  <a:solidFill>
                    <a:srgbClr val="16AA3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13AC444D-6D79-450A-2546-FE72BCC7CD92}"/>
                    </a:ext>
                  </a:extLst>
                </p:cNvPr>
                <p:cNvGrpSpPr/>
                <p:nvPr/>
              </p:nvGrpSpPr>
              <p:grpSpPr>
                <a:xfrm>
                  <a:off x="7776839" y="3885943"/>
                  <a:ext cx="3131667" cy="1192098"/>
                  <a:chOff x="7776839" y="3885943"/>
                  <a:chExt cx="3131667" cy="1192098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F9151A0B-929E-5567-371E-D99A7EE416DF}"/>
                      </a:ext>
                    </a:extLst>
                  </p:cNvPr>
                  <p:cNvGrpSpPr/>
                  <p:nvPr/>
                </p:nvGrpSpPr>
                <p:grpSpPr>
                  <a:xfrm>
                    <a:off x="7776839" y="3885943"/>
                    <a:ext cx="2257404" cy="918300"/>
                    <a:chOff x="7881166" y="3657099"/>
                    <a:chExt cx="2257404" cy="918300"/>
                  </a:xfrm>
                </p:grpSpPr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B6D144B1-B22E-14D1-F3F5-E68CD5F96B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03517" y="3657099"/>
                      <a:ext cx="2235053" cy="808885"/>
                      <a:chOff x="7812290" y="3929890"/>
                      <a:chExt cx="2235053" cy="808885"/>
                    </a:xfrm>
                  </p:grpSpPr>
                  <p:cxnSp>
                    <p:nvCxnSpPr>
                      <p:cNvPr id="21" name="Straight Connector 20">
                        <a:extLst>
                          <a:ext uri="{FF2B5EF4-FFF2-40B4-BE49-F238E27FC236}">
                            <a16:creationId xmlns:a16="http://schemas.microsoft.com/office/drawing/2014/main" id="{CC7D15BE-6482-9E86-000C-315110551A1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812290" y="3929890"/>
                        <a:ext cx="548741" cy="458003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Straight Connector 21">
                        <a:extLst>
                          <a:ext uri="{FF2B5EF4-FFF2-40B4-BE49-F238E27FC236}">
                            <a16:creationId xmlns:a16="http://schemas.microsoft.com/office/drawing/2014/main" id="{BFFD0E57-95BF-501F-9AED-12A72C5513D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812290" y="4387893"/>
                        <a:ext cx="1739770" cy="344745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Straight Connector 22">
                        <a:extLst>
                          <a:ext uri="{FF2B5EF4-FFF2-40B4-BE49-F238E27FC236}">
                            <a16:creationId xmlns:a16="http://schemas.microsoft.com/office/drawing/2014/main" id="{1EA2BFB9-D588-8F73-7E78-CE09B6C5CF1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361031" y="3929890"/>
                        <a:ext cx="1686312" cy="344745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>
                        <a:extLst>
                          <a:ext uri="{FF2B5EF4-FFF2-40B4-BE49-F238E27FC236}">
                            <a16:creationId xmlns:a16="http://schemas.microsoft.com/office/drawing/2014/main" id="{3F452CA9-31A3-FD8F-F505-FA887DAD328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9552060" y="4274635"/>
                        <a:ext cx="495283" cy="464140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6" name="Group 15">
                      <a:extLst>
                        <a:ext uri="{FF2B5EF4-FFF2-40B4-BE49-F238E27FC236}">
                          <a16:creationId xmlns:a16="http://schemas.microsoft.com/office/drawing/2014/main" id="{862ED6DC-C278-7F58-0E80-D8ACB1F530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81166" y="3766514"/>
                      <a:ext cx="2235053" cy="808885"/>
                      <a:chOff x="7812290" y="3929890"/>
                      <a:chExt cx="2235053" cy="808885"/>
                    </a:xfrm>
                  </p:grpSpPr>
                  <p:cxnSp>
                    <p:nvCxnSpPr>
                      <p:cNvPr id="17" name="Straight Connector 16">
                        <a:extLst>
                          <a:ext uri="{FF2B5EF4-FFF2-40B4-BE49-F238E27FC236}">
                            <a16:creationId xmlns:a16="http://schemas.microsoft.com/office/drawing/2014/main" id="{4317894C-65B3-EC06-FD05-A33498BE1A6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812290" y="3929890"/>
                        <a:ext cx="548741" cy="458003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" name="Straight Connector 17">
                        <a:extLst>
                          <a:ext uri="{FF2B5EF4-FFF2-40B4-BE49-F238E27FC236}">
                            <a16:creationId xmlns:a16="http://schemas.microsoft.com/office/drawing/2014/main" id="{7C26C425-2332-357C-EC39-2C2140F1E88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812290" y="4387893"/>
                        <a:ext cx="1739770" cy="344745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" name="Straight Connector 18">
                        <a:extLst>
                          <a:ext uri="{FF2B5EF4-FFF2-40B4-BE49-F238E27FC236}">
                            <a16:creationId xmlns:a16="http://schemas.microsoft.com/office/drawing/2014/main" id="{87C32C35-4CE8-16A0-F9C9-CE13955D998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361031" y="3929890"/>
                        <a:ext cx="1686312" cy="344745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>
                        <a:extLst>
                          <a:ext uri="{FF2B5EF4-FFF2-40B4-BE49-F238E27FC236}">
                            <a16:creationId xmlns:a16="http://schemas.microsoft.com/office/drawing/2014/main" id="{21DB7B58-683B-0208-B0E4-8F2231AC649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9552060" y="4274635"/>
                        <a:ext cx="495283" cy="464140"/>
                      </a:xfrm>
                      <a:prstGeom prst="line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1D2A7E62-1DFA-F657-CF7D-FAECED6C1B98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284498" y="4708709"/>
                    <a:ext cx="90658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dirty="0"/>
                      <a:t>l [cm]</a:t>
                    </a:r>
                    <a:endParaRPr lang="en-GB" dirty="0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67360CB6-8B83-A8CC-E0A9-C8C5F8E22EAF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786601" y="4506090"/>
                    <a:ext cx="1121905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dirty="0"/>
                      <a:t>w [cm]</a:t>
                    </a:r>
                    <a:endParaRPr lang="en-GB" dirty="0"/>
                  </a:p>
                </p:txBody>
              </p:sp>
            </p:grp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5858E71D-6D06-56ED-B53F-6C1AE3ED77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561311" y="4353345"/>
                  <a:ext cx="531251" cy="506924"/>
                </a:xfrm>
                <a:prstGeom prst="straightConnector1">
                  <a:avLst/>
                </a:prstGeom>
                <a:ln>
                  <a:solidFill>
                    <a:srgbClr val="16AA3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0E1F58B-9B71-9D1D-56C8-3FC9E5C48DD9}"/>
                  </a:ext>
                </a:extLst>
              </p:cNvPr>
              <p:cNvGrpSpPr/>
              <p:nvPr/>
            </p:nvGrpSpPr>
            <p:grpSpPr>
              <a:xfrm>
                <a:off x="7660034" y="798545"/>
                <a:ext cx="407436" cy="276999"/>
                <a:chOff x="7660034" y="798545"/>
                <a:chExt cx="407436" cy="276999"/>
              </a:xfrm>
            </p:grpSpPr>
            <p:sp>
              <p:nvSpPr>
                <p:cNvPr id="7" name="Right Brace 6">
                  <a:extLst>
                    <a:ext uri="{FF2B5EF4-FFF2-40B4-BE49-F238E27FC236}">
                      <a16:creationId xmlns:a16="http://schemas.microsoft.com/office/drawing/2014/main" id="{68DA08E9-9BA8-2AC1-4F2F-2219FAC06EDA}"/>
                    </a:ext>
                  </a:extLst>
                </p:cNvPr>
                <p:cNvSpPr/>
                <p:nvPr/>
              </p:nvSpPr>
              <p:spPr>
                <a:xfrm rot="10800000">
                  <a:off x="7888767" y="970802"/>
                  <a:ext cx="178703" cy="94121"/>
                </a:xfrm>
                <a:prstGeom prst="rightBrac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2FF9903-F22D-CA80-5B08-75CA75ADCFDC}"/>
                    </a:ext>
                  </a:extLst>
                </p:cNvPr>
                <p:cNvSpPr txBox="1"/>
                <p:nvPr/>
              </p:nvSpPr>
              <p:spPr bwMode="auto">
                <a:xfrm>
                  <a:off x="7660034" y="798545"/>
                  <a:ext cx="2627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endParaRPr lang="en-IN" baseline="-25000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15E9824-2B3E-B72F-0073-6DFF95246E0F}"/>
                </a:ext>
              </a:extLst>
            </p:cNvPr>
            <p:cNvSpPr txBox="1"/>
            <p:nvPr/>
          </p:nvSpPr>
          <p:spPr bwMode="auto">
            <a:xfrm>
              <a:off x="7207973" y="817399"/>
              <a:ext cx="9065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 [cm]</a:t>
              </a:r>
              <a:endParaRPr lang="en-GB" dirty="0"/>
            </a:p>
          </p:txBody>
        </p:sp>
      </p:grpSp>
      <p:pic>
        <p:nvPicPr>
          <p:cNvPr id="25" name="Picture 24" descr="A graph of a function&#10;&#10;AI-generated content may be incorrect.">
            <a:extLst>
              <a:ext uri="{FF2B5EF4-FFF2-40B4-BE49-F238E27FC236}">
                <a16:creationId xmlns:a16="http://schemas.microsoft.com/office/drawing/2014/main" id="{ED32D112-2A2C-E1A0-4708-5021B0BA7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82888"/>
            <a:ext cx="4777920" cy="4131974"/>
          </a:xfrm>
          <a:prstGeom prst="rect">
            <a:avLst/>
          </a:prstGeom>
        </p:spPr>
      </p:pic>
      <p:pic>
        <p:nvPicPr>
          <p:cNvPr id="30" name="Picture 29" descr="A graph of pressure versus length&#10;&#10;AI-generated content may be incorrect.">
            <a:extLst>
              <a:ext uri="{FF2B5EF4-FFF2-40B4-BE49-F238E27FC236}">
                <a16:creationId xmlns:a16="http://schemas.microsoft.com/office/drawing/2014/main" id="{0EDE20ED-3A4E-635C-9234-0DBF15776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89451"/>
            <a:ext cx="5544694" cy="33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26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35260-046F-ADE9-A8C3-9E6B2050B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9BD9B518-5E21-D220-3002-A8A43C5EF1C1}"/>
              </a:ext>
            </a:extLst>
          </p:cNvPr>
          <p:cNvSpPr txBox="1">
            <a:spLocks/>
          </p:cNvSpPr>
          <p:nvPr/>
        </p:nvSpPr>
        <p:spPr bwMode="auto">
          <a:xfrm>
            <a:off x="403270" y="359657"/>
            <a:ext cx="11376025" cy="5540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Conclusions and Outlook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4E5778-B098-060C-28AE-C48F2D0CF22E}"/>
              </a:ext>
            </a:extLst>
          </p:cNvPr>
          <p:cNvSpPr txBox="1"/>
          <p:nvPr/>
        </p:nvSpPr>
        <p:spPr bwMode="auto">
          <a:xfrm>
            <a:off x="403269" y="990165"/>
            <a:ext cx="116452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 will continue my work on pilot sector installation and measurements.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the Plan B for beampipe materials, time dependent analysis and contact force modelling are the next steps. </a:t>
            </a:r>
          </a:p>
        </p:txBody>
      </p:sp>
    </p:spTree>
    <p:extLst>
      <p:ext uri="{BB962C8B-B14F-4D97-AF65-F5344CB8AC3E}">
        <p14:creationId xmlns:p14="http://schemas.microsoft.com/office/powerpoint/2010/main" val="2754361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8E1885AB-E9CB-4C55-919C-E8DBFDE51673}"/>
              </a:ext>
            </a:extLst>
          </p:cNvPr>
          <p:cNvSpPr txBox="1">
            <a:spLocks/>
          </p:cNvSpPr>
          <p:nvPr/>
        </p:nvSpPr>
        <p:spPr>
          <a:xfrm>
            <a:off x="1991544" y="4104446"/>
            <a:ext cx="9845960" cy="548690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Thank you for your attention!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910BED-6F57-0EE4-0B37-EA28A50F0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331" y="2888193"/>
            <a:ext cx="2093338" cy="540807"/>
          </a:xfrm>
        </p:spPr>
        <p:txBody>
          <a:bodyPr/>
          <a:lstStyle/>
          <a:p>
            <a:r>
              <a:rPr lang="en-US" dirty="0"/>
              <a:t>Appendix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665A9-7F85-A473-EC52-9E0D81C75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EEC49-1BAF-280A-0475-A0FC3B51D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2D2D6-D61E-585A-E6A9-5861F053C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02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D1C10E-18C8-4751-895B-89E62239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DN40 angle valve assembly</a:t>
            </a:r>
            <a:endParaRPr lang="en-GB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76EEA8B-E52D-4EB9-EF4C-25C82946EB3A}"/>
              </a:ext>
            </a:extLst>
          </p:cNvPr>
          <p:cNvGrpSpPr/>
          <p:nvPr/>
        </p:nvGrpSpPr>
        <p:grpSpPr>
          <a:xfrm>
            <a:off x="592207" y="1042185"/>
            <a:ext cx="4010417" cy="2186529"/>
            <a:chOff x="3294328" y="993580"/>
            <a:chExt cx="7728342" cy="421359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238ABD0-D411-6035-6F69-737A19B11550}"/>
                </a:ext>
              </a:extLst>
            </p:cNvPr>
            <p:cNvGrpSpPr/>
            <p:nvPr/>
          </p:nvGrpSpPr>
          <p:grpSpPr>
            <a:xfrm>
              <a:off x="3294328" y="1917620"/>
              <a:ext cx="5540600" cy="3289553"/>
              <a:chOff x="1091332" y="2181910"/>
              <a:chExt cx="5540600" cy="3289553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37C14136-A888-3308-B0F6-373E611BB2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31932" y="3594705"/>
                <a:ext cx="0" cy="4386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DA04006-1A1B-FDFC-6BE6-CC2FA9E128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7342" y="3827813"/>
                <a:ext cx="31479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845A0B1-F8D7-52DA-E7D4-38578DFD259A}"/>
                  </a:ext>
                </a:extLst>
              </p:cNvPr>
              <p:cNvGrpSpPr/>
              <p:nvPr/>
            </p:nvGrpSpPr>
            <p:grpSpPr>
              <a:xfrm>
                <a:off x="1091332" y="2181910"/>
                <a:ext cx="5540600" cy="3289553"/>
                <a:chOff x="1091332" y="2181910"/>
                <a:chExt cx="5540600" cy="3289553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F07A6BF4-EB72-F298-371F-3119C78C67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25374" y="3814029"/>
                  <a:ext cx="250655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C51A5401-7C4E-86B9-1E12-C7E172C08C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832223" y="2793861"/>
                  <a:ext cx="0" cy="204033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C72AB16B-65CF-943C-6B60-F71C71F2CD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30359" y="2793861"/>
                  <a:ext cx="0" cy="204033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FA81D44B-26D6-0EBC-F013-6EE0088625A7}"/>
                    </a:ext>
                  </a:extLst>
                </p:cNvPr>
                <p:cNvGrpSpPr/>
                <p:nvPr/>
              </p:nvGrpSpPr>
              <p:grpSpPr>
                <a:xfrm rot="16200000">
                  <a:off x="3566411" y="3478003"/>
                  <a:ext cx="411076" cy="699623"/>
                  <a:chOff x="5139764" y="3142701"/>
                  <a:chExt cx="245036" cy="417034"/>
                </a:xfrm>
              </p:grpSpPr>
              <p:sp>
                <p:nvSpPr>
                  <p:cNvPr id="106" name="Isosceles Triangle 105">
                    <a:extLst>
                      <a:ext uri="{FF2B5EF4-FFF2-40B4-BE49-F238E27FC236}">
                        <a16:creationId xmlns:a16="http://schemas.microsoft.com/office/drawing/2014/main" id="{DBE81861-6C1F-93A2-D0A1-256C1C9E04A5}"/>
                      </a:ext>
                    </a:extLst>
                  </p:cNvPr>
                  <p:cNvSpPr/>
                  <p:nvPr/>
                </p:nvSpPr>
                <p:spPr>
                  <a:xfrm>
                    <a:off x="5139765" y="3358776"/>
                    <a:ext cx="245035" cy="200959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7" name="Isosceles Triangle 106">
                    <a:extLst>
                      <a:ext uri="{FF2B5EF4-FFF2-40B4-BE49-F238E27FC236}">
                        <a16:creationId xmlns:a16="http://schemas.microsoft.com/office/drawing/2014/main" id="{1BEA3A16-C7D6-1404-03A1-052AC62146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39764" y="3142701"/>
                    <a:ext cx="245035" cy="200959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0B0505D3-DEA4-DCDC-557A-B54258B362B4}"/>
                    </a:ext>
                  </a:extLst>
                </p:cNvPr>
                <p:cNvGrpSpPr/>
                <p:nvPr/>
              </p:nvGrpSpPr>
              <p:grpSpPr>
                <a:xfrm>
                  <a:off x="3651874" y="3320480"/>
                  <a:ext cx="256370" cy="507333"/>
                  <a:chOff x="5190707" y="3048804"/>
                  <a:chExt cx="152818" cy="302413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A5C1B05D-CCEE-4227-BD34-4376AFCB0A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61307" y="3048804"/>
                    <a:ext cx="0" cy="30241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63F2C6CA-9322-ADB6-D1A9-92E9ECB994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90707" y="3048804"/>
                    <a:ext cx="152818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36CE4F74-37E6-F42F-4781-F3EC3A51CB16}"/>
                    </a:ext>
                  </a:extLst>
                </p:cNvPr>
                <p:cNvGrpSpPr/>
                <p:nvPr/>
              </p:nvGrpSpPr>
              <p:grpSpPr>
                <a:xfrm rot="3313040">
                  <a:off x="3731365" y="3368289"/>
                  <a:ext cx="191289" cy="435924"/>
                  <a:chOff x="5205502" y="2951012"/>
                  <a:chExt cx="239279" cy="430257"/>
                </a:xfrm>
              </p:grpSpPr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42959D59-4D00-18B5-FB77-CEE5FCA252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33664" y="3011375"/>
                    <a:ext cx="3076" cy="3698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9F7F8A7D-AE84-253D-DE95-2F39BF846C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286960">
                    <a:off x="5255099" y="2901415"/>
                    <a:ext cx="140086" cy="23927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682739ED-B40C-37F0-2365-A88236A4C174}"/>
                    </a:ext>
                  </a:extLst>
                </p:cNvPr>
                <p:cNvGrpSpPr/>
                <p:nvPr/>
              </p:nvGrpSpPr>
              <p:grpSpPr>
                <a:xfrm>
                  <a:off x="5832281" y="2181910"/>
                  <a:ext cx="634038" cy="604749"/>
                  <a:chOff x="5832281" y="2181910"/>
                  <a:chExt cx="634038" cy="604749"/>
                </a:xfrm>
              </p:grpSpPr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4F65A7A7-CF83-983D-8E41-33E1B7AFFA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66319" y="2181910"/>
                    <a:ext cx="0" cy="47171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Isosceles Triangle 98">
                    <a:extLst>
                      <a:ext uri="{FF2B5EF4-FFF2-40B4-BE49-F238E27FC236}">
                        <a16:creationId xmlns:a16="http://schemas.microsoft.com/office/drawing/2014/main" id="{0A27638A-0B07-9D94-4A96-99DB982844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37817" y="2243988"/>
                    <a:ext cx="411075" cy="337132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0" name="Isosceles Triangle 99">
                    <a:extLst>
                      <a:ext uri="{FF2B5EF4-FFF2-40B4-BE49-F238E27FC236}">
                        <a16:creationId xmlns:a16="http://schemas.microsoft.com/office/drawing/2014/main" id="{EB6DA928-CFD6-74B1-ED43-89DBDF0DC385}"/>
                      </a:ext>
                    </a:extLst>
                  </p:cNvPr>
                  <p:cNvSpPr/>
                  <p:nvPr/>
                </p:nvSpPr>
                <p:spPr>
                  <a:xfrm>
                    <a:off x="5832281" y="2449527"/>
                    <a:ext cx="411075" cy="337132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493B0BC0-CA19-1F28-D4D1-389B00F2EC17}"/>
                      </a:ext>
                    </a:extLst>
                  </p:cNvPr>
                  <p:cNvSpPr/>
                  <p:nvPr/>
                </p:nvSpPr>
                <p:spPr>
                  <a:xfrm flipV="1">
                    <a:off x="5972602" y="2348719"/>
                    <a:ext cx="127677" cy="12767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A2F05CE8-6A6E-8C8E-22EE-C2050B6B6138}"/>
                    </a:ext>
                  </a:extLst>
                </p:cNvPr>
                <p:cNvSpPr txBox="1"/>
                <p:nvPr/>
              </p:nvSpPr>
              <p:spPr bwMode="auto">
                <a:xfrm>
                  <a:off x="1091332" y="3368148"/>
                  <a:ext cx="2078756" cy="88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Throughput system</a:t>
                  </a:r>
                  <a:endParaRPr lang="en-GB" sz="1200" b="1" dirty="0"/>
                </a:p>
              </p:txBody>
            </p:sp>
            <p:sp>
              <p:nvSpPr>
                <p:cNvPr id="78" name="Rectangle: Rounded Corners 77">
                  <a:extLst>
                    <a:ext uri="{FF2B5EF4-FFF2-40B4-BE49-F238E27FC236}">
                      <a16:creationId xmlns:a16="http://schemas.microsoft.com/office/drawing/2014/main" id="{1F3CC07E-EFC3-74C7-8AEA-15E4692891EE}"/>
                    </a:ext>
                  </a:extLst>
                </p:cNvPr>
                <p:cNvSpPr/>
                <p:nvPr/>
              </p:nvSpPr>
              <p:spPr>
                <a:xfrm>
                  <a:off x="1154075" y="3429000"/>
                  <a:ext cx="1961000" cy="777112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A711FC82-E33E-82FD-277E-0BC3EDF12856}"/>
                    </a:ext>
                  </a:extLst>
                </p:cNvPr>
                <p:cNvGrpSpPr/>
                <p:nvPr/>
              </p:nvGrpSpPr>
              <p:grpSpPr>
                <a:xfrm>
                  <a:off x="4592851" y="2188092"/>
                  <a:ext cx="634038" cy="604750"/>
                  <a:chOff x="5832281" y="2181909"/>
                  <a:chExt cx="634038" cy="604750"/>
                </a:xfrm>
              </p:grpSpPr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1082A813-9C7E-225F-BC25-69DA3C94AD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66319" y="2181909"/>
                    <a:ext cx="0" cy="47171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Isosceles Triangle 94">
                    <a:extLst>
                      <a:ext uri="{FF2B5EF4-FFF2-40B4-BE49-F238E27FC236}">
                        <a16:creationId xmlns:a16="http://schemas.microsoft.com/office/drawing/2014/main" id="{BD3A1C90-632A-1FD7-4985-51CC4AB6EED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37817" y="2243988"/>
                    <a:ext cx="411075" cy="337132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6" name="Isosceles Triangle 95">
                    <a:extLst>
                      <a:ext uri="{FF2B5EF4-FFF2-40B4-BE49-F238E27FC236}">
                        <a16:creationId xmlns:a16="http://schemas.microsoft.com/office/drawing/2014/main" id="{2C57E2D8-5263-4926-1471-1AB816921372}"/>
                      </a:ext>
                    </a:extLst>
                  </p:cNvPr>
                  <p:cNvSpPr/>
                  <p:nvPr/>
                </p:nvSpPr>
                <p:spPr>
                  <a:xfrm>
                    <a:off x="5832281" y="2449527"/>
                    <a:ext cx="411075" cy="337132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961DE30C-0EEF-CE9C-9BE6-227F609F4C31}"/>
                      </a:ext>
                    </a:extLst>
                  </p:cNvPr>
                  <p:cNvSpPr/>
                  <p:nvPr/>
                </p:nvSpPr>
                <p:spPr>
                  <a:xfrm flipV="1">
                    <a:off x="5972602" y="2348719"/>
                    <a:ext cx="127677" cy="12767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8263FF1D-DE66-FB65-09A1-2C1A5AC11977}"/>
                    </a:ext>
                  </a:extLst>
                </p:cNvPr>
                <p:cNvGrpSpPr/>
                <p:nvPr/>
              </p:nvGrpSpPr>
              <p:grpSpPr>
                <a:xfrm>
                  <a:off x="4619409" y="4834198"/>
                  <a:ext cx="611561" cy="637265"/>
                  <a:chOff x="3393172" y="2234032"/>
                  <a:chExt cx="611561" cy="637265"/>
                </a:xfrm>
              </p:grpSpPr>
              <p:grpSp>
                <p:nvGrpSpPr>
                  <p:cNvPr id="88" name="Group 87">
                    <a:extLst>
                      <a:ext uri="{FF2B5EF4-FFF2-40B4-BE49-F238E27FC236}">
                        <a16:creationId xmlns:a16="http://schemas.microsoft.com/office/drawing/2014/main" id="{587DE11E-F04C-BBAC-EDA2-79A1DEF336E6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3379050" y="2248154"/>
                    <a:ext cx="439319" cy="411075"/>
                    <a:chOff x="5972602" y="2207016"/>
                    <a:chExt cx="439319" cy="411075"/>
                  </a:xfrm>
                </p:grpSpPr>
                <p:sp>
                  <p:nvSpPr>
                    <p:cNvPr id="92" name="Isosceles Triangle 91">
                      <a:extLst>
                        <a:ext uri="{FF2B5EF4-FFF2-40B4-BE49-F238E27FC236}">
                          <a16:creationId xmlns:a16="http://schemas.microsoft.com/office/drawing/2014/main" id="{0C258A66-A755-52C6-EE77-8F21A4B2D7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037817" y="2243988"/>
                      <a:ext cx="411075" cy="337132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3" name="Oval 92">
                      <a:extLst>
                        <a:ext uri="{FF2B5EF4-FFF2-40B4-BE49-F238E27FC236}">
                          <a16:creationId xmlns:a16="http://schemas.microsoft.com/office/drawing/2014/main" id="{D1AFFABC-6CB0-1907-FEF2-79E4AD8716E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972602" y="2348719"/>
                      <a:ext cx="127677" cy="12767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9" name="Group 88">
                    <a:extLst>
                      <a:ext uri="{FF2B5EF4-FFF2-40B4-BE49-F238E27FC236}">
                        <a16:creationId xmlns:a16="http://schemas.microsoft.com/office/drawing/2014/main" id="{F8BA144B-66DB-C843-7295-E483D3B00AE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573109" y="2439674"/>
                    <a:ext cx="471717" cy="391530"/>
                    <a:chOff x="4142549" y="1950615"/>
                    <a:chExt cx="471717" cy="391530"/>
                  </a:xfrm>
                </p:grpSpPr>
                <p:cxnSp>
                  <p:nvCxnSpPr>
                    <p:cNvPr id="90" name="Straight Connector 89">
                      <a:extLst>
                        <a:ext uri="{FF2B5EF4-FFF2-40B4-BE49-F238E27FC236}">
                          <a16:creationId xmlns:a16="http://schemas.microsoft.com/office/drawing/2014/main" id="{585B4B20-EF2C-B2DB-1EAD-A1173F29994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V="1">
                      <a:off x="4378408" y="1714756"/>
                      <a:ext cx="0" cy="47171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1" name="Isosceles Triangle 90">
                      <a:extLst>
                        <a:ext uri="{FF2B5EF4-FFF2-40B4-BE49-F238E27FC236}">
                          <a16:creationId xmlns:a16="http://schemas.microsoft.com/office/drawing/2014/main" id="{ADECE231-8208-DD99-2651-95705FAD58B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67656" y="2005013"/>
                      <a:ext cx="411075" cy="337132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8B53FA51-C033-CE70-46B6-FC60CD5F483D}"/>
                    </a:ext>
                  </a:extLst>
                </p:cNvPr>
                <p:cNvGrpSpPr/>
                <p:nvPr/>
              </p:nvGrpSpPr>
              <p:grpSpPr>
                <a:xfrm>
                  <a:off x="5854758" y="4834198"/>
                  <a:ext cx="611561" cy="637265"/>
                  <a:chOff x="3393172" y="2234032"/>
                  <a:chExt cx="611561" cy="637265"/>
                </a:xfrm>
              </p:grpSpPr>
              <p:grpSp>
                <p:nvGrpSpPr>
                  <p:cNvPr id="82" name="Group 81">
                    <a:extLst>
                      <a:ext uri="{FF2B5EF4-FFF2-40B4-BE49-F238E27FC236}">
                        <a16:creationId xmlns:a16="http://schemas.microsoft.com/office/drawing/2014/main" id="{4F9CA2C4-AF86-09AB-4D45-B873A772208D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3379050" y="2248154"/>
                    <a:ext cx="439319" cy="411075"/>
                    <a:chOff x="5972602" y="2207016"/>
                    <a:chExt cx="439319" cy="411075"/>
                  </a:xfrm>
                </p:grpSpPr>
                <p:sp>
                  <p:nvSpPr>
                    <p:cNvPr id="86" name="Isosceles Triangle 85">
                      <a:extLst>
                        <a:ext uri="{FF2B5EF4-FFF2-40B4-BE49-F238E27FC236}">
                          <a16:creationId xmlns:a16="http://schemas.microsoft.com/office/drawing/2014/main" id="{51B4C172-8528-794C-4607-89143411C3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037817" y="2243988"/>
                      <a:ext cx="411075" cy="337132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7" name="Oval 86">
                      <a:extLst>
                        <a:ext uri="{FF2B5EF4-FFF2-40B4-BE49-F238E27FC236}">
                          <a16:creationId xmlns:a16="http://schemas.microsoft.com/office/drawing/2014/main" id="{C2612749-B98A-B512-9A3F-FB8702C5D275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5972602" y="2348719"/>
                      <a:ext cx="127677" cy="12767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3" name="Group 82">
                    <a:extLst>
                      <a:ext uri="{FF2B5EF4-FFF2-40B4-BE49-F238E27FC236}">
                        <a16:creationId xmlns:a16="http://schemas.microsoft.com/office/drawing/2014/main" id="{671C5EDD-7423-3B19-12FC-008AA735118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573109" y="2439674"/>
                    <a:ext cx="471717" cy="391530"/>
                    <a:chOff x="4142549" y="1950615"/>
                    <a:chExt cx="471717" cy="391530"/>
                  </a:xfrm>
                </p:grpSpPr>
                <p:cxnSp>
                  <p:nvCxnSpPr>
                    <p:cNvPr id="84" name="Straight Connector 83">
                      <a:extLst>
                        <a:ext uri="{FF2B5EF4-FFF2-40B4-BE49-F238E27FC236}">
                          <a16:creationId xmlns:a16="http://schemas.microsoft.com/office/drawing/2014/main" id="{7A81F995-88C5-E116-E07A-8790F47100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V="1">
                      <a:off x="4378408" y="1714756"/>
                      <a:ext cx="0" cy="47171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" name="Isosceles Triangle 84">
                      <a:extLst>
                        <a:ext uri="{FF2B5EF4-FFF2-40B4-BE49-F238E27FC236}">
                          <a16:creationId xmlns:a16="http://schemas.microsoft.com/office/drawing/2014/main" id="{8A8CDD9B-3DF7-0305-E765-802F130A9F7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67656" y="2005013"/>
                      <a:ext cx="411075" cy="337132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81A69E2-BBA3-8C39-5DA3-A09737D2147A}"/>
                </a:ext>
              </a:extLst>
            </p:cNvPr>
            <p:cNvSpPr txBox="1"/>
            <p:nvPr/>
          </p:nvSpPr>
          <p:spPr bwMode="auto">
            <a:xfrm>
              <a:off x="5452830" y="993580"/>
              <a:ext cx="5058085" cy="506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DN40 Angle Valves (open/closed)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AAF9AE2-1210-A4DF-C627-32E52AD65EEE}"/>
                </a:ext>
              </a:extLst>
            </p:cNvPr>
            <p:cNvSpPr txBox="1"/>
            <p:nvPr/>
          </p:nvSpPr>
          <p:spPr bwMode="auto">
            <a:xfrm>
              <a:off x="8614916" y="3330414"/>
              <a:ext cx="2407754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Blank Flange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C53C093-BEF3-61DE-EC66-7FAEB7A9FD7F}"/>
                </a:ext>
              </a:extLst>
            </p:cNvPr>
            <p:cNvSpPr txBox="1"/>
            <p:nvPr/>
          </p:nvSpPr>
          <p:spPr bwMode="auto">
            <a:xfrm>
              <a:off x="4799167" y="3805253"/>
              <a:ext cx="2407753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VLV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578A0D6-3BCB-972F-F6B7-151367FA92FF}"/>
                </a:ext>
              </a:extLst>
            </p:cNvPr>
            <p:cNvSpPr txBox="1"/>
            <p:nvPr/>
          </p:nvSpPr>
          <p:spPr bwMode="auto">
            <a:xfrm>
              <a:off x="6457177" y="3130390"/>
              <a:ext cx="2407753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Crosses</a:t>
              </a:r>
              <a:endParaRPr lang="en-GB" b="1" dirty="0">
                <a:solidFill>
                  <a:srgbClr val="191919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7E6D0E4-EF33-78F4-1D8B-506B066CF64A}"/>
              </a:ext>
            </a:extLst>
          </p:cNvPr>
          <p:cNvGrpSpPr/>
          <p:nvPr/>
        </p:nvGrpSpPr>
        <p:grpSpPr>
          <a:xfrm>
            <a:off x="378995" y="3977702"/>
            <a:ext cx="4662040" cy="1596114"/>
            <a:chOff x="3357071" y="2529571"/>
            <a:chExt cx="7665599" cy="262442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988E42F-9281-8798-4A58-0DB50502CBCC}"/>
                </a:ext>
              </a:extLst>
            </p:cNvPr>
            <p:cNvGrpSpPr/>
            <p:nvPr/>
          </p:nvGrpSpPr>
          <p:grpSpPr>
            <a:xfrm>
              <a:off x="3357071" y="2529571"/>
              <a:ext cx="5477857" cy="2050677"/>
              <a:chOff x="1154075" y="2793861"/>
              <a:chExt cx="5477857" cy="2050677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3CFD426-8C1D-C22E-B432-278DB446AE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31932" y="3594705"/>
                <a:ext cx="0" cy="4386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B1E080C9-80F3-F8FC-465A-14FF3229A6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7342" y="3827813"/>
                <a:ext cx="31479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85C9B4A-68A9-C655-F24A-CD8056644662}"/>
                  </a:ext>
                </a:extLst>
              </p:cNvPr>
              <p:cNvGrpSpPr/>
              <p:nvPr/>
            </p:nvGrpSpPr>
            <p:grpSpPr>
              <a:xfrm>
                <a:off x="1154075" y="2793861"/>
                <a:ext cx="5477857" cy="2050677"/>
                <a:chOff x="1154075" y="2793861"/>
                <a:chExt cx="5477857" cy="2050677"/>
              </a:xfrm>
            </p:grpSpPr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FB8B5D76-D8CD-218C-1E63-B3F456A0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25374" y="3814029"/>
                  <a:ext cx="250655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D483AAB6-20AF-3C17-4B29-2C9B83FE2E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832223" y="2793861"/>
                  <a:ext cx="0" cy="204033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B46FDAAA-148E-E4AF-27B0-EDF44C5B52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30359" y="2793861"/>
                  <a:ext cx="0" cy="204033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122FABC-D3E8-370C-DE83-46304BA8F6DA}"/>
                    </a:ext>
                  </a:extLst>
                </p:cNvPr>
                <p:cNvGrpSpPr/>
                <p:nvPr/>
              </p:nvGrpSpPr>
              <p:grpSpPr>
                <a:xfrm rot="16200000">
                  <a:off x="3566411" y="3478003"/>
                  <a:ext cx="411076" cy="699623"/>
                  <a:chOff x="5139764" y="3142701"/>
                  <a:chExt cx="245036" cy="417034"/>
                </a:xfrm>
              </p:grpSpPr>
              <p:sp>
                <p:nvSpPr>
                  <p:cNvPr id="127" name="Isosceles Triangle 126">
                    <a:extLst>
                      <a:ext uri="{FF2B5EF4-FFF2-40B4-BE49-F238E27FC236}">
                        <a16:creationId xmlns:a16="http://schemas.microsoft.com/office/drawing/2014/main" id="{82334A2D-3BC9-331C-6037-18939BB3CA5B}"/>
                      </a:ext>
                    </a:extLst>
                  </p:cNvPr>
                  <p:cNvSpPr/>
                  <p:nvPr/>
                </p:nvSpPr>
                <p:spPr>
                  <a:xfrm>
                    <a:off x="5139765" y="3358776"/>
                    <a:ext cx="245035" cy="200959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8" name="Isosceles Triangle 127">
                    <a:extLst>
                      <a:ext uri="{FF2B5EF4-FFF2-40B4-BE49-F238E27FC236}">
                        <a16:creationId xmlns:a16="http://schemas.microsoft.com/office/drawing/2014/main" id="{85ED52AC-0632-28BC-E3DB-5561BB87F3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39764" y="3142701"/>
                    <a:ext cx="245035" cy="200959"/>
                  </a:xfrm>
                  <a:prstGeom prst="triangl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10E7D32F-2429-010F-AC06-8AA0777820DE}"/>
                    </a:ext>
                  </a:extLst>
                </p:cNvPr>
                <p:cNvGrpSpPr/>
                <p:nvPr/>
              </p:nvGrpSpPr>
              <p:grpSpPr>
                <a:xfrm>
                  <a:off x="3651874" y="3320480"/>
                  <a:ext cx="256370" cy="507333"/>
                  <a:chOff x="5190707" y="3048804"/>
                  <a:chExt cx="152818" cy="302413"/>
                </a:xfrm>
              </p:grpSpPr>
              <p:cxnSp>
                <p:nvCxnSpPr>
                  <p:cNvPr id="125" name="Straight Connector 124">
                    <a:extLst>
                      <a:ext uri="{FF2B5EF4-FFF2-40B4-BE49-F238E27FC236}">
                        <a16:creationId xmlns:a16="http://schemas.microsoft.com/office/drawing/2014/main" id="{6146E714-71FA-1FB4-1A58-345B6D538F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61307" y="3048804"/>
                    <a:ext cx="0" cy="30241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>
                    <a:extLst>
                      <a:ext uri="{FF2B5EF4-FFF2-40B4-BE49-F238E27FC236}">
                        <a16:creationId xmlns:a16="http://schemas.microsoft.com/office/drawing/2014/main" id="{B5276098-7114-0633-AAE1-BB9139ABDA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90707" y="3048804"/>
                    <a:ext cx="152818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3D67B9DA-5439-AAD6-D57C-B2614E0DF253}"/>
                    </a:ext>
                  </a:extLst>
                </p:cNvPr>
                <p:cNvGrpSpPr/>
                <p:nvPr/>
              </p:nvGrpSpPr>
              <p:grpSpPr>
                <a:xfrm rot="3313040">
                  <a:off x="3731365" y="3368289"/>
                  <a:ext cx="191289" cy="435924"/>
                  <a:chOff x="5205502" y="2951012"/>
                  <a:chExt cx="239279" cy="430257"/>
                </a:xfrm>
              </p:grpSpPr>
              <p:cxnSp>
                <p:nvCxnSpPr>
                  <p:cNvPr id="123" name="Straight Connector 122">
                    <a:extLst>
                      <a:ext uri="{FF2B5EF4-FFF2-40B4-BE49-F238E27FC236}">
                        <a16:creationId xmlns:a16="http://schemas.microsoft.com/office/drawing/2014/main" id="{A279CC39-5277-C997-27E6-96810843F9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33664" y="3011375"/>
                    <a:ext cx="3076" cy="3698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123">
                    <a:extLst>
                      <a:ext uri="{FF2B5EF4-FFF2-40B4-BE49-F238E27FC236}">
                        <a16:creationId xmlns:a16="http://schemas.microsoft.com/office/drawing/2014/main" id="{8E69E6D2-E6EC-D2E3-AC09-D3C1CD7813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286960">
                    <a:off x="5255099" y="2901415"/>
                    <a:ext cx="140086" cy="23927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AB8F5D0F-8321-CDF0-101B-4A70C8CAEB61}"/>
                    </a:ext>
                  </a:extLst>
                </p:cNvPr>
                <p:cNvSpPr txBox="1"/>
                <p:nvPr/>
              </p:nvSpPr>
              <p:spPr bwMode="auto">
                <a:xfrm>
                  <a:off x="1228259" y="3458856"/>
                  <a:ext cx="1693942" cy="6965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Throughput system</a:t>
                  </a:r>
                  <a:endParaRPr lang="en-GB" sz="1200" b="1" dirty="0"/>
                </a:p>
              </p:txBody>
            </p:sp>
            <p:sp>
              <p:nvSpPr>
                <p:cNvPr id="50" name="Rectangle: Rounded Corners 49">
                  <a:extLst>
                    <a:ext uri="{FF2B5EF4-FFF2-40B4-BE49-F238E27FC236}">
                      <a16:creationId xmlns:a16="http://schemas.microsoft.com/office/drawing/2014/main" id="{48A78870-EC98-5350-9DE9-7051FB1055EA}"/>
                    </a:ext>
                  </a:extLst>
                </p:cNvPr>
                <p:cNvSpPr/>
                <p:nvPr/>
              </p:nvSpPr>
              <p:spPr>
                <a:xfrm>
                  <a:off x="1154075" y="3429000"/>
                  <a:ext cx="1961000" cy="777112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F4BC10E3-B8F0-750B-AF63-7FB4844E10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23972" y="2810267"/>
                  <a:ext cx="40194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C2D6BA5A-8FCB-72AB-7C4B-5B87E1C731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1410" y="2793861"/>
                  <a:ext cx="40194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368F28F7-317A-0898-C533-54F5C4F74C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29386" y="4834198"/>
                  <a:ext cx="40194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5E9C0EBF-6EC7-C5AE-38AA-CA4EE83AE8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26090" y="4844538"/>
                  <a:ext cx="40194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DC17E2-2D8E-9A69-60E3-CF7B194FF9F4}"/>
                </a:ext>
              </a:extLst>
            </p:cNvPr>
            <p:cNvSpPr txBox="1"/>
            <p:nvPr/>
          </p:nvSpPr>
          <p:spPr bwMode="auto">
            <a:xfrm>
              <a:off x="5310338" y="4647933"/>
              <a:ext cx="5058085" cy="506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Background measurement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6871C71-B087-2BA3-9AAA-45FBDCBD7804}"/>
                </a:ext>
              </a:extLst>
            </p:cNvPr>
            <p:cNvSpPr txBox="1"/>
            <p:nvPr/>
          </p:nvSpPr>
          <p:spPr bwMode="auto">
            <a:xfrm>
              <a:off x="8614916" y="3330414"/>
              <a:ext cx="2407754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Blank Flange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70C6776-9BB6-76B7-2589-FE0D8BD89B1E}"/>
                </a:ext>
              </a:extLst>
            </p:cNvPr>
            <p:cNvSpPr txBox="1"/>
            <p:nvPr/>
          </p:nvSpPr>
          <p:spPr bwMode="auto">
            <a:xfrm>
              <a:off x="4799167" y="3805253"/>
              <a:ext cx="2407753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VLV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F327B16-9B9D-A073-A0DC-EFECB7A7A0B7}"/>
                </a:ext>
              </a:extLst>
            </p:cNvPr>
            <p:cNvSpPr txBox="1"/>
            <p:nvPr/>
          </p:nvSpPr>
          <p:spPr bwMode="auto">
            <a:xfrm>
              <a:off x="6457177" y="3130390"/>
              <a:ext cx="2407753" cy="46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Crosses</a:t>
              </a:r>
              <a:endParaRPr lang="en-GB" b="1" dirty="0">
                <a:solidFill>
                  <a:srgbClr val="191919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EFF2247-A0A6-A2C6-9895-137E32A8AD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5" b="5448"/>
          <a:stretch/>
        </p:blipFill>
        <p:spPr>
          <a:xfrm>
            <a:off x="5903457" y="934266"/>
            <a:ext cx="3748298" cy="4643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205291-A712-D8EE-DF34-C9307D948E2F}"/>
              </a:ext>
            </a:extLst>
          </p:cNvPr>
          <p:cNvSpPr txBox="1"/>
          <p:nvPr/>
        </p:nvSpPr>
        <p:spPr bwMode="auto">
          <a:xfrm>
            <a:off x="283955" y="3174412"/>
            <a:ext cx="51484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Assembly: 4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 angle valves + 2 DN40 crosses +                5 DN40 blank flanges + VLV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7E02E-7165-B3A2-E786-0AC0C757EF07}"/>
              </a:ext>
            </a:extLst>
          </p:cNvPr>
          <p:cNvSpPr txBox="1"/>
          <p:nvPr/>
        </p:nvSpPr>
        <p:spPr bwMode="auto">
          <a:xfrm>
            <a:off x="283955" y="5623048"/>
            <a:ext cx="5717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B</a:t>
            </a: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ackground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: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2 DN40 crosses + 5 DN40 blank flanges + VLV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9CEB8-D67C-DCED-694B-086BE459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945CF-4F79-8603-C6EC-D7150091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04B05F-53A1-ED95-D9B9-6EE7BEADB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36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20F76-7EBD-E1B6-AF23-80A5996A6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37212-C793-6B6E-9E58-DB127BDD9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908BE-0B36-130C-2682-906E6FC46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D46F-B2A4-DE99-03A6-8EC15F677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774491D-0B88-4402-BC23-EBE498C9D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Introduction: Impact of valves and instrumentation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ABDA4-F433-5FA1-1BEC-EDB160103886}"/>
              </a:ext>
            </a:extLst>
          </p:cNvPr>
          <p:cNvSpPr txBox="1"/>
          <p:nvPr/>
        </p:nvSpPr>
        <p:spPr bwMode="auto">
          <a:xfrm>
            <a:off x="407987" y="1018509"/>
            <a:ext cx="11870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342900" indent="-342900">
              <a:buAutoNum type="arabicPeriod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0C34E8-076B-2E9E-CA5C-5C586C0A3243}"/>
              </a:ext>
            </a:extLst>
          </p:cNvPr>
          <p:cNvSpPr txBox="1"/>
          <p:nvPr/>
        </p:nvSpPr>
        <p:spPr bwMode="auto">
          <a:xfrm>
            <a:off x="407986" y="1018509"/>
            <a:ext cx="118702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ET pilot sector (also in ET) will be equipped with instrumentation (RGA, BA gauges) and isolating valves.</a:t>
            </a: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isolating valves are essential to replace any defective instrumentation and pumps without the </a:t>
            </a: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need for additional bakeouts.</a:t>
            </a: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 the ET pilot sector, we have FKM (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viton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) sealed gate valves (x 2) and all-metal right-angle valves for isolation (x 2)</a:t>
            </a: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along with an RGA and a BA gauge. </a:t>
            </a: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It is necessary to know the impact of these components on the pilot sector outgassing rate budget.</a:t>
            </a:r>
          </a:p>
          <a:p>
            <a:pPr marL="342900" indent="-342900">
              <a:buAutoNum type="arabicPeriod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51A2B4-1529-17E9-F885-97283738D9CD}"/>
              </a:ext>
            </a:extLst>
          </p:cNvPr>
          <p:cNvGrpSpPr/>
          <p:nvPr/>
        </p:nvGrpSpPr>
        <p:grpSpPr>
          <a:xfrm>
            <a:off x="613285" y="3578183"/>
            <a:ext cx="10444438" cy="2649181"/>
            <a:chOff x="522969" y="3429407"/>
            <a:chExt cx="11048431" cy="280238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547E935-B88F-CD70-B50C-8489AB1AA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3811" t="12378" r="12180" b="7515"/>
            <a:stretch/>
          </p:blipFill>
          <p:spPr>
            <a:xfrm>
              <a:off x="1155838" y="3840160"/>
              <a:ext cx="2092688" cy="216329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5048166-43E9-8C0B-98F2-0EF094639A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7407" y="4995563"/>
              <a:ext cx="159559" cy="9633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8FC2CB2-FBBC-1C7B-20D5-2208BDB8D1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7407" y="5602751"/>
              <a:ext cx="489013" cy="3561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13D236D-CEC6-87E7-2A63-7C8973AA7173}"/>
                </a:ext>
              </a:extLst>
            </p:cNvPr>
            <p:cNvSpPr txBox="1"/>
            <p:nvPr/>
          </p:nvSpPr>
          <p:spPr bwMode="auto">
            <a:xfrm>
              <a:off x="522969" y="5954790"/>
              <a:ext cx="243788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Gate valves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EF92F2-D55A-BB37-15CC-31CAD341D889}"/>
                </a:ext>
              </a:extLst>
            </p:cNvPr>
            <p:cNvSpPr txBox="1"/>
            <p:nvPr/>
          </p:nvSpPr>
          <p:spPr bwMode="auto">
            <a:xfrm>
              <a:off x="2960857" y="5532555"/>
              <a:ext cx="2437888" cy="2930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Angle valve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A59729A-AAE9-965F-7235-7E0A6E10D9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17601" y="5361902"/>
              <a:ext cx="327016" cy="1706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EB161A-20ED-9A58-9A5D-89B246E2FE8A}"/>
                </a:ext>
              </a:extLst>
            </p:cNvPr>
            <p:cNvSpPr txBox="1"/>
            <p:nvPr/>
          </p:nvSpPr>
          <p:spPr bwMode="auto">
            <a:xfrm>
              <a:off x="1577187" y="3507764"/>
              <a:ext cx="243788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Pumping module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EE2046A-9922-A4D8-BA1E-E08B78EF4937}"/>
                </a:ext>
              </a:extLst>
            </p:cNvPr>
            <p:cNvSpPr txBox="1"/>
            <p:nvPr/>
          </p:nvSpPr>
          <p:spPr bwMode="auto">
            <a:xfrm>
              <a:off x="9133512" y="4193410"/>
              <a:ext cx="2437888" cy="2930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RGA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711B53-183D-C7FE-89E4-8C2521F8645F}"/>
                </a:ext>
              </a:extLst>
            </p:cNvPr>
            <p:cNvSpPr txBox="1"/>
            <p:nvPr/>
          </p:nvSpPr>
          <p:spPr bwMode="auto">
            <a:xfrm>
              <a:off x="5590777" y="4868105"/>
              <a:ext cx="2437888" cy="2930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Angle valve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7C3B35-D084-D435-E0C2-912FB2D0013E}"/>
                </a:ext>
              </a:extLst>
            </p:cNvPr>
            <p:cNvSpPr txBox="1"/>
            <p:nvPr/>
          </p:nvSpPr>
          <p:spPr bwMode="auto">
            <a:xfrm>
              <a:off x="8062325" y="3429407"/>
              <a:ext cx="2437888" cy="2930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BA gauge</a:t>
              </a:r>
              <a:endParaRPr lang="en-GB" sz="12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75562E1-3A33-4A4A-E85E-82BAC738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33" t="9415" r="8497" b="7099"/>
          <a:stretch/>
        </p:blipFill>
        <p:spPr>
          <a:xfrm>
            <a:off x="6455123" y="3863360"/>
            <a:ext cx="2061962" cy="2102149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D16887A-20ED-E6A6-B3BE-09EC1944384A}"/>
              </a:ext>
            </a:extLst>
          </p:cNvPr>
          <p:cNvCxnSpPr>
            <a:cxnSpLocks/>
          </p:cNvCxnSpPr>
          <p:nvPr/>
        </p:nvCxnSpPr>
        <p:spPr>
          <a:xfrm flipV="1">
            <a:off x="6167597" y="4817792"/>
            <a:ext cx="712135" cy="159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B3B2ECA-82F7-1432-8114-3D6EB2B45E3E}"/>
              </a:ext>
            </a:extLst>
          </p:cNvPr>
          <p:cNvCxnSpPr>
            <a:cxnSpLocks/>
          </p:cNvCxnSpPr>
          <p:nvPr/>
        </p:nvCxnSpPr>
        <p:spPr>
          <a:xfrm flipH="1" flipV="1">
            <a:off x="8517085" y="4417507"/>
            <a:ext cx="251563" cy="9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A783C88-1999-5E48-2AA4-8C6B1B707546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7671141" y="3716683"/>
            <a:ext cx="69340" cy="302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4263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D1C10E-18C8-4751-895B-89E62239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DN63 angle valve assembly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EA664B-AFA3-A262-1763-1C678BD28690}"/>
              </a:ext>
            </a:extLst>
          </p:cNvPr>
          <p:cNvSpPr txBox="1"/>
          <p:nvPr/>
        </p:nvSpPr>
        <p:spPr bwMode="auto">
          <a:xfrm>
            <a:off x="307222" y="906464"/>
            <a:ext cx="10917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Conditioning: Degassing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v</a:t>
            </a: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alve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 flange at 200°C and valve body at 140 °C for a week.</a:t>
            </a:r>
            <a:endParaRPr lang="en-GB" dirty="0"/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9B38F45F-CC97-962F-4E32-6514B115BD3D}"/>
              </a:ext>
            </a:extLst>
          </p:cNvPr>
          <p:cNvGrpSpPr/>
          <p:nvPr/>
        </p:nvGrpSpPr>
        <p:grpSpPr>
          <a:xfrm>
            <a:off x="577852" y="1376337"/>
            <a:ext cx="3587996" cy="1881314"/>
            <a:chOff x="407988" y="2112701"/>
            <a:chExt cx="3587996" cy="18813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042A5A-4E12-1207-9AAF-3F51F044FBE7}"/>
                </a:ext>
              </a:extLst>
            </p:cNvPr>
            <p:cNvSpPr txBox="1"/>
            <p:nvPr/>
          </p:nvSpPr>
          <p:spPr bwMode="auto">
            <a:xfrm>
              <a:off x="919774" y="2112701"/>
              <a:ext cx="30762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91919"/>
                  </a:solidFill>
                </a:rPr>
                <a:t>DN63 Angle Valves (open/closed)</a:t>
              </a:r>
              <a:endParaRPr lang="en-GB" sz="1400" b="1" dirty="0">
                <a:solidFill>
                  <a:srgbClr val="191919"/>
                </a:solidFill>
              </a:endParaRPr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22CD230F-1AB5-1935-5CD2-A5C1868047A5}"/>
                </a:ext>
              </a:extLst>
            </p:cNvPr>
            <p:cNvGrpSpPr/>
            <p:nvPr/>
          </p:nvGrpSpPr>
          <p:grpSpPr>
            <a:xfrm>
              <a:off x="407988" y="2541377"/>
              <a:ext cx="3264309" cy="1452638"/>
              <a:chOff x="407988" y="2541377"/>
              <a:chExt cx="3264309" cy="1452638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032E7CE-C305-E815-48B7-E200AC19D4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5063" y="3296419"/>
                <a:ext cx="117677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11B1079D-872D-31BA-1237-617DB58C20F7}"/>
                  </a:ext>
                </a:extLst>
              </p:cNvPr>
              <p:cNvGrpSpPr/>
              <p:nvPr/>
            </p:nvGrpSpPr>
            <p:grpSpPr>
              <a:xfrm>
                <a:off x="407988" y="2541377"/>
                <a:ext cx="3264309" cy="1452638"/>
                <a:chOff x="407988" y="2541377"/>
                <a:chExt cx="3264309" cy="1452638"/>
              </a:xfrm>
            </p:grpSpPr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BCEC2E7B-36B5-B44D-80A3-1BCFF97DC1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V="1">
                  <a:off x="2279619" y="2785607"/>
                  <a:ext cx="0" cy="28688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0" name="Group 189">
                  <a:extLst>
                    <a:ext uri="{FF2B5EF4-FFF2-40B4-BE49-F238E27FC236}">
                      <a16:creationId xmlns:a16="http://schemas.microsoft.com/office/drawing/2014/main" id="{06FFE97D-80E4-DFCD-BFDF-9E2D01D7925D}"/>
                    </a:ext>
                  </a:extLst>
                </p:cNvPr>
                <p:cNvGrpSpPr/>
                <p:nvPr/>
              </p:nvGrpSpPr>
              <p:grpSpPr>
                <a:xfrm>
                  <a:off x="407988" y="2541377"/>
                  <a:ext cx="3264309" cy="1452638"/>
                  <a:chOff x="407988" y="2541377"/>
                  <a:chExt cx="3264309" cy="1452638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FD2018ED-5697-E836-E5CB-0351D3DC1ABD}"/>
                      </a:ext>
                    </a:extLst>
                  </p:cNvPr>
                  <p:cNvGrpSpPr/>
                  <p:nvPr/>
                </p:nvGrpSpPr>
                <p:grpSpPr>
                  <a:xfrm rot="3313040">
                    <a:off x="1975436" y="3025330"/>
                    <a:ext cx="116337" cy="265119"/>
                    <a:chOff x="5205502" y="2951012"/>
                    <a:chExt cx="239279" cy="430257"/>
                  </a:xfrm>
                </p:grpSpPr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BDF3C4F3-0367-9389-25E4-32118F35CA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33664" y="3011375"/>
                      <a:ext cx="3076" cy="36989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>
                      <a:extLst>
                        <a:ext uri="{FF2B5EF4-FFF2-40B4-BE49-F238E27FC236}">
                          <a16:creationId xmlns:a16="http://schemas.microsoft.com/office/drawing/2014/main" id="{8AE80303-7352-AC36-E1C2-142EB715A5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286960">
                      <a:off x="5255099" y="2901415"/>
                      <a:ext cx="140086" cy="23927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9" name="Group 188">
                    <a:extLst>
                      <a:ext uri="{FF2B5EF4-FFF2-40B4-BE49-F238E27FC236}">
                        <a16:creationId xmlns:a16="http://schemas.microsoft.com/office/drawing/2014/main" id="{EA3CAF8B-ADC8-2B51-E4E6-40CABBC0AD1D}"/>
                      </a:ext>
                    </a:extLst>
                  </p:cNvPr>
                  <p:cNvGrpSpPr/>
                  <p:nvPr/>
                </p:nvGrpSpPr>
                <p:grpSpPr>
                  <a:xfrm>
                    <a:off x="407988" y="2541377"/>
                    <a:ext cx="3264309" cy="1452638"/>
                    <a:chOff x="407988" y="2541377"/>
                    <a:chExt cx="3264309" cy="1452638"/>
                  </a:xfrm>
                </p:grpSpPr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C044241C-9897-8FC2-DDB2-C19B04F01DB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44952" y="2675976"/>
                      <a:ext cx="0" cy="105827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88" name="Group 187">
                      <a:extLst>
                        <a:ext uri="{FF2B5EF4-FFF2-40B4-BE49-F238E27FC236}">
                          <a16:creationId xmlns:a16="http://schemas.microsoft.com/office/drawing/2014/main" id="{919FEF73-3EFD-B9EE-F3DB-330F48DF1D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988" y="2541377"/>
                      <a:ext cx="3264309" cy="1452638"/>
                      <a:chOff x="407988" y="2541377"/>
                      <a:chExt cx="3264309" cy="1452638"/>
                    </a:xfrm>
                  </p:grpSpPr>
                  <p:cxnSp>
                    <p:nvCxnSpPr>
                      <p:cNvPr id="21" name="Straight Connector 20">
                        <a:extLst>
                          <a:ext uri="{FF2B5EF4-FFF2-40B4-BE49-F238E27FC236}">
                            <a16:creationId xmlns:a16="http://schemas.microsoft.com/office/drawing/2014/main" id="{AEFA8B00-F303-10BE-1B7C-9E366A9777D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95920" y="3304802"/>
                        <a:ext cx="191452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" name="TextBox 34">
                        <a:extLst>
                          <a:ext uri="{FF2B5EF4-FFF2-40B4-BE49-F238E27FC236}">
                            <a16:creationId xmlns:a16="http://schemas.microsoft.com/office/drawing/2014/main" id="{82EB6816-9E47-8944-50D5-A27A4D657A5E}"/>
                          </a:ext>
                        </a:extLst>
                      </p:cNvPr>
                      <p:cNvSpPr txBox="1"/>
                      <p:nvPr/>
                    </p:nvSpPr>
                    <p:spPr bwMode="auto">
                      <a:xfrm>
                        <a:off x="453105" y="3080411"/>
                        <a:ext cx="1030216" cy="42364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200" b="1" dirty="0"/>
                          <a:t>Throughput system</a:t>
                        </a:r>
                        <a:endParaRPr lang="en-GB" sz="1200" b="1" dirty="0"/>
                      </a:p>
                    </p:txBody>
                  </p:sp>
                  <p:grpSp>
                    <p:nvGrpSpPr>
                      <p:cNvPr id="187" name="Group 186">
                        <a:extLst>
                          <a:ext uri="{FF2B5EF4-FFF2-40B4-BE49-F238E27FC236}">
                            <a16:creationId xmlns:a16="http://schemas.microsoft.com/office/drawing/2014/main" id="{FCA17004-5A11-C2B3-9541-0977B8A7E99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7988" y="2541377"/>
                        <a:ext cx="3264309" cy="1452638"/>
                        <a:chOff x="407988" y="2541377"/>
                        <a:chExt cx="3264309" cy="1452638"/>
                      </a:xfrm>
                    </p:grpSpPr>
                    <p:grpSp>
                      <p:nvGrpSpPr>
                        <p:cNvPr id="43" name="Group 42">
                          <a:extLst>
                            <a:ext uri="{FF2B5EF4-FFF2-40B4-BE49-F238E27FC236}">
                              <a16:creationId xmlns:a16="http://schemas.microsoft.com/office/drawing/2014/main" id="{0BA2EC3D-95A2-C86B-C0EC-482CB6F8958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400000">
                          <a:off x="2138148" y="3593357"/>
                          <a:ext cx="371937" cy="387570"/>
                          <a:chOff x="3393172" y="2234032"/>
                          <a:chExt cx="611561" cy="637265"/>
                        </a:xfrm>
                      </p:grpSpPr>
                      <p:grpSp>
                        <p:nvGrpSpPr>
                          <p:cNvPr id="56" name="Group 55">
                            <a:extLst>
                              <a:ext uri="{FF2B5EF4-FFF2-40B4-BE49-F238E27FC236}">
                                <a16:creationId xmlns:a16="http://schemas.microsoft.com/office/drawing/2014/main" id="{B6A5972C-FA07-F1DB-0D7B-DEB25E4BBF6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 rot="16200000">
                            <a:off x="3379050" y="2248154"/>
                            <a:ext cx="439319" cy="411075"/>
                            <a:chOff x="5972602" y="2207016"/>
                            <a:chExt cx="439319" cy="411075"/>
                          </a:xfrm>
                        </p:grpSpPr>
                        <p:sp>
                          <p:nvSpPr>
                            <p:cNvPr id="60" name="Isosceles Triangle 59">
                              <a:extLst>
                                <a:ext uri="{FF2B5EF4-FFF2-40B4-BE49-F238E27FC236}">
                                  <a16:creationId xmlns:a16="http://schemas.microsoft.com/office/drawing/2014/main" id="{096AC6A3-829B-79DC-598C-01FA2D06F28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6200000">
                              <a:off x="6037817" y="2243988"/>
                              <a:ext cx="411075" cy="337132"/>
                            </a:xfrm>
                            <a:prstGeom prst="triangle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61" name="Oval 60">
                              <a:extLst>
                                <a:ext uri="{FF2B5EF4-FFF2-40B4-BE49-F238E27FC236}">
                                  <a16:creationId xmlns:a16="http://schemas.microsoft.com/office/drawing/2014/main" id="{3CA1C9A5-9189-313A-756D-3F7968CE7DE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flipV="1">
                              <a:off x="5972602" y="2348719"/>
                              <a:ext cx="127677" cy="127670"/>
                            </a:xfrm>
                            <a:prstGeom prst="ellipse">
                              <a:avLst/>
                            </a:prstGeom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6AED7128-E777-77A4-BDF6-82B5ED82655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 rot="5400000">
                            <a:off x="3573109" y="2439674"/>
                            <a:ext cx="471717" cy="391530"/>
                            <a:chOff x="4142549" y="1950615"/>
                            <a:chExt cx="471717" cy="391530"/>
                          </a:xfrm>
                        </p:grpSpPr>
                        <p:cxnSp>
                          <p:nvCxnSpPr>
                            <p:cNvPr id="58" name="Straight Connector 57">
                              <a:extLst>
                                <a:ext uri="{FF2B5EF4-FFF2-40B4-BE49-F238E27FC236}">
                                  <a16:creationId xmlns:a16="http://schemas.microsoft.com/office/drawing/2014/main" id="{DA9B4182-C86B-92D3-6192-BB7AD737076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rot="16200000" flipV="1">
                              <a:off x="4378408" y="1714756"/>
                              <a:ext cx="0" cy="471717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59" name="Isosceles Triangle 58">
                              <a:extLst>
                                <a:ext uri="{FF2B5EF4-FFF2-40B4-BE49-F238E27FC236}">
                                  <a16:creationId xmlns:a16="http://schemas.microsoft.com/office/drawing/2014/main" id="{32924FB4-04B6-9539-4353-738776270AE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0800000">
                              <a:off x="4167656" y="2005013"/>
                              <a:ext cx="411075" cy="337132"/>
                            </a:xfrm>
                            <a:prstGeom prst="triangle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sp>
                      <p:nvSpPr>
                        <p:cNvPr id="18" name="TextBox 17">
                          <a:extLst>
                            <a:ext uri="{FF2B5EF4-FFF2-40B4-BE49-F238E27FC236}">
                              <a16:creationId xmlns:a16="http://schemas.microsoft.com/office/drawing/2014/main" id="{329789BB-1E96-925B-7E26-E75415DB2D0B}"/>
                            </a:ext>
                          </a:extLst>
                        </p:cNvPr>
                        <p:cNvSpPr txBox="1"/>
                        <p:nvPr/>
                      </p:nvSpPr>
                      <p:spPr bwMode="auto">
                        <a:xfrm>
                          <a:off x="1285037" y="3451816"/>
                          <a:ext cx="1464340" cy="2824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191919"/>
                              </a:solidFill>
                            </a:rPr>
                            <a:t>VLV</a:t>
                          </a:r>
                          <a:endParaRPr lang="en-GB" sz="1400" b="1" dirty="0">
                            <a:solidFill>
                              <a:srgbClr val="191919"/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186" name="Group 185">
                          <a:extLst>
                            <a:ext uri="{FF2B5EF4-FFF2-40B4-BE49-F238E27FC236}">
                              <a16:creationId xmlns:a16="http://schemas.microsoft.com/office/drawing/2014/main" id="{C6932469-87D6-6C47-7849-8F86895B220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07988" y="2541377"/>
                          <a:ext cx="3264309" cy="1452638"/>
                          <a:chOff x="407988" y="2541377"/>
                          <a:chExt cx="3264309" cy="1452638"/>
                        </a:xfrm>
                      </p:grpSpPr>
                      <p:grpSp>
                        <p:nvGrpSpPr>
                          <p:cNvPr id="185" name="Group 184">
                            <a:extLst>
                              <a:ext uri="{FF2B5EF4-FFF2-40B4-BE49-F238E27FC236}">
                                <a16:creationId xmlns:a16="http://schemas.microsoft.com/office/drawing/2014/main" id="{773BC302-5296-9EC7-E0AA-3D90ABAB762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927091" y="2677199"/>
                            <a:ext cx="1464746" cy="1055887"/>
                            <a:chOff x="1927091" y="2677199"/>
                            <a:chExt cx="1464746" cy="1055887"/>
                          </a:xfrm>
                        </p:grpSpPr>
                        <p:cxnSp>
                          <p:nvCxnSpPr>
                            <p:cNvPr id="26" name="Straight Connector 25">
                              <a:extLst>
                                <a:ext uri="{FF2B5EF4-FFF2-40B4-BE49-F238E27FC236}">
                                  <a16:creationId xmlns:a16="http://schemas.microsoft.com/office/drawing/2014/main" id="{2E97F8D7-C535-8F76-5801-A20CB6A6C4BF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3391837" y="3080411"/>
                              <a:ext cx="0" cy="423647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28" name="Group 27">
                              <a:extLst>
                                <a:ext uri="{FF2B5EF4-FFF2-40B4-BE49-F238E27FC236}">
                                  <a16:creationId xmlns:a16="http://schemas.microsoft.com/office/drawing/2014/main" id="{3A930B0E-186B-669E-7993-7217B7237E27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927091" y="2996254"/>
                              <a:ext cx="155918" cy="308548"/>
                              <a:chOff x="5190707" y="3048804"/>
                              <a:chExt cx="152818" cy="302413"/>
                            </a:xfrm>
                          </p:grpSpPr>
                          <p:cxnSp>
                            <p:nvCxnSpPr>
                              <p:cNvPr id="72" name="Straight Connector 71">
                                <a:extLst>
                                  <a:ext uri="{FF2B5EF4-FFF2-40B4-BE49-F238E27FC236}">
                                    <a16:creationId xmlns:a16="http://schemas.microsoft.com/office/drawing/2014/main" id="{9BBA07DF-844A-E1AB-3A56-9C5C129CF514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 flipV="1">
                                <a:off x="5261307" y="3048804"/>
                                <a:ext cx="0" cy="302413"/>
                              </a:xfrm>
                              <a:prstGeom prst="line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73" name="Straight Connector 72">
                                <a:extLst>
                                  <a:ext uri="{FF2B5EF4-FFF2-40B4-BE49-F238E27FC236}">
                                    <a16:creationId xmlns:a16="http://schemas.microsoft.com/office/drawing/2014/main" id="{64524FAD-13AB-3D4E-8850-1F62661A45DF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5190707" y="3048804"/>
                                <a:ext cx="152818" cy="0"/>
                              </a:xfrm>
                              <a:prstGeom prst="line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79" name="Straight Connector 78">
                              <a:extLst>
                                <a:ext uri="{FF2B5EF4-FFF2-40B4-BE49-F238E27FC236}">
                                  <a16:creationId xmlns:a16="http://schemas.microsoft.com/office/drawing/2014/main" id="{7BC7EAA0-4F32-9E78-B5AB-F239D6DA571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2515523" y="2677199"/>
                              <a:ext cx="287927" cy="0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5" name="Straight Connector 94">
                              <a:extLst>
                                <a:ext uri="{FF2B5EF4-FFF2-40B4-BE49-F238E27FC236}">
                                  <a16:creationId xmlns:a16="http://schemas.microsoft.com/office/drawing/2014/main" id="{1AB90D8F-578F-6D90-75BD-FE93182D46FF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2517902" y="3733086"/>
                              <a:ext cx="287927" cy="0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02" name="Group 101">
                            <a:extLst>
                              <a:ext uri="{FF2B5EF4-FFF2-40B4-BE49-F238E27FC236}">
                                <a16:creationId xmlns:a16="http://schemas.microsoft.com/office/drawing/2014/main" id="{535175C6-F431-65CC-296E-C5E67736846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07988" y="2541377"/>
                            <a:ext cx="3264309" cy="1452638"/>
                            <a:chOff x="407988" y="2541377"/>
                            <a:chExt cx="3264309" cy="1452638"/>
                          </a:xfrm>
                        </p:grpSpPr>
                        <p:grpSp>
                          <p:nvGrpSpPr>
                            <p:cNvPr id="27" name="Group 26">
                              <a:extLst>
                                <a:ext uri="{FF2B5EF4-FFF2-40B4-BE49-F238E27FC236}">
                                  <a16:creationId xmlns:a16="http://schemas.microsoft.com/office/drawing/2014/main" id="{7E43B901-6AF3-9EE3-3502-15149940D9D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 rot="16200000">
                              <a:off x="1875115" y="3092055"/>
                              <a:ext cx="250007" cy="425495"/>
                              <a:chOff x="5139764" y="3142701"/>
                              <a:chExt cx="245036" cy="417034"/>
                            </a:xfrm>
                          </p:grpSpPr>
                          <p:sp>
                            <p:nvSpPr>
                              <p:cNvPr id="74" name="Isosceles Triangle 73">
                                <a:extLst>
                                  <a:ext uri="{FF2B5EF4-FFF2-40B4-BE49-F238E27FC236}">
                                    <a16:creationId xmlns:a16="http://schemas.microsoft.com/office/drawing/2014/main" id="{3C87C0AF-9A6F-39F2-ED27-8193FBD48DD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139765" y="3358776"/>
                                <a:ext cx="245035" cy="200959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75" name="Isosceles Triangle 74">
                                <a:extLst>
                                  <a:ext uri="{FF2B5EF4-FFF2-40B4-BE49-F238E27FC236}">
                                    <a16:creationId xmlns:a16="http://schemas.microsoft.com/office/drawing/2014/main" id="{BD4A0FF8-E431-0858-EA6D-4881D9840C1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0800000">
                                <a:off x="5139764" y="3142701"/>
                                <a:ext cx="245035" cy="200959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32" name="Group 31">
                              <a:extLst>
                                <a:ext uri="{FF2B5EF4-FFF2-40B4-BE49-F238E27FC236}">
                                  <a16:creationId xmlns:a16="http://schemas.microsoft.com/office/drawing/2014/main" id="{FFCC0CAD-6EC6-D834-7734-A182E559D42F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286690" y="2705869"/>
                              <a:ext cx="385607" cy="367795"/>
                              <a:chOff x="5844005" y="2501393"/>
                              <a:chExt cx="634038" cy="604750"/>
                            </a:xfrm>
                          </p:grpSpPr>
                          <p:cxnSp>
                            <p:nvCxnSpPr>
                              <p:cNvPr id="66" name="Straight Connector 65">
                                <a:extLst>
                                  <a:ext uri="{FF2B5EF4-FFF2-40B4-BE49-F238E27FC236}">
                                    <a16:creationId xmlns:a16="http://schemas.microsoft.com/office/drawing/2014/main" id="{EC77A6DD-9A8C-926B-0A04-67E0FCC428C6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 flipV="1">
                                <a:off x="6478043" y="2501393"/>
                                <a:ext cx="0" cy="471717"/>
                              </a:xfrm>
                              <a:prstGeom prst="line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67" name="Isosceles Triangle 66">
                                <a:extLst>
                                  <a:ext uri="{FF2B5EF4-FFF2-40B4-BE49-F238E27FC236}">
                                    <a16:creationId xmlns:a16="http://schemas.microsoft.com/office/drawing/2014/main" id="{0E2F27F1-14B0-BD23-0F9A-91DF2F744D9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6200000">
                                <a:off x="6049541" y="2563470"/>
                                <a:ext cx="411075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8" name="Isosceles Triangle 67">
                                <a:extLst>
                                  <a:ext uri="{FF2B5EF4-FFF2-40B4-BE49-F238E27FC236}">
                                    <a16:creationId xmlns:a16="http://schemas.microsoft.com/office/drawing/2014/main" id="{11338193-9AF2-C96E-839D-F7A34334757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44005" y="2769010"/>
                                <a:ext cx="411075" cy="337133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dirty="0"/>
                              </a:p>
                            </p:txBody>
                          </p:sp>
                          <p:sp>
                            <p:nvSpPr>
                              <p:cNvPr id="69" name="Oval 68">
                                <a:extLst>
                                  <a:ext uri="{FF2B5EF4-FFF2-40B4-BE49-F238E27FC236}">
                                    <a16:creationId xmlns:a16="http://schemas.microsoft.com/office/drawing/2014/main" id="{14348F4E-3A2C-C8D6-F193-E6E4EE73DB6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flipV="1">
                                <a:off x="5984326" y="2668201"/>
                                <a:ext cx="127677" cy="127670"/>
                              </a:xfrm>
                              <a:prstGeom prst="ellipse">
                                <a:avLst/>
                              </a:prstGeom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38" name="Rectangle: Rounded Corners 37">
                              <a:extLst>
                                <a:ext uri="{FF2B5EF4-FFF2-40B4-BE49-F238E27FC236}">
                                  <a16:creationId xmlns:a16="http://schemas.microsoft.com/office/drawing/2014/main" id="{7E8B2DA7-A582-8109-E7BA-2214E7EA451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07988" y="3062253"/>
                              <a:ext cx="1192635" cy="472621"/>
                            </a:xfrm>
                            <a:prstGeom prst="roundRect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42" name="Group 41">
                              <a:extLst>
                                <a:ext uri="{FF2B5EF4-FFF2-40B4-BE49-F238E27FC236}">
                                  <a16:creationId xmlns:a16="http://schemas.microsoft.com/office/drawing/2014/main" id="{390EC21A-59A6-B807-BA3A-2FD36423796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 rot="5400000">
                              <a:off x="2791722" y="2559263"/>
                              <a:ext cx="385608" cy="367795"/>
                              <a:chOff x="3919024" y="2119807"/>
                              <a:chExt cx="634039" cy="604750"/>
                            </a:xfrm>
                          </p:grpSpPr>
                          <p:cxnSp>
                            <p:nvCxnSpPr>
                              <p:cNvPr id="62" name="Straight Connector 61">
                                <a:extLst>
                                  <a:ext uri="{FF2B5EF4-FFF2-40B4-BE49-F238E27FC236}">
                                    <a16:creationId xmlns:a16="http://schemas.microsoft.com/office/drawing/2014/main" id="{A0901475-98FB-E878-5CF9-02A2F4BAC023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 flipV="1">
                                <a:off x="4553063" y="2119807"/>
                                <a:ext cx="0" cy="471716"/>
                              </a:xfrm>
                              <a:prstGeom prst="line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63" name="Isosceles Triangle 62">
                                <a:extLst>
                                  <a:ext uri="{FF2B5EF4-FFF2-40B4-BE49-F238E27FC236}">
                                    <a16:creationId xmlns:a16="http://schemas.microsoft.com/office/drawing/2014/main" id="{63ECBF5F-9A9F-C519-6BA5-B6EA57B99F8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6200000">
                                <a:off x="4124561" y="2181886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4" name="Isosceles Triangle 63">
                                <a:extLst>
                                  <a:ext uri="{FF2B5EF4-FFF2-40B4-BE49-F238E27FC236}">
                                    <a16:creationId xmlns:a16="http://schemas.microsoft.com/office/drawing/2014/main" id="{2BCC6DC3-1F60-6519-6A69-4E1B6C1203D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919024" y="2387425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5" name="Oval 64">
                                <a:extLst>
                                  <a:ext uri="{FF2B5EF4-FFF2-40B4-BE49-F238E27FC236}">
                                    <a16:creationId xmlns:a16="http://schemas.microsoft.com/office/drawing/2014/main" id="{6241D59B-0A1B-424F-D203-1178F01F88B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flipV="1">
                                <a:off x="4059347" y="2286617"/>
                                <a:ext cx="127677" cy="127670"/>
                              </a:xfrm>
                              <a:prstGeom prst="ellipse">
                                <a:avLst/>
                              </a:prstGeom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44" name="Group 43">
                              <a:extLst>
                                <a:ext uri="{FF2B5EF4-FFF2-40B4-BE49-F238E27FC236}">
                                  <a16:creationId xmlns:a16="http://schemas.microsoft.com/office/drawing/2014/main" id="{D21AF0DB-1929-8ECF-2D2A-C12BCB063EC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279181" y="3510727"/>
                              <a:ext cx="371936" cy="387568"/>
                              <a:chOff x="3382415" y="1889307"/>
                              <a:chExt cx="611559" cy="637263"/>
                            </a:xfrm>
                          </p:grpSpPr>
                          <p:grpSp>
                            <p:nvGrpSpPr>
                              <p:cNvPr id="48" name="Group 47">
                                <a:extLst>
                                  <a:ext uri="{FF2B5EF4-FFF2-40B4-BE49-F238E27FC236}">
                                    <a16:creationId xmlns:a16="http://schemas.microsoft.com/office/drawing/2014/main" id="{568C69D2-ECDF-1E8E-558D-F65F006401C4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 rot="16200000">
                                <a:off x="3368294" y="1903428"/>
                                <a:ext cx="439318" cy="411075"/>
                                <a:chOff x="6317329" y="2196259"/>
                                <a:chExt cx="439318" cy="411075"/>
                              </a:xfrm>
                            </p:grpSpPr>
                            <p:sp>
                              <p:nvSpPr>
                                <p:cNvPr id="54" name="Isosceles Triangle 53">
                                  <a:extLst>
                                    <a:ext uri="{FF2B5EF4-FFF2-40B4-BE49-F238E27FC236}">
                                      <a16:creationId xmlns:a16="http://schemas.microsoft.com/office/drawing/2014/main" id="{0BEC42C4-0FF8-544C-F44A-30C7B8A144F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6200000">
                                  <a:off x="6382543" y="2233231"/>
                                  <a:ext cx="411075" cy="337132"/>
                                </a:xfrm>
                                <a:prstGeom prst="triangle">
                                  <a:avLst/>
                                </a:prstGeom>
                                <a:noFill/>
                                <a:ln w="285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55" name="Oval 54">
                                  <a:extLst>
                                    <a:ext uri="{FF2B5EF4-FFF2-40B4-BE49-F238E27FC236}">
                                      <a16:creationId xmlns:a16="http://schemas.microsoft.com/office/drawing/2014/main" id="{6F7C05A3-E772-83EB-4AC7-8AE9DCD22C54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flipV="1">
                                  <a:off x="6317329" y="2337962"/>
                                  <a:ext cx="127677" cy="127670"/>
                                </a:xfrm>
                                <a:prstGeom prst="ellipse">
                                  <a:avLst/>
                                </a:prstGeom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grpSp>
                            <p:nvGrpSpPr>
                              <p:cNvPr id="51" name="Group 50">
                                <a:extLst>
                                  <a:ext uri="{FF2B5EF4-FFF2-40B4-BE49-F238E27FC236}">
                                    <a16:creationId xmlns:a16="http://schemas.microsoft.com/office/drawing/2014/main" id="{05D6F0BB-E0D9-9312-4937-D596BBDD8153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 rot="5400000">
                                <a:off x="3562352" y="2094949"/>
                                <a:ext cx="471717" cy="391526"/>
                                <a:chOff x="3797821" y="1961375"/>
                                <a:chExt cx="471717" cy="391526"/>
                              </a:xfrm>
                            </p:grpSpPr>
                            <p:cxnSp>
                              <p:nvCxnSpPr>
                                <p:cNvPr id="52" name="Straight Connector 51">
                                  <a:extLst>
                                    <a:ext uri="{FF2B5EF4-FFF2-40B4-BE49-F238E27FC236}">
                                      <a16:creationId xmlns:a16="http://schemas.microsoft.com/office/drawing/2014/main" id="{9D487BD2-4F5F-8827-8F26-8E9619FC6861}"/>
                                    </a:ext>
                                  </a:extLst>
                                </p:cNvPr>
                                <p:cNvCxnSpPr>
                                  <a:cxnSpLocks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033680" y="1725516"/>
                                  <a:ext cx="0" cy="471717"/>
                                </a:xfrm>
                                <a:prstGeom prst="line">
                                  <a:avLst/>
                                </a:prstGeom>
                                <a:ln w="285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53" name="Isosceles Triangle 52">
                                  <a:extLst>
                                    <a:ext uri="{FF2B5EF4-FFF2-40B4-BE49-F238E27FC236}">
                                      <a16:creationId xmlns:a16="http://schemas.microsoft.com/office/drawing/2014/main" id="{D6E61C1A-1030-994D-C033-E26C6E2A27A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 rot="10800000">
                                  <a:off x="3822930" y="2015770"/>
                                  <a:ext cx="411075" cy="337131"/>
                                </a:xfrm>
                                <a:prstGeom prst="triangle">
                                  <a:avLst/>
                                </a:prstGeom>
                                <a:noFill/>
                                <a:ln w="285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19" name="TextBox 18">
                              <a:extLst>
                                <a:ext uri="{FF2B5EF4-FFF2-40B4-BE49-F238E27FC236}">
                                  <a16:creationId xmlns:a16="http://schemas.microsoft.com/office/drawing/2014/main" id="{64147BDA-FE6A-4903-D941-56E2B5E8D05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 bwMode="auto">
                            <a:xfrm>
                              <a:off x="2289543" y="3063346"/>
                              <a:ext cx="746295" cy="307777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US" sz="1400" b="1" dirty="0">
                                  <a:solidFill>
                                    <a:srgbClr val="191919"/>
                                  </a:solidFill>
                                </a:rPr>
                                <a:t>Cross</a:t>
                              </a:r>
                              <a:endParaRPr lang="en-GB" b="1" dirty="0">
                                <a:solidFill>
                                  <a:srgbClr val="191919"/>
                                </a:solidFill>
                              </a:endParaRPr>
                            </a:p>
                          </p:txBody>
                        </p:sp>
                        <p:grpSp>
                          <p:nvGrpSpPr>
                            <p:cNvPr id="82" name="Group 81">
                              <a:extLst>
                                <a:ext uri="{FF2B5EF4-FFF2-40B4-BE49-F238E27FC236}">
                                  <a16:creationId xmlns:a16="http://schemas.microsoft.com/office/drawing/2014/main" id="{C6856D4D-691D-E709-E94F-E10954BD83AF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58676" y="2541377"/>
                              <a:ext cx="352524" cy="352526"/>
                              <a:chOff x="3919024" y="2144915"/>
                              <a:chExt cx="579640" cy="579642"/>
                            </a:xfrm>
                          </p:grpSpPr>
                          <p:sp>
                            <p:nvSpPr>
                              <p:cNvPr id="84" name="Isosceles Triangle 83">
                                <a:extLst>
                                  <a:ext uri="{FF2B5EF4-FFF2-40B4-BE49-F238E27FC236}">
                                    <a16:creationId xmlns:a16="http://schemas.microsoft.com/office/drawing/2014/main" id="{67401558-EB2C-E858-E52A-8793F20AE5B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6200000">
                                <a:off x="4124561" y="2181886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85" name="Isosceles Triangle 84">
                                <a:extLst>
                                  <a:ext uri="{FF2B5EF4-FFF2-40B4-BE49-F238E27FC236}">
                                    <a16:creationId xmlns:a16="http://schemas.microsoft.com/office/drawing/2014/main" id="{1359FB30-3128-6476-444F-72FEAC283DF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919024" y="2387425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86" name="Oval 85">
                                <a:extLst>
                                  <a:ext uri="{FF2B5EF4-FFF2-40B4-BE49-F238E27FC236}">
                                    <a16:creationId xmlns:a16="http://schemas.microsoft.com/office/drawing/2014/main" id="{E2C9F2F3-7BA8-4332-5976-4FF5B7FB8FC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flipV="1">
                                <a:off x="4059347" y="2286617"/>
                                <a:ext cx="127677" cy="127670"/>
                              </a:xfrm>
                              <a:prstGeom prst="ellipse">
                                <a:avLst/>
                              </a:prstGeom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96" name="Group 95">
                              <a:extLst>
                                <a:ext uri="{FF2B5EF4-FFF2-40B4-BE49-F238E27FC236}">
                                  <a16:creationId xmlns:a16="http://schemas.microsoft.com/office/drawing/2014/main" id="{FBCE4248-94D8-AAE5-A5D3-B323DFAA349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 rot="5400000">
                              <a:off x="2788108" y="3617313"/>
                              <a:ext cx="385608" cy="367795"/>
                              <a:chOff x="3919024" y="2119807"/>
                              <a:chExt cx="634039" cy="604750"/>
                            </a:xfrm>
                          </p:grpSpPr>
                          <p:cxnSp>
                            <p:nvCxnSpPr>
                              <p:cNvPr id="97" name="Straight Connector 96">
                                <a:extLst>
                                  <a:ext uri="{FF2B5EF4-FFF2-40B4-BE49-F238E27FC236}">
                                    <a16:creationId xmlns:a16="http://schemas.microsoft.com/office/drawing/2014/main" id="{FC38EDC1-9FFB-C5C8-1390-59663A620C1E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 flipV="1">
                                <a:off x="4553063" y="2119807"/>
                                <a:ext cx="0" cy="471716"/>
                              </a:xfrm>
                              <a:prstGeom prst="line">
                                <a:avLst/>
                              </a:prstGeom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98" name="Isosceles Triangle 97">
                                <a:extLst>
                                  <a:ext uri="{FF2B5EF4-FFF2-40B4-BE49-F238E27FC236}">
                                    <a16:creationId xmlns:a16="http://schemas.microsoft.com/office/drawing/2014/main" id="{9EDBD956-92D8-465A-0122-89506C153AE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16200000">
                                <a:off x="4124561" y="2181886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99" name="Isosceles Triangle 98">
                                <a:extLst>
                                  <a:ext uri="{FF2B5EF4-FFF2-40B4-BE49-F238E27FC236}">
                                    <a16:creationId xmlns:a16="http://schemas.microsoft.com/office/drawing/2014/main" id="{B4F8B69D-2C01-D04A-C558-40BE3F392E7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919024" y="2387425"/>
                                <a:ext cx="411074" cy="337132"/>
                              </a:xfrm>
                              <a:prstGeom prst="triangle">
                                <a:avLst/>
                              </a:prstGeom>
                              <a:noFill/>
                              <a:ln w="28575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00" name="Oval 99">
                                <a:extLst>
                                  <a:ext uri="{FF2B5EF4-FFF2-40B4-BE49-F238E27FC236}">
                                    <a16:creationId xmlns:a16="http://schemas.microsoft.com/office/drawing/2014/main" id="{CE817789-7F97-6717-80B7-DC9BCEA65D9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flipV="1">
                                <a:off x="4059347" y="2286617"/>
                                <a:ext cx="127677" cy="127670"/>
                              </a:xfrm>
                              <a:prstGeom prst="ellipse">
                                <a:avLst/>
                              </a:prstGeom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5072EF1F-2FE3-76F4-1597-CF7FB2EF3257}"/>
              </a:ext>
            </a:extLst>
          </p:cNvPr>
          <p:cNvGrpSpPr/>
          <p:nvPr/>
        </p:nvGrpSpPr>
        <p:grpSpPr>
          <a:xfrm>
            <a:off x="646806" y="4215824"/>
            <a:ext cx="3141038" cy="2187431"/>
            <a:chOff x="498175" y="4547852"/>
            <a:chExt cx="3141038" cy="2187431"/>
          </a:xfrm>
        </p:grpSpPr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165103D7-CED8-1FC9-961B-E1C67C0371C6}"/>
                </a:ext>
              </a:extLst>
            </p:cNvPr>
            <p:cNvGrpSpPr/>
            <p:nvPr/>
          </p:nvGrpSpPr>
          <p:grpSpPr>
            <a:xfrm>
              <a:off x="498175" y="4547852"/>
              <a:ext cx="2983849" cy="2187431"/>
              <a:chOff x="407988" y="2532532"/>
              <a:chExt cx="2983849" cy="2187431"/>
            </a:xfrm>
          </p:grpSpPr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F3CDE62A-F287-494D-9ECA-FC440327D3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5063" y="3296419"/>
                <a:ext cx="117677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EB40AA4B-912D-F5FC-56C7-082D2E7BB04A}"/>
                  </a:ext>
                </a:extLst>
              </p:cNvPr>
              <p:cNvGrpSpPr/>
              <p:nvPr/>
            </p:nvGrpSpPr>
            <p:grpSpPr>
              <a:xfrm>
                <a:off x="407988" y="2532532"/>
                <a:ext cx="2983849" cy="2187431"/>
                <a:chOff x="407988" y="2532532"/>
                <a:chExt cx="2983849" cy="2187431"/>
              </a:xfrm>
            </p:grpSpPr>
            <p:grpSp>
              <p:nvGrpSpPr>
                <p:cNvPr id="198" name="Group 197">
                  <a:extLst>
                    <a:ext uri="{FF2B5EF4-FFF2-40B4-BE49-F238E27FC236}">
                      <a16:creationId xmlns:a16="http://schemas.microsoft.com/office/drawing/2014/main" id="{66A019BB-683C-B131-DF66-6B2AE60FC754}"/>
                    </a:ext>
                  </a:extLst>
                </p:cNvPr>
                <p:cNvGrpSpPr/>
                <p:nvPr/>
              </p:nvGrpSpPr>
              <p:grpSpPr>
                <a:xfrm rot="3313040">
                  <a:off x="1975436" y="3025330"/>
                  <a:ext cx="116337" cy="265119"/>
                  <a:chOff x="5205502" y="2951012"/>
                  <a:chExt cx="239279" cy="430257"/>
                </a:xfrm>
              </p:grpSpPr>
              <p:cxnSp>
                <p:nvCxnSpPr>
                  <p:cNvPr id="253" name="Straight Connector 252">
                    <a:extLst>
                      <a:ext uri="{FF2B5EF4-FFF2-40B4-BE49-F238E27FC236}">
                        <a16:creationId xmlns:a16="http://schemas.microsoft.com/office/drawing/2014/main" id="{9F2EC2CD-E63A-ED69-B29E-62F0BF4615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33664" y="3011375"/>
                    <a:ext cx="3076" cy="3698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>
                    <a:extLst>
                      <a:ext uri="{FF2B5EF4-FFF2-40B4-BE49-F238E27FC236}">
                        <a16:creationId xmlns:a16="http://schemas.microsoft.com/office/drawing/2014/main" id="{EC9590E3-4C2A-B1CA-A0D3-FB379D16DB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286960">
                    <a:off x="5255099" y="2901415"/>
                    <a:ext cx="140086" cy="23927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9" name="Group 198">
                  <a:extLst>
                    <a:ext uri="{FF2B5EF4-FFF2-40B4-BE49-F238E27FC236}">
                      <a16:creationId xmlns:a16="http://schemas.microsoft.com/office/drawing/2014/main" id="{5B34C2C3-B58D-FB1B-9E8B-243AFF6FD953}"/>
                    </a:ext>
                  </a:extLst>
                </p:cNvPr>
                <p:cNvGrpSpPr/>
                <p:nvPr/>
              </p:nvGrpSpPr>
              <p:grpSpPr>
                <a:xfrm>
                  <a:off x="407988" y="2532532"/>
                  <a:ext cx="2983849" cy="2187431"/>
                  <a:chOff x="407988" y="2532532"/>
                  <a:chExt cx="2983849" cy="2187431"/>
                </a:xfrm>
              </p:grpSpPr>
              <p:cxnSp>
                <p:nvCxnSpPr>
                  <p:cNvPr id="200" name="Straight Connector 199">
                    <a:extLst>
                      <a:ext uri="{FF2B5EF4-FFF2-40B4-BE49-F238E27FC236}">
                        <a16:creationId xmlns:a16="http://schemas.microsoft.com/office/drawing/2014/main" id="{77417EDD-A88F-26C3-B123-250CEFA365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44952" y="2675976"/>
                    <a:ext cx="0" cy="105827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1" name="Group 200">
                    <a:extLst>
                      <a:ext uri="{FF2B5EF4-FFF2-40B4-BE49-F238E27FC236}">
                        <a16:creationId xmlns:a16="http://schemas.microsoft.com/office/drawing/2014/main" id="{B484758C-9B9F-8CFD-608E-4DDDD2F2AD97}"/>
                      </a:ext>
                    </a:extLst>
                  </p:cNvPr>
                  <p:cNvGrpSpPr/>
                  <p:nvPr/>
                </p:nvGrpSpPr>
                <p:grpSpPr>
                  <a:xfrm>
                    <a:off x="407988" y="2532532"/>
                    <a:ext cx="2983849" cy="2187431"/>
                    <a:chOff x="407988" y="2532532"/>
                    <a:chExt cx="2983849" cy="2187431"/>
                  </a:xfrm>
                </p:grpSpPr>
                <p:cxnSp>
                  <p:nvCxnSpPr>
                    <p:cNvPr id="202" name="Straight Connector 201">
                      <a:extLst>
                        <a:ext uri="{FF2B5EF4-FFF2-40B4-BE49-F238E27FC236}">
                          <a16:creationId xmlns:a16="http://schemas.microsoft.com/office/drawing/2014/main" id="{199E237B-5422-CB2B-3C5A-AD5173D0B14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595920" y="3304802"/>
                      <a:ext cx="19145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3" name="TextBox 202">
                      <a:extLst>
                        <a:ext uri="{FF2B5EF4-FFF2-40B4-BE49-F238E27FC236}">
                          <a16:creationId xmlns:a16="http://schemas.microsoft.com/office/drawing/2014/main" id="{54585775-8169-4580-77E0-1C2231AF0C13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453105" y="3080411"/>
                      <a:ext cx="1030216" cy="4236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b="1" dirty="0"/>
                        <a:t>Throughput system</a:t>
                      </a:r>
                      <a:endParaRPr lang="en-GB" sz="1200" b="1" dirty="0"/>
                    </a:p>
                  </p:txBody>
                </p:sp>
                <p:grpSp>
                  <p:nvGrpSpPr>
                    <p:cNvPr id="204" name="Group 203">
                      <a:extLst>
                        <a:ext uri="{FF2B5EF4-FFF2-40B4-BE49-F238E27FC236}">
                          <a16:creationId xmlns:a16="http://schemas.microsoft.com/office/drawing/2014/main" id="{2C1FD2C1-071E-B3F7-14B6-518AF0D021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988" y="2532532"/>
                      <a:ext cx="2983849" cy="2187431"/>
                      <a:chOff x="407988" y="2532532"/>
                      <a:chExt cx="2983849" cy="2187431"/>
                    </a:xfrm>
                  </p:grpSpPr>
                  <p:sp>
                    <p:nvSpPr>
                      <p:cNvPr id="206" name="TextBox 205">
                        <a:extLst>
                          <a:ext uri="{FF2B5EF4-FFF2-40B4-BE49-F238E27FC236}">
                            <a16:creationId xmlns:a16="http://schemas.microsoft.com/office/drawing/2014/main" id="{1CD41E17-3360-3351-4557-235BD6EFF663}"/>
                          </a:ext>
                        </a:extLst>
                      </p:cNvPr>
                      <p:cNvSpPr txBox="1"/>
                      <p:nvPr/>
                    </p:nvSpPr>
                    <p:spPr bwMode="auto">
                      <a:xfrm>
                        <a:off x="1285037" y="3451816"/>
                        <a:ext cx="1464340" cy="2824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191919"/>
                            </a:solidFill>
                          </a:rPr>
                          <a:t>VLV</a:t>
                        </a:r>
                        <a:endParaRPr lang="en-GB" sz="1400" b="1" dirty="0">
                          <a:solidFill>
                            <a:srgbClr val="191919"/>
                          </a:solidFill>
                        </a:endParaRPr>
                      </a:p>
                    </p:txBody>
                  </p:sp>
                  <p:grpSp>
                    <p:nvGrpSpPr>
                      <p:cNvPr id="207" name="Group 206">
                        <a:extLst>
                          <a:ext uri="{FF2B5EF4-FFF2-40B4-BE49-F238E27FC236}">
                            <a16:creationId xmlns:a16="http://schemas.microsoft.com/office/drawing/2014/main" id="{02EEBA9E-E289-E5DB-DDC9-8506AC78280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7988" y="2532532"/>
                        <a:ext cx="2983849" cy="2187431"/>
                        <a:chOff x="407988" y="2532532"/>
                        <a:chExt cx="2983849" cy="2187431"/>
                      </a:xfrm>
                    </p:grpSpPr>
                    <p:grpSp>
                      <p:nvGrpSpPr>
                        <p:cNvPr id="208" name="Group 207">
                          <a:extLst>
                            <a:ext uri="{FF2B5EF4-FFF2-40B4-BE49-F238E27FC236}">
                              <a16:creationId xmlns:a16="http://schemas.microsoft.com/office/drawing/2014/main" id="{3FF7069D-FD5E-409B-8966-044FE6E408D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27091" y="2677199"/>
                          <a:ext cx="1464746" cy="1055887"/>
                          <a:chOff x="1927091" y="2677199"/>
                          <a:chExt cx="1464746" cy="1055887"/>
                        </a:xfrm>
                      </p:grpSpPr>
                      <p:cxnSp>
                        <p:nvCxnSpPr>
                          <p:cNvPr id="241" name="Straight Connector 240">
                            <a:extLst>
                              <a:ext uri="{FF2B5EF4-FFF2-40B4-BE49-F238E27FC236}">
                                <a16:creationId xmlns:a16="http://schemas.microsoft.com/office/drawing/2014/main" id="{10EAEA0A-FE54-255F-EFBB-4606EB02088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391837" y="3080411"/>
                            <a:ext cx="0" cy="423647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242" name="Group 241">
                            <a:extLst>
                              <a:ext uri="{FF2B5EF4-FFF2-40B4-BE49-F238E27FC236}">
                                <a16:creationId xmlns:a16="http://schemas.microsoft.com/office/drawing/2014/main" id="{B21073E5-9AE9-E224-29EB-DFD5B3F0B4B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927091" y="2996254"/>
                            <a:ext cx="155918" cy="308548"/>
                            <a:chOff x="5190707" y="3048804"/>
                            <a:chExt cx="152818" cy="302413"/>
                          </a:xfrm>
                        </p:grpSpPr>
                        <p:cxnSp>
                          <p:nvCxnSpPr>
                            <p:cNvPr id="245" name="Straight Connector 244">
                              <a:extLst>
                                <a:ext uri="{FF2B5EF4-FFF2-40B4-BE49-F238E27FC236}">
                                  <a16:creationId xmlns:a16="http://schemas.microsoft.com/office/drawing/2014/main" id="{1C8CA9AD-E59D-5B2C-A290-F6215FCD0B18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5261307" y="3048804"/>
                              <a:ext cx="0" cy="302413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6" name="Straight Connector 245">
                              <a:extLst>
                                <a:ext uri="{FF2B5EF4-FFF2-40B4-BE49-F238E27FC236}">
                                  <a16:creationId xmlns:a16="http://schemas.microsoft.com/office/drawing/2014/main" id="{6451B37A-98F6-6B50-8A84-5433AA8936B2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5190707" y="3048804"/>
                              <a:ext cx="152818" cy="0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43" name="Straight Connector 242">
                            <a:extLst>
                              <a:ext uri="{FF2B5EF4-FFF2-40B4-BE49-F238E27FC236}">
                                <a16:creationId xmlns:a16="http://schemas.microsoft.com/office/drawing/2014/main" id="{1A820BA0-8479-C39D-C86C-2F3709B2803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2515523" y="2677199"/>
                            <a:ext cx="287927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44" name="Straight Connector 243">
                            <a:extLst>
                              <a:ext uri="{FF2B5EF4-FFF2-40B4-BE49-F238E27FC236}">
                                <a16:creationId xmlns:a16="http://schemas.microsoft.com/office/drawing/2014/main" id="{B3EE19D5-5B88-FCD9-A0F6-4A081B1D3FC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2517902" y="3733086"/>
                            <a:ext cx="287927" cy="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209" name="Group 208">
                          <a:extLst>
                            <a:ext uri="{FF2B5EF4-FFF2-40B4-BE49-F238E27FC236}">
                              <a16:creationId xmlns:a16="http://schemas.microsoft.com/office/drawing/2014/main" id="{81BE1FFE-22F9-221A-4E8D-CCA981D318D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07988" y="2532532"/>
                          <a:ext cx="2760437" cy="2187431"/>
                          <a:chOff x="407988" y="2532532"/>
                          <a:chExt cx="2760437" cy="2187431"/>
                        </a:xfrm>
                      </p:grpSpPr>
                      <p:grpSp>
                        <p:nvGrpSpPr>
                          <p:cNvPr id="210" name="Group 209">
                            <a:extLst>
                              <a:ext uri="{FF2B5EF4-FFF2-40B4-BE49-F238E27FC236}">
                                <a16:creationId xmlns:a16="http://schemas.microsoft.com/office/drawing/2014/main" id="{9DBCBA37-B7DE-176C-C8B6-641140228E2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 rot="16200000">
                            <a:off x="1875115" y="3092055"/>
                            <a:ext cx="250007" cy="425495"/>
                            <a:chOff x="5139764" y="3142701"/>
                            <a:chExt cx="245036" cy="417034"/>
                          </a:xfrm>
                        </p:grpSpPr>
                        <p:sp>
                          <p:nvSpPr>
                            <p:cNvPr id="239" name="Isosceles Triangle 238">
                              <a:extLst>
                                <a:ext uri="{FF2B5EF4-FFF2-40B4-BE49-F238E27FC236}">
                                  <a16:creationId xmlns:a16="http://schemas.microsoft.com/office/drawing/2014/main" id="{E72B11D9-9076-D2D2-04DF-5F8AC72B082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5139765" y="3358776"/>
                              <a:ext cx="245035" cy="200959"/>
                            </a:xfrm>
                            <a:prstGeom prst="triangle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40" name="Isosceles Triangle 239">
                              <a:extLst>
                                <a:ext uri="{FF2B5EF4-FFF2-40B4-BE49-F238E27FC236}">
                                  <a16:creationId xmlns:a16="http://schemas.microsoft.com/office/drawing/2014/main" id="{01886330-7694-7ACA-9A27-1B42478010C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0800000">
                              <a:off x="5139764" y="3142701"/>
                              <a:ext cx="245035" cy="200959"/>
                            </a:xfrm>
                            <a:prstGeom prst="triangle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211" name="Group 210">
                            <a:extLst>
                              <a:ext uri="{FF2B5EF4-FFF2-40B4-BE49-F238E27FC236}">
                                <a16:creationId xmlns:a16="http://schemas.microsoft.com/office/drawing/2014/main" id="{5E8130CF-B3F9-3F35-0BC1-09545747584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504408" y="2532532"/>
                            <a:ext cx="308007" cy="1339878"/>
                            <a:chOff x="4557735" y="2216382"/>
                            <a:chExt cx="506444" cy="2203106"/>
                          </a:xfrm>
                        </p:grpSpPr>
                        <p:cxnSp>
                          <p:nvCxnSpPr>
                            <p:cNvPr id="235" name="Straight Connector 234">
                              <a:extLst>
                                <a:ext uri="{FF2B5EF4-FFF2-40B4-BE49-F238E27FC236}">
                                  <a16:creationId xmlns:a16="http://schemas.microsoft.com/office/drawing/2014/main" id="{93A3A487-E286-6E23-F80E-696CC2B1C8C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5064179" y="2216382"/>
                              <a:ext cx="0" cy="471716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7" name="Straight Connector 256">
                              <a:extLst>
                                <a:ext uri="{FF2B5EF4-FFF2-40B4-BE49-F238E27FC236}">
                                  <a16:creationId xmlns:a16="http://schemas.microsoft.com/office/drawing/2014/main" id="{A9DA9479-CE1D-4D08-5E48-3E0FEB89CE1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557735" y="2216382"/>
                              <a:ext cx="0" cy="471716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8" name="Straight Connector 257">
                              <a:extLst>
                                <a:ext uri="{FF2B5EF4-FFF2-40B4-BE49-F238E27FC236}">
                                  <a16:creationId xmlns:a16="http://schemas.microsoft.com/office/drawing/2014/main" id="{EB874AF4-FA9E-5A7D-DFDE-D791B650A8B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5064179" y="3947772"/>
                              <a:ext cx="0" cy="471716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9" name="Straight Connector 258">
                              <a:extLst>
                                <a:ext uri="{FF2B5EF4-FFF2-40B4-BE49-F238E27FC236}">
                                  <a16:creationId xmlns:a16="http://schemas.microsoft.com/office/drawing/2014/main" id="{322E1EC6-78DE-FD3D-0504-6FDFD284084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4557735" y="3947772"/>
                              <a:ext cx="0" cy="471716"/>
                            </a:xfrm>
                            <a:prstGeom prst="line">
                              <a:avLst/>
                            </a:prstGeom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12" name="Rectangle: Rounded Corners 211">
                            <a:extLst>
                              <a:ext uri="{FF2B5EF4-FFF2-40B4-BE49-F238E27FC236}">
                                <a16:creationId xmlns:a16="http://schemas.microsoft.com/office/drawing/2014/main" id="{95CB21E4-E370-6FB9-B4D7-E76319D07E3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07988" y="3062253"/>
                            <a:ext cx="1192635" cy="472621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231" name="Straight Connector 230">
                            <a:extLst>
                              <a:ext uri="{FF2B5EF4-FFF2-40B4-BE49-F238E27FC236}">
                                <a16:creationId xmlns:a16="http://schemas.microsoft.com/office/drawing/2014/main" id="{EA3D2951-361F-5935-ACBE-D5A49CF3D31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rot="5400000" flipV="1">
                            <a:off x="3024982" y="4576519"/>
                            <a:ext cx="0" cy="286887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215" name="TextBox 214">
                            <a:extLst>
                              <a:ext uri="{FF2B5EF4-FFF2-40B4-BE49-F238E27FC236}">
                                <a16:creationId xmlns:a16="http://schemas.microsoft.com/office/drawing/2014/main" id="{06FB68A0-2396-C304-DA1B-7CFD86CBD369}"/>
                              </a:ext>
                            </a:extLst>
                          </p:cNvPr>
                          <p:cNvSpPr txBox="1"/>
                          <p:nvPr/>
                        </p:nvSpPr>
                        <p:spPr bwMode="auto">
                          <a:xfrm>
                            <a:off x="2289543" y="3063346"/>
                            <a:ext cx="746295" cy="3077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400" b="1" dirty="0">
                                <a:solidFill>
                                  <a:srgbClr val="191919"/>
                                </a:solidFill>
                              </a:rPr>
                              <a:t>Cross</a:t>
                            </a:r>
                            <a:endParaRPr lang="en-GB" b="1" dirty="0">
                              <a:solidFill>
                                <a:srgbClr val="191919"/>
                              </a:solidFill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D5645D51-1F2B-4F52-410D-4D2073CB115E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3495770" y="4953907"/>
              <a:ext cx="0" cy="2868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CA6BE632-B817-F986-91E9-5E8354BDA2F7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3495770" y="5375935"/>
              <a:ext cx="0" cy="2868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 descr="A machine with foil covering&#10;&#10;Description automatically generated">
            <a:extLst>
              <a:ext uri="{FF2B5EF4-FFF2-40B4-BE49-F238E27FC236}">
                <a16:creationId xmlns:a16="http://schemas.microsoft.com/office/drawing/2014/main" id="{77C041CA-6E3A-B96C-AAFC-972874045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117" b="6580"/>
          <a:stretch/>
        </p:blipFill>
        <p:spPr>
          <a:xfrm>
            <a:off x="5275094" y="1376337"/>
            <a:ext cx="5142168" cy="440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D34CEB-94DC-E4AF-E52E-AEA49EFF0DF7}"/>
              </a:ext>
            </a:extLst>
          </p:cNvPr>
          <p:cNvSpPr txBox="1"/>
          <p:nvPr/>
        </p:nvSpPr>
        <p:spPr bwMode="auto">
          <a:xfrm>
            <a:off x="180377" y="3292494"/>
            <a:ext cx="51484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Assembly: 6 DN63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angle valves + 1 DN63 cross +        3 DN63 tees + 6 DN63 blank flanges +             DN63/DN35 transition +  VLV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7C4759-354F-6F25-B9DF-44BEE1EF0DB0}"/>
              </a:ext>
            </a:extLst>
          </p:cNvPr>
          <p:cNvSpPr txBox="1"/>
          <p:nvPr/>
        </p:nvSpPr>
        <p:spPr bwMode="auto">
          <a:xfrm>
            <a:off x="283955" y="5623048"/>
            <a:ext cx="57170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B</a:t>
            </a: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ackground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: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1 DN63 cross + 3 DN63 tees + 6 DN63 blank flanges + DN63/DN35 transition +  VLV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46F6E6-243D-D978-6871-CF28DD4D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23EBC-2322-C81E-A517-CE2C6508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2C805-41B1-E9B2-58BD-5CF37B54C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78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D1C10E-18C8-4751-895B-89E62239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DN100 gate valve assembly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C2DB2D-6FAA-C44F-21F9-173343F8F6DE}"/>
              </a:ext>
            </a:extLst>
          </p:cNvPr>
          <p:cNvGrpSpPr/>
          <p:nvPr/>
        </p:nvGrpSpPr>
        <p:grpSpPr>
          <a:xfrm>
            <a:off x="686978" y="1617876"/>
            <a:ext cx="4119965" cy="1319614"/>
            <a:chOff x="806550" y="1380762"/>
            <a:chExt cx="4119965" cy="131961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1339056-B537-C096-8A1B-BB4A3460B91E}"/>
                </a:ext>
              </a:extLst>
            </p:cNvPr>
            <p:cNvGrpSpPr/>
            <p:nvPr/>
          </p:nvGrpSpPr>
          <p:grpSpPr>
            <a:xfrm>
              <a:off x="806550" y="1380762"/>
              <a:ext cx="4119965" cy="1319614"/>
              <a:chOff x="806550" y="1380762"/>
              <a:chExt cx="4119965" cy="1319614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97E6D0E4-EF33-78F4-1D8B-506B066CF64A}"/>
                  </a:ext>
                </a:extLst>
              </p:cNvPr>
              <p:cNvGrpSpPr/>
              <p:nvPr/>
            </p:nvGrpSpPr>
            <p:grpSpPr>
              <a:xfrm>
                <a:off x="806550" y="1871997"/>
                <a:ext cx="4119965" cy="828379"/>
                <a:chOff x="3357071" y="3056198"/>
                <a:chExt cx="6774289" cy="1362069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E988E42F-9281-8798-4A58-0DB50502CBCC}"/>
                    </a:ext>
                  </a:extLst>
                </p:cNvPr>
                <p:cNvGrpSpPr/>
                <p:nvPr/>
              </p:nvGrpSpPr>
              <p:grpSpPr>
                <a:xfrm>
                  <a:off x="3357071" y="3056198"/>
                  <a:ext cx="4737638" cy="885628"/>
                  <a:chOff x="1154075" y="3320485"/>
                  <a:chExt cx="4737636" cy="885627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23CFD426-8C1D-C22E-B432-278DB446AE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91711" y="3597660"/>
                    <a:ext cx="0" cy="48471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B1E080C9-80F3-F8FC-465A-14FF3229A6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07342" y="3827812"/>
                    <a:ext cx="314797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F85C9B4A-68A9-C655-F24A-CD8056644662}"/>
                      </a:ext>
                    </a:extLst>
                  </p:cNvPr>
                  <p:cNvGrpSpPr/>
                  <p:nvPr/>
                </p:nvGrpSpPr>
                <p:grpSpPr>
                  <a:xfrm>
                    <a:off x="1154075" y="3320485"/>
                    <a:ext cx="4654840" cy="885627"/>
                    <a:chOff x="1154075" y="3320485"/>
                    <a:chExt cx="4654841" cy="885627"/>
                  </a:xfrm>
                </p:grpSpPr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0122FABC-D3E8-370C-DE83-46304BA8F6DA}"/>
                        </a:ext>
                      </a:extLst>
                    </p:cNvPr>
                    <p:cNvGrpSpPr/>
                    <p:nvPr/>
                  </p:nvGrpSpPr>
                  <p:grpSpPr>
                    <a:xfrm rot="16200000">
                      <a:off x="4407585" y="2634929"/>
                      <a:ext cx="415887" cy="2386774"/>
                      <a:chOff x="5138037" y="3142701"/>
                      <a:chExt cx="247904" cy="1422717"/>
                    </a:xfrm>
                  </p:grpSpPr>
                  <p:sp>
                    <p:nvSpPr>
                      <p:cNvPr id="127" name="Isosceles Triangle 126">
                        <a:extLst>
                          <a:ext uri="{FF2B5EF4-FFF2-40B4-BE49-F238E27FC236}">
                            <a16:creationId xmlns:a16="http://schemas.microsoft.com/office/drawing/2014/main" id="{82334A2D-3BC9-331C-6037-18939BB3CA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39765" y="3358776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8" name="Isosceles Triangle 127">
                        <a:extLst>
                          <a:ext uri="{FF2B5EF4-FFF2-40B4-BE49-F238E27FC236}">
                            <a16:creationId xmlns:a16="http://schemas.microsoft.com/office/drawing/2014/main" id="{85ED52AC-0632-28BC-E3DB-5561BB87F37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139764" y="3142701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" name="Isosceles Triangle 1">
                        <a:extLst>
                          <a:ext uri="{FF2B5EF4-FFF2-40B4-BE49-F238E27FC236}">
                            <a16:creationId xmlns:a16="http://schemas.microsoft.com/office/drawing/2014/main" id="{85964C6E-E1D0-7BF5-4B1F-D0FE975EED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0902" y="3845655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" name="Isosceles Triangle 5">
                        <a:extLst>
                          <a:ext uri="{FF2B5EF4-FFF2-40B4-BE49-F238E27FC236}">
                            <a16:creationId xmlns:a16="http://schemas.microsoft.com/office/drawing/2014/main" id="{AF9AB422-62D8-BDD1-BEC5-44FE741EDDA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140900" y="3629729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" name="Isosceles Triangle 10">
                        <a:extLst>
                          <a:ext uri="{FF2B5EF4-FFF2-40B4-BE49-F238E27FC236}">
                            <a16:creationId xmlns:a16="http://schemas.microsoft.com/office/drawing/2014/main" id="{D994A303-41D6-7EE2-39E8-609B1A36D0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38037" y="4364459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" name="Isosceles Triangle 11">
                        <a:extLst>
                          <a:ext uri="{FF2B5EF4-FFF2-40B4-BE49-F238E27FC236}">
                            <a16:creationId xmlns:a16="http://schemas.microsoft.com/office/drawing/2014/main" id="{7A8D3FED-8CED-C6A4-626D-02A6772AA0B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140906" y="4120118"/>
                        <a:ext cx="245035" cy="200959"/>
                      </a:xfrm>
                      <a:prstGeom prst="triangl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6" name="Group 45">
                      <a:extLst>
                        <a:ext uri="{FF2B5EF4-FFF2-40B4-BE49-F238E27FC236}">
                          <a16:creationId xmlns:a16="http://schemas.microsoft.com/office/drawing/2014/main" id="{10E7D32F-2429-010F-AC06-8AA0777820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51861" y="3320485"/>
                      <a:ext cx="1796693" cy="787323"/>
                      <a:chOff x="5190707" y="3048804"/>
                      <a:chExt cx="1070981" cy="469310"/>
                    </a:xfrm>
                  </p:grpSpPr>
                  <p:cxnSp>
                    <p:nvCxnSpPr>
                      <p:cNvPr id="125" name="Straight Connector 124">
                        <a:extLst>
                          <a:ext uri="{FF2B5EF4-FFF2-40B4-BE49-F238E27FC236}">
                            <a16:creationId xmlns:a16="http://schemas.microsoft.com/office/drawing/2014/main" id="{6146E714-71FA-1FB4-1A58-345B6D538FE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261307" y="3048804"/>
                        <a:ext cx="0" cy="302413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6" name="Straight Connector 125">
                        <a:extLst>
                          <a:ext uri="{FF2B5EF4-FFF2-40B4-BE49-F238E27FC236}">
                            <a16:creationId xmlns:a16="http://schemas.microsoft.com/office/drawing/2014/main" id="{B5276098-7114-0633-AAE1-BB9139ABDA7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5190707" y="3048804"/>
                        <a:ext cx="15281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" name="Straight Connector 8">
                        <a:extLst>
                          <a:ext uri="{FF2B5EF4-FFF2-40B4-BE49-F238E27FC236}">
                            <a16:creationId xmlns:a16="http://schemas.microsoft.com/office/drawing/2014/main" id="{4F35959D-4520-B404-0207-ABBA609992E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742883" y="3184903"/>
                        <a:ext cx="0" cy="330345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" name="Straight Connector 12">
                        <a:extLst>
                          <a:ext uri="{FF2B5EF4-FFF2-40B4-BE49-F238E27FC236}">
                            <a16:creationId xmlns:a16="http://schemas.microsoft.com/office/drawing/2014/main" id="{B03D35F4-3413-1736-DFA2-060432BBCA2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6261688" y="3187769"/>
                        <a:ext cx="0" cy="330345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Straight Connector 16">
                        <a:extLst>
                          <a:ext uri="{FF2B5EF4-FFF2-40B4-BE49-F238E27FC236}">
                            <a16:creationId xmlns:a16="http://schemas.microsoft.com/office/drawing/2014/main" id="{0293A36A-ED90-3C22-7556-F762689E3E31}"/>
                          </a:ext>
                        </a:extLst>
                      </p:cNvPr>
                      <p:cNvCxnSpPr>
                        <a:cxnSpLocks/>
                        <a:stCxn id="127" idx="3"/>
                        <a:endCxn id="6" idx="3"/>
                      </p:cNvCxnSpPr>
                      <p:nvPr/>
                    </p:nvCxnSpPr>
                    <p:spPr>
                      <a:xfrm flipV="1">
                        <a:off x="5470810" y="3350085"/>
                        <a:ext cx="69994" cy="1135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Straight Connector 22">
                        <a:extLst>
                          <a:ext uri="{FF2B5EF4-FFF2-40B4-BE49-F238E27FC236}">
                            <a16:creationId xmlns:a16="http://schemas.microsoft.com/office/drawing/2014/main" id="{6E8D41C0-929E-3D28-68C4-3D6EF3BBD22E}"/>
                          </a:ext>
                        </a:extLst>
                      </p:cNvPr>
                      <p:cNvCxnSpPr>
                        <a:cxnSpLocks/>
                        <a:stCxn id="2" idx="3"/>
                        <a:endCxn id="12" idx="3"/>
                      </p:cNvCxnSpPr>
                      <p:nvPr/>
                    </p:nvCxnSpPr>
                    <p:spPr>
                      <a:xfrm>
                        <a:off x="5957688" y="3350082"/>
                        <a:ext cx="73505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7" name="Group 46">
                      <a:extLst>
                        <a:ext uri="{FF2B5EF4-FFF2-40B4-BE49-F238E27FC236}">
                          <a16:creationId xmlns:a16="http://schemas.microsoft.com/office/drawing/2014/main" id="{3D67B9DA-5439-AAD6-D57C-B2614E0DF253}"/>
                        </a:ext>
                      </a:extLst>
                    </p:cNvPr>
                    <p:cNvGrpSpPr/>
                    <p:nvPr/>
                  </p:nvGrpSpPr>
                  <p:grpSpPr>
                    <a:xfrm rot="3313040">
                      <a:off x="3731365" y="3368289"/>
                      <a:ext cx="191289" cy="435924"/>
                      <a:chOff x="5205502" y="2951012"/>
                      <a:chExt cx="239279" cy="430257"/>
                    </a:xfrm>
                  </p:grpSpPr>
                  <p:cxnSp>
                    <p:nvCxnSpPr>
                      <p:cNvPr id="123" name="Straight Connector 122">
                        <a:extLst>
                          <a:ext uri="{FF2B5EF4-FFF2-40B4-BE49-F238E27FC236}">
                            <a16:creationId xmlns:a16="http://schemas.microsoft.com/office/drawing/2014/main" id="{A279CC39-5277-C997-27E6-96810843F97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33664" y="3011375"/>
                        <a:ext cx="3076" cy="369894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4" name="Straight Connector 123">
                        <a:extLst>
                          <a:ext uri="{FF2B5EF4-FFF2-40B4-BE49-F238E27FC236}">
                            <a16:creationId xmlns:a16="http://schemas.microsoft.com/office/drawing/2014/main" id="{8E69E6D2-E6EC-D2E3-AC09-D3C1CD7813C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18286960">
                        <a:off x="5255099" y="2901415"/>
                        <a:ext cx="140086" cy="239279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AB8F5D0F-8321-CDF0-101B-4A70C8CAEB6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1228259" y="3458856"/>
                      <a:ext cx="1693942" cy="6965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b="1" dirty="0"/>
                        <a:t>Throughput system</a:t>
                      </a:r>
                      <a:endParaRPr lang="en-GB" sz="1200" b="1" dirty="0"/>
                    </a:p>
                  </p:txBody>
                </p:sp>
                <p:sp>
                  <p:nvSpPr>
                    <p:cNvPr id="50" name="Rectangle: Rounded Corners 49">
                      <a:extLst>
                        <a:ext uri="{FF2B5EF4-FFF2-40B4-BE49-F238E27FC236}">
                          <a16:creationId xmlns:a16="http://schemas.microsoft.com/office/drawing/2014/main" id="{48A78870-EC98-5350-9DE9-7051FB1055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4075" y="3429000"/>
                      <a:ext cx="1961000" cy="777112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6871C71-B087-2BA3-9AAA-45FBDCBD7804}"/>
                    </a:ext>
                  </a:extLst>
                </p:cNvPr>
                <p:cNvSpPr txBox="1"/>
                <p:nvPr/>
              </p:nvSpPr>
              <p:spPr bwMode="auto">
                <a:xfrm>
                  <a:off x="8071130" y="3299577"/>
                  <a:ext cx="2060230" cy="5060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rgbClr val="191919"/>
                      </a:solidFill>
                    </a:rPr>
                    <a:t>Blank Flange</a:t>
                  </a:r>
                  <a:endParaRPr lang="en-GB" sz="1400" b="1" dirty="0">
                    <a:solidFill>
                      <a:srgbClr val="191919"/>
                    </a:solidFill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70C6776-9BB6-76B7-2589-FE0D8BD89B1E}"/>
                    </a:ext>
                  </a:extLst>
                </p:cNvPr>
                <p:cNvSpPr txBox="1"/>
                <p:nvPr/>
              </p:nvSpPr>
              <p:spPr bwMode="auto">
                <a:xfrm>
                  <a:off x="4715794" y="3907302"/>
                  <a:ext cx="2407754" cy="4643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rgbClr val="191919"/>
                      </a:solidFill>
                    </a:rPr>
                    <a:t>VLV</a:t>
                  </a:r>
                  <a:endParaRPr lang="en-GB" sz="1400" b="1" dirty="0">
                    <a:solidFill>
                      <a:srgbClr val="191919"/>
                    </a:solidFill>
                  </a:endParaRP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C95F7B32-7C06-BA90-396E-D6B2870886F2}"/>
                    </a:ext>
                  </a:extLst>
                </p:cNvPr>
                <p:cNvSpPr txBox="1"/>
                <p:nvPr/>
              </p:nvSpPr>
              <p:spPr bwMode="auto">
                <a:xfrm>
                  <a:off x="6022729" y="3912202"/>
                  <a:ext cx="2060230" cy="5060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rgbClr val="191919"/>
                      </a:solidFill>
                    </a:rPr>
                    <a:t>Transitions</a:t>
                  </a:r>
                  <a:endParaRPr lang="en-GB" sz="1400" b="1" dirty="0">
                    <a:solidFill>
                      <a:srgbClr val="191919"/>
                    </a:solidFill>
                  </a:endParaRP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E20D1C8-B7A7-385B-F3B8-3C7F8E52C1F8}"/>
                  </a:ext>
                </a:extLst>
              </p:cNvPr>
              <p:cNvSpPr txBox="1"/>
              <p:nvPr/>
            </p:nvSpPr>
            <p:spPr bwMode="auto">
              <a:xfrm>
                <a:off x="2148502" y="1380762"/>
                <a:ext cx="21206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191919"/>
                    </a:solidFill>
                  </a:rPr>
                  <a:t>DN100 Gate Valves (open/closed)</a:t>
                </a:r>
                <a:endParaRPr lang="en-GB" sz="1400" b="1" dirty="0">
                  <a:solidFill>
                    <a:srgbClr val="191919"/>
                  </a:solidFill>
                </a:endParaRPr>
              </a:p>
            </p:txBody>
          </p:sp>
        </p:grpSp>
        <p:cxnSp>
          <p:nvCxnSpPr>
            <p:cNvPr id="139" name="Connector: Curved 138">
              <a:extLst>
                <a:ext uri="{FF2B5EF4-FFF2-40B4-BE49-F238E27FC236}">
                  <a16:creationId xmlns:a16="http://schemas.microsoft.com/office/drawing/2014/main" id="{FF618FC9-8E16-169B-169C-B2F67C13861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530665" y="2327730"/>
              <a:ext cx="228751" cy="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or: Curved 151">
              <a:extLst>
                <a:ext uri="{FF2B5EF4-FFF2-40B4-BE49-F238E27FC236}">
                  <a16:creationId xmlns:a16="http://schemas.microsoft.com/office/drawing/2014/main" id="{5D780199-C031-7948-97BB-464E4532AEB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031306" y="2325506"/>
              <a:ext cx="228751" cy="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0D38FC91-3627-D78E-8533-3722971F18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892" b="7293"/>
          <a:stretch/>
        </p:blipFill>
        <p:spPr>
          <a:xfrm>
            <a:off x="5698952" y="1556263"/>
            <a:ext cx="5115106" cy="4036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EA664B-AFA3-A262-1763-1C678BD28690}"/>
              </a:ext>
            </a:extLst>
          </p:cNvPr>
          <p:cNvSpPr txBox="1"/>
          <p:nvPr/>
        </p:nvSpPr>
        <p:spPr bwMode="auto">
          <a:xfrm>
            <a:off x="307222" y="906464"/>
            <a:ext cx="10917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Conditioning: Degassing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v</a:t>
            </a: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alve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 flange at 200°C and valve body at 140 °C for a week.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7EB150-B457-2B99-C467-214094D40161}"/>
              </a:ext>
            </a:extLst>
          </p:cNvPr>
          <p:cNvSpPr txBox="1"/>
          <p:nvPr/>
        </p:nvSpPr>
        <p:spPr bwMode="auto">
          <a:xfrm>
            <a:off x="311850" y="3014861"/>
            <a:ext cx="51484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Assembly: 2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 gate valves + 1 DN100/DN100 transition + DN100/DN35 transition + 1 blank flange + VLV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4A16AE-7B9D-A89D-9965-E1908FE9B2E1}"/>
              </a:ext>
            </a:extLst>
          </p:cNvPr>
          <p:cNvGrpSpPr/>
          <p:nvPr/>
        </p:nvGrpSpPr>
        <p:grpSpPr>
          <a:xfrm>
            <a:off x="732095" y="4344444"/>
            <a:ext cx="3209322" cy="828378"/>
            <a:chOff x="806550" y="1871997"/>
            <a:chExt cx="3209322" cy="8283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2A01CF-6E44-F062-414B-B15A5ACE706E}"/>
                </a:ext>
              </a:extLst>
            </p:cNvPr>
            <p:cNvGrpSpPr/>
            <p:nvPr/>
          </p:nvGrpSpPr>
          <p:grpSpPr>
            <a:xfrm>
              <a:off x="806550" y="1871997"/>
              <a:ext cx="3209322" cy="828378"/>
              <a:chOff x="3357071" y="3056199"/>
              <a:chExt cx="5276956" cy="1362068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1A78F10C-863C-EDE5-DA09-F86AAF0EB84E}"/>
                  </a:ext>
                </a:extLst>
              </p:cNvPr>
              <p:cNvGrpSpPr/>
              <p:nvPr/>
            </p:nvGrpSpPr>
            <p:grpSpPr>
              <a:xfrm>
                <a:off x="3357071" y="3056199"/>
                <a:ext cx="3317555" cy="885627"/>
                <a:chOff x="1154075" y="3320486"/>
                <a:chExt cx="3317554" cy="885626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3EE942F3-184C-715E-9D96-6693B3132B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71629" y="3573095"/>
                  <a:ext cx="0" cy="5541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7052C440-F3C8-CBF5-FCF5-872D5E82A2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7342" y="3827812"/>
                  <a:ext cx="31479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AF62B94B-22B3-8E88-031E-5ABF76CAA3C6}"/>
                    </a:ext>
                  </a:extLst>
                </p:cNvPr>
                <p:cNvGrpSpPr/>
                <p:nvPr/>
              </p:nvGrpSpPr>
              <p:grpSpPr>
                <a:xfrm>
                  <a:off x="1154075" y="3320486"/>
                  <a:ext cx="3224869" cy="885626"/>
                  <a:chOff x="1154075" y="3320486"/>
                  <a:chExt cx="3224870" cy="885626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F47EA1DC-14EB-BD10-3D29-6F243685F7ED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3566413" y="3478005"/>
                    <a:ext cx="411076" cy="699623"/>
                    <a:chOff x="5139764" y="3142701"/>
                    <a:chExt cx="245036" cy="417034"/>
                  </a:xfrm>
                </p:grpSpPr>
                <p:sp>
                  <p:nvSpPr>
                    <p:cNvPr id="56" name="Isosceles Triangle 55">
                      <a:extLst>
                        <a:ext uri="{FF2B5EF4-FFF2-40B4-BE49-F238E27FC236}">
                          <a16:creationId xmlns:a16="http://schemas.microsoft.com/office/drawing/2014/main" id="{617DD7A2-FC9D-48CE-751C-9A7B055BDC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9765" y="3358776"/>
                      <a:ext cx="245035" cy="200959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7" name="Isosceles Triangle 56">
                      <a:extLst>
                        <a:ext uri="{FF2B5EF4-FFF2-40B4-BE49-F238E27FC236}">
                          <a16:creationId xmlns:a16="http://schemas.microsoft.com/office/drawing/2014/main" id="{23BD3387-48F2-89B1-EDAC-4D3FE5E0ECA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139764" y="3142701"/>
                      <a:ext cx="245035" cy="200959"/>
                    </a:xfrm>
                    <a:prstGeom prst="triangl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AAA1EC1E-648F-47E9-EF32-CBAC91E22D60}"/>
                      </a:ext>
                    </a:extLst>
                  </p:cNvPr>
                  <p:cNvGrpSpPr/>
                  <p:nvPr/>
                </p:nvGrpSpPr>
                <p:grpSpPr>
                  <a:xfrm>
                    <a:off x="3651865" y="3320486"/>
                    <a:ext cx="727080" cy="806802"/>
                    <a:chOff x="5190707" y="3048804"/>
                    <a:chExt cx="433401" cy="480921"/>
                  </a:xfrm>
                </p:grpSpPr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D50AD528-2AA5-4F26-0388-9943F12B21B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261307" y="3048804"/>
                      <a:ext cx="0" cy="30241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556E14FE-00FD-95A7-A26A-5834874558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90707" y="3048804"/>
                      <a:ext cx="152818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66FE25E6-33C3-002D-251F-3159707711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550603" y="3199380"/>
                      <a:ext cx="0" cy="330345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9270E29A-3EC0-578E-4CA5-FEA4AFF2B7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624108" y="3199380"/>
                      <a:ext cx="0" cy="330345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AA97EE0D-7986-9187-EEEF-9BFB0E4DC8DB}"/>
                        </a:ext>
                      </a:extLst>
                    </p:cNvPr>
                    <p:cNvCxnSpPr>
                      <a:cxnSpLocks/>
                      <a:stCxn id="56" idx="3"/>
                    </p:cNvCxnSpPr>
                    <p:nvPr/>
                  </p:nvCxnSpPr>
                  <p:spPr>
                    <a:xfrm flipV="1">
                      <a:off x="5470810" y="3350085"/>
                      <a:ext cx="69994" cy="1135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DCACD8F5-3352-FBFC-64F4-36415E7FB9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0603" y="3350085"/>
                      <a:ext cx="73505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319AE047-809A-C837-5AE6-23A3A8DECF55}"/>
                      </a:ext>
                    </a:extLst>
                  </p:cNvPr>
                  <p:cNvGrpSpPr/>
                  <p:nvPr/>
                </p:nvGrpSpPr>
                <p:grpSpPr>
                  <a:xfrm rot="3313040">
                    <a:off x="3731365" y="3368289"/>
                    <a:ext cx="191289" cy="435924"/>
                    <a:chOff x="5205502" y="2951012"/>
                    <a:chExt cx="239279" cy="430257"/>
                  </a:xfrm>
                </p:grpSpPr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88BF9B2A-475A-065C-34AB-0AD4FFD781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33664" y="3011375"/>
                      <a:ext cx="3076" cy="36989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B7735350-B7C1-BAB0-97F7-D2DED16B45D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286960">
                      <a:off x="5255099" y="2901415"/>
                      <a:ext cx="140086" cy="23927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FAF62402-C244-4D4F-9DF2-544C000D32E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228259" y="3458856"/>
                    <a:ext cx="1693942" cy="6965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/>
                      <a:t>Throughput system</a:t>
                    </a:r>
                    <a:endParaRPr lang="en-GB" sz="1200" b="1" dirty="0"/>
                  </a:p>
                </p:txBody>
              </p:sp>
              <p:sp>
                <p:nvSpPr>
                  <p:cNvPr id="42" name="Rectangle: Rounded Corners 41">
                    <a:extLst>
                      <a:ext uri="{FF2B5EF4-FFF2-40B4-BE49-F238E27FC236}">
                        <a16:creationId xmlns:a16="http://schemas.microsoft.com/office/drawing/2014/main" id="{C96B96A7-6C1F-9589-EF30-F68E04C80BD0}"/>
                      </a:ext>
                    </a:extLst>
                  </p:cNvPr>
                  <p:cNvSpPr/>
                  <p:nvPr/>
                </p:nvSpPr>
                <p:spPr>
                  <a:xfrm>
                    <a:off x="1154075" y="3429000"/>
                    <a:ext cx="1961000" cy="777112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E6693E8-029B-2F03-9F02-2E42D75ABE20}"/>
                  </a:ext>
                </a:extLst>
              </p:cNvPr>
              <p:cNvSpPr txBox="1"/>
              <p:nvPr/>
            </p:nvSpPr>
            <p:spPr bwMode="auto">
              <a:xfrm>
                <a:off x="6573797" y="3295820"/>
                <a:ext cx="2060230" cy="506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191919"/>
                    </a:solidFill>
                  </a:rPr>
                  <a:t>Blank Flange</a:t>
                </a:r>
                <a:endParaRPr lang="en-GB" sz="1400" b="1" dirty="0">
                  <a:solidFill>
                    <a:srgbClr val="191919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D11721-4F26-110A-21F6-1A018890A98B}"/>
                  </a:ext>
                </a:extLst>
              </p:cNvPr>
              <p:cNvSpPr txBox="1"/>
              <p:nvPr/>
            </p:nvSpPr>
            <p:spPr bwMode="auto">
              <a:xfrm>
                <a:off x="4715794" y="3907302"/>
                <a:ext cx="2407754" cy="464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191919"/>
                    </a:solidFill>
                  </a:rPr>
                  <a:t>VLV</a:t>
                </a:r>
                <a:endParaRPr lang="en-GB" sz="1400" b="1" dirty="0">
                  <a:solidFill>
                    <a:srgbClr val="191919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F6890D-83F0-C472-4167-EC6CEA52FF4D}"/>
                  </a:ext>
                </a:extLst>
              </p:cNvPr>
              <p:cNvSpPr txBox="1"/>
              <p:nvPr/>
            </p:nvSpPr>
            <p:spPr bwMode="auto">
              <a:xfrm>
                <a:off x="6022729" y="3912202"/>
                <a:ext cx="2060230" cy="506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191919"/>
                    </a:solidFill>
                  </a:rPr>
                  <a:t>Transitions</a:t>
                </a:r>
                <a:endParaRPr lang="en-GB" sz="1400" b="1" dirty="0">
                  <a:solidFill>
                    <a:srgbClr val="191919"/>
                  </a:solidFill>
                </a:endParaRPr>
              </a:p>
            </p:txBody>
          </p:sp>
        </p:grpSp>
        <p:cxnSp>
          <p:nvCxnSpPr>
            <p:cNvPr id="16" name="Connector: Curved 15">
              <a:extLst>
                <a:ext uri="{FF2B5EF4-FFF2-40B4-BE49-F238E27FC236}">
                  <a16:creationId xmlns:a16="http://schemas.microsoft.com/office/drawing/2014/main" id="{B1D3B99A-DA0C-9670-D5F3-A65F866159D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530665" y="2327730"/>
              <a:ext cx="228751" cy="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or: Curved 63">
              <a:extLst>
                <a:ext uri="{FF2B5EF4-FFF2-40B4-BE49-F238E27FC236}">
                  <a16:creationId xmlns:a16="http://schemas.microsoft.com/office/drawing/2014/main" id="{66B17057-961B-6491-ADFD-20671DBEFB85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620248" y="2333153"/>
              <a:ext cx="228751" cy="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9732801F-A617-5FEF-6B24-D9D7D9FADA70}"/>
              </a:ext>
            </a:extLst>
          </p:cNvPr>
          <p:cNvSpPr txBox="1"/>
          <p:nvPr/>
        </p:nvSpPr>
        <p:spPr bwMode="auto">
          <a:xfrm>
            <a:off x="194061" y="5336458"/>
            <a:ext cx="51484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Background: </a:t>
            </a:r>
            <a:r>
              <a:rPr lang="en-US" dirty="0">
                <a:solidFill>
                  <a:srgbClr val="0033A0"/>
                </a:solidFill>
                <a:latin typeface="Source Sans Pro"/>
                <a:cs typeface="Arial"/>
              </a:rPr>
              <a:t>1 DN100/DN100 transition + DN100/DN35 transition + 1 blank flange + VLV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C6A1486-3EB4-DCAD-39E8-DECD8123B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87994561-C317-161F-DEA2-44CE3F62D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F6B2962-6CBD-FA24-2C64-5738B77E9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4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8F9BA1-E036-AB66-783F-5AE57F22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0073"/>
            <a:ext cx="11376025" cy="466666"/>
          </a:xfrm>
        </p:spPr>
        <p:txBody>
          <a:bodyPr/>
          <a:lstStyle/>
          <a:p>
            <a:r>
              <a:rPr lang="en-US" dirty="0"/>
              <a:t>Outgassing rate and calibration Inventory </a:t>
            </a:r>
            <a:r>
              <a:rPr lang="en-US" sz="1400" b="0" i="1" dirty="0"/>
              <a:t>[08/04/2024 – 23/04/2025]  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1ACDEC-876F-4CFC-6951-51EE8B2264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081469"/>
              </p:ext>
            </p:extLst>
          </p:nvPr>
        </p:nvGraphicFramePr>
        <p:xfrm>
          <a:off x="407987" y="2697203"/>
          <a:ext cx="11376025" cy="2444994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488318">
                  <a:extLst>
                    <a:ext uri="{9D8B030D-6E8A-4147-A177-3AD203B41FA5}">
                      <a16:colId xmlns:a16="http://schemas.microsoft.com/office/drawing/2014/main" val="3092891187"/>
                    </a:ext>
                  </a:extLst>
                </a:gridCol>
                <a:gridCol w="1227383">
                  <a:extLst>
                    <a:ext uri="{9D8B030D-6E8A-4147-A177-3AD203B41FA5}">
                      <a16:colId xmlns:a16="http://schemas.microsoft.com/office/drawing/2014/main" val="1861729120"/>
                    </a:ext>
                  </a:extLst>
                </a:gridCol>
                <a:gridCol w="3872394">
                  <a:extLst>
                    <a:ext uri="{9D8B030D-6E8A-4147-A177-3AD203B41FA5}">
                      <a16:colId xmlns:a16="http://schemas.microsoft.com/office/drawing/2014/main" val="1404696240"/>
                    </a:ext>
                  </a:extLst>
                </a:gridCol>
                <a:gridCol w="2393965">
                  <a:extLst>
                    <a:ext uri="{9D8B030D-6E8A-4147-A177-3AD203B41FA5}">
                      <a16:colId xmlns:a16="http://schemas.microsoft.com/office/drawing/2014/main" val="750380131"/>
                    </a:ext>
                  </a:extLst>
                </a:gridCol>
                <a:gridCol w="2393965">
                  <a:extLst>
                    <a:ext uri="{9D8B030D-6E8A-4147-A177-3AD203B41FA5}">
                      <a16:colId xmlns:a16="http://schemas.microsoft.com/office/drawing/2014/main" val="374022278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Degassing treatment 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Measurement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21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Total (Open/Closed)</a:t>
                      </a:r>
                      <a:endParaRPr lang="en-GB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FFFF"/>
                          </a:solidFill>
                        </a:rPr>
                        <a:t>Background</a:t>
                      </a:r>
                      <a:endParaRPr lang="en-GB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837949"/>
                  </a:ext>
                </a:extLst>
              </a:tr>
              <a:tr h="3431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DN40 AV</a:t>
                      </a:r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All metal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250°C for a 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16AA32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16AA3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5481286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DN63 AV</a:t>
                      </a:r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16AA32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16AA3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3333586"/>
                  </a:ext>
                </a:extLst>
              </a:tr>
              <a:tr h="343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    DN100 GV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FKM seal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Valve flange at 200°C and valve body at 140 °C for a 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16AA32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16AA3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4293665"/>
                  </a:ext>
                </a:extLst>
              </a:tr>
              <a:tr h="3431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    DN150 GV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16AA32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000" b="0" dirty="0">
                        <a:solidFill>
                          <a:srgbClr val="16AA3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671555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7111F7D-D084-2550-224F-4BB5EF02A1CC}"/>
              </a:ext>
            </a:extLst>
          </p:cNvPr>
          <p:cNvSpPr txBox="1"/>
          <p:nvPr/>
        </p:nvSpPr>
        <p:spPr bwMode="auto">
          <a:xfrm>
            <a:off x="321779" y="1002934"/>
            <a:ext cx="118702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Objectives: 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Conditioning and outgassing rate measurements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of all the valves and non-ferritic StS components.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Outgassing rate measurements and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calibration of the instrumentation (RGA, BA gauges).</a:t>
            </a:r>
          </a:p>
          <a:p>
            <a:pPr marL="342900" indent="-342900">
              <a:buAutoNum type="arabicPeriod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39446A-0A56-018D-3814-518B923661D3}"/>
              </a:ext>
            </a:extLst>
          </p:cNvPr>
          <p:cNvSpPr txBox="1"/>
          <p:nvPr/>
        </p:nvSpPr>
        <p:spPr bwMode="auto">
          <a:xfrm>
            <a:off x="406266" y="5150828"/>
            <a:ext cx="111495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A0"/>
                </a:solidFill>
                <a:sym typeface="Wingdings" panose="05000000000000000000" pitchFamily="2" charset="2"/>
              </a:rPr>
              <a:t>AV: Angle Valve; GV: Gate Valve; RGA: Residual Gas Analyzer; BA gauge: </a:t>
            </a:r>
            <a:r>
              <a:rPr lang="en-GB" dirty="0">
                <a:effectLst/>
              </a:rPr>
              <a:t>Bayard-Alpert </a:t>
            </a:r>
            <a:r>
              <a:rPr lang="en-GB" dirty="0"/>
              <a:t>gauge</a:t>
            </a:r>
            <a:r>
              <a:rPr lang="en-GB" dirty="0">
                <a:solidFill>
                  <a:srgbClr val="0033A0"/>
                </a:solidFill>
                <a:sym typeface="Wingdings" panose="05000000000000000000" pitchFamily="2" charset="2"/>
              </a:rPr>
              <a:t> </a:t>
            </a:r>
            <a:endParaRPr lang="en-GB" dirty="0">
              <a:solidFill>
                <a:srgbClr val="0033A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D99E41-8E90-6D72-5FBC-822D3A6278AA}"/>
              </a:ext>
            </a:extLst>
          </p:cNvPr>
          <p:cNvCxnSpPr>
            <a:cxnSpLocks/>
          </p:cNvCxnSpPr>
          <p:nvPr/>
        </p:nvCxnSpPr>
        <p:spPr>
          <a:xfrm>
            <a:off x="406266" y="4203785"/>
            <a:ext cx="1137774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EB63239-4966-35F4-420B-E6C1539D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97885B3-E699-9D3D-33D8-F71339EF5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6CC53AD-9B75-ED7D-F906-86D1F0A9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0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D1C10E-18C8-4751-895B-89E62239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rate – Angle valves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602979-7885-E8DE-472F-5073BCDF4FBD}"/>
              </a:ext>
            </a:extLst>
          </p:cNvPr>
          <p:cNvGrpSpPr/>
          <p:nvPr/>
        </p:nvGrpSpPr>
        <p:grpSpPr>
          <a:xfrm>
            <a:off x="842803" y="1761294"/>
            <a:ext cx="4876800" cy="3578378"/>
            <a:chOff x="842803" y="1761294"/>
            <a:chExt cx="4876800" cy="3578378"/>
          </a:xfrm>
        </p:grpSpPr>
        <p:pic>
          <p:nvPicPr>
            <p:cNvPr id="2" name="Picture 1" descr="A graph of a number of bars&#10;&#10;Description automatically generated with medium confidence">
              <a:extLst>
                <a:ext uri="{FF2B5EF4-FFF2-40B4-BE49-F238E27FC236}">
                  <a16:creationId xmlns:a16="http://schemas.microsoft.com/office/drawing/2014/main" id="{590999B5-D6DF-DCB5-3CD7-F95D47E12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623" t="2627" r="2053" b="4257"/>
            <a:stretch/>
          </p:blipFill>
          <p:spPr>
            <a:xfrm>
              <a:off x="842803" y="1761294"/>
              <a:ext cx="4876800" cy="312675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9FEC065-37DE-9D24-825F-5D0B10120CC8}"/>
                </a:ext>
              </a:extLst>
            </p:cNvPr>
            <p:cNvSpPr txBox="1"/>
            <p:nvPr/>
          </p:nvSpPr>
          <p:spPr bwMode="auto">
            <a:xfrm>
              <a:off x="2201618" y="4970340"/>
              <a:ext cx="243788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DN40 angle valve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F1E24D3-5E70-2D14-2B31-A7D5A408E1A9}"/>
              </a:ext>
            </a:extLst>
          </p:cNvPr>
          <p:cNvGrpSpPr/>
          <p:nvPr/>
        </p:nvGrpSpPr>
        <p:grpSpPr>
          <a:xfrm>
            <a:off x="5949008" y="1637803"/>
            <a:ext cx="5189488" cy="3701869"/>
            <a:chOff x="5949008" y="1637803"/>
            <a:chExt cx="5189488" cy="3701869"/>
          </a:xfrm>
        </p:grpSpPr>
        <p:pic>
          <p:nvPicPr>
            <p:cNvPr id="5" name="Picture 4" descr="A graph of a number of bars&#10;&#10;AI-generated content may be incorrect.">
              <a:extLst>
                <a:ext uri="{FF2B5EF4-FFF2-40B4-BE49-F238E27FC236}">
                  <a16:creationId xmlns:a16="http://schemas.microsoft.com/office/drawing/2014/main" id="{FCB8BC12-6D18-8A3D-12E4-E31E8CBBA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9008" y="1637803"/>
              <a:ext cx="5189488" cy="345965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E9B1CA-3070-E5FF-9535-504BF2DE803D}"/>
                </a:ext>
              </a:extLst>
            </p:cNvPr>
            <p:cNvSpPr txBox="1"/>
            <p:nvPr/>
          </p:nvSpPr>
          <p:spPr bwMode="auto">
            <a:xfrm>
              <a:off x="8067483" y="4970340"/>
              <a:ext cx="25677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DN63 angle valve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5228130-395F-D382-D319-1A5C81080959}"/>
              </a:ext>
            </a:extLst>
          </p:cNvPr>
          <p:cNvSpPr txBox="1"/>
          <p:nvPr/>
        </p:nvSpPr>
        <p:spPr bwMode="auto">
          <a:xfrm>
            <a:off x="300708" y="984571"/>
            <a:ext cx="4493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The results shown are for a single valve.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F68CB0F-F959-FA1E-B402-FC99E2030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12F95CC-420E-67FD-7CD0-E2CB8985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693BD97-90AC-2970-F33D-9858BD806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D1C10E-18C8-4751-895B-89E62239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rate – Gate valves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270B02D-6186-53B7-2AC3-119F787E1E32}"/>
              </a:ext>
            </a:extLst>
          </p:cNvPr>
          <p:cNvGrpSpPr/>
          <p:nvPr/>
        </p:nvGrpSpPr>
        <p:grpSpPr>
          <a:xfrm>
            <a:off x="482864" y="1609123"/>
            <a:ext cx="5279698" cy="3824420"/>
            <a:chOff x="482864" y="1609123"/>
            <a:chExt cx="5279698" cy="3824420"/>
          </a:xfrm>
        </p:grpSpPr>
        <p:pic>
          <p:nvPicPr>
            <p:cNvPr id="5" name="Picture 4" descr="A graph of a number of bars&#10;&#10;AI-generated content may be incorrect.">
              <a:extLst>
                <a:ext uri="{FF2B5EF4-FFF2-40B4-BE49-F238E27FC236}">
                  <a16:creationId xmlns:a16="http://schemas.microsoft.com/office/drawing/2014/main" id="{5E7B2BE5-70AF-CFB0-B29E-29C803457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864" y="1609123"/>
              <a:ext cx="5279698" cy="351979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0419372-2DB9-2342-C743-1B6643B84F6F}"/>
                </a:ext>
              </a:extLst>
            </p:cNvPr>
            <p:cNvSpPr txBox="1"/>
            <p:nvPr/>
          </p:nvSpPr>
          <p:spPr bwMode="auto">
            <a:xfrm>
              <a:off x="2220029" y="5064211"/>
              <a:ext cx="243788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DN100 gate valve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4540502-5101-99A5-6BF7-9964B2E879BB}"/>
              </a:ext>
            </a:extLst>
          </p:cNvPr>
          <p:cNvGrpSpPr/>
          <p:nvPr/>
        </p:nvGrpSpPr>
        <p:grpSpPr>
          <a:xfrm>
            <a:off x="6484578" y="1609123"/>
            <a:ext cx="5778834" cy="4653647"/>
            <a:chOff x="6484578" y="1609123"/>
            <a:chExt cx="5778834" cy="4653647"/>
          </a:xfrm>
        </p:grpSpPr>
        <p:pic>
          <p:nvPicPr>
            <p:cNvPr id="2" name="Picture 1" descr="A graph of a number of bars&#10;&#10;AI-generated content may be incorrect.">
              <a:extLst>
                <a:ext uri="{FF2B5EF4-FFF2-40B4-BE49-F238E27FC236}">
                  <a16:creationId xmlns:a16="http://schemas.microsoft.com/office/drawing/2014/main" id="{759FDA22-FBC7-CF7F-85AB-FD6554016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4578" y="1609123"/>
              <a:ext cx="5224558" cy="348303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BB3DB3-8D15-AF86-AFA5-8E5138E6D991}"/>
                </a:ext>
              </a:extLst>
            </p:cNvPr>
            <p:cNvSpPr txBox="1"/>
            <p:nvPr/>
          </p:nvSpPr>
          <p:spPr bwMode="auto">
            <a:xfrm>
              <a:off x="8797777" y="5064211"/>
              <a:ext cx="243788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DN150 gate valve*</a:t>
              </a:r>
              <a:endParaRPr lang="en-GB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C35853C-9565-3227-2BA6-64EB9A410E84}"/>
                </a:ext>
              </a:extLst>
            </p:cNvPr>
            <p:cNvSpPr txBox="1"/>
            <p:nvPr/>
          </p:nvSpPr>
          <p:spPr bwMode="auto">
            <a:xfrm>
              <a:off x="7770030" y="6016549"/>
              <a:ext cx="449338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*</a:t>
              </a:r>
              <a:r>
                <a:rPr lang="en-GB" sz="1000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CO</a:t>
              </a:r>
              <a:r>
                <a:rPr lang="en-GB" sz="1000" baseline="-25000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2 </a:t>
              </a:r>
              <a:r>
                <a:rPr lang="en-GB" sz="1000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outgassing rate in open position measured using the throughput method.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FD1ACA1-1177-D254-C6FC-A85F8C07A7B1}"/>
              </a:ext>
            </a:extLst>
          </p:cNvPr>
          <p:cNvSpPr txBox="1"/>
          <p:nvPr/>
        </p:nvSpPr>
        <p:spPr bwMode="auto">
          <a:xfrm>
            <a:off x="263886" y="970231"/>
            <a:ext cx="4493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The results shown are for a single valve.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7713031-7D3D-915A-3AA2-C19FE1A40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62D0A10-3BCB-D8AB-556A-98A40B8B5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F509113-6791-B8EE-0421-31BF388C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0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A9FD4-C973-2C61-282A-AF1813C8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4059"/>
          </a:xfrm>
        </p:spPr>
        <p:txBody>
          <a:bodyPr/>
          <a:lstStyle/>
          <a:p>
            <a:r>
              <a:rPr lang="en-US" dirty="0"/>
              <a:t>Instrumentation – Outgassing Rates 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A4FF86B-5B0F-8E6E-6E7B-F665CD749FD7}"/>
              </a:ext>
            </a:extLst>
          </p:cNvPr>
          <p:cNvGrpSpPr/>
          <p:nvPr/>
        </p:nvGrpSpPr>
        <p:grpSpPr>
          <a:xfrm>
            <a:off x="2293139" y="1194612"/>
            <a:ext cx="7329540" cy="5094340"/>
            <a:chOff x="1877351" y="927652"/>
            <a:chExt cx="7768354" cy="5399335"/>
          </a:xfrm>
        </p:grpSpPr>
        <p:pic>
          <p:nvPicPr>
            <p:cNvPr id="4" name="Picture 3" descr="A green rectangular bars with black lines&#10;&#10;Description automatically generated with medium confidence">
              <a:extLst>
                <a:ext uri="{FF2B5EF4-FFF2-40B4-BE49-F238E27FC236}">
                  <a16:creationId xmlns:a16="http://schemas.microsoft.com/office/drawing/2014/main" id="{9E8520E7-8AB0-59BB-BDAE-7BC5755FA0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454" t="7411" r="8591" b="7042"/>
            <a:stretch/>
          </p:blipFill>
          <p:spPr>
            <a:xfrm>
              <a:off x="1877351" y="927652"/>
              <a:ext cx="7768354" cy="4693381"/>
            </a:xfrm>
            <a:prstGeom prst="rect">
              <a:avLst/>
            </a:prstGeom>
          </p:spPr>
        </p:pic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7F606239-E043-2895-E235-F5A881FAB652}"/>
                </a:ext>
              </a:extLst>
            </p:cNvPr>
            <p:cNvSpPr/>
            <p:nvPr/>
          </p:nvSpPr>
          <p:spPr>
            <a:xfrm rot="5400000">
              <a:off x="4196324" y="4713103"/>
              <a:ext cx="282011" cy="2152482"/>
            </a:xfrm>
            <a:prstGeom prst="rightBrace">
              <a:avLst/>
            </a:prstGeom>
            <a:ln w="28575">
              <a:solidFill>
                <a:srgbClr val="1919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0ED56CA1-EF81-EC09-AF83-C3755572D296}"/>
                </a:ext>
              </a:extLst>
            </p:cNvPr>
            <p:cNvSpPr/>
            <p:nvPr/>
          </p:nvSpPr>
          <p:spPr>
            <a:xfrm rot="5400000">
              <a:off x="7536986" y="4685798"/>
              <a:ext cx="282011" cy="2152482"/>
            </a:xfrm>
            <a:prstGeom prst="rightBrace">
              <a:avLst/>
            </a:prstGeom>
            <a:ln w="28575">
              <a:solidFill>
                <a:srgbClr val="1919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CD160B-CF67-B886-67BB-9F958B6EDBF5}"/>
                </a:ext>
              </a:extLst>
            </p:cNvPr>
            <p:cNvSpPr txBox="1"/>
            <p:nvPr/>
          </p:nvSpPr>
          <p:spPr bwMode="auto">
            <a:xfrm>
              <a:off x="3443158" y="5957655"/>
              <a:ext cx="17883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191919"/>
                  </a:solidFill>
                </a:rPr>
                <a:t>RGA: QMA125</a:t>
              </a:r>
              <a:endParaRPr lang="en-GB" b="1" dirty="0">
                <a:solidFill>
                  <a:srgbClr val="191919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CEE222A-EA57-A19F-7B48-9625B210E45A}"/>
                </a:ext>
              </a:extLst>
            </p:cNvPr>
            <p:cNvSpPr txBox="1"/>
            <p:nvPr/>
          </p:nvSpPr>
          <p:spPr bwMode="auto">
            <a:xfrm>
              <a:off x="6601750" y="5957655"/>
              <a:ext cx="21524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191919"/>
                  </a:solidFill>
                </a:rPr>
                <a:t>B-A gauge: SVT</a:t>
              </a:r>
              <a:endParaRPr lang="en-GB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B7264-82ED-9F46-3CEB-F064F18E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217FB-9188-62A9-A6AE-BEEDAA11A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A8E02-CA8F-3BCB-D091-227D218A5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14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CA9FD4-C973-2C61-282A-AF1813C8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076" y="399387"/>
            <a:ext cx="11376025" cy="554059"/>
          </a:xfrm>
        </p:spPr>
        <p:txBody>
          <a:bodyPr/>
          <a:lstStyle/>
          <a:p>
            <a:r>
              <a:rPr lang="en-US" dirty="0"/>
              <a:t>Outgassing Rates - Equivalence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F05575-549F-BA0E-3EFF-5347BE9FA893}"/>
              </a:ext>
            </a:extLst>
          </p:cNvPr>
          <p:cNvSpPr txBox="1"/>
          <p:nvPr/>
        </p:nvSpPr>
        <p:spPr bwMode="auto">
          <a:xfrm>
            <a:off x="258964" y="909839"/>
            <a:ext cx="1046836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Outgassing rate of RGA, BA gauge (SVT), and DN40 angle valve equivalent to the total length of the pilot sector tube made of AISI 441. 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outgassing rate of AISI 441 is considered here: 1E-15 mbar.l.s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.cm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-2</a:t>
            </a:r>
          </a:p>
          <a:p>
            <a:endParaRPr lang="en-US" baseline="300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5" descr="A green bar graph with white text&#10;&#10;Description automatically generated">
            <a:extLst>
              <a:ext uri="{FF2B5EF4-FFF2-40B4-BE49-F238E27FC236}">
                <a16:creationId xmlns:a16="http://schemas.microsoft.com/office/drawing/2014/main" id="{301FECD8-3BEB-DB2B-E51D-7B1517E4F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163" y="1740835"/>
            <a:ext cx="7566994" cy="454019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F6A529-D894-77D9-8145-1100D3C46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E1817-8E6C-1B27-86C2-99B3DD949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8F23EE-CE3E-FB7C-CC27-BB648DC5E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68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2CE69FE-5328-74C5-DF21-18F9B59B8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61171" y="3429000"/>
            <a:ext cx="4422842" cy="248499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089BB9-AFC1-E83B-8FA1-54F520DF5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Partial Conclusions (1)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31391-25DC-4838-D959-63448AF4B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5BBF4-504F-F86F-522F-30A18757C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Purnalingam Revathi | UGhent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CE3C8-58C4-50D3-092F-02AFCD32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C34D7D-3A27-C80F-A99D-E00E60EA0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226" y="457200"/>
            <a:ext cx="4160787" cy="23343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2310E1-A5E2-F6EB-253A-C06EEFC43461}"/>
              </a:ext>
            </a:extLst>
          </p:cNvPr>
          <p:cNvSpPr txBox="1"/>
          <p:nvPr/>
        </p:nvSpPr>
        <p:spPr bwMode="auto">
          <a:xfrm>
            <a:off x="7416227" y="2946214"/>
            <a:ext cx="412134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Credits: Paolo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</a:rPr>
              <a:t>Chiggiato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, Peer Review of the ET pilot sector, Jan 2024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3AD197-9964-54C1-4B5A-FC3F9F52EAC3}"/>
              </a:ext>
            </a:extLst>
          </p:cNvPr>
          <p:cNvSpPr txBox="1"/>
          <p:nvPr/>
        </p:nvSpPr>
        <p:spPr bwMode="auto">
          <a:xfrm>
            <a:off x="7416227" y="6004369"/>
            <a:ext cx="412134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Credits: Carlo Scarcia, Peer Review of the ET pilot sector, Jan 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879566-D36A-B3D0-3ACB-FDCC82D79F0D}"/>
              </a:ext>
            </a:extLst>
          </p:cNvPr>
          <p:cNvSpPr txBox="1"/>
          <p:nvPr/>
        </p:nvSpPr>
        <p:spPr bwMode="auto">
          <a:xfrm>
            <a:off x="295834" y="806379"/>
            <a:ext cx="664284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measurement campaign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for the outgassing rate of the valves and instrumentation has been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concluded.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total outgassing rate from the RGA, SVT and the isolation valves (in open position) of the pilot sector is  ~ 1E-8 mbar.l.s</a:t>
            </a:r>
            <a:r>
              <a:rPr lang="en-US" baseline="30000" dirty="0">
                <a:solidFill>
                  <a:schemeClr val="bg2">
                    <a:lumMod val="10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which is equivalent to 360 m of the beampipe (10 x the pilot sector).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ultimate pressure (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with the components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 will be determined not by the tube but by instrumentation and valves, so the planned accumulation measurements (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without the components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 are necessary.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B3CDAB-1C33-0350-47EE-97706709D74B}"/>
              </a:ext>
            </a:extLst>
          </p:cNvPr>
          <p:cNvGrpSpPr/>
          <p:nvPr/>
        </p:nvGrpSpPr>
        <p:grpSpPr>
          <a:xfrm>
            <a:off x="1645844" y="3630447"/>
            <a:ext cx="2839811" cy="2671372"/>
            <a:chOff x="1645844" y="3630447"/>
            <a:chExt cx="2839811" cy="267137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B570391-1C5E-4DCA-3D10-D91BDDCDC5E1}"/>
                </a:ext>
              </a:extLst>
            </p:cNvPr>
            <p:cNvGrpSpPr/>
            <p:nvPr/>
          </p:nvGrpSpPr>
          <p:grpSpPr>
            <a:xfrm>
              <a:off x="2011396" y="3630447"/>
              <a:ext cx="2474259" cy="2671372"/>
              <a:chOff x="2371163" y="2079922"/>
              <a:chExt cx="2474259" cy="2671372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7875918-E1FF-B84A-D9FC-538AF6DDA6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7124" b="5448"/>
              <a:stretch>
                <a:fillRect/>
              </a:stretch>
            </p:blipFill>
            <p:spPr>
              <a:xfrm>
                <a:off x="2371163" y="2079922"/>
                <a:ext cx="2474259" cy="2518925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1A93F68-B007-5246-0EA6-16E5BC703002}"/>
                  </a:ext>
                </a:extLst>
              </p:cNvPr>
              <p:cNvSpPr/>
              <p:nvPr/>
            </p:nvSpPr>
            <p:spPr>
              <a:xfrm>
                <a:off x="3415553" y="4545106"/>
                <a:ext cx="573741" cy="2061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847F5DE-FCCF-E071-40C5-72AFEDC4B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45844" y="4084708"/>
              <a:ext cx="276264" cy="2019582"/>
            </a:xfrm>
            <a:prstGeom prst="rect">
              <a:avLst/>
            </a:prstGeom>
          </p:spPr>
        </p:pic>
      </p:grpSp>
      <p:sp>
        <p:nvSpPr>
          <p:cNvPr id="24" name="Right Brace 23">
            <a:extLst>
              <a:ext uri="{FF2B5EF4-FFF2-40B4-BE49-F238E27FC236}">
                <a16:creationId xmlns:a16="http://schemas.microsoft.com/office/drawing/2014/main" id="{9B8207A6-A0DA-28B8-6CF7-FE2EE6D1DFDE}"/>
              </a:ext>
            </a:extLst>
          </p:cNvPr>
          <p:cNvSpPr/>
          <p:nvPr/>
        </p:nvSpPr>
        <p:spPr>
          <a:xfrm>
            <a:off x="4485655" y="4150659"/>
            <a:ext cx="266081" cy="1900962"/>
          </a:xfrm>
          <a:prstGeom prst="rightBrace">
            <a:avLst/>
          </a:prstGeom>
          <a:ln w="28575">
            <a:solidFill>
              <a:srgbClr val="191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2E113CA7-CA48-7E70-0638-2AC2BEA78D09}"/>
              </a:ext>
            </a:extLst>
          </p:cNvPr>
          <p:cNvSpPr/>
          <p:nvPr/>
        </p:nvSpPr>
        <p:spPr>
          <a:xfrm>
            <a:off x="4485655" y="3926541"/>
            <a:ext cx="266081" cy="224118"/>
          </a:xfrm>
          <a:prstGeom prst="rightBrace">
            <a:avLst/>
          </a:prstGeom>
          <a:ln w="28575">
            <a:solidFill>
              <a:srgbClr val="191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C4138F-1A2E-5A74-41B7-E75EC6D4C401}"/>
              </a:ext>
            </a:extLst>
          </p:cNvPr>
          <p:cNvSpPr txBox="1"/>
          <p:nvPr/>
        </p:nvSpPr>
        <p:spPr bwMode="auto">
          <a:xfrm>
            <a:off x="4751736" y="4926905"/>
            <a:ext cx="2208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919"/>
                </a:solidFill>
              </a:rPr>
              <a:t>Instrumentation and valves</a:t>
            </a:r>
            <a:endParaRPr lang="en-GB" b="1" dirty="0">
              <a:solidFill>
                <a:srgbClr val="191919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79CF83-5D8F-D77E-D532-E9CE911E469C}"/>
              </a:ext>
            </a:extLst>
          </p:cNvPr>
          <p:cNvSpPr txBox="1"/>
          <p:nvPr/>
        </p:nvSpPr>
        <p:spPr bwMode="auto">
          <a:xfrm>
            <a:off x="4618695" y="3868242"/>
            <a:ext cx="2208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919"/>
                </a:solidFill>
              </a:rPr>
              <a:t>36 m beampipe</a:t>
            </a:r>
            <a:endParaRPr lang="en-GB" b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3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Presentation_Thesis</Template>
  <TotalTime>92252</TotalTime>
  <Words>2085</Words>
  <Application>Microsoft Office PowerPoint</Application>
  <DocSecurity>0</DocSecurity>
  <PresentationFormat>Widescreen</PresentationFormat>
  <Paragraphs>338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Source Sans Pro</vt:lpstr>
      <vt:lpstr>Verdana</vt:lpstr>
      <vt:lpstr>Wingdings</vt:lpstr>
      <vt:lpstr>Office Theme</vt:lpstr>
      <vt:lpstr>   My activities - the ET pilot sector</vt:lpstr>
      <vt:lpstr>Introduction: ET pilot sector components   </vt:lpstr>
      <vt:lpstr>Introduction: Impact of valves and instrumentation  </vt:lpstr>
      <vt:lpstr>Outgassing rate and calibration Inventory [08/04/2024 – 23/04/2025]    </vt:lpstr>
      <vt:lpstr>Outgassing rate – Angle valves</vt:lpstr>
      <vt:lpstr>Outgassing rate – Gate valves</vt:lpstr>
      <vt:lpstr>Instrumentation – Outgassing Rates </vt:lpstr>
      <vt:lpstr>Outgassing Rates - Equivalence </vt:lpstr>
      <vt:lpstr>Partial Conclusions (1)</vt:lpstr>
      <vt:lpstr>Instrumentation Calibration: B-A gauges</vt:lpstr>
      <vt:lpstr>PowerPoint Presentation</vt:lpstr>
      <vt:lpstr>Instrumentation Calibration: RGA</vt:lpstr>
      <vt:lpstr>Partial Conclusions (2)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</vt:lpstr>
      <vt:lpstr>Basic considerations  </vt:lpstr>
      <vt:lpstr>2D Steady state analysis</vt:lpstr>
      <vt:lpstr>PowerPoint Presentation</vt:lpstr>
      <vt:lpstr>PowerPoint Presentation</vt:lpstr>
      <vt:lpstr>Appendix</vt:lpstr>
      <vt:lpstr>DN40 angle valve assembly</vt:lpstr>
      <vt:lpstr>DN63 angle valve assembly</vt:lpstr>
      <vt:lpstr>DN100 gate valve assembly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UHV compatibility of mild steel for future gravitational wave detectors</dc:title>
  <dc:subject/>
  <dc:creator>.</dc:creator>
  <cp:keywords/>
  <dc:description/>
  <cp:lastModifiedBy>Purnalingam Revathi</cp:lastModifiedBy>
  <cp:revision>816</cp:revision>
  <cp:lastPrinted>2022-03-25T15:25:06Z</cp:lastPrinted>
  <dcterms:created xsi:type="dcterms:W3CDTF">2021-06-27T18:22:26Z</dcterms:created>
  <dcterms:modified xsi:type="dcterms:W3CDTF">2025-06-05T07:28:46Z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LastKnownPath">
    <vt:lpwstr>\\cern.ch\dfs\Departments\TE\Groups\VSC\BVO\Student BVO\2021\Carlo Scarcia\Slides for meetings\ET_internal_meetings\WP_6_20230818.pptx</vt:lpwstr>
  </property>
</Properties>
</file>