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9"/>
  </p:notesMasterIdLst>
  <p:sldIdLst>
    <p:sldId id="256" r:id="rId2"/>
    <p:sldId id="257" r:id="rId3"/>
    <p:sldId id="3474" r:id="rId4"/>
    <p:sldId id="258" r:id="rId5"/>
    <p:sldId id="259" r:id="rId6"/>
    <p:sldId id="3480" r:id="rId7"/>
    <p:sldId id="3481" r:id="rId8"/>
    <p:sldId id="3482" r:id="rId9"/>
    <p:sldId id="260" r:id="rId10"/>
    <p:sldId id="3485" r:id="rId11"/>
    <p:sldId id="3486" r:id="rId12"/>
    <p:sldId id="3483" r:id="rId13"/>
    <p:sldId id="3487" r:id="rId14"/>
    <p:sldId id="3484" r:id="rId15"/>
    <p:sldId id="3488" r:id="rId16"/>
    <p:sldId id="262" r:id="rId17"/>
    <p:sldId id="263" r:id="rId18"/>
  </p:sldIdLst>
  <p:sldSz cx="12192000" cy="6858000"/>
  <p:notesSz cx="6858000" cy="9144000"/>
  <p:embeddedFontLst>
    <p:embeddedFont>
      <p:font typeface="Aptos Narrow" panose="020B0004020202020204" pitchFamily="34" charset="0"/>
      <p:regular r:id="rId20"/>
      <p:bold r:id="rId21"/>
      <p:italic r:id="rId22"/>
      <p:boldItalic r:id="rId23"/>
    </p:embeddedFont>
    <p:embeddedFont>
      <p:font typeface="Schibsted Grotesk" panose="020B060402020202020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2" roundtripDataSignature="AMtx7mj7hfiJY9O1XRZ8rBxiVFMBM/+rF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18DDABC-B037-492A-9220-E1412D95AF4B}">
  <a:tblStyle styleId="{018DDABC-B037-492A-9220-E1412D95AF4B}"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CDD4EA"/>
          </a:solidFill>
        </a:fill>
      </a:tcStyle>
    </a:wholeTbl>
    <a:band1H>
      <a:tcTxStyle b="off" i="off"/>
      <a:tcStyle>
        <a:tcBdr/>
      </a:tcStyle>
    </a:band1H>
    <a:band2H>
      <a:tcTxStyle b="off" i="off"/>
      <a:tcStyle>
        <a:tcBdr/>
        <a:fill>
          <a:solidFill>
            <a:srgbClr val="E8EBF5"/>
          </a:solidFill>
        </a:fill>
      </a:tcStyle>
    </a:band2H>
    <a:band1V>
      <a:tcTxStyle b="off" i="off"/>
      <a:tcStyle>
        <a:tcBdr/>
      </a:tcStyle>
    </a:band1V>
    <a:band2V>
      <a:tcTxStyle b="off" i="off"/>
      <a:tcStyle>
        <a:tcBdr/>
      </a:tcStyle>
    </a:band2V>
    <a:lastCol>
      <a:tcTxStyle b="off" i="off"/>
      <a:tcStyle>
        <a:tcBdr/>
      </a:tcStyle>
    </a:lastCol>
    <a:firstCol>
      <a:tcTxStyle b="on" i="off">
        <a:font>
          <a:latin typeface="Calibri"/>
          <a:ea typeface="Calibri"/>
          <a:cs typeface="Calibri"/>
        </a:font>
        <a:srgbClr val="FFFFFF"/>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chemeClr val="accent1"/>
          </a:solidFill>
        </a:fill>
      </a:tcStyle>
    </a:firstCol>
    <a:lastRow>
      <a:tcTxStyle b="on" i="off">
        <a:font>
          <a:latin typeface="Calibri"/>
          <a:ea typeface="Calibri"/>
          <a:cs typeface="Calibri"/>
        </a:font>
        <a:srgbClr val="FFFFFF"/>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381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381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5032" autoAdjust="0"/>
  </p:normalViewPr>
  <p:slideViewPr>
    <p:cSldViewPr snapToGrid="0">
      <p:cViewPr varScale="1">
        <p:scale>
          <a:sx n="65" d="100"/>
          <a:sy n="65" d="100"/>
        </p:scale>
        <p:origin x="72" y="77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notesMaster" Target="notesMasters/notesMaster1.xml"/><Relationship Id="rId52"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56"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ED96CF-B95C-4A1D-A96A-8E36F3A36EF0}" type="doc">
      <dgm:prSet loTypeId="urn:microsoft.com/office/officeart/2005/8/layout/chevron1" loCatId="process" qsTypeId="urn:microsoft.com/office/officeart/2005/8/quickstyle/3d5" qsCatId="3D" csTypeId="urn:microsoft.com/office/officeart/2005/8/colors/accent1_3" csCatId="accent1" phldr="1"/>
      <dgm:spPr/>
    </dgm:pt>
    <dgm:pt modelId="{707CC8A9-E30E-48A0-BA88-B3851B079973}">
      <dgm:prSet phldrT="[Text]"/>
      <dgm:spPr>
        <a:xfrm>
          <a:off x="4978" y="0"/>
          <a:ext cx="2983025" cy="989045"/>
        </a:xfrm>
        <a:prstGeom prst="chevron">
          <a:avLst/>
        </a:prstGeom>
        <a:solidFill>
          <a:srgbClr val="00B050"/>
        </a:solidFill>
        <a:ln>
          <a:noFill/>
        </a:ln>
        <a:effectLst/>
        <a:sp3d extrusionH="381000" contourW="38100" prstMaterial="matte">
          <a:contourClr>
            <a:srgbClr val="FFFFFF"/>
          </a:contourClr>
        </a:sp3d>
      </dgm:spPr>
      <dgm:t>
        <a:bodyPr/>
        <a:lstStyle/>
        <a:p>
          <a:pPr>
            <a:buNone/>
          </a:pPr>
          <a:r>
            <a:rPr lang="en-GB" dirty="0">
              <a:solidFill>
                <a:srgbClr val="FFFFFF"/>
              </a:solidFill>
              <a:latin typeface="Arial"/>
              <a:ea typeface="+mn-ea"/>
              <a:cs typeface="+mn-cs"/>
            </a:rPr>
            <a:t>Q1-2025</a:t>
          </a:r>
        </a:p>
      </dgm:t>
    </dgm:pt>
    <dgm:pt modelId="{89861205-36A9-481A-91DD-8CA2BD949F16}" type="parTrans" cxnId="{1C865A19-8FC0-45C0-8855-E0C856A25BA1}">
      <dgm:prSet/>
      <dgm:spPr/>
      <dgm:t>
        <a:bodyPr/>
        <a:lstStyle/>
        <a:p>
          <a:endParaRPr lang="en-GB"/>
        </a:p>
      </dgm:t>
    </dgm:pt>
    <dgm:pt modelId="{AEC324A2-C85F-45C1-B9D1-0E8814960EB2}" type="sibTrans" cxnId="{1C865A19-8FC0-45C0-8855-E0C856A25BA1}">
      <dgm:prSet/>
      <dgm:spPr/>
      <dgm:t>
        <a:bodyPr/>
        <a:lstStyle/>
        <a:p>
          <a:endParaRPr lang="en-GB"/>
        </a:p>
      </dgm:t>
    </dgm:pt>
    <dgm:pt modelId="{E6902A33-D23B-4369-B381-D53430978A9A}">
      <dgm:prSet phldrT="[Text]"/>
      <dgm:spPr>
        <a:xfrm>
          <a:off x="2689847" y="0"/>
          <a:ext cx="2983025" cy="989045"/>
        </a:xfrm>
        <a:prstGeom prst="chevron">
          <a:avLst/>
        </a:prstGeom>
        <a:solidFill>
          <a:schemeClr val="accent4">
            <a:lumMod val="60000"/>
            <a:lumOff val="40000"/>
          </a:schemeClr>
        </a:solidFill>
        <a:ln>
          <a:noFill/>
        </a:ln>
        <a:effectLst/>
        <a:sp3d extrusionH="381000" contourW="38100" prstMaterial="matte">
          <a:contourClr>
            <a:srgbClr val="FFFFFF"/>
          </a:contourClr>
        </a:sp3d>
      </dgm:spPr>
      <dgm:t>
        <a:bodyPr/>
        <a:lstStyle/>
        <a:p>
          <a:pPr>
            <a:buNone/>
          </a:pPr>
          <a:r>
            <a:rPr lang="en-GB" dirty="0">
              <a:solidFill>
                <a:srgbClr val="FFFFFF"/>
              </a:solidFill>
              <a:latin typeface="Arial"/>
              <a:ea typeface="+mn-ea"/>
              <a:cs typeface="+mn-cs"/>
            </a:rPr>
            <a:t>Q2-2025</a:t>
          </a:r>
        </a:p>
      </dgm:t>
    </dgm:pt>
    <dgm:pt modelId="{F761B91E-5223-4CE9-8813-7A49C0C347F8}" type="parTrans" cxnId="{A496ACEF-AEA7-4FED-AE1B-4F99110CA16D}">
      <dgm:prSet/>
      <dgm:spPr/>
      <dgm:t>
        <a:bodyPr/>
        <a:lstStyle/>
        <a:p>
          <a:endParaRPr lang="en-GB"/>
        </a:p>
      </dgm:t>
    </dgm:pt>
    <dgm:pt modelId="{B9BBDB52-A9B8-4612-B02C-AE3A366E16CB}" type="sibTrans" cxnId="{A496ACEF-AEA7-4FED-AE1B-4F99110CA16D}">
      <dgm:prSet/>
      <dgm:spPr/>
      <dgm:t>
        <a:bodyPr/>
        <a:lstStyle/>
        <a:p>
          <a:endParaRPr lang="en-GB"/>
        </a:p>
      </dgm:t>
    </dgm:pt>
    <dgm:pt modelId="{56041C36-FB4A-4530-A3B4-9980201F8F96}">
      <dgm:prSet phldrT="[Text]"/>
      <dgm:spPr>
        <a:xfrm>
          <a:off x="5374571" y="0"/>
          <a:ext cx="2983025" cy="989045"/>
        </a:xfrm>
        <a:prstGeom prst="chevron">
          <a:avLst/>
        </a:prstGeom>
        <a:solidFill>
          <a:schemeClr val="accent4">
            <a:lumMod val="60000"/>
            <a:lumOff val="40000"/>
          </a:schemeClr>
        </a:solidFill>
        <a:ln>
          <a:noFill/>
        </a:ln>
        <a:effectLst/>
        <a:sp3d extrusionH="381000" contourW="38100" prstMaterial="matte">
          <a:contourClr>
            <a:srgbClr val="FFFFFF"/>
          </a:contourClr>
        </a:sp3d>
      </dgm:spPr>
      <dgm:t>
        <a:bodyPr/>
        <a:lstStyle/>
        <a:p>
          <a:pPr>
            <a:buNone/>
          </a:pPr>
          <a:r>
            <a:rPr lang="en-GB" dirty="0">
              <a:solidFill>
                <a:srgbClr val="FFFFFF"/>
              </a:solidFill>
              <a:latin typeface="Arial"/>
              <a:ea typeface="+mn-ea"/>
              <a:cs typeface="+mn-cs"/>
            </a:rPr>
            <a:t>Q3-2025</a:t>
          </a:r>
        </a:p>
      </dgm:t>
    </dgm:pt>
    <dgm:pt modelId="{1E22D607-36AF-4177-8F34-72D1973CC1DB}" type="parTrans" cxnId="{1E85D05D-0A29-432E-A116-BF5B2DB6436E}">
      <dgm:prSet/>
      <dgm:spPr/>
      <dgm:t>
        <a:bodyPr/>
        <a:lstStyle/>
        <a:p>
          <a:endParaRPr lang="en-GB"/>
        </a:p>
      </dgm:t>
    </dgm:pt>
    <dgm:pt modelId="{26551E02-0F6B-4E78-A86C-7169396C55F0}" type="sibTrans" cxnId="{1E85D05D-0A29-432E-A116-BF5B2DB6436E}">
      <dgm:prSet/>
      <dgm:spPr/>
      <dgm:t>
        <a:bodyPr/>
        <a:lstStyle/>
        <a:p>
          <a:endParaRPr lang="en-GB"/>
        </a:p>
      </dgm:t>
    </dgm:pt>
    <dgm:pt modelId="{D5796AFD-FA5C-489B-822A-E5471C8629DF}">
      <dgm:prSet phldrT="[Text]"/>
      <dgm:spPr>
        <a:xfrm>
          <a:off x="8059294" y="0"/>
          <a:ext cx="2983025" cy="989045"/>
        </a:xfrm>
        <a:prstGeom prst="chevron">
          <a:avLst/>
        </a:prstGeom>
        <a:solidFill>
          <a:schemeClr val="accent4">
            <a:lumMod val="60000"/>
            <a:lumOff val="40000"/>
          </a:schemeClr>
        </a:solidFill>
        <a:ln>
          <a:noFill/>
        </a:ln>
        <a:effectLst/>
        <a:sp3d extrusionH="381000" contourW="38100" prstMaterial="matte">
          <a:contourClr>
            <a:srgbClr val="FFFFFF"/>
          </a:contourClr>
        </a:sp3d>
      </dgm:spPr>
      <dgm:t>
        <a:bodyPr/>
        <a:lstStyle/>
        <a:p>
          <a:pPr>
            <a:buNone/>
          </a:pPr>
          <a:r>
            <a:rPr lang="en-GB" dirty="0">
              <a:solidFill>
                <a:srgbClr val="FFFFFF"/>
              </a:solidFill>
              <a:latin typeface="Arial"/>
              <a:ea typeface="+mn-ea"/>
              <a:cs typeface="+mn-cs"/>
            </a:rPr>
            <a:t>Q4-2025</a:t>
          </a:r>
        </a:p>
      </dgm:t>
    </dgm:pt>
    <dgm:pt modelId="{16E51982-E9C2-4D02-B75E-ECBF5EC2E055}" type="parTrans" cxnId="{32A43F0C-ECB1-403E-8B40-0512DCF169F7}">
      <dgm:prSet/>
      <dgm:spPr/>
      <dgm:t>
        <a:bodyPr/>
        <a:lstStyle/>
        <a:p>
          <a:endParaRPr lang="en-GB"/>
        </a:p>
      </dgm:t>
    </dgm:pt>
    <dgm:pt modelId="{22A2158B-474F-4661-9167-2B236B73FBEB}" type="sibTrans" cxnId="{32A43F0C-ECB1-403E-8B40-0512DCF169F7}">
      <dgm:prSet/>
      <dgm:spPr/>
      <dgm:t>
        <a:bodyPr/>
        <a:lstStyle/>
        <a:p>
          <a:endParaRPr lang="en-GB"/>
        </a:p>
      </dgm:t>
    </dgm:pt>
    <dgm:pt modelId="{82FDA777-0CC0-4995-B378-08FF29D45608}" type="pres">
      <dgm:prSet presAssocID="{52ED96CF-B95C-4A1D-A96A-8E36F3A36EF0}" presName="Name0" presStyleCnt="0">
        <dgm:presLayoutVars>
          <dgm:dir/>
          <dgm:animLvl val="lvl"/>
          <dgm:resizeHandles val="exact"/>
        </dgm:presLayoutVars>
      </dgm:prSet>
      <dgm:spPr/>
    </dgm:pt>
    <dgm:pt modelId="{FAD733A5-497F-4E91-9477-6D932951C501}" type="pres">
      <dgm:prSet presAssocID="{707CC8A9-E30E-48A0-BA88-B3851B079973}" presName="parTxOnly" presStyleLbl="node1" presStyleIdx="0" presStyleCnt="4" custLinFactNeighborX="-49" custLinFactNeighborY="89623">
        <dgm:presLayoutVars>
          <dgm:chMax val="0"/>
          <dgm:chPref val="0"/>
          <dgm:bulletEnabled val="1"/>
        </dgm:presLayoutVars>
      </dgm:prSet>
      <dgm:spPr/>
    </dgm:pt>
    <dgm:pt modelId="{10186A8F-2C99-4670-87FC-304FE53E7BFF}" type="pres">
      <dgm:prSet presAssocID="{AEC324A2-C85F-45C1-B9D1-0E8814960EB2}" presName="parTxOnlySpace" presStyleCnt="0"/>
      <dgm:spPr/>
    </dgm:pt>
    <dgm:pt modelId="{DA898CCF-EF01-4B8F-93AF-12F08064EE7C}" type="pres">
      <dgm:prSet presAssocID="{E6902A33-D23B-4369-B381-D53430978A9A}" presName="parTxOnly" presStyleLbl="node1" presStyleIdx="1" presStyleCnt="4">
        <dgm:presLayoutVars>
          <dgm:chMax val="0"/>
          <dgm:chPref val="0"/>
          <dgm:bulletEnabled val="1"/>
        </dgm:presLayoutVars>
      </dgm:prSet>
      <dgm:spPr/>
    </dgm:pt>
    <dgm:pt modelId="{852E95E3-32DA-4B9E-8549-726C916102F8}" type="pres">
      <dgm:prSet presAssocID="{B9BBDB52-A9B8-4612-B02C-AE3A366E16CB}" presName="parTxOnlySpace" presStyleCnt="0"/>
      <dgm:spPr/>
    </dgm:pt>
    <dgm:pt modelId="{7F8CE0CB-B6DF-4F0D-84AD-44364AF78C1A}" type="pres">
      <dgm:prSet presAssocID="{56041C36-FB4A-4530-A3B4-9980201F8F96}" presName="parTxOnly" presStyleLbl="node1" presStyleIdx="2" presStyleCnt="4">
        <dgm:presLayoutVars>
          <dgm:chMax val="0"/>
          <dgm:chPref val="0"/>
          <dgm:bulletEnabled val="1"/>
        </dgm:presLayoutVars>
      </dgm:prSet>
      <dgm:spPr/>
    </dgm:pt>
    <dgm:pt modelId="{11532FD2-CFDB-4053-8390-93839B6E85F1}" type="pres">
      <dgm:prSet presAssocID="{26551E02-0F6B-4E78-A86C-7169396C55F0}" presName="parTxOnlySpace" presStyleCnt="0"/>
      <dgm:spPr/>
    </dgm:pt>
    <dgm:pt modelId="{B266A558-EE29-4904-9FAD-E07DEE67696E}" type="pres">
      <dgm:prSet presAssocID="{D5796AFD-FA5C-489B-822A-E5471C8629DF}" presName="parTxOnly" presStyleLbl="node1" presStyleIdx="3" presStyleCnt="4">
        <dgm:presLayoutVars>
          <dgm:chMax val="0"/>
          <dgm:chPref val="0"/>
          <dgm:bulletEnabled val="1"/>
        </dgm:presLayoutVars>
      </dgm:prSet>
      <dgm:spPr/>
    </dgm:pt>
  </dgm:ptLst>
  <dgm:cxnLst>
    <dgm:cxn modelId="{32A43F0C-ECB1-403E-8B40-0512DCF169F7}" srcId="{52ED96CF-B95C-4A1D-A96A-8E36F3A36EF0}" destId="{D5796AFD-FA5C-489B-822A-E5471C8629DF}" srcOrd="3" destOrd="0" parTransId="{16E51982-E9C2-4D02-B75E-ECBF5EC2E055}" sibTransId="{22A2158B-474F-4661-9167-2B236B73FBEB}"/>
    <dgm:cxn modelId="{24F2DA0F-77BD-4941-8EDD-0D45F7D7B180}" type="presOf" srcId="{52ED96CF-B95C-4A1D-A96A-8E36F3A36EF0}" destId="{82FDA777-0CC0-4995-B378-08FF29D45608}" srcOrd="0" destOrd="0" presId="urn:microsoft.com/office/officeart/2005/8/layout/chevron1"/>
    <dgm:cxn modelId="{1C865A19-8FC0-45C0-8855-E0C856A25BA1}" srcId="{52ED96CF-B95C-4A1D-A96A-8E36F3A36EF0}" destId="{707CC8A9-E30E-48A0-BA88-B3851B079973}" srcOrd="0" destOrd="0" parTransId="{89861205-36A9-481A-91DD-8CA2BD949F16}" sibTransId="{AEC324A2-C85F-45C1-B9D1-0E8814960EB2}"/>
    <dgm:cxn modelId="{1E85D05D-0A29-432E-A116-BF5B2DB6436E}" srcId="{52ED96CF-B95C-4A1D-A96A-8E36F3A36EF0}" destId="{56041C36-FB4A-4530-A3B4-9980201F8F96}" srcOrd="2" destOrd="0" parTransId="{1E22D607-36AF-4177-8F34-72D1973CC1DB}" sibTransId="{26551E02-0F6B-4E78-A86C-7169396C55F0}"/>
    <dgm:cxn modelId="{A4E59A46-FEF0-4B0F-9D12-7BF44AE3DA19}" type="presOf" srcId="{707CC8A9-E30E-48A0-BA88-B3851B079973}" destId="{FAD733A5-497F-4E91-9477-6D932951C501}" srcOrd="0" destOrd="0" presId="urn:microsoft.com/office/officeart/2005/8/layout/chevron1"/>
    <dgm:cxn modelId="{FEFAE171-88E5-4CEA-A122-E1F2982DE979}" type="presOf" srcId="{56041C36-FB4A-4530-A3B4-9980201F8F96}" destId="{7F8CE0CB-B6DF-4F0D-84AD-44364AF78C1A}" srcOrd="0" destOrd="0" presId="urn:microsoft.com/office/officeart/2005/8/layout/chevron1"/>
    <dgm:cxn modelId="{AF697AA3-794F-415E-A1F5-833D0278E917}" type="presOf" srcId="{E6902A33-D23B-4369-B381-D53430978A9A}" destId="{DA898CCF-EF01-4B8F-93AF-12F08064EE7C}" srcOrd="0" destOrd="0" presId="urn:microsoft.com/office/officeart/2005/8/layout/chevron1"/>
    <dgm:cxn modelId="{1F7551B2-58B6-482A-8DFD-344EC852BB92}" type="presOf" srcId="{D5796AFD-FA5C-489B-822A-E5471C8629DF}" destId="{B266A558-EE29-4904-9FAD-E07DEE67696E}" srcOrd="0" destOrd="0" presId="urn:microsoft.com/office/officeart/2005/8/layout/chevron1"/>
    <dgm:cxn modelId="{A496ACEF-AEA7-4FED-AE1B-4F99110CA16D}" srcId="{52ED96CF-B95C-4A1D-A96A-8E36F3A36EF0}" destId="{E6902A33-D23B-4369-B381-D53430978A9A}" srcOrd="1" destOrd="0" parTransId="{F761B91E-5223-4CE9-8813-7A49C0C347F8}" sibTransId="{B9BBDB52-A9B8-4612-B02C-AE3A366E16CB}"/>
    <dgm:cxn modelId="{CCC374DF-DA02-41B7-AA32-6B1FA1F61E1D}" type="presParOf" srcId="{82FDA777-0CC0-4995-B378-08FF29D45608}" destId="{FAD733A5-497F-4E91-9477-6D932951C501}" srcOrd="0" destOrd="0" presId="urn:microsoft.com/office/officeart/2005/8/layout/chevron1"/>
    <dgm:cxn modelId="{BC331283-72D2-434E-9005-2F5AFB5486AC}" type="presParOf" srcId="{82FDA777-0CC0-4995-B378-08FF29D45608}" destId="{10186A8F-2C99-4670-87FC-304FE53E7BFF}" srcOrd="1" destOrd="0" presId="urn:microsoft.com/office/officeart/2005/8/layout/chevron1"/>
    <dgm:cxn modelId="{B47E6757-5EA8-4E5B-A31B-7436CE1EBD4F}" type="presParOf" srcId="{82FDA777-0CC0-4995-B378-08FF29D45608}" destId="{DA898CCF-EF01-4B8F-93AF-12F08064EE7C}" srcOrd="2" destOrd="0" presId="urn:microsoft.com/office/officeart/2005/8/layout/chevron1"/>
    <dgm:cxn modelId="{486DA105-0D8B-4A43-B2E5-06430414FDD3}" type="presParOf" srcId="{82FDA777-0CC0-4995-B378-08FF29D45608}" destId="{852E95E3-32DA-4B9E-8549-726C916102F8}" srcOrd="3" destOrd="0" presId="urn:microsoft.com/office/officeart/2005/8/layout/chevron1"/>
    <dgm:cxn modelId="{7F1FB8BC-0B40-4852-BC7B-6DC3CF1907A0}" type="presParOf" srcId="{82FDA777-0CC0-4995-B378-08FF29D45608}" destId="{7F8CE0CB-B6DF-4F0D-84AD-44364AF78C1A}" srcOrd="4" destOrd="0" presId="urn:microsoft.com/office/officeart/2005/8/layout/chevron1"/>
    <dgm:cxn modelId="{109E7073-4C5D-480A-9C07-85E11E6750A3}" type="presParOf" srcId="{82FDA777-0CC0-4995-B378-08FF29D45608}" destId="{11532FD2-CFDB-4053-8390-93839B6E85F1}" srcOrd="5" destOrd="0" presId="urn:microsoft.com/office/officeart/2005/8/layout/chevron1"/>
    <dgm:cxn modelId="{6DA2F2E5-3689-4159-8875-F6613802C704}" type="presParOf" srcId="{82FDA777-0CC0-4995-B378-08FF29D45608}" destId="{B266A558-EE29-4904-9FAD-E07DEE67696E}" srcOrd="6"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D733A5-497F-4E91-9477-6D932951C501}">
      <dsp:nvSpPr>
        <dsp:cNvPr id="0" name=""/>
        <dsp:cNvSpPr/>
      </dsp:nvSpPr>
      <dsp:spPr>
        <a:xfrm>
          <a:off x="4978" y="0"/>
          <a:ext cx="2983025" cy="989045"/>
        </a:xfrm>
        <a:prstGeom prst="chevron">
          <a:avLst/>
        </a:prstGeom>
        <a:solidFill>
          <a:srgbClr val="00B050"/>
        </a:solidFill>
        <a:ln>
          <a:noFill/>
        </a:ln>
        <a:effectLst/>
        <a:sp3d extrusionH="381000" contourW="38100" prstMaterial="matte">
          <a:contourClr>
            <a:srgbClr val="FFFFFF"/>
          </a:contourClr>
        </a:sp3d>
      </dsp:spPr>
      <dsp:style>
        <a:lnRef idx="0">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en-GB" sz="3600" kern="1200" dirty="0">
              <a:solidFill>
                <a:srgbClr val="FFFFFF"/>
              </a:solidFill>
              <a:latin typeface="Arial"/>
              <a:ea typeface="+mn-ea"/>
              <a:cs typeface="+mn-cs"/>
            </a:rPr>
            <a:t>Q1-2025</a:t>
          </a:r>
        </a:p>
      </dsp:txBody>
      <dsp:txXfrm>
        <a:off x="499501" y="0"/>
        <a:ext cx="1993980" cy="989045"/>
      </dsp:txXfrm>
    </dsp:sp>
    <dsp:sp modelId="{DA898CCF-EF01-4B8F-93AF-12F08064EE7C}">
      <dsp:nvSpPr>
        <dsp:cNvPr id="0" name=""/>
        <dsp:cNvSpPr/>
      </dsp:nvSpPr>
      <dsp:spPr>
        <a:xfrm>
          <a:off x="2689847" y="0"/>
          <a:ext cx="2983025" cy="989045"/>
        </a:xfrm>
        <a:prstGeom prst="chevron">
          <a:avLst/>
        </a:prstGeom>
        <a:solidFill>
          <a:schemeClr val="accent4">
            <a:lumMod val="60000"/>
            <a:lumOff val="40000"/>
          </a:schemeClr>
        </a:solidFill>
        <a:ln>
          <a:noFill/>
        </a:ln>
        <a:effectLst/>
        <a:sp3d extrusionH="381000" contourW="38100" prstMaterial="matte">
          <a:contourClr>
            <a:srgbClr val="FFFFFF"/>
          </a:contourClr>
        </a:sp3d>
      </dsp:spPr>
      <dsp:style>
        <a:lnRef idx="0">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en-GB" sz="3600" kern="1200" dirty="0">
              <a:solidFill>
                <a:srgbClr val="FFFFFF"/>
              </a:solidFill>
              <a:latin typeface="Arial"/>
              <a:ea typeface="+mn-ea"/>
              <a:cs typeface="+mn-cs"/>
            </a:rPr>
            <a:t>Q2-2025</a:t>
          </a:r>
        </a:p>
      </dsp:txBody>
      <dsp:txXfrm>
        <a:off x="3184370" y="0"/>
        <a:ext cx="1993980" cy="989045"/>
      </dsp:txXfrm>
    </dsp:sp>
    <dsp:sp modelId="{7F8CE0CB-B6DF-4F0D-84AD-44364AF78C1A}">
      <dsp:nvSpPr>
        <dsp:cNvPr id="0" name=""/>
        <dsp:cNvSpPr/>
      </dsp:nvSpPr>
      <dsp:spPr>
        <a:xfrm>
          <a:off x="5374571" y="0"/>
          <a:ext cx="2983025" cy="989045"/>
        </a:xfrm>
        <a:prstGeom prst="chevron">
          <a:avLst/>
        </a:prstGeom>
        <a:solidFill>
          <a:schemeClr val="accent4">
            <a:lumMod val="60000"/>
            <a:lumOff val="40000"/>
          </a:schemeClr>
        </a:solidFill>
        <a:ln>
          <a:noFill/>
        </a:ln>
        <a:effectLst/>
        <a:sp3d extrusionH="381000" contourW="38100" prstMaterial="matte">
          <a:contourClr>
            <a:srgbClr val="FFFFFF"/>
          </a:contourClr>
        </a:sp3d>
      </dsp:spPr>
      <dsp:style>
        <a:lnRef idx="0">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en-GB" sz="3600" kern="1200" dirty="0">
              <a:solidFill>
                <a:srgbClr val="FFFFFF"/>
              </a:solidFill>
              <a:latin typeface="Arial"/>
              <a:ea typeface="+mn-ea"/>
              <a:cs typeface="+mn-cs"/>
            </a:rPr>
            <a:t>Q3-2025</a:t>
          </a:r>
        </a:p>
      </dsp:txBody>
      <dsp:txXfrm>
        <a:off x="5869094" y="0"/>
        <a:ext cx="1993980" cy="989045"/>
      </dsp:txXfrm>
    </dsp:sp>
    <dsp:sp modelId="{B266A558-EE29-4904-9FAD-E07DEE67696E}">
      <dsp:nvSpPr>
        <dsp:cNvPr id="0" name=""/>
        <dsp:cNvSpPr/>
      </dsp:nvSpPr>
      <dsp:spPr>
        <a:xfrm>
          <a:off x="8059294" y="0"/>
          <a:ext cx="2983025" cy="989045"/>
        </a:xfrm>
        <a:prstGeom prst="chevron">
          <a:avLst/>
        </a:prstGeom>
        <a:solidFill>
          <a:schemeClr val="accent4">
            <a:lumMod val="60000"/>
            <a:lumOff val="40000"/>
          </a:schemeClr>
        </a:solidFill>
        <a:ln>
          <a:noFill/>
        </a:ln>
        <a:effectLst/>
        <a:sp3d extrusionH="381000" contourW="38100" prstMaterial="matte">
          <a:contourClr>
            <a:srgbClr val="FFFFFF"/>
          </a:contourClr>
        </a:sp3d>
      </dsp:spPr>
      <dsp:style>
        <a:lnRef idx="0">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en-GB" sz="3600" kern="1200" dirty="0">
              <a:solidFill>
                <a:srgbClr val="FFFFFF"/>
              </a:solidFill>
              <a:latin typeface="Arial"/>
              <a:ea typeface="+mn-ea"/>
              <a:cs typeface="+mn-cs"/>
            </a:rPr>
            <a:t>Q4-2025</a:t>
          </a:r>
        </a:p>
      </dsp:txBody>
      <dsp:txXfrm>
        <a:off x="8553817" y="0"/>
        <a:ext cx="1993980" cy="989045"/>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p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 name="Google Shape;5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8983F750-9218-4624-4358-A7C5D13EBDF8}"/>
            </a:ext>
          </a:extLst>
        </p:cNvPr>
        <p:cNvGrpSpPr/>
        <p:nvPr/>
      </p:nvGrpSpPr>
      <p:grpSpPr>
        <a:xfrm>
          <a:off x="0" y="0"/>
          <a:ext cx="0" cy="0"/>
          <a:chOff x="0" y="0"/>
          <a:chExt cx="0" cy="0"/>
        </a:xfrm>
      </p:grpSpPr>
      <p:sp>
        <p:nvSpPr>
          <p:cNvPr id="117" name="Google Shape;117;g34fc7864250_0_128:notes">
            <a:extLst>
              <a:ext uri="{FF2B5EF4-FFF2-40B4-BE49-F238E27FC236}">
                <a16:creationId xmlns:a16="http://schemas.microsoft.com/office/drawing/2014/main" id="{78BA1546-FFB0-2409-75DE-39B110069786}"/>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g34fc7864250_0_128:notes">
            <a:extLst>
              <a:ext uri="{FF2B5EF4-FFF2-40B4-BE49-F238E27FC236}">
                <a16:creationId xmlns:a16="http://schemas.microsoft.com/office/drawing/2014/main" id="{02FD0C92-6E0D-9539-C02B-6177BF1C3BC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34128092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AEEC0499-ACD8-2379-CEE0-C1FA2A30D4E8}"/>
            </a:ext>
          </a:extLst>
        </p:cNvPr>
        <p:cNvGrpSpPr/>
        <p:nvPr/>
      </p:nvGrpSpPr>
      <p:grpSpPr>
        <a:xfrm>
          <a:off x="0" y="0"/>
          <a:ext cx="0" cy="0"/>
          <a:chOff x="0" y="0"/>
          <a:chExt cx="0" cy="0"/>
        </a:xfrm>
      </p:grpSpPr>
      <p:sp>
        <p:nvSpPr>
          <p:cNvPr id="117" name="Google Shape;117;g34fc7864250_0_128:notes">
            <a:extLst>
              <a:ext uri="{FF2B5EF4-FFF2-40B4-BE49-F238E27FC236}">
                <a16:creationId xmlns:a16="http://schemas.microsoft.com/office/drawing/2014/main" id="{FAE6EBB8-C96B-3380-0BDF-0299644D8739}"/>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g34fc7864250_0_128:notes">
            <a:extLst>
              <a:ext uri="{FF2B5EF4-FFF2-40B4-BE49-F238E27FC236}">
                <a16:creationId xmlns:a16="http://schemas.microsoft.com/office/drawing/2014/main" id="{7A2BBFDF-60EA-131B-743C-C081D1FFCB5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21728158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C4402EA3-93B5-1D8F-091E-CD0C3B82A46F}"/>
            </a:ext>
          </a:extLst>
        </p:cNvPr>
        <p:cNvGrpSpPr/>
        <p:nvPr/>
      </p:nvGrpSpPr>
      <p:grpSpPr>
        <a:xfrm>
          <a:off x="0" y="0"/>
          <a:ext cx="0" cy="0"/>
          <a:chOff x="0" y="0"/>
          <a:chExt cx="0" cy="0"/>
        </a:xfrm>
      </p:grpSpPr>
      <p:sp>
        <p:nvSpPr>
          <p:cNvPr id="117" name="Google Shape;117;g34fc7864250_0_128:notes">
            <a:extLst>
              <a:ext uri="{FF2B5EF4-FFF2-40B4-BE49-F238E27FC236}">
                <a16:creationId xmlns:a16="http://schemas.microsoft.com/office/drawing/2014/main" id="{0A5992C8-58FA-8425-281B-28537230CBC2}"/>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g34fc7864250_0_128:notes">
            <a:extLst>
              <a:ext uri="{FF2B5EF4-FFF2-40B4-BE49-F238E27FC236}">
                <a16:creationId xmlns:a16="http://schemas.microsoft.com/office/drawing/2014/main" id="{D4DDCD92-5EE6-D992-F288-539F7BA51D1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37193763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0AD66FDA-A881-6F93-9D99-51B04643C1DC}"/>
            </a:ext>
          </a:extLst>
        </p:cNvPr>
        <p:cNvGrpSpPr/>
        <p:nvPr/>
      </p:nvGrpSpPr>
      <p:grpSpPr>
        <a:xfrm>
          <a:off x="0" y="0"/>
          <a:ext cx="0" cy="0"/>
          <a:chOff x="0" y="0"/>
          <a:chExt cx="0" cy="0"/>
        </a:xfrm>
      </p:grpSpPr>
      <p:sp>
        <p:nvSpPr>
          <p:cNvPr id="117" name="Google Shape;117;g34fc7864250_0_128:notes">
            <a:extLst>
              <a:ext uri="{FF2B5EF4-FFF2-40B4-BE49-F238E27FC236}">
                <a16:creationId xmlns:a16="http://schemas.microsoft.com/office/drawing/2014/main" id="{1BE91141-1D3D-4BE9-D6F3-EBB1237C0C7B}"/>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g34fc7864250_0_128:notes">
            <a:extLst>
              <a:ext uri="{FF2B5EF4-FFF2-40B4-BE49-F238E27FC236}">
                <a16:creationId xmlns:a16="http://schemas.microsoft.com/office/drawing/2014/main" id="{E00EFCDE-9AA9-5D39-6D1B-CB5CF5590F1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23873073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8D26C7A4-FC74-A039-36D1-50DA0E0D3963}"/>
            </a:ext>
          </a:extLst>
        </p:cNvPr>
        <p:cNvGrpSpPr/>
        <p:nvPr/>
      </p:nvGrpSpPr>
      <p:grpSpPr>
        <a:xfrm>
          <a:off x="0" y="0"/>
          <a:ext cx="0" cy="0"/>
          <a:chOff x="0" y="0"/>
          <a:chExt cx="0" cy="0"/>
        </a:xfrm>
      </p:grpSpPr>
      <p:sp>
        <p:nvSpPr>
          <p:cNvPr id="117" name="Google Shape;117;g34fc7864250_0_128:notes">
            <a:extLst>
              <a:ext uri="{FF2B5EF4-FFF2-40B4-BE49-F238E27FC236}">
                <a16:creationId xmlns:a16="http://schemas.microsoft.com/office/drawing/2014/main" id="{CB816A3E-4013-4678-AF57-A35F2F4DF874}"/>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g34fc7864250_0_128:notes">
            <a:extLst>
              <a:ext uri="{FF2B5EF4-FFF2-40B4-BE49-F238E27FC236}">
                <a16:creationId xmlns:a16="http://schemas.microsoft.com/office/drawing/2014/main" id="{9837E198-7B82-8A72-AFA8-7A9165F208C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41851269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46BBBE0D-FFB4-2283-56C1-CD1D8C68F34E}"/>
            </a:ext>
          </a:extLst>
        </p:cNvPr>
        <p:cNvGrpSpPr/>
        <p:nvPr/>
      </p:nvGrpSpPr>
      <p:grpSpPr>
        <a:xfrm>
          <a:off x="0" y="0"/>
          <a:ext cx="0" cy="0"/>
          <a:chOff x="0" y="0"/>
          <a:chExt cx="0" cy="0"/>
        </a:xfrm>
      </p:grpSpPr>
      <p:sp>
        <p:nvSpPr>
          <p:cNvPr id="117" name="Google Shape;117;g34fc7864250_0_128:notes">
            <a:extLst>
              <a:ext uri="{FF2B5EF4-FFF2-40B4-BE49-F238E27FC236}">
                <a16:creationId xmlns:a16="http://schemas.microsoft.com/office/drawing/2014/main" id="{F336B138-1206-A126-EF19-1C4F56013D17}"/>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g34fc7864250_0_128:notes">
            <a:extLst>
              <a:ext uri="{FF2B5EF4-FFF2-40B4-BE49-F238E27FC236}">
                <a16:creationId xmlns:a16="http://schemas.microsoft.com/office/drawing/2014/main" id="{324CFF42-E98B-AE1B-9F41-4365B71A9E1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29125435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7: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1" name="Google Shape;151;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34fc8e975fa_0_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6" name="Google Shape;166;g34fc8e975f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2" name="Google Shape;7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a:extLst>
            <a:ext uri="{FF2B5EF4-FFF2-40B4-BE49-F238E27FC236}">
              <a16:creationId xmlns:a16="http://schemas.microsoft.com/office/drawing/2014/main" id="{A0452A2C-C4A5-2D4D-CB5B-E53528ECB485}"/>
            </a:ext>
          </a:extLst>
        </p:cNvPr>
        <p:cNvGrpSpPr/>
        <p:nvPr/>
      </p:nvGrpSpPr>
      <p:grpSpPr>
        <a:xfrm>
          <a:off x="0" y="0"/>
          <a:ext cx="0" cy="0"/>
          <a:chOff x="0" y="0"/>
          <a:chExt cx="0" cy="0"/>
        </a:xfrm>
      </p:grpSpPr>
      <p:sp>
        <p:nvSpPr>
          <p:cNvPr id="71" name="Google Shape;71;p2:notes">
            <a:extLst>
              <a:ext uri="{FF2B5EF4-FFF2-40B4-BE49-F238E27FC236}">
                <a16:creationId xmlns:a16="http://schemas.microsoft.com/office/drawing/2014/main" id="{F0649455-D778-E5F7-B3D4-7A6B81AB1BBB}"/>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2" name="Google Shape;72;p2:notes">
            <a:extLst>
              <a:ext uri="{FF2B5EF4-FFF2-40B4-BE49-F238E27FC236}">
                <a16:creationId xmlns:a16="http://schemas.microsoft.com/office/drawing/2014/main" id="{FFFCA240-77E8-02BC-C453-2CD9ADDD52F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3821584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34fc7864250_0_99: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7" name="Google Shape;87;g34fc7864250_0_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34fc7864250_0_11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2" name="Google Shape;102;g34fc7864250_0_1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31FF6282-EA43-C144-A34D-9A25B533D6E2}"/>
            </a:ext>
          </a:extLst>
        </p:cNvPr>
        <p:cNvGrpSpPr/>
        <p:nvPr/>
      </p:nvGrpSpPr>
      <p:grpSpPr>
        <a:xfrm>
          <a:off x="0" y="0"/>
          <a:ext cx="0" cy="0"/>
          <a:chOff x="0" y="0"/>
          <a:chExt cx="0" cy="0"/>
        </a:xfrm>
      </p:grpSpPr>
      <p:sp>
        <p:nvSpPr>
          <p:cNvPr id="101" name="Google Shape;101;g34fc7864250_0_113:notes">
            <a:extLst>
              <a:ext uri="{FF2B5EF4-FFF2-40B4-BE49-F238E27FC236}">
                <a16:creationId xmlns:a16="http://schemas.microsoft.com/office/drawing/2014/main" id="{EB18C651-B39F-E2C2-109B-A0BF05A19141}"/>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2" name="Google Shape;102;g34fc7864250_0_113:notes">
            <a:extLst>
              <a:ext uri="{FF2B5EF4-FFF2-40B4-BE49-F238E27FC236}">
                <a16:creationId xmlns:a16="http://schemas.microsoft.com/office/drawing/2014/main" id="{5D478392-9856-5DED-1EF6-5F861EF64F5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23431135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B078ABCC-20B4-E7DB-AB6C-41ED9408369D}"/>
            </a:ext>
          </a:extLst>
        </p:cNvPr>
        <p:cNvGrpSpPr/>
        <p:nvPr/>
      </p:nvGrpSpPr>
      <p:grpSpPr>
        <a:xfrm>
          <a:off x="0" y="0"/>
          <a:ext cx="0" cy="0"/>
          <a:chOff x="0" y="0"/>
          <a:chExt cx="0" cy="0"/>
        </a:xfrm>
      </p:grpSpPr>
      <p:sp>
        <p:nvSpPr>
          <p:cNvPr id="101" name="Google Shape;101;g34fc7864250_0_113:notes">
            <a:extLst>
              <a:ext uri="{FF2B5EF4-FFF2-40B4-BE49-F238E27FC236}">
                <a16:creationId xmlns:a16="http://schemas.microsoft.com/office/drawing/2014/main" id="{E67CE508-6896-3994-0564-9BB741EBDA8B}"/>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2" name="Google Shape;102;g34fc7864250_0_113:notes">
            <a:extLst>
              <a:ext uri="{FF2B5EF4-FFF2-40B4-BE49-F238E27FC236}">
                <a16:creationId xmlns:a16="http://schemas.microsoft.com/office/drawing/2014/main" id="{7727A909-735E-0A7A-D68A-0DACCBC59A5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2858351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B01F6EA6-5D06-5940-3E74-6AB55D275E4A}"/>
            </a:ext>
          </a:extLst>
        </p:cNvPr>
        <p:cNvGrpSpPr/>
        <p:nvPr/>
      </p:nvGrpSpPr>
      <p:grpSpPr>
        <a:xfrm>
          <a:off x="0" y="0"/>
          <a:ext cx="0" cy="0"/>
          <a:chOff x="0" y="0"/>
          <a:chExt cx="0" cy="0"/>
        </a:xfrm>
      </p:grpSpPr>
      <p:sp>
        <p:nvSpPr>
          <p:cNvPr id="101" name="Google Shape;101;g34fc7864250_0_113:notes">
            <a:extLst>
              <a:ext uri="{FF2B5EF4-FFF2-40B4-BE49-F238E27FC236}">
                <a16:creationId xmlns:a16="http://schemas.microsoft.com/office/drawing/2014/main" id="{7E7CCF6F-A550-46A4-BDD2-81C151EB3233}"/>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2" name="Google Shape;102;g34fc7864250_0_113:notes">
            <a:extLst>
              <a:ext uri="{FF2B5EF4-FFF2-40B4-BE49-F238E27FC236}">
                <a16:creationId xmlns:a16="http://schemas.microsoft.com/office/drawing/2014/main" id="{13809DE2-5BCB-F3E3-40A1-D8931863BDE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19476543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34fc7864250_0_128: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g34fc7864250_0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0" type="tx">
  <p:cSld name="TITLE_AND_BODY">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1524000" y="1122362"/>
            <a:ext cx="9144000" cy="2387601"/>
          </a:xfrm>
          <a:prstGeom prst="rect">
            <a:avLst/>
          </a:prstGeom>
          <a:noFill/>
          <a:ln>
            <a:noFill/>
          </a:ln>
        </p:spPr>
        <p:txBody>
          <a:bodyPr spcFirstLastPara="1" wrap="square" lIns="45700" tIns="45700" rIns="45700" bIns="45700" anchor="b" anchorCtr="0">
            <a:normAutofit/>
          </a:bodyPr>
          <a:lstStyle>
            <a:lvl1pPr lvl="0" algn="ctr">
              <a:lnSpc>
                <a:spcPct val="90000"/>
              </a:lnSpc>
              <a:spcBef>
                <a:spcPts val="0"/>
              </a:spcBef>
              <a:spcAft>
                <a:spcPts val="0"/>
              </a:spcAft>
              <a:buClr>
                <a:srgbClr val="000000"/>
              </a:buClr>
              <a:buSzPts val="6000"/>
              <a:buFont typeface="Calibri"/>
              <a:buNone/>
              <a:defRPr sz="6000"/>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11" name="Google Shape;11;p10"/>
          <p:cNvSpPr txBox="1">
            <a:spLocks noGrp="1"/>
          </p:cNvSpPr>
          <p:nvPr>
            <p:ph type="body" idx="1"/>
          </p:nvPr>
        </p:nvSpPr>
        <p:spPr>
          <a:xfrm>
            <a:off x="1524000" y="3602037"/>
            <a:ext cx="9144000" cy="1655763"/>
          </a:xfrm>
          <a:prstGeom prst="rect">
            <a:avLst/>
          </a:prstGeom>
          <a:noFill/>
          <a:ln>
            <a:noFill/>
          </a:ln>
        </p:spPr>
        <p:txBody>
          <a:bodyPr spcFirstLastPara="1" wrap="square" lIns="45700" tIns="45700" rIns="45700" bIns="45700" anchor="t" anchorCtr="0">
            <a:normAutofit/>
          </a:bodyPr>
          <a:lstStyle>
            <a:lvl1pPr marL="457200" lvl="0" indent="-228600" algn="ctr">
              <a:lnSpc>
                <a:spcPct val="90000"/>
              </a:lnSpc>
              <a:spcBef>
                <a:spcPts val="1000"/>
              </a:spcBef>
              <a:spcAft>
                <a:spcPts val="0"/>
              </a:spcAft>
              <a:buClr>
                <a:srgbClr val="000000"/>
              </a:buClr>
              <a:buSzPts val="2400"/>
              <a:buFont typeface="Calibri"/>
              <a:buNone/>
              <a:defRPr sz="2400"/>
            </a:lvl1pPr>
            <a:lvl2pPr marL="914400" lvl="1" indent="-228600" algn="ctr">
              <a:lnSpc>
                <a:spcPct val="90000"/>
              </a:lnSpc>
              <a:spcBef>
                <a:spcPts val="1000"/>
              </a:spcBef>
              <a:spcAft>
                <a:spcPts val="0"/>
              </a:spcAft>
              <a:buClr>
                <a:srgbClr val="000000"/>
              </a:buClr>
              <a:buSzPts val="2400"/>
              <a:buFont typeface="Calibri"/>
              <a:buNone/>
              <a:defRPr sz="2400"/>
            </a:lvl2pPr>
            <a:lvl3pPr marL="1371600" lvl="2" indent="-228600" algn="ctr">
              <a:lnSpc>
                <a:spcPct val="90000"/>
              </a:lnSpc>
              <a:spcBef>
                <a:spcPts val="1000"/>
              </a:spcBef>
              <a:spcAft>
                <a:spcPts val="0"/>
              </a:spcAft>
              <a:buClr>
                <a:srgbClr val="000000"/>
              </a:buClr>
              <a:buSzPts val="2400"/>
              <a:buFont typeface="Calibri"/>
              <a:buNone/>
              <a:defRPr sz="2400"/>
            </a:lvl3pPr>
            <a:lvl4pPr marL="1828800" lvl="3" indent="-228600" algn="ctr">
              <a:lnSpc>
                <a:spcPct val="90000"/>
              </a:lnSpc>
              <a:spcBef>
                <a:spcPts val="1000"/>
              </a:spcBef>
              <a:spcAft>
                <a:spcPts val="0"/>
              </a:spcAft>
              <a:buClr>
                <a:srgbClr val="000000"/>
              </a:buClr>
              <a:buSzPts val="2400"/>
              <a:buFont typeface="Calibri"/>
              <a:buNone/>
              <a:defRPr sz="2400"/>
            </a:lvl4pPr>
            <a:lvl5pPr marL="2286000" lvl="4" indent="-228600" algn="ctr">
              <a:lnSpc>
                <a:spcPct val="90000"/>
              </a:lnSpc>
              <a:spcBef>
                <a:spcPts val="1000"/>
              </a:spcBef>
              <a:spcAft>
                <a:spcPts val="0"/>
              </a:spcAft>
              <a:buClr>
                <a:srgbClr val="000000"/>
              </a:buClr>
              <a:buSzPts val="2400"/>
              <a:buFont typeface="Calibri"/>
              <a:buNone/>
              <a:defRPr sz="2400"/>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12" name="Google Shape;12;p10"/>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ítulo y objetos">
  <p:cSld name="1_Título y objetos">
    <p:spTree>
      <p:nvGrpSpPr>
        <p:cNvPr id="1" name="Shape 13"/>
        <p:cNvGrpSpPr/>
        <p:nvPr/>
      </p:nvGrpSpPr>
      <p:grpSpPr>
        <a:xfrm>
          <a:off x="0" y="0"/>
          <a:ext cx="0" cy="0"/>
          <a:chOff x="0" y="0"/>
          <a:chExt cx="0" cy="0"/>
        </a:xfrm>
      </p:grpSpPr>
      <p:sp>
        <p:nvSpPr>
          <p:cNvPr id="14" name="Google Shape;14;p11"/>
          <p:cNvSpPr txBox="1">
            <a:spLocks noGrp="1"/>
          </p:cNvSpPr>
          <p:nvPr>
            <p:ph type="title"/>
          </p:nvPr>
        </p:nvSpPr>
        <p:spPr>
          <a:xfrm>
            <a:off x="838200" y="365125"/>
            <a:ext cx="10515600" cy="1325563"/>
          </a:xfrm>
          <a:prstGeom prst="rect">
            <a:avLst/>
          </a:prstGeom>
          <a:noFill/>
          <a:ln>
            <a:noFill/>
          </a:ln>
        </p:spPr>
        <p:txBody>
          <a:bodyPr spcFirstLastPara="1" wrap="square" lIns="45700" tIns="45700" rIns="45700" bIns="45700" anchor="ctr" anchorCtr="0">
            <a:normAutofit/>
          </a:bodyPr>
          <a:lstStyle>
            <a:lvl1pPr lvl="0" algn="l">
              <a:lnSpc>
                <a:spcPct val="90000"/>
              </a:lnSpc>
              <a:spcBef>
                <a:spcPts val="0"/>
              </a:spcBef>
              <a:spcAft>
                <a:spcPts val="0"/>
              </a:spcAft>
              <a:buClr>
                <a:srgbClr val="000000"/>
              </a:buClr>
              <a:buSzPts val="1800"/>
              <a:buNone/>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15" name="Google Shape;15;p11"/>
          <p:cNvSpPr txBox="1">
            <a:spLocks noGrp="1"/>
          </p:cNvSpPr>
          <p:nvPr>
            <p:ph type="body" idx="1"/>
          </p:nvPr>
        </p:nvSpPr>
        <p:spPr>
          <a:xfrm>
            <a:off x="838200" y="2044699"/>
            <a:ext cx="10515600" cy="4328160"/>
          </a:xfrm>
          <a:prstGeom prst="rect">
            <a:avLst/>
          </a:prstGeom>
          <a:noFill/>
          <a:ln>
            <a:noFill/>
          </a:ln>
        </p:spPr>
        <p:txBody>
          <a:bodyPr spcFirstLastPara="1" wrap="square" lIns="45700" tIns="45700" rIns="45700" bIns="45700" anchor="t" anchorCtr="0">
            <a:normAutofit/>
          </a:bodyPr>
          <a:lstStyle>
            <a:lvl1pPr marL="457200" lvl="0" indent="-342900" algn="l">
              <a:lnSpc>
                <a:spcPct val="90000"/>
              </a:lnSpc>
              <a:spcBef>
                <a:spcPts val="1200"/>
              </a:spcBef>
              <a:spcAft>
                <a:spcPts val="0"/>
              </a:spcAft>
              <a:buClr>
                <a:srgbClr val="000000"/>
              </a:buClr>
              <a:buSzPts val="1800"/>
              <a:buChar char="•"/>
              <a:defRPr/>
            </a:lvl1pPr>
            <a:lvl2pPr marL="914400" lvl="1" indent="-342900" algn="l">
              <a:lnSpc>
                <a:spcPct val="90000"/>
              </a:lnSpc>
              <a:spcBef>
                <a:spcPts val="1200"/>
              </a:spcBef>
              <a:spcAft>
                <a:spcPts val="0"/>
              </a:spcAft>
              <a:buClr>
                <a:srgbClr val="000000"/>
              </a:buClr>
              <a:buSzPts val="1800"/>
              <a:buChar char="•"/>
              <a:defRPr/>
            </a:lvl2pPr>
            <a:lvl3pPr marL="1371600" lvl="2" indent="-342900" algn="l">
              <a:lnSpc>
                <a:spcPct val="90000"/>
              </a:lnSpc>
              <a:spcBef>
                <a:spcPts val="1200"/>
              </a:spcBef>
              <a:spcAft>
                <a:spcPts val="0"/>
              </a:spcAft>
              <a:buClr>
                <a:srgbClr val="000000"/>
              </a:buClr>
              <a:buSzPts val="1800"/>
              <a:buChar char="•"/>
              <a:defRPr/>
            </a:lvl3pPr>
            <a:lvl4pPr marL="1828800" lvl="3" indent="-342900" algn="l">
              <a:lnSpc>
                <a:spcPct val="90000"/>
              </a:lnSpc>
              <a:spcBef>
                <a:spcPts val="1200"/>
              </a:spcBef>
              <a:spcAft>
                <a:spcPts val="0"/>
              </a:spcAft>
              <a:buClr>
                <a:srgbClr val="000000"/>
              </a:buClr>
              <a:buSzPts val="1800"/>
              <a:buChar char="•"/>
              <a:defRPr/>
            </a:lvl4pPr>
            <a:lvl5pPr marL="2286000" lvl="4" indent="-342900" algn="l">
              <a:lnSpc>
                <a:spcPct val="90000"/>
              </a:lnSpc>
              <a:spcBef>
                <a:spcPts val="1200"/>
              </a:spcBef>
              <a:spcAft>
                <a:spcPts val="0"/>
              </a:spcAft>
              <a:buClr>
                <a:srgbClr val="000000"/>
              </a:buClr>
              <a:buSzPts val="1800"/>
              <a:buChar char="•"/>
              <a:defRPr/>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16" name="Google Shape;16;p11"/>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ítulo y objetos">
  <p:cSld name="Título y objetos">
    <p:spTree>
      <p:nvGrpSpPr>
        <p:cNvPr id="1" name="Shape 25"/>
        <p:cNvGrpSpPr/>
        <p:nvPr/>
      </p:nvGrpSpPr>
      <p:grpSpPr>
        <a:xfrm>
          <a:off x="0" y="0"/>
          <a:ext cx="0" cy="0"/>
          <a:chOff x="0" y="0"/>
          <a:chExt cx="0" cy="0"/>
        </a:xfrm>
      </p:grpSpPr>
      <p:sp>
        <p:nvSpPr>
          <p:cNvPr id="26" name="Google Shape;26;p13"/>
          <p:cNvSpPr txBox="1">
            <a:spLocks noGrp="1"/>
          </p:cNvSpPr>
          <p:nvPr>
            <p:ph type="title"/>
          </p:nvPr>
        </p:nvSpPr>
        <p:spPr>
          <a:xfrm>
            <a:off x="838200" y="365125"/>
            <a:ext cx="10515600" cy="1325563"/>
          </a:xfrm>
          <a:prstGeom prst="rect">
            <a:avLst/>
          </a:prstGeom>
          <a:noFill/>
          <a:ln>
            <a:noFill/>
          </a:ln>
        </p:spPr>
        <p:txBody>
          <a:bodyPr spcFirstLastPara="1" wrap="square" lIns="45700" tIns="45700" rIns="45700" bIns="45700" anchor="ctr" anchorCtr="0">
            <a:normAutofit/>
          </a:bodyPr>
          <a:lstStyle>
            <a:lvl1pPr lvl="0" algn="l">
              <a:lnSpc>
                <a:spcPct val="90000"/>
              </a:lnSpc>
              <a:spcBef>
                <a:spcPts val="0"/>
              </a:spcBef>
              <a:spcAft>
                <a:spcPts val="0"/>
              </a:spcAft>
              <a:buClr>
                <a:srgbClr val="000000"/>
              </a:buClr>
              <a:buSzPts val="1800"/>
              <a:buNone/>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27" name="Google Shape;27;p13"/>
          <p:cNvSpPr txBox="1">
            <a:spLocks noGrp="1"/>
          </p:cNvSpPr>
          <p:nvPr>
            <p:ph type="body" idx="1"/>
          </p:nvPr>
        </p:nvSpPr>
        <p:spPr>
          <a:xfrm>
            <a:off x="838200" y="1825625"/>
            <a:ext cx="10515600" cy="4351338"/>
          </a:xfrm>
          <a:prstGeom prst="rect">
            <a:avLst/>
          </a:prstGeom>
          <a:noFill/>
          <a:ln>
            <a:noFill/>
          </a:ln>
        </p:spPr>
        <p:txBody>
          <a:bodyPr spcFirstLastPara="1" wrap="square" lIns="45700" tIns="45700" rIns="45700" bIns="45700" anchor="t" anchorCtr="0">
            <a:normAutofit/>
          </a:bodyPr>
          <a:lstStyle>
            <a:lvl1pPr marL="457200" lvl="0" indent="-342900" algn="l">
              <a:lnSpc>
                <a:spcPct val="90000"/>
              </a:lnSpc>
              <a:spcBef>
                <a:spcPts val="1000"/>
              </a:spcBef>
              <a:spcAft>
                <a:spcPts val="0"/>
              </a:spcAft>
              <a:buClr>
                <a:srgbClr val="000000"/>
              </a:buClr>
              <a:buSzPts val="1800"/>
              <a:buChar char="•"/>
              <a:defRPr/>
            </a:lvl1pPr>
            <a:lvl2pPr marL="914400" lvl="1" indent="-342900" algn="l">
              <a:lnSpc>
                <a:spcPct val="90000"/>
              </a:lnSpc>
              <a:spcBef>
                <a:spcPts val="1000"/>
              </a:spcBef>
              <a:spcAft>
                <a:spcPts val="0"/>
              </a:spcAft>
              <a:buClr>
                <a:srgbClr val="000000"/>
              </a:buClr>
              <a:buSzPts val="1800"/>
              <a:buChar char="•"/>
              <a:defRPr/>
            </a:lvl2pPr>
            <a:lvl3pPr marL="1371600" lvl="2" indent="-342900" algn="l">
              <a:lnSpc>
                <a:spcPct val="90000"/>
              </a:lnSpc>
              <a:spcBef>
                <a:spcPts val="1000"/>
              </a:spcBef>
              <a:spcAft>
                <a:spcPts val="0"/>
              </a:spcAft>
              <a:buClr>
                <a:srgbClr val="000000"/>
              </a:buClr>
              <a:buSzPts val="1800"/>
              <a:buChar char="•"/>
              <a:defRPr/>
            </a:lvl3pPr>
            <a:lvl4pPr marL="1828800" lvl="3" indent="-342900" algn="l">
              <a:lnSpc>
                <a:spcPct val="90000"/>
              </a:lnSpc>
              <a:spcBef>
                <a:spcPts val="1000"/>
              </a:spcBef>
              <a:spcAft>
                <a:spcPts val="0"/>
              </a:spcAft>
              <a:buClr>
                <a:srgbClr val="000000"/>
              </a:buClr>
              <a:buSzPts val="1800"/>
              <a:buChar char="•"/>
              <a:defRPr/>
            </a:lvl4pPr>
            <a:lvl5pPr marL="2286000" lvl="4" indent="-342900" algn="l">
              <a:lnSpc>
                <a:spcPct val="90000"/>
              </a:lnSpc>
              <a:spcBef>
                <a:spcPts val="1000"/>
              </a:spcBef>
              <a:spcAft>
                <a:spcPts val="0"/>
              </a:spcAft>
              <a:buClr>
                <a:srgbClr val="000000"/>
              </a:buClr>
              <a:buSzPts val="1800"/>
              <a:buChar char="•"/>
              <a:defRPr/>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28" name="Google Shape;28;p13"/>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Encabezado de sección">
  <p:cSld name="Encabezado de sección">
    <p:spTree>
      <p:nvGrpSpPr>
        <p:cNvPr id="1" name="Shape 29"/>
        <p:cNvGrpSpPr/>
        <p:nvPr/>
      </p:nvGrpSpPr>
      <p:grpSpPr>
        <a:xfrm>
          <a:off x="0" y="0"/>
          <a:ext cx="0" cy="0"/>
          <a:chOff x="0" y="0"/>
          <a:chExt cx="0" cy="0"/>
        </a:xfrm>
      </p:grpSpPr>
      <p:sp>
        <p:nvSpPr>
          <p:cNvPr id="30" name="Google Shape;30;p14"/>
          <p:cNvSpPr txBox="1">
            <a:spLocks noGrp="1"/>
          </p:cNvSpPr>
          <p:nvPr>
            <p:ph type="title"/>
          </p:nvPr>
        </p:nvSpPr>
        <p:spPr>
          <a:xfrm>
            <a:off x="831850" y="1709738"/>
            <a:ext cx="10515600" cy="2852737"/>
          </a:xfrm>
          <a:prstGeom prst="rect">
            <a:avLst/>
          </a:prstGeom>
          <a:noFill/>
          <a:ln>
            <a:noFill/>
          </a:ln>
        </p:spPr>
        <p:txBody>
          <a:bodyPr spcFirstLastPara="1" wrap="square" lIns="45700" tIns="45700" rIns="45700" bIns="45700" anchor="b" anchorCtr="0">
            <a:normAutofit/>
          </a:bodyPr>
          <a:lstStyle>
            <a:lvl1pPr lvl="0" algn="l">
              <a:lnSpc>
                <a:spcPct val="90000"/>
              </a:lnSpc>
              <a:spcBef>
                <a:spcPts val="0"/>
              </a:spcBef>
              <a:spcAft>
                <a:spcPts val="0"/>
              </a:spcAft>
              <a:buClr>
                <a:srgbClr val="000000"/>
              </a:buClr>
              <a:buSzPts val="6000"/>
              <a:buFont typeface="Calibri"/>
              <a:buNone/>
              <a:defRPr sz="6000"/>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31" name="Google Shape;31;p14"/>
          <p:cNvSpPr txBox="1">
            <a:spLocks noGrp="1"/>
          </p:cNvSpPr>
          <p:nvPr>
            <p:ph type="body" idx="1"/>
          </p:nvPr>
        </p:nvSpPr>
        <p:spPr>
          <a:xfrm>
            <a:off x="831850" y="4589462"/>
            <a:ext cx="10515600" cy="1500188"/>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000"/>
              </a:spcBef>
              <a:spcAft>
                <a:spcPts val="0"/>
              </a:spcAft>
              <a:buClr>
                <a:srgbClr val="888888"/>
              </a:buClr>
              <a:buSzPts val="2400"/>
              <a:buFont typeface="Calibri"/>
              <a:buNone/>
              <a:defRPr sz="2400">
                <a:solidFill>
                  <a:srgbClr val="888888"/>
                </a:solidFill>
              </a:defRPr>
            </a:lvl1pPr>
            <a:lvl2pPr marL="914400" lvl="1" indent="-228600" algn="l">
              <a:lnSpc>
                <a:spcPct val="90000"/>
              </a:lnSpc>
              <a:spcBef>
                <a:spcPts val="1000"/>
              </a:spcBef>
              <a:spcAft>
                <a:spcPts val="0"/>
              </a:spcAft>
              <a:buClr>
                <a:srgbClr val="888888"/>
              </a:buClr>
              <a:buSzPts val="2400"/>
              <a:buFont typeface="Calibri"/>
              <a:buNone/>
              <a:defRPr sz="2400">
                <a:solidFill>
                  <a:srgbClr val="888888"/>
                </a:solidFill>
              </a:defRPr>
            </a:lvl2pPr>
            <a:lvl3pPr marL="1371600" lvl="2" indent="-228600" algn="l">
              <a:lnSpc>
                <a:spcPct val="90000"/>
              </a:lnSpc>
              <a:spcBef>
                <a:spcPts val="1000"/>
              </a:spcBef>
              <a:spcAft>
                <a:spcPts val="0"/>
              </a:spcAft>
              <a:buClr>
                <a:srgbClr val="888888"/>
              </a:buClr>
              <a:buSzPts val="2400"/>
              <a:buFont typeface="Calibri"/>
              <a:buNone/>
              <a:defRPr sz="2400">
                <a:solidFill>
                  <a:srgbClr val="888888"/>
                </a:solidFill>
              </a:defRPr>
            </a:lvl3pPr>
            <a:lvl4pPr marL="1828800" lvl="3" indent="-228600" algn="l">
              <a:lnSpc>
                <a:spcPct val="90000"/>
              </a:lnSpc>
              <a:spcBef>
                <a:spcPts val="1000"/>
              </a:spcBef>
              <a:spcAft>
                <a:spcPts val="0"/>
              </a:spcAft>
              <a:buClr>
                <a:srgbClr val="888888"/>
              </a:buClr>
              <a:buSzPts val="2400"/>
              <a:buFont typeface="Calibri"/>
              <a:buNone/>
              <a:defRPr sz="2400">
                <a:solidFill>
                  <a:srgbClr val="888888"/>
                </a:solidFill>
              </a:defRPr>
            </a:lvl4pPr>
            <a:lvl5pPr marL="2286000" lvl="4" indent="-228600" algn="l">
              <a:lnSpc>
                <a:spcPct val="90000"/>
              </a:lnSpc>
              <a:spcBef>
                <a:spcPts val="1000"/>
              </a:spcBef>
              <a:spcAft>
                <a:spcPts val="0"/>
              </a:spcAft>
              <a:buClr>
                <a:srgbClr val="888888"/>
              </a:buClr>
              <a:buSzPts val="2400"/>
              <a:buFont typeface="Calibri"/>
              <a:buNone/>
              <a:defRPr sz="2400">
                <a:solidFill>
                  <a:srgbClr val="888888"/>
                </a:solidFill>
              </a:defRPr>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32" name="Google Shape;32;p14"/>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os objetos">
  <p:cSld name="Dos objetos">
    <p:spTree>
      <p:nvGrpSpPr>
        <p:cNvPr id="1" name="Shape 33"/>
        <p:cNvGrpSpPr/>
        <p:nvPr/>
      </p:nvGrpSpPr>
      <p:grpSpPr>
        <a:xfrm>
          <a:off x="0" y="0"/>
          <a:ext cx="0" cy="0"/>
          <a:chOff x="0" y="0"/>
          <a:chExt cx="0" cy="0"/>
        </a:xfrm>
      </p:grpSpPr>
      <p:sp>
        <p:nvSpPr>
          <p:cNvPr id="34" name="Google Shape;34;p15"/>
          <p:cNvSpPr txBox="1">
            <a:spLocks noGrp="1"/>
          </p:cNvSpPr>
          <p:nvPr>
            <p:ph type="title"/>
          </p:nvPr>
        </p:nvSpPr>
        <p:spPr>
          <a:xfrm>
            <a:off x="838200" y="365125"/>
            <a:ext cx="10515600" cy="1325563"/>
          </a:xfrm>
          <a:prstGeom prst="rect">
            <a:avLst/>
          </a:prstGeom>
          <a:noFill/>
          <a:ln>
            <a:noFill/>
          </a:ln>
        </p:spPr>
        <p:txBody>
          <a:bodyPr spcFirstLastPara="1" wrap="square" lIns="45700" tIns="45700" rIns="45700" bIns="45700" anchor="ctr" anchorCtr="0">
            <a:normAutofit/>
          </a:bodyPr>
          <a:lstStyle>
            <a:lvl1pPr lvl="0" algn="l">
              <a:lnSpc>
                <a:spcPct val="90000"/>
              </a:lnSpc>
              <a:spcBef>
                <a:spcPts val="0"/>
              </a:spcBef>
              <a:spcAft>
                <a:spcPts val="0"/>
              </a:spcAft>
              <a:buClr>
                <a:srgbClr val="000000"/>
              </a:buClr>
              <a:buSzPts val="1800"/>
              <a:buNone/>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35" name="Google Shape;35;p15"/>
          <p:cNvSpPr txBox="1">
            <a:spLocks noGrp="1"/>
          </p:cNvSpPr>
          <p:nvPr>
            <p:ph type="body" idx="1"/>
          </p:nvPr>
        </p:nvSpPr>
        <p:spPr>
          <a:xfrm>
            <a:off x="838200" y="1825625"/>
            <a:ext cx="5181600" cy="4351338"/>
          </a:xfrm>
          <a:prstGeom prst="rect">
            <a:avLst/>
          </a:prstGeom>
          <a:noFill/>
          <a:ln>
            <a:noFill/>
          </a:ln>
        </p:spPr>
        <p:txBody>
          <a:bodyPr spcFirstLastPara="1" wrap="square" lIns="45700" tIns="45700" rIns="45700" bIns="45700" anchor="t" anchorCtr="0">
            <a:normAutofit/>
          </a:bodyPr>
          <a:lstStyle>
            <a:lvl1pPr marL="457200" lvl="0" indent="-342900" algn="l">
              <a:lnSpc>
                <a:spcPct val="90000"/>
              </a:lnSpc>
              <a:spcBef>
                <a:spcPts val="1000"/>
              </a:spcBef>
              <a:spcAft>
                <a:spcPts val="0"/>
              </a:spcAft>
              <a:buClr>
                <a:srgbClr val="000000"/>
              </a:buClr>
              <a:buSzPts val="1800"/>
              <a:buChar char="•"/>
              <a:defRPr/>
            </a:lvl1pPr>
            <a:lvl2pPr marL="914400" lvl="1" indent="-342900" algn="l">
              <a:lnSpc>
                <a:spcPct val="90000"/>
              </a:lnSpc>
              <a:spcBef>
                <a:spcPts val="1000"/>
              </a:spcBef>
              <a:spcAft>
                <a:spcPts val="0"/>
              </a:spcAft>
              <a:buClr>
                <a:srgbClr val="000000"/>
              </a:buClr>
              <a:buSzPts val="1800"/>
              <a:buChar char="•"/>
              <a:defRPr/>
            </a:lvl2pPr>
            <a:lvl3pPr marL="1371600" lvl="2" indent="-342900" algn="l">
              <a:lnSpc>
                <a:spcPct val="90000"/>
              </a:lnSpc>
              <a:spcBef>
                <a:spcPts val="1000"/>
              </a:spcBef>
              <a:spcAft>
                <a:spcPts val="0"/>
              </a:spcAft>
              <a:buClr>
                <a:srgbClr val="000000"/>
              </a:buClr>
              <a:buSzPts val="1800"/>
              <a:buChar char="•"/>
              <a:defRPr/>
            </a:lvl3pPr>
            <a:lvl4pPr marL="1828800" lvl="3" indent="-342900" algn="l">
              <a:lnSpc>
                <a:spcPct val="90000"/>
              </a:lnSpc>
              <a:spcBef>
                <a:spcPts val="1000"/>
              </a:spcBef>
              <a:spcAft>
                <a:spcPts val="0"/>
              </a:spcAft>
              <a:buClr>
                <a:srgbClr val="000000"/>
              </a:buClr>
              <a:buSzPts val="1800"/>
              <a:buChar char="•"/>
              <a:defRPr/>
            </a:lvl4pPr>
            <a:lvl5pPr marL="2286000" lvl="4" indent="-342900" algn="l">
              <a:lnSpc>
                <a:spcPct val="90000"/>
              </a:lnSpc>
              <a:spcBef>
                <a:spcPts val="1000"/>
              </a:spcBef>
              <a:spcAft>
                <a:spcPts val="0"/>
              </a:spcAft>
              <a:buClr>
                <a:srgbClr val="000000"/>
              </a:buClr>
              <a:buSzPts val="1800"/>
              <a:buChar char="•"/>
              <a:defRPr/>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36" name="Google Shape;36;p15"/>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ación">
  <p:cSld name="Comparación">
    <p:spTree>
      <p:nvGrpSpPr>
        <p:cNvPr id="1" name="Shape 37"/>
        <p:cNvGrpSpPr/>
        <p:nvPr/>
      </p:nvGrpSpPr>
      <p:grpSpPr>
        <a:xfrm>
          <a:off x="0" y="0"/>
          <a:ext cx="0" cy="0"/>
          <a:chOff x="0" y="0"/>
          <a:chExt cx="0" cy="0"/>
        </a:xfrm>
      </p:grpSpPr>
      <p:sp>
        <p:nvSpPr>
          <p:cNvPr id="38" name="Google Shape;38;p16"/>
          <p:cNvSpPr txBox="1">
            <a:spLocks noGrp="1"/>
          </p:cNvSpPr>
          <p:nvPr>
            <p:ph type="title"/>
          </p:nvPr>
        </p:nvSpPr>
        <p:spPr>
          <a:xfrm>
            <a:off x="839787" y="365125"/>
            <a:ext cx="10515601" cy="1325563"/>
          </a:xfrm>
          <a:prstGeom prst="rect">
            <a:avLst/>
          </a:prstGeom>
          <a:noFill/>
          <a:ln>
            <a:noFill/>
          </a:ln>
        </p:spPr>
        <p:txBody>
          <a:bodyPr spcFirstLastPara="1" wrap="square" lIns="45700" tIns="45700" rIns="45700" bIns="45700" anchor="ctr" anchorCtr="0">
            <a:normAutofit/>
          </a:bodyPr>
          <a:lstStyle>
            <a:lvl1pPr lvl="0" algn="l">
              <a:lnSpc>
                <a:spcPct val="90000"/>
              </a:lnSpc>
              <a:spcBef>
                <a:spcPts val="0"/>
              </a:spcBef>
              <a:spcAft>
                <a:spcPts val="0"/>
              </a:spcAft>
              <a:buClr>
                <a:srgbClr val="000000"/>
              </a:buClr>
              <a:buSzPts val="1800"/>
              <a:buNone/>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39" name="Google Shape;39;p16"/>
          <p:cNvSpPr txBox="1">
            <a:spLocks noGrp="1"/>
          </p:cNvSpPr>
          <p:nvPr>
            <p:ph type="body" idx="1"/>
          </p:nvPr>
        </p:nvSpPr>
        <p:spPr>
          <a:xfrm>
            <a:off x="839787" y="1681163"/>
            <a:ext cx="5157789" cy="823913"/>
          </a:xfrm>
          <a:prstGeom prst="rect">
            <a:avLst/>
          </a:prstGeom>
          <a:noFill/>
          <a:ln>
            <a:noFill/>
          </a:ln>
        </p:spPr>
        <p:txBody>
          <a:bodyPr spcFirstLastPara="1" wrap="square" lIns="45700" tIns="45700" rIns="45700" bIns="45700" anchor="b" anchorCtr="0">
            <a:normAutofit/>
          </a:bodyPr>
          <a:lstStyle>
            <a:lvl1pPr marL="457200" lvl="0" indent="-228600" algn="l">
              <a:lnSpc>
                <a:spcPct val="90000"/>
              </a:lnSpc>
              <a:spcBef>
                <a:spcPts val="1000"/>
              </a:spcBef>
              <a:spcAft>
                <a:spcPts val="0"/>
              </a:spcAft>
              <a:buClr>
                <a:srgbClr val="000000"/>
              </a:buClr>
              <a:buSzPts val="2400"/>
              <a:buFont typeface="Calibri"/>
              <a:buNone/>
              <a:defRPr sz="2400" b="1"/>
            </a:lvl1pPr>
            <a:lvl2pPr marL="914400" lvl="1" indent="-228600" algn="l">
              <a:lnSpc>
                <a:spcPct val="90000"/>
              </a:lnSpc>
              <a:spcBef>
                <a:spcPts val="1000"/>
              </a:spcBef>
              <a:spcAft>
                <a:spcPts val="0"/>
              </a:spcAft>
              <a:buClr>
                <a:srgbClr val="000000"/>
              </a:buClr>
              <a:buSzPts val="2400"/>
              <a:buFont typeface="Calibri"/>
              <a:buNone/>
              <a:defRPr sz="2400" b="1"/>
            </a:lvl2pPr>
            <a:lvl3pPr marL="1371600" lvl="2" indent="-228600" algn="l">
              <a:lnSpc>
                <a:spcPct val="90000"/>
              </a:lnSpc>
              <a:spcBef>
                <a:spcPts val="1000"/>
              </a:spcBef>
              <a:spcAft>
                <a:spcPts val="0"/>
              </a:spcAft>
              <a:buClr>
                <a:srgbClr val="000000"/>
              </a:buClr>
              <a:buSzPts val="2400"/>
              <a:buFont typeface="Calibri"/>
              <a:buNone/>
              <a:defRPr sz="2400" b="1"/>
            </a:lvl3pPr>
            <a:lvl4pPr marL="1828800" lvl="3" indent="-228600" algn="l">
              <a:lnSpc>
                <a:spcPct val="90000"/>
              </a:lnSpc>
              <a:spcBef>
                <a:spcPts val="1000"/>
              </a:spcBef>
              <a:spcAft>
                <a:spcPts val="0"/>
              </a:spcAft>
              <a:buClr>
                <a:srgbClr val="000000"/>
              </a:buClr>
              <a:buSzPts val="2400"/>
              <a:buFont typeface="Calibri"/>
              <a:buNone/>
              <a:defRPr sz="2400" b="1"/>
            </a:lvl4pPr>
            <a:lvl5pPr marL="2286000" lvl="4" indent="-228600" algn="l">
              <a:lnSpc>
                <a:spcPct val="90000"/>
              </a:lnSpc>
              <a:spcBef>
                <a:spcPts val="1000"/>
              </a:spcBef>
              <a:spcAft>
                <a:spcPts val="0"/>
              </a:spcAft>
              <a:buClr>
                <a:srgbClr val="000000"/>
              </a:buClr>
              <a:buSzPts val="2400"/>
              <a:buFont typeface="Calibri"/>
              <a:buNone/>
              <a:defRPr sz="2400" b="1"/>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40" name="Google Shape;40;p16"/>
          <p:cNvSpPr txBox="1">
            <a:spLocks noGrp="1"/>
          </p:cNvSpPr>
          <p:nvPr>
            <p:ph type="body" idx="2"/>
          </p:nvPr>
        </p:nvSpPr>
        <p:spPr>
          <a:xfrm>
            <a:off x="6172200" y="1681163"/>
            <a:ext cx="5183188" cy="823913"/>
          </a:xfrm>
          <a:prstGeom prst="rect">
            <a:avLst/>
          </a:prstGeom>
          <a:noFill/>
          <a:ln>
            <a:noFill/>
          </a:ln>
        </p:spPr>
        <p:txBody>
          <a:bodyPr spcFirstLastPara="1" wrap="square" lIns="45700" tIns="45700" rIns="45700" bIns="45700" anchor="b" anchorCtr="0">
            <a:normAutofit/>
          </a:bodyPr>
          <a:lstStyle>
            <a:lvl1pPr marL="457200" lvl="0" indent="-342900" algn="l">
              <a:lnSpc>
                <a:spcPct val="90000"/>
              </a:lnSpc>
              <a:spcBef>
                <a:spcPts val="1000"/>
              </a:spcBef>
              <a:spcAft>
                <a:spcPts val="0"/>
              </a:spcAft>
              <a:buClr>
                <a:srgbClr val="000000"/>
              </a:buClr>
              <a:buSzPts val="1800"/>
              <a:buChar char="•"/>
              <a:defRPr/>
            </a:lvl1pPr>
            <a:lvl2pPr marL="914400" lvl="1" indent="-342900" algn="l">
              <a:lnSpc>
                <a:spcPct val="90000"/>
              </a:lnSpc>
              <a:spcBef>
                <a:spcPts val="1000"/>
              </a:spcBef>
              <a:spcAft>
                <a:spcPts val="0"/>
              </a:spcAft>
              <a:buClr>
                <a:srgbClr val="000000"/>
              </a:buClr>
              <a:buSzPts val="1800"/>
              <a:buChar char="•"/>
              <a:defRPr/>
            </a:lvl2pPr>
            <a:lvl3pPr marL="1371600" lvl="2" indent="-342900" algn="l">
              <a:lnSpc>
                <a:spcPct val="90000"/>
              </a:lnSpc>
              <a:spcBef>
                <a:spcPts val="1000"/>
              </a:spcBef>
              <a:spcAft>
                <a:spcPts val="0"/>
              </a:spcAft>
              <a:buClr>
                <a:srgbClr val="000000"/>
              </a:buClr>
              <a:buSzPts val="1800"/>
              <a:buChar char="•"/>
              <a:defRPr/>
            </a:lvl3pPr>
            <a:lvl4pPr marL="1828800" lvl="3" indent="-342900" algn="l">
              <a:lnSpc>
                <a:spcPct val="90000"/>
              </a:lnSpc>
              <a:spcBef>
                <a:spcPts val="1000"/>
              </a:spcBef>
              <a:spcAft>
                <a:spcPts val="0"/>
              </a:spcAft>
              <a:buClr>
                <a:srgbClr val="000000"/>
              </a:buClr>
              <a:buSzPts val="1800"/>
              <a:buChar char="•"/>
              <a:defRPr/>
            </a:lvl4pPr>
            <a:lvl5pPr marL="2286000" lvl="4" indent="-342900" algn="l">
              <a:lnSpc>
                <a:spcPct val="90000"/>
              </a:lnSpc>
              <a:spcBef>
                <a:spcPts val="1000"/>
              </a:spcBef>
              <a:spcAft>
                <a:spcPts val="0"/>
              </a:spcAft>
              <a:buClr>
                <a:srgbClr val="000000"/>
              </a:buClr>
              <a:buSzPts val="1800"/>
              <a:buChar char="•"/>
              <a:defRPr/>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41" name="Google Shape;41;p16"/>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olo el título">
  <p:cSld name="Solo el título">
    <p:spTree>
      <p:nvGrpSpPr>
        <p:cNvPr id="1" name="Shape 42"/>
        <p:cNvGrpSpPr/>
        <p:nvPr/>
      </p:nvGrpSpPr>
      <p:grpSpPr>
        <a:xfrm>
          <a:off x="0" y="0"/>
          <a:ext cx="0" cy="0"/>
          <a:chOff x="0" y="0"/>
          <a:chExt cx="0" cy="0"/>
        </a:xfrm>
      </p:grpSpPr>
      <p:sp>
        <p:nvSpPr>
          <p:cNvPr id="43" name="Google Shape;43;p17"/>
          <p:cNvSpPr txBox="1">
            <a:spLocks noGrp="1"/>
          </p:cNvSpPr>
          <p:nvPr>
            <p:ph type="title"/>
          </p:nvPr>
        </p:nvSpPr>
        <p:spPr>
          <a:xfrm>
            <a:off x="838200" y="365125"/>
            <a:ext cx="10515600" cy="1325563"/>
          </a:xfrm>
          <a:prstGeom prst="rect">
            <a:avLst/>
          </a:prstGeom>
          <a:noFill/>
          <a:ln>
            <a:noFill/>
          </a:ln>
        </p:spPr>
        <p:txBody>
          <a:bodyPr spcFirstLastPara="1" wrap="square" lIns="45700" tIns="45700" rIns="45700" bIns="45700" anchor="ctr" anchorCtr="0">
            <a:normAutofit/>
          </a:bodyPr>
          <a:lstStyle>
            <a:lvl1pPr lvl="0" algn="l">
              <a:lnSpc>
                <a:spcPct val="90000"/>
              </a:lnSpc>
              <a:spcBef>
                <a:spcPts val="0"/>
              </a:spcBef>
              <a:spcAft>
                <a:spcPts val="0"/>
              </a:spcAft>
              <a:buClr>
                <a:srgbClr val="000000"/>
              </a:buClr>
              <a:buSzPts val="1800"/>
              <a:buNone/>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44" name="Google Shape;44;p17"/>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ido con título">
  <p:cSld name="Contenido con título">
    <p:spTree>
      <p:nvGrpSpPr>
        <p:cNvPr id="1" name="Shape 47"/>
        <p:cNvGrpSpPr/>
        <p:nvPr/>
      </p:nvGrpSpPr>
      <p:grpSpPr>
        <a:xfrm>
          <a:off x="0" y="0"/>
          <a:ext cx="0" cy="0"/>
          <a:chOff x="0" y="0"/>
          <a:chExt cx="0" cy="0"/>
        </a:xfrm>
      </p:grpSpPr>
      <p:sp>
        <p:nvSpPr>
          <p:cNvPr id="48" name="Google Shape;48;p19"/>
          <p:cNvSpPr txBox="1">
            <a:spLocks noGrp="1"/>
          </p:cNvSpPr>
          <p:nvPr>
            <p:ph type="title"/>
          </p:nvPr>
        </p:nvSpPr>
        <p:spPr>
          <a:xfrm>
            <a:off x="839787" y="457200"/>
            <a:ext cx="3932239" cy="1600200"/>
          </a:xfrm>
          <a:prstGeom prst="rect">
            <a:avLst/>
          </a:prstGeom>
          <a:noFill/>
          <a:ln>
            <a:noFill/>
          </a:ln>
        </p:spPr>
        <p:txBody>
          <a:bodyPr spcFirstLastPara="1" wrap="square" lIns="45700" tIns="45700" rIns="45700" bIns="45700" anchor="b" anchorCtr="0">
            <a:normAutofit/>
          </a:bodyPr>
          <a:lstStyle>
            <a:lvl1pPr lvl="0" algn="l">
              <a:lnSpc>
                <a:spcPct val="90000"/>
              </a:lnSpc>
              <a:spcBef>
                <a:spcPts val="0"/>
              </a:spcBef>
              <a:spcAft>
                <a:spcPts val="0"/>
              </a:spcAft>
              <a:buClr>
                <a:srgbClr val="000000"/>
              </a:buClr>
              <a:buSzPts val="3200"/>
              <a:buFont typeface="Calibri"/>
              <a:buNone/>
              <a:defRPr sz="3200"/>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49" name="Google Shape;49;p19"/>
          <p:cNvSpPr txBox="1">
            <a:spLocks noGrp="1"/>
          </p:cNvSpPr>
          <p:nvPr>
            <p:ph type="body" idx="1"/>
          </p:nvPr>
        </p:nvSpPr>
        <p:spPr>
          <a:xfrm>
            <a:off x="5183187" y="987425"/>
            <a:ext cx="6172201" cy="4873625"/>
          </a:xfrm>
          <a:prstGeom prst="rect">
            <a:avLst/>
          </a:prstGeom>
          <a:noFill/>
          <a:ln>
            <a:noFill/>
          </a:ln>
        </p:spPr>
        <p:txBody>
          <a:bodyPr spcFirstLastPara="1" wrap="square" lIns="45700" tIns="45700" rIns="45700" bIns="45700" anchor="t" anchorCtr="0">
            <a:normAutofit/>
          </a:bodyPr>
          <a:lstStyle>
            <a:lvl1pPr marL="457200" lvl="0" indent="-431800" algn="l">
              <a:lnSpc>
                <a:spcPct val="90000"/>
              </a:lnSpc>
              <a:spcBef>
                <a:spcPts val="1000"/>
              </a:spcBef>
              <a:spcAft>
                <a:spcPts val="0"/>
              </a:spcAft>
              <a:buClr>
                <a:srgbClr val="000000"/>
              </a:buClr>
              <a:buSzPts val="3200"/>
              <a:buChar char="•"/>
              <a:defRPr sz="3200"/>
            </a:lvl1pPr>
            <a:lvl2pPr marL="914400" lvl="1" indent="-431800" algn="l">
              <a:lnSpc>
                <a:spcPct val="90000"/>
              </a:lnSpc>
              <a:spcBef>
                <a:spcPts val="1000"/>
              </a:spcBef>
              <a:spcAft>
                <a:spcPts val="0"/>
              </a:spcAft>
              <a:buClr>
                <a:srgbClr val="000000"/>
              </a:buClr>
              <a:buSzPts val="3200"/>
              <a:buChar char="•"/>
              <a:defRPr sz="3200"/>
            </a:lvl2pPr>
            <a:lvl3pPr marL="1371600" lvl="2" indent="-431800" algn="l">
              <a:lnSpc>
                <a:spcPct val="90000"/>
              </a:lnSpc>
              <a:spcBef>
                <a:spcPts val="1000"/>
              </a:spcBef>
              <a:spcAft>
                <a:spcPts val="0"/>
              </a:spcAft>
              <a:buClr>
                <a:srgbClr val="000000"/>
              </a:buClr>
              <a:buSzPts val="3200"/>
              <a:buChar char="•"/>
              <a:defRPr sz="3200"/>
            </a:lvl3pPr>
            <a:lvl4pPr marL="1828800" lvl="3" indent="-431800" algn="l">
              <a:lnSpc>
                <a:spcPct val="90000"/>
              </a:lnSpc>
              <a:spcBef>
                <a:spcPts val="1000"/>
              </a:spcBef>
              <a:spcAft>
                <a:spcPts val="0"/>
              </a:spcAft>
              <a:buClr>
                <a:srgbClr val="000000"/>
              </a:buClr>
              <a:buSzPts val="3200"/>
              <a:buChar char="•"/>
              <a:defRPr sz="3200"/>
            </a:lvl4pPr>
            <a:lvl5pPr marL="2286000" lvl="4" indent="-431800" algn="l">
              <a:lnSpc>
                <a:spcPct val="90000"/>
              </a:lnSpc>
              <a:spcBef>
                <a:spcPts val="1000"/>
              </a:spcBef>
              <a:spcAft>
                <a:spcPts val="0"/>
              </a:spcAft>
              <a:buClr>
                <a:srgbClr val="000000"/>
              </a:buClr>
              <a:buSzPts val="3200"/>
              <a:buChar char="•"/>
              <a:defRPr sz="3200"/>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50" name="Google Shape;50;p19"/>
          <p:cNvSpPr txBox="1">
            <a:spLocks noGrp="1"/>
          </p:cNvSpPr>
          <p:nvPr>
            <p:ph type="body" idx="2"/>
          </p:nvPr>
        </p:nvSpPr>
        <p:spPr>
          <a:xfrm>
            <a:off x="839787" y="2057400"/>
            <a:ext cx="3932239" cy="3811588"/>
          </a:xfrm>
          <a:prstGeom prst="rect">
            <a:avLst/>
          </a:prstGeom>
          <a:noFill/>
          <a:ln>
            <a:noFill/>
          </a:ln>
        </p:spPr>
        <p:txBody>
          <a:bodyPr spcFirstLastPara="1" wrap="square" lIns="45700" tIns="45700" rIns="45700" bIns="45700" anchor="t" anchorCtr="0">
            <a:normAutofit/>
          </a:bodyPr>
          <a:lstStyle>
            <a:lvl1pPr marL="457200" lvl="0" indent="-342900" algn="l">
              <a:lnSpc>
                <a:spcPct val="90000"/>
              </a:lnSpc>
              <a:spcBef>
                <a:spcPts val="1000"/>
              </a:spcBef>
              <a:spcAft>
                <a:spcPts val="0"/>
              </a:spcAft>
              <a:buClr>
                <a:srgbClr val="000000"/>
              </a:buClr>
              <a:buSzPts val="1800"/>
              <a:buChar char="•"/>
              <a:defRPr/>
            </a:lvl1pPr>
            <a:lvl2pPr marL="914400" lvl="1" indent="-342900" algn="l">
              <a:lnSpc>
                <a:spcPct val="90000"/>
              </a:lnSpc>
              <a:spcBef>
                <a:spcPts val="1000"/>
              </a:spcBef>
              <a:spcAft>
                <a:spcPts val="0"/>
              </a:spcAft>
              <a:buClr>
                <a:srgbClr val="000000"/>
              </a:buClr>
              <a:buSzPts val="1800"/>
              <a:buChar char="•"/>
              <a:defRPr/>
            </a:lvl2pPr>
            <a:lvl3pPr marL="1371600" lvl="2" indent="-342900" algn="l">
              <a:lnSpc>
                <a:spcPct val="90000"/>
              </a:lnSpc>
              <a:spcBef>
                <a:spcPts val="1000"/>
              </a:spcBef>
              <a:spcAft>
                <a:spcPts val="0"/>
              </a:spcAft>
              <a:buClr>
                <a:srgbClr val="000000"/>
              </a:buClr>
              <a:buSzPts val="1800"/>
              <a:buChar char="•"/>
              <a:defRPr/>
            </a:lvl3pPr>
            <a:lvl4pPr marL="1828800" lvl="3" indent="-342900" algn="l">
              <a:lnSpc>
                <a:spcPct val="90000"/>
              </a:lnSpc>
              <a:spcBef>
                <a:spcPts val="1000"/>
              </a:spcBef>
              <a:spcAft>
                <a:spcPts val="0"/>
              </a:spcAft>
              <a:buClr>
                <a:srgbClr val="000000"/>
              </a:buClr>
              <a:buSzPts val="1800"/>
              <a:buChar char="•"/>
              <a:defRPr/>
            </a:lvl4pPr>
            <a:lvl5pPr marL="2286000" lvl="4" indent="-342900" algn="l">
              <a:lnSpc>
                <a:spcPct val="90000"/>
              </a:lnSpc>
              <a:spcBef>
                <a:spcPts val="1000"/>
              </a:spcBef>
              <a:spcAft>
                <a:spcPts val="0"/>
              </a:spcAft>
              <a:buClr>
                <a:srgbClr val="000000"/>
              </a:buClr>
              <a:buSzPts val="1800"/>
              <a:buChar char="•"/>
              <a:defRPr/>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51" name="Google Shape;51;p19"/>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n con título">
  <p:cSld name="Imagen con título">
    <p:spTree>
      <p:nvGrpSpPr>
        <p:cNvPr id="1" name="Shape 52"/>
        <p:cNvGrpSpPr/>
        <p:nvPr/>
      </p:nvGrpSpPr>
      <p:grpSpPr>
        <a:xfrm>
          <a:off x="0" y="0"/>
          <a:ext cx="0" cy="0"/>
          <a:chOff x="0" y="0"/>
          <a:chExt cx="0" cy="0"/>
        </a:xfrm>
      </p:grpSpPr>
      <p:sp>
        <p:nvSpPr>
          <p:cNvPr id="53" name="Google Shape;53;p20"/>
          <p:cNvSpPr txBox="1">
            <a:spLocks noGrp="1"/>
          </p:cNvSpPr>
          <p:nvPr>
            <p:ph type="title"/>
          </p:nvPr>
        </p:nvSpPr>
        <p:spPr>
          <a:xfrm>
            <a:off x="839787" y="457200"/>
            <a:ext cx="3932239" cy="1600200"/>
          </a:xfrm>
          <a:prstGeom prst="rect">
            <a:avLst/>
          </a:prstGeom>
          <a:noFill/>
          <a:ln>
            <a:noFill/>
          </a:ln>
        </p:spPr>
        <p:txBody>
          <a:bodyPr spcFirstLastPara="1" wrap="square" lIns="45700" tIns="45700" rIns="45700" bIns="45700" anchor="b" anchorCtr="0">
            <a:normAutofit/>
          </a:bodyPr>
          <a:lstStyle>
            <a:lvl1pPr lvl="0" algn="l">
              <a:lnSpc>
                <a:spcPct val="90000"/>
              </a:lnSpc>
              <a:spcBef>
                <a:spcPts val="0"/>
              </a:spcBef>
              <a:spcAft>
                <a:spcPts val="0"/>
              </a:spcAft>
              <a:buClr>
                <a:srgbClr val="000000"/>
              </a:buClr>
              <a:buSzPts val="3200"/>
              <a:buFont typeface="Calibri"/>
              <a:buNone/>
              <a:defRPr sz="3200"/>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54" name="Google Shape;54;p20"/>
          <p:cNvSpPr>
            <a:spLocks noGrp="1"/>
          </p:cNvSpPr>
          <p:nvPr>
            <p:ph type="pic" idx="2"/>
          </p:nvPr>
        </p:nvSpPr>
        <p:spPr>
          <a:xfrm>
            <a:off x="5183187" y="987425"/>
            <a:ext cx="6172201" cy="4873625"/>
          </a:xfrm>
          <a:prstGeom prst="rect">
            <a:avLst/>
          </a:prstGeom>
          <a:noFill/>
          <a:ln>
            <a:noFill/>
          </a:ln>
        </p:spPr>
      </p:sp>
      <p:sp>
        <p:nvSpPr>
          <p:cNvPr id="55" name="Google Shape;55;p20"/>
          <p:cNvSpPr txBox="1">
            <a:spLocks noGrp="1"/>
          </p:cNvSpPr>
          <p:nvPr>
            <p:ph type="body" idx="1"/>
          </p:nvPr>
        </p:nvSpPr>
        <p:spPr>
          <a:xfrm>
            <a:off x="839787" y="2057400"/>
            <a:ext cx="3932239" cy="3811588"/>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000"/>
              </a:spcBef>
              <a:spcAft>
                <a:spcPts val="0"/>
              </a:spcAft>
              <a:buClr>
                <a:srgbClr val="000000"/>
              </a:buClr>
              <a:buSzPts val="1600"/>
              <a:buFont typeface="Calibri"/>
              <a:buNone/>
              <a:defRPr sz="1600"/>
            </a:lvl1pPr>
            <a:lvl2pPr marL="914400" lvl="1" indent="-228600" algn="l">
              <a:lnSpc>
                <a:spcPct val="90000"/>
              </a:lnSpc>
              <a:spcBef>
                <a:spcPts val="1000"/>
              </a:spcBef>
              <a:spcAft>
                <a:spcPts val="0"/>
              </a:spcAft>
              <a:buClr>
                <a:srgbClr val="000000"/>
              </a:buClr>
              <a:buSzPts val="1600"/>
              <a:buFont typeface="Calibri"/>
              <a:buNone/>
              <a:defRPr sz="1600"/>
            </a:lvl2pPr>
            <a:lvl3pPr marL="1371600" lvl="2" indent="-228600" algn="l">
              <a:lnSpc>
                <a:spcPct val="90000"/>
              </a:lnSpc>
              <a:spcBef>
                <a:spcPts val="1000"/>
              </a:spcBef>
              <a:spcAft>
                <a:spcPts val="0"/>
              </a:spcAft>
              <a:buClr>
                <a:srgbClr val="000000"/>
              </a:buClr>
              <a:buSzPts val="1600"/>
              <a:buFont typeface="Calibri"/>
              <a:buNone/>
              <a:defRPr sz="1600"/>
            </a:lvl3pPr>
            <a:lvl4pPr marL="1828800" lvl="3" indent="-228600" algn="l">
              <a:lnSpc>
                <a:spcPct val="90000"/>
              </a:lnSpc>
              <a:spcBef>
                <a:spcPts val="1000"/>
              </a:spcBef>
              <a:spcAft>
                <a:spcPts val="0"/>
              </a:spcAft>
              <a:buClr>
                <a:srgbClr val="000000"/>
              </a:buClr>
              <a:buSzPts val="1600"/>
              <a:buFont typeface="Calibri"/>
              <a:buNone/>
              <a:defRPr sz="1600"/>
            </a:lvl4pPr>
            <a:lvl5pPr marL="2286000" lvl="4" indent="-228600" algn="l">
              <a:lnSpc>
                <a:spcPct val="90000"/>
              </a:lnSpc>
              <a:spcBef>
                <a:spcPts val="1000"/>
              </a:spcBef>
              <a:spcAft>
                <a:spcPts val="0"/>
              </a:spcAft>
              <a:buClr>
                <a:srgbClr val="000000"/>
              </a:buClr>
              <a:buSzPts val="1600"/>
              <a:buFont typeface="Calibri"/>
              <a:buNone/>
              <a:defRPr sz="1600"/>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56" name="Google Shape;56;p20"/>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838200" y="365125"/>
            <a:ext cx="10515600" cy="1325563"/>
          </a:xfrm>
          <a:prstGeom prst="rect">
            <a:avLst/>
          </a:prstGeom>
          <a:noFill/>
          <a:ln>
            <a:noFill/>
          </a:ln>
        </p:spPr>
        <p:txBody>
          <a:bodyPr spcFirstLastPara="1" wrap="square" lIns="45700" tIns="45700" rIns="45700" bIns="45700" anchor="ctr" anchorCtr="0">
            <a:normAutofit/>
          </a:bodyPr>
          <a:lstStyle>
            <a:lvl1pPr marR="0" lvl="0"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1pPr>
            <a:lvl2pPr marR="0" lvl="1"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2pPr>
            <a:lvl3pPr marR="0" lvl="2"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3pPr>
            <a:lvl4pPr marR="0" lvl="3"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4pPr>
            <a:lvl5pPr marR="0" lvl="4"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5pPr>
            <a:lvl6pPr marR="0" lvl="5"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6pPr>
            <a:lvl7pPr marR="0" lvl="6"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7pPr>
            <a:lvl8pPr marR="0" lvl="7"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8pPr>
            <a:lvl9pPr marR="0" lvl="8"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9pPr>
          </a:lstStyle>
          <a:p>
            <a:endParaRPr/>
          </a:p>
        </p:txBody>
      </p:sp>
      <p:sp>
        <p:nvSpPr>
          <p:cNvPr id="7" name="Google Shape;7;p9"/>
          <p:cNvSpPr txBox="1">
            <a:spLocks noGrp="1"/>
          </p:cNvSpPr>
          <p:nvPr>
            <p:ph type="body" idx="1"/>
          </p:nvPr>
        </p:nvSpPr>
        <p:spPr>
          <a:xfrm>
            <a:off x="838200" y="1825625"/>
            <a:ext cx="10515600" cy="4351338"/>
          </a:xfrm>
          <a:prstGeom prst="rect">
            <a:avLst/>
          </a:prstGeom>
          <a:noFill/>
          <a:ln>
            <a:noFill/>
          </a:ln>
        </p:spPr>
        <p:txBody>
          <a:bodyPr spcFirstLastPara="1" wrap="square" lIns="45700" tIns="45700" rIns="45700" bIns="45700" anchor="t" anchorCtr="0">
            <a:normAutofit/>
          </a:bodyPr>
          <a:lstStyle>
            <a:lvl1pPr marL="457200" marR="0" lvl="0"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1pPr>
            <a:lvl2pPr marL="914400" marR="0" lvl="1"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2pPr>
            <a:lvl3pPr marL="1371600" marR="0" lvl="2"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3pPr>
            <a:lvl4pPr marL="1828800" marR="0" lvl="3"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4pPr>
            <a:lvl5pPr marL="2286000" marR="0" lvl="4"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5pPr>
            <a:lvl6pPr marL="2743200" marR="0" lvl="5"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6pPr>
            <a:lvl7pPr marL="3200400" marR="0" lvl="6"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7pPr>
            <a:lvl8pPr marL="3657600" marR="0" lvl="7"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8pPr>
            <a:lvl9pPr marL="4114800" marR="0" lvl="8"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9pPr>
          </a:lstStyle>
          <a:p>
            <a:endParaRPr/>
          </a:p>
        </p:txBody>
      </p:sp>
      <p:sp>
        <p:nvSpPr>
          <p:cNvPr id="8" name="Google Shape;8;p9"/>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6" r:id="rId6"/>
    <p:sldLayoutId id="2147483657" r:id="rId7"/>
    <p:sldLayoutId id="2147483659" r:id="rId8"/>
    <p:sldLayoutId id="2147483660"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jp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
          <p:cNvSpPr/>
          <p:nvPr/>
        </p:nvSpPr>
        <p:spPr>
          <a:xfrm>
            <a:off x="0" y="0"/>
            <a:ext cx="12192000" cy="6858000"/>
          </a:xfrm>
          <a:prstGeom prst="rect">
            <a:avLst/>
          </a:prstGeom>
          <a:gradFill>
            <a:gsLst>
              <a:gs pos="0">
                <a:srgbClr val="D4E5F5"/>
              </a:gs>
              <a:gs pos="100000">
                <a:srgbClr val="70A4D5"/>
              </a:gs>
            </a:gsLst>
            <a:lin ang="5400012" scaled="0"/>
          </a:gradFill>
          <a:ln w="9525" cap="flat" cmpd="sng">
            <a:solidFill>
              <a:schemeClr val="accent1"/>
            </a:solidFill>
            <a:prstDash val="solid"/>
            <a:miter lim="8000"/>
            <a:headEnd type="none" w="sm" len="sm"/>
            <a:tailEnd type="none" w="sm" len="sm"/>
          </a:ln>
          <a:effectLst>
            <a:outerShdw blurRad="63500" dist="19050" dir="5400000" rotWithShape="0">
              <a:srgbClr val="000000">
                <a:alpha val="61568"/>
              </a:srgbClr>
            </a:outerShdw>
            <a:reflection endPos="30000" dist="38100" dir="5400000" fadeDir="5400012" sy="-100000" algn="bl" rotWithShape="0"/>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62" name="Google Shape;62;p1"/>
          <p:cNvSpPr txBox="1">
            <a:spLocks noGrp="1"/>
          </p:cNvSpPr>
          <p:nvPr>
            <p:ph type="title"/>
          </p:nvPr>
        </p:nvSpPr>
        <p:spPr>
          <a:xfrm>
            <a:off x="6568477" y="2555858"/>
            <a:ext cx="4645200" cy="2889000"/>
          </a:xfrm>
          <a:prstGeom prst="rect">
            <a:avLst/>
          </a:prstGeom>
          <a:noFill/>
          <a:ln>
            <a:noFill/>
          </a:ln>
        </p:spPr>
        <p:txBody>
          <a:bodyPr spcFirstLastPara="1" wrap="square" lIns="45700" tIns="45700" rIns="45700" bIns="45700" anchor="b" anchorCtr="0">
            <a:normAutofit/>
          </a:bodyPr>
          <a:lstStyle/>
          <a:p>
            <a:pPr marL="0" lvl="0" indent="0" algn="ctr" rtl="0">
              <a:lnSpc>
                <a:spcPct val="90000"/>
              </a:lnSpc>
              <a:spcBef>
                <a:spcPts val="0"/>
              </a:spcBef>
              <a:spcAft>
                <a:spcPts val="0"/>
              </a:spcAft>
              <a:buClr>
                <a:srgbClr val="FFFFFF"/>
              </a:buClr>
              <a:buSzPts val="5100"/>
              <a:buFont typeface="Calibri"/>
              <a:buNone/>
            </a:pPr>
            <a:r>
              <a:rPr lang="en-US" sz="3400" b="1" dirty="0">
                <a:solidFill>
                  <a:schemeClr val="lt1"/>
                </a:solidFill>
              </a:rPr>
              <a:t>ET-PP </a:t>
            </a:r>
            <a:r>
              <a:rPr lang="en-US" sz="3400" b="1" dirty="0">
                <a:solidFill>
                  <a:srgbClr val="FFFF00"/>
                </a:solidFill>
              </a:rPr>
              <a:t>(WP6.2)</a:t>
            </a:r>
            <a:br>
              <a:rPr lang="en-US" sz="3400" b="1" dirty="0">
                <a:solidFill>
                  <a:schemeClr val="lt1"/>
                </a:solidFill>
              </a:rPr>
            </a:br>
            <a:r>
              <a:rPr lang="en-US" sz="3400" b="1" dirty="0">
                <a:solidFill>
                  <a:schemeClr val="lt1"/>
                </a:solidFill>
              </a:rPr>
              <a:t>2</a:t>
            </a:r>
            <a:r>
              <a:rPr lang="en-US" sz="3400" b="1" baseline="30000" dirty="0">
                <a:solidFill>
                  <a:schemeClr val="lt1"/>
                </a:solidFill>
              </a:rPr>
              <a:t>nd</a:t>
            </a:r>
            <a:r>
              <a:rPr lang="en-US" sz="3400" b="1" dirty="0">
                <a:solidFill>
                  <a:schemeClr val="lt1"/>
                </a:solidFill>
              </a:rPr>
              <a:t> review meeting (RP2)</a:t>
            </a:r>
            <a:endParaRPr sz="3400" b="1" dirty="0">
              <a:solidFill>
                <a:schemeClr val="lt1"/>
              </a:solidFill>
            </a:endParaRPr>
          </a:p>
          <a:p>
            <a:pPr marL="0" lvl="0" indent="0" algn="l" rtl="0">
              <a:lnSpc>
                <a:spcPct val="90000"/>
              </a:lnSpc>
              <a:spcBef>
                <a:spcPts val="0"/>
              </a:spcBef>
              <a:spcAft>
                <a:spcPts val="0"/>
              </a:spcAft>
              <a:buClr>
                <a:srgbClr val="FFFFFF"/>
              </a:buClr>
              <a:buSzPts val="5100"/>
              <a:buFont typeface="Calibri"/>
              <a:buNone/>
            </a:pPr>
            <a:endParaRPr sz="6100" dirty="0">
              <a:solidFill>
                <a:schemeClr val="lt1"/>
              </a:solidFill>
            </a:endParaRPr>
          </a:p>
        </p:txBody>
      </p:sp>
      <p:sp>
        <p:nvSpPr>
          <p:cNvPr id="63" name="Google Shape;63;p1"/>
          <p:cNvSpPr txBox="1">
            <a:spLocks noGrp="1"/>
          </p:cNvSpPr>
          <p:nvPr>
            <p:ph type="body" idx="1"/>
          </p:nvPr>
        </p:nvSpPr>
        <p:spPr>
          <a:xfrm>
            <a:off x="7077700" y="5537125"/>
            <a:ext cx="4545000" cy="1147800"/>
          </a:xfrm>
          <a:prstGeom prst="rect">
            <a:avLst/>
          </a:prstGeom>
          <a:noFill/>
          <a:ln>
            <a:noFill/>
          </a:ln>
        </p:spPr>
        <p:txBody>
          <a:bodyPr spcFirstLastPara="1" wrap="square" lIns="45700" tIns="45700" rIns="45700" bIns="45700" anchor="t" anchorCtr="0">
            <a:normAutofit/>
          </a:bodyPr>
          <a:lstStyle/>
          <a:p>
            <a:pPr marL="0" lvl="0" indent="0" algn="r" rtl="0">
              <a:lnSpc>
                <a:spcPct val="100000"/>
              </a:lnSpc>
              <a:spcBef>
                <a:spcPts val="0"/>
              </a:spcBef>
              <a:spcAft>
                <a:spcPts val="0"/>
              </a:spcAft>
              <a:buClr>
                <a:srgbClr val="FFFFFF"/>
              </a:buClr>
              <a:buSzPts val="2000"/>
              <a:buNone/>
            </a:pPr>
            <a:r>
              <a:rPr lang="en-US" sz="2000">
                <a:solidFill>
                  <a:srgbClr val="FFFFFF"/>
                </a:solidFill>
              </a:rPr>
              <a:t>15/05/2025</a:t>
            </a:r>
            <a:endParaRPr/>
          </a:p>
          <a:p>
            <a:pPr marL="0" lvl="0" indent="0" algn="r" rtl="0">
              <a:lnSpc>
                <a:spcPct val="100000"/>
              </a:lnSpc>
              <a:spcBef>
                <a:spcPts val="0"/>
              </a:spcBef>
              <a:spcAft>
                <a:spcPts val="0"/>
              </a:spcAft>
              <a:buClr>
                <a:srgbClr val="FFFFFF"/>
              </a:buClr>
              <a:buSzPts val="2000"/>
              <a:buNone/>
            </a:pPr>
            <a:r>
              <a:rPr lang="en-US" sz="2000">
                <a:solidFill>
                  <a:srgbClr val="FFFFFF"/>
                </a:solidFill>
              </a:rPr>
              <a:t>Grant agreement: Nº 101079696</a:t>
            </a:r>
            <a:endParaRPr/>
          </a:p>
        </p:txBody>
      </p:sp>
      <p:sp>
        <p:nvSpPr>
          <p:cNvPr id="64" name="Google Shape;64;p1"/>
          <p:cNvSpPr/>
          <p:nvPr/>
        </p:nvSpPr>
        <p:spPr>
          <a:xfrm flipH="1">
            <a:off x="0" y="0"/>
            <a:ext cx="6172783" cy="6858001"/>
          </a:xfrm>
          <a:custGeom>
            <a:avLst/>
            <a:gdLst/>
            <a:ahLst/>
            <a:cxnLst/>
            <a:rect l="l" t="t" r="r" b="b"/>
            <a:pathLst>
              <a:path w="21600" h="21600" extrusionOk="0">
                <a:moveTo>
                  <a:pt x="21600" y="0"/>
                </a:moveTo>
                <a:lnTo>
                  <a:pt x="242" y="0"/>
                </a:lnTo>
                <a:lnTo>
                  <a:pt x="123" y="841"/>
                </a:lnTo>
                <a:cubicBezTo>
                  <a:pt x="42" y="1562"/>
                  <a:pt x="0" y="2293"/>
                  <a:pt x="0" y="3033"/>
                </a:cubicBezTo>
                <a:cubicBezTo>
                  <a:pt x="0" y="10800"/>
                  <a:pt x="4591" y="17602"/>
                  <a:pt x="11464" y="21361"/>
                </a:cubicBezTo>
                <a:lnTo>
                  <a:pt x="11925" y="21600"/>
                </a:lnTo>
                <a:lnTo>
                  <a:pt x="21600" y="21600"/>
                </a:lnTo>
                <a:close/>
              </a:path>
            </a:pathLst>
          </a:custGeom>
          <a:solidFill>
            <a:srgbClr val="FFFFFF">
              <a:alpha val="80000"/>
            </a:srgbClr>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65" name="Google Shape;65;p1"/>
          <p:cNvSpPr/>
          <p:nvPr/>
        </p:nvSpPr>
        <p:spPr>
          <a:xfrm>
            <a:off x="0" y="0"/>
            <a:ext cx="6024155" cy="6858001"/>
          </a:xfrm>
          <a:custGeom>
            <a:avLst/>
            <a:gdLst/>
            <a:ahLst/>
            <a:cxnLst/>
            <a:rect l="l" t="t" r="r" b="b"/>
            <a:pathLst>
              <a:path w="21600" h="21600" extrusionOk="0">
                <a:moveTo>
                  <a:pt x="0" y="0"/>
                </a:moveTo>
                <a:lnTo>
                  <a:pt x="21348" y="0"/>
                </a:lnTo>
                <a:lnTo>
                  <a:pt x="21477" y="895"/>
                </a:lnTo>
                <a:cubicBezTo>
                  <a:pt x="21558" y="1598"/>
                  <a:pt x="21600" y="2311"/>
                  <a:pt x="21600" y="3033"/>
                </a:cubicBezTo>
                <a:cubicBezTo>
                  <a:pt x="21600" y="10972"/>
                  <a:pt x="16563" y="17877"/>
                  <a:pt x="9143" y="21418"/>
                </a:cubicBezTo>
                <a:lnTo>
                  <a:pt x="8738" y="21600"/>
                </a:lnTo>
                <a:lnTo>
                  <a:pt x="0" y="21600"/>
                </a:lnTo>
                <a:close/>
              </a:path>
            </a:pathLst>
          </a:custGeom>
          <a:solidFill>
            <a:srgbClr val="FFFFFF"/>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FFFFFF"/>
              </a:solidFill>
              <a:latin typeface="Calibri"/>
              <a:ea typeface="Calibri"/>
              <a:cs typeface="Calibri"/>
              <a:sym typeface="Calibri"/>
            </a:endParaRPr>
          </a:p>
        </p:txBody>
      </p:sp>
      <p:pic>
        <p:nvPicPr>
          <p:cNvPr id="66" name="Google Shape;66;p1" descr="Imagen 13"/>
          <p:cNvPicPr preferRelativeResize="0"/>
          <p:nvPr/>
        </p:nvPicPr>
        <p:blipFill rotWithShape="1">
          <a:blip r:embed="rId3">
            <a:alphaModFix/>
          </a:blip>
          <a:srcRect l="15988" r="16110"/>
          <a:stretch/>
        </p:blipFill>
        <p:spPr>
          <a:xfrm>
            <a:off x="419381" y="770070"/>
            <a:ext cx="4047844" cy="3949650"/>
          </a:xfrm>
          <a:prstGeom prst="rect">
            <a:avLst/>
          </a:prstGeom>
          <a:noFill/>
          <a:ln>
            <a:noFill/>
          </a:ln>
        </p:spPr>
      </p:pic>
      <p:sp>
        <p:nvSpPr>
          <p:cNvPr id="67" name="Google Shape;67;p1"/>
          <p:cNvSpPr txBox="1"/>
          <p:nvPr/>
        </p:nvSpPr>
        <p:spPr>
          <a:xfrm>
            <a:off x="419373" y="253352"/>
            <a:ext cx="5913000" cy="3387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808080"/>
              </a:buClr>
              <a:buSzPts val="1800"/>
              <a:buFont typeface="Calibri"/>
              <a:buNone/>
            </a:pPr>
            <a:r>
              <a:rPr lang="en-US" sz="1600" b="1" i="0" u="none" strike="noStrike" cap="none">
                <a:solidFill>
                  <a:srgbClr val="808080"/>
                </a:solidFill>
                <a:latin typeface="Calibri"/>
                <a:ea typeface="Calibri"/>
                <a:cs typeface="Calibri"/>
                <a:sym typeface="Calibri"/>
              </a:rPr>
              <a:t>Project: 101079696 — ET-PP — HORIZON-INFRA-2021-DEV-02</a:t>
            </a:r>
            <a:endParaRPr sz="1200" b="0" i="0" u="none" strike="noStrike" cap="none">
              <a:solidFill>
                <a:srgbClr val="000000"/>
              </a:solidFill>
              <a:latin typeface="Arial"/>
              <a:ea typeface="Arial"/>
              <a:cs typeface="Arial"/>
              <a:sym typeface="Arial"/>
            </a:endParaRPr>
          </a:p>
        </p:txBody>
      </p:sp>
      <p:sp>
        <p:nvSpPr>
          <p:cNvPr id="68" name="Google Shape;68;p1"/>
          <p:cNvSpPr txBox="1"/>
          <p:nvPr/>
        </p:nvSpPr>
        <p:spPr>
          <a:xfrm>
            <a:off x="419375" y="4982600"/>
            <a:ext cx="3305700" cy="6156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808080"/>
              </a:buClr>
              <a:buSzPts val="1800"/>
              <a:buFont typeface="Calibri"/>
              <a:buNone/>
            </a:pPr>
            <a:r>
              <a:rPr lang="en-US" sz="1700" b="1" i="0" u="none" strike="noStrike" cap="none">
                <a:solidFill>
                  <a:srgbClr val="808080"/>
                </a:solidFill>
                <a:latin typeface="Calibri"/>
                <a:ea typeface="Calibri"/>
                <a:cs typeface="Calibri"/>
                <a:sym typeface="Calibri"/>
              </a:rPr>
              <a:t>Horizon Europe: </a:t>
            </a:r>
            <a:endParaRPr sz="1700" b="1" i="0" u="none" strike="noStrike" cap="none">
              <a:solidFill>
                <a:srgbClr val="808080"/>
              </a:solidFill>
              <a:latin typeface="Calibri"/>
              <a:ea typeface="Calibri"/>
              <a:cs typeface="Calibri"/>
              <a:sym typeface="Calibri"/>
            </a:endParaRPr>
          </a:p>
          <a:p>
            <a:pPr marL="0" marR="0" lvl="0" indent="0" algn="l" rtl="0">
              <a:lnSpc>
                <a:spcPct val="100000"/>
              </a:lnSpc>
              <a:spcBef>
                <a:spcPts val="0"/>
              </a:spcBef>
              <a:spcAft>
                <a:spcPts val="0"/>
              </a:spcAft>
              <a:buClr>
                <a:srgbClr val="808080"/>
              </a:buClr>
              <a:buSzPts val="1800"/>
              <a:buFont typeface="Calibri"/>
              <a:buNone/>
            </a:pPr>
            <a:r>
              <a:rPr lang="en-US" sz="1700" b="1" i="0" u="none" strike="noStrike" cap="none">
                <a:solidFill>
                  <a:srgbClr val="808080"/>
                </a:solidFill>
                <a:latin typeface="Calibri"/>
                <a:ea typeface="Calibri"/>
                <a:cs typeface="Calibri"/>
                <a:sym typeface="Calibri"/>
              </a:rPr>
              <a:t>Coordination and Support Actions</a:t>
            </a:r>
            <a:endParaRPr sz="1300" b="0" i="0" u="none" strike="noStrike" cap="none">
              <a:solidFill>
                <a:srgbClr val="000000"/>
              </a:solidFill>
              <a:latin typeface="Arial"/>
              <a:ea typeface="Arial"/>
              <a:cs typeface="Arial"/>
              <a:sym typeface="Arial"/>
            </a:endParaRPr>
          </a:p>
        </p:txBody>
      </p:sp>
      <p:pic>
        <p:nvPicPr>
          <p:cNvPr id="69" name="Google Shape;69;p1"/>
          <p:cNvPicPr preferRelativeResize="0"/>
          <p:nvPr/>
        </p:nvPicPr>
        <p:blipFill rotWithShape="1">
          <a:blip r:embed="rId4">
            <a:alphaModFix/>
          </a:blip>
          <a:srcRect/>
          <a:stretch/>
        </p:blipFill>
        <p:spPr>
          <a:xfrm>
            <a:off x="9170018" y="505167"/>
            <a:ext cx="2552922" cy="26103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2D64A614-30D6-87AF-8873-CF378416B753}"/>
            </a:ext>
          </a:extLst>
        </p:cNvPr>
        <p:cNvGrpSpPr/>
        <p:nvPr/>
      </p:nvGrpSpPr>
      <p:grpSpPr>
        <a:xfrm>
          <a:off x="0" y="0"/>
          <a:ext cx="0" cy="0"/>
          <a:chOff x="0" y="0"/>
          <a:chExt cx="0" cy="0"/>
        </a:xfrm>
      </p:grpSpPr>
      <p:sp>
        <p:nvSpPr>
          <p:cNvPr id="120" name="Google Shape;120;g34fc7864250_0_128">
            <a:extLst>
              <a:ext uri="{FF2B5EF4-FFF2-40B4-BE49-F238E27FC236}">
                <a16:creationId xmlns:a16="http://schemas.microsoft.com/office/drawing/2014/main" id="{C704929F-972D-E229-3462-C0641EEEAB35}"/>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21" name="Google Shape;121;g34fc7864250_0_128">
            <a:extLst>
              <a:ext uri="{FF2B5EF4-FFF2-40B4-BE49-F238E27FC236}">
                <a16:creationId xmlns:a16="http://schemas.microsoft.com/office/drawing/2014/main" id="{EB4FF24E-9AA1-5410-7C80-FB8788028D65}"/>
              </a:ext>
            </a:extLst>
          </p:cNvPr>
          <p:cNvSpPr txBox="1">
            <a:spLocks noGrp="1"/>
          </p:cNvSpPr>
          <p:nvPr>
            <p:ph type="title"/>
          </p:nvPr>
        </p:nvSpPr>
        <p:spPr>
          <a:xfrm>
            <a:off x="311150" y="776700"/>
            <a:ext cx="115644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4400"/>
              <a:buFont typeface="Calibri"/>
              <a:buNone/>
            </a:pPr>
            <a:r>
              <a:rPr lang="en-US" dirty="0">
                <a:solidFill>
                  <a:schemeClr val="dk1"/>
                </a:solidFill>
              </a:rPr>
              <a:t>WP 6.2: Deliverables and milestones (2)</a:t>
            </a:r>
            <a:endParaRPr sz="3559" dirty="0">
              <a:solidFill>
                <a:schemeClr val="dk1"/>
              </a:solidFill>
            </a:endParaRPr>
          </a:p>
        </p:txBody>
      </p:sp>
      <p:sp>
        <p:nvSpPr>
          <p:cNvPr id="123" name="Google Shape;123;g34fc7864250_0_128">
            <a:extLst>
              <a:ext uri="{FF2B5EF4-FFF2-40B4-BE49-F238E27FC236}">
                <a16:creationId xmlns:a16="http://schemas.microsoft.com/office/drawing/2014/main" id="{E3B85F15-7800-993A-B367-AC03818800A5}"/>
              </a:ext>
            </a:extLst>
          </p:cNvPr>
          <p:cNvSpPr txBox="1">
            <a:spLocks noGrp="1"/>
          </p:cNvSpPr>
          <p:nvPr>
            <p:ph type="sldNum" idx="4294967295"/>
          </p:nvPr>
        </p:nvSpPr>
        <p:spPr>
          <a:xfrm>
            <a:off x="11571611" y="6291769"/>
            <a:ext cx="315733"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10</a:t>
            </a:fld>
            <a:endParaRPr dirty="0"/>
          </a:p>
        </p:txBody>
      </p:sp>
      <p:cxnSp>
        <p:nvCxnSpPr>
          <p:cNvPr id="124" name="Google Shape;124;g34fc7864250_0_128">
            <a:extLst>
              <a:ext uri="{FF2B5EF4-FFF2-40B4-BE49-F238E27FC236}">
                <a16:creationId xmlns:a16="http://schemas.microsoft.com/office/drawing/2014/main" id="{D54E2BB1-7FC9-4D72-452D-8B7DA97FF233}"/>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5" name="Google Shape;125;g34fc7864250_0_128">
            <a:extLst>
              <a:ext uri="{FF2B5EF4-FFF2-40B4-BE49-F238E27FC236}">
                <a16:creationId xmlns:a16="http://schemas.microsoft.com/office/drawing/2014/main" id="{BC0FE7A0-80E1-E874-8E4D-987DB0B576B0}"/>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6" name="Google Shape;126;g34fc7864250_0_128">
            <a:extLst>
              <a:ext uri="{FF2B5EF4-FFF2-40B4-BE49-F238E27FC236}">
                <a16:creationId xmlns:a16="http://schemas.microsoft.com/office/drawing/2014/main" id="{61E10236-95DB-854C-B87D-665D3BF49B68}"/>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27" name="Google Shape;127;g34fc7864250_0_128">
            <a:extLst>
              <a:ext uri="{FF2B5EF4-FFF2-40B4-BE49-F238E27FC236}">
                <a16:creationId xmlns:a16="http://schemas.microsoft.com/office/drawing/2014/main" id="{165253C4-9413-E83A-C980-663B152E662E}"/>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28" name="Google Shape;128;g34fc7864250_0_128">
            <a:extLst>
              <a:ext uri="{FF2B5EF4-FFF2-40B4-BE49-F238E27FC236}">
                <a16:creationId xmlns:a16="http://schemas.microsoft.com/office/drawing/2014/main" id="{FC4E08B4-C927-8481-9595-2D4E5C4119F3}"/>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29" name="Google Shape;129;g34fc7864250_0_128">
            <a:extLst>
              <a:ext uri="{FF2B5EF4-FFF2-40B4-BE49-F238E27FC236}">
                <a16:creationId xmlns:a16="http://schemas.microsoft.com/office/drawing/2014/main" id="{990A4DF9-81B6-B297-04F3-1C7D6AD057C4}"/>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30" name="Google Shape;130;g34fc7864250_0_128">
            <a:extLst>
              <a:ext uri="{FF2B5EF4-FFF2-40B4-BE49-F238E27FC236}">
                <a16:creationId xmlns:a16="http://schemas.microsoft.com/office/drawing/2014/main" id="{2513FF53-539D-DDE1-C023-CB077D01379A}"/>
              </a:ext>
            </a:extLst>
          </p:cNvPr>
          <p:cNvSpPr txBox="1"/>
          <p:nvPr/>
        </p:nvSpPr>
        <p:spPr>
          <a:xfrm>
            <a:off x="311150" y="1601455"/>
            <a:ext cx="8814600" cy="369291"/>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fr-CH" sz="1800" b="0" i="0" u="none" strike="noStrike" cap="none" dirty="0">
                <a:solidFill>
                  <a:schemeClr val="dk1"/>
                </a:solidFill>
                <a:latin typeface="Calibri"/>
                <a:ea typeface="Calibri"/>
                <a:cs typeface="Calibri"/>
                <a:sym typeface="Calibri"/>
              </a:rPr>
              <a:t>Pilot </a:t>
            </a:r>
            <a:r>
              <a:rPr lang="fr-CH" sz="1800" b="0" i="0" u="none" strike="noStrike" cap="none" dirty="0" err="1">
                <a:solidFill>
                  <a:schemeClr val="dk1"/>
                </a:solidFill>
                <a:latin typeface="Calibri"/>
                <a:ea typeface="Calibri"/>
                <a:cs typeface="Calibri"/>
                <a:sym typeface="Calibri"/>
              </a:rPr>
              <a:t>sector</a:t>
            </a:r>
            <a:r>
              <a:rPr lang="fr-CH" sz="1800" b="0" i="0" u="none" strike="noStrike" cap="none" dirty="0">
                <a:solidFill>
                  <a:schemeClr val="dk1"/>
                </a:solidFill>
                <a:latin typeface="Calibri"/>
                <a:ea typeface="Calibri"/>
                <a:cs typeface="Calibri"/>
                <a:sym typeface="Calibri"/>
              </a:rPr>
              <a:t>: </a:t>
            </a:r>
            <a:r>
              <a:rPr lang="fr-CH" sz="1800" b="0" i="0" u="none" strike="noStrike" cap="none" dirty="0" err="1">
                <a:solidFill>
                  <a:schemeClr val="dk1"/>
                </a:solidFill>
                <a:latin typeface="Calibri"/>
                <a:ea typeface="Calibri"/>
                <a:cs typeface="Calibri"/>
                <a:sym typeface="Calibri"/>
              </a:rPr>
              <a:t>from</a:t>
            </a:r>
            <a:r>
              <a:rPr lang="fr-CH" sz="1800" b="0" i="0" u="none" strike="noStrike" cap="none" dirty="0">
                <a:solidFill>
                  <a:schemeClr val="dk1"/>
                </a:solidFill>
                <a:latin typeface="Calibri"/>
                <a:ea typeface="Calibri"/>
                <a:cs typeface="Calibri"/>
                <a:sym typeface="Calibri"/>
              </a:rPr>
              <a:t> </a:t>
            </a:r>
            <a:r>
              <a:rPr lang="fr-CH" sz="1800" b="0" i="0" u="none" strike="noStrike" cap="none" dirty="0" err="1">
                <a:solidFill>
                  <a:schemeClr val="dk1"/>
                </a:solidFill>
                <a:latin typeface="Calibri"/>
                <a:ea typeface="Calibri"/>
                <a:cs typeface="Calibri"/>
                <a:sym typeface="Calibri"/>
              </a:rPr>
              <a:t>conceptual</a:t>
            </a:r>
            <a:r>
              <a:rPr lang="fr-CH" sz="1800" b="0" i="0" u="none" strike="noStrike" cap="none" dirty="0">
                <a:solidFill>
                  <a:schemeClr val="dk1"/>
                </a:solidFill>
                <a:latin typeface="Calibri"/>
                <a:ea typeface="Calibri"/>
                <a:cs typeface="Calibri"/>
                <a:sym typeface="Calibri"/>
              </a:rPr>
              <a:t> design to installation</a:t>
            </a:r>
            <a:endParaRPr sz="1800" b="0" i="0" u="none" strike="noStrike" cap="none" dirty="0">
              <a:solidFill>
                <a:schemeClr val="dk1"/>
              </a:solidFill>
              <a:latin typeface="Calibri"/>
              <a:ea typeface="Calibri"/>
              <a:cs typeface="Calibri"/>
              <a:sym typeface="Calibri"/>
            </a:endParaRPr>
          </a:p>
        </p:txBody>
      </p:sp>
      <p:sp>
        <p:nvSpPr>
          <p:cNvPr id="131" name="Google Shape;131;g34fc7864250_0_128">
            <a:extLst>
              <a:ext uri="{FF2B5EF4-FFF2-40B4-BE49-F238E27FC236}">
                <a16:creationId xmlns:a16="http://schemas.microsoft.com/office/drawing/2014/main" id="{1123C280-D2FB-BC4C-A10C-22C30CD35026}"/>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pic>
        <p:nvPicPr>
          <p:cNvPr id="4" name="Picture 3" descr="A yellow metal bars in a warehouse&#10;&#10;AI-generated content may be incorrect.">
            <a:extLst>
              <a:ext uri="{FF2B5EF4-FFF2-40B4-BE49-F238E27FC236}">
                <a16:creationId xmlns:a16="http://schemas.microsoft.com/office/drawing/2014/main" id="{2E455429-9CBF-181A-D838-0865E74A622A}"/>
              </a:ext>
            </a:extLst>
          </p:cNvPr>
          <p:cNvPicPr>
            <a:picLocks noChangeAspect="1"/>
          </p:cNvPicPr>
          <p:nvPr/>
        </p:nvPicPr>
        <p:blipFill>
          <a:blip r:embed="rId4"/>
          <a:stretch>
            <a:fillRect/>
          </a:stretch>
        </p:blipFill>
        <p:spPr>
          <a:xfrm rot="5400000">
            <a:off x="-142083" y="2576398"/>
            <a:ext cx="4042438" cy="3031828"/>
          </a:xfrm>
          <a:prstGeom prst="rect">
            <a:avLst/>
          </a:prstGeom>
        </p:spPr>
      </p:pic>
      <p:pic>
        <p:nvPicPr>
          <p:cNvPr id="5" name="Picture 4">
            <a:extLst>
              <a:ext uri="{FF2B5EF4-FFF2-40B4-BE49-F238E27FC236}">
                <a16:creationId xmlns:a16="http://schemas.microsoft.com/office/drawing/2014/main" id="{D491950D-893C-AF5F-8DED-D6FDF4F6AD30}"/>
              </a:ext>
            </a:extLst>
          </p:cNvPr>
          <p:cNvPicPr>
            <a:picLocks noChangeAspect="1"/>
          </p:cNvPicPr>
          <p:nvPr/>
        </p:nvPicPr>
        <p:blipFill>
          <a:blip r:embed="rId5"/>
          <a:stretch>
            <a:fillRect/>
          </a:stretch>
        </p:blipFill>
        <p:spPr>
          <a:xfrm>
            <a:off x="3578902" y="2071091"/>
            <a:ext cx="4523949" cy="4041551"/>
          </a:xfrm>
          <a:prstGeom prst="rect">
            <a:avLst/>
          </a:prstGeom>
        </p:spPr>
      </p:pic>
      <p:pic>
        <p:nvPicPr>
          <p:cNvPr id="6" name="Picture 5">
            <a:extLst>
              <a:ext uri="{FF2B5EF4-FFF2-40B4-BE49-F238E27FC236}">
                <a16:creationId xmlns:a16="http://schemas.microsoft.com/office/drawing/2014/main" id="{09FCE38D-1EB3-95D6-29D3-65F4CCD61C2C}"/>
              </a:ext>
            </a:extLst>
          </p:cNvPr>
          <p:cNvPicPr>
            <a:picLocks noChangeAspect="1"/>
          </p:cNvPicPr>
          <p:nvPr/>
        </p:nvPicPr>
        <p:blipFill>
          <a:blip r:embed="rId6"/>
          <a:stretch>
            <a:fillRect/>
          </a:stretch>
        </p:blipFill>
        <p:spPr>
          <a:xfrm>
            <a:off x="8286702" y="2070204"/>
            <a:ext cx="3084191" cy="4042438"/>
          </a:xfrm>
          <a:prstGeom prst="rect">
            <a:avLst/>
          </a:prstGeom>
        </p:spPr>
      </p:pic>
      <p:sp>
        <p:nvSpPr>
          <p:cNvPr id="7" name="TextBox 6">
            <a:extLst>
              <a:ext uri="{FF2B5EF4-FFF2-40B4-BE49-F238E27FC236}">
                <a16:creationId xmlns:a16="http://schemas.microsoft.com/office/drawing/2014/main" id="{63A6F739-4F13-C94B-6438-3D92B76BBEFD}"/>
              </a:ext>
            </a:extLst>
          </p:cNvPr>
          <p:cNvSpPr txBox="1"/>
          <p:nvPr/>
        </p:nvSpPr>
        <p:spPr>
          <a:xfrm>
            <a:off x="457112" y="5558080"/>
            <a:ext cx="2844048" cy="523220"/>
          </a:xfrm>
          <a:prstGeom prst="rect">
            <a:avLst/>
          </a:prstGeom>
          <a:noFill/>
        </p:spPr>
        <p:txBody>
          <a:bodyPr wrap="none" rtlCol="0">
            <a:spAutoFit/>
          </a:bodyPr>
          <a:lstStyle/>
          <a:p>
            <a:r>
              <a:rPr lang="en-GB" b="1" dirty="0">
                <a:solidFill>
                  <a:schemeClr val="bg1"/>
                </a:solidFill>
              </a:rPr>
              <a:t>Test of support installation and</a:t>
            </a:r>
          </a:p>
          <a:p>
            <a:r>
              <a:rPr lang="en-GB" b="1" dirty="0">
                <a:solidFill>
                  <a:schemeClr val="bg1"/>
                </a:solidFill>
              </a:rPr>
              <a:t>alignment in TT4 </a:t>
            </a:r>
          </a:p>
        </p:txBody>
      </p:sp>
      <p:sp>
        <p:nvSpPr>
          <p:cNvPr id="8" name="TextBox 7">
            <a:extLst>
              <a:ext uri="{FF2B5EF4-FFF2-40B4-BE49-F238E27FC236}">
                <a16:creationId xmlns:a16="http://schemas.microsoft.com/office/drawing/2014/main" id="{CDA22664-AB7F-99A4-3B6A-D2DCBE8532E5}"/>
              </a:ext>
            </a:extLst>
          </p:cNvPr>
          <p:cNvSpPr txBox="1"/>
          <p:nvPr/>
        </p:nvSpPr>
        <p:spPr>
          <a:xfrm>
            <a:off x="3811580" y="5558080"/>
            <a:ext cx="3849131" cy="307777"/>
          </a:xfrm>
          <a:prstGeom prst="rect">
            <a:avLst/>
          </a:prstGeom>
          <a:noFill/>
        </p:spPr>
        <p:txBody>
          <a:bodyPr wrap="none" rtlCol="0">
            <a:spAutoFit/>
          </a:bodyPr>
          <a:lstStyle/>
          <a:p>
            <a:r>
              <a:rPr lang="en-GB" b="1" dirty="0">
                <a:solidFill>
                  <a:schemeClr val="bg1"/>
                </a:solidFill>
              </a:rPr>
              <a:t>Installation of the extremity support in TT4 </a:t>
            </a:r>
          </a:p>
        </p:txBody>
      </p:sp>
      <p:sp>
        <p:nvSpPr>
          <p:cNvPr id="9" name="TextBox 8">
            <a:extLst>
              <a:ext uri="{FF2B5EF4-FFF2-40B4-BE49-F238E27FC236}">
                <a16:creationId xmlns:a16="http://schemas.microsoft.com/office/drawing/2014/main" id="{4B0DE39B-8C08-98B5-E2CB-A6D32A3F3D01}"/>
              </a:ext>
            </a:extLst>
          </p:cNvPr>
          <p:cNvSpPr txBox="1"/>
          <p:nvPr/>
        </p:nvSpPr>
        <p:spPr>
          <a:xfrm>
            <a:off x="8465408" y="5572828"/>
            <a:ext cx="2815208" cy="523220"/>
          </a:xfrm>
          <a:prstGeom prst="rect">
            <a:avLst/>
          </a:prstGeom>
          <a:noFill/>
        </p:spPr>
        <p:txBody>
          <a:bodyPr wrap="square" rtlCol="0">
            <a:spAutoFit/>
          </a:bodyPr>
          <a:lstStyle/>
          <a:p>
            <a:r>
              <a:rPr lang="en-GB" b="1" dirty="0">
                <a:solidFill>
                  <a:schemeClr val="bg1"/>
                </a:solidFill>
              </a:rPr>
              <a:t>Compensation bellows in the CERN’s vacuum firing furnace</a:t>
            </a:r>
          </a:p>
        </p:txBody>
      </p:sp>
      <p:sp>
        <p:nvSpPr>
          <p:cNvPr id="2" name="TextBox 1">
            <a:extLst>
              <a:ext uri="{FF2B5EF4-FFF2-40B4-BE49-F238E27FC236}">
                <a16:creationId xmlns:a16="http://schemas.microsoft.com/office/drawing/2014/main" id="{7C96FB92-93AD-EF34-568D-12E41DA3D95B}"/>
              </a:ext>
            </a:extLst>
          </p:cNvPr>
          <p:cNvSpPr txBox="1"/>
          <p:nvPr/>
        </p:nvSpPr>
        <p:spPr>
          <a:xfrm>
            <a:off x="9080299" y="1745833"/>
            <a:ext cx="2177199" cy="307777"/>
          </a:xfrm>
          <a:prstGeom prst="rect">
            <a:avLst/>
          </a:prstGeom>
          <a:noFill/>
        </p:spPr>
        <p:txBody>
          <a:bodyPr wrap="none" rtlCol="0">
            <a:spAutoFit/>
          </a:bodyPr>
          <a:lstStyle/>
          <a:p>
            <a:r>
              <a:rPr lang="en-GB" i="1" dirty="0">
                <a:latin typeface="Calibri" panose="020F0502020204030204" pitchFamily="34" charset="0"/>
                <a:ea typeface="Calibri" panose="020F0502020204030204" pitchFamily="34" charset="0"/>
                <a:cs typeface="Calibri" panose="020F0502020204030204" pitchFamily="34" charset="0"/>
              </a:rPr>
              <a:t>Fabrication and installation</a:t>
            </a:r>
          </a:p>
        </p:txBody>
      </p:sp>
    </p:spTree>
    <p:extLst>
      <p:ext uri="{BB962C8B-B14F-4D97-AF65-F5344CB8AC3E}">
        <p14:creationId xmlns:p14="http://schemas.microsoft.com/office/powerpoint/2010/main" val="21455992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F382B8B4-3635-5E6D-3B0D-1C415F31FCD4}"/>
            </a:ext>
          </a:extLst>
        </p:cNvPr>
        <p:cNvGrpSpPr/>
        <p:nvPr/>
      </p:nvGrpSpPr>
      <p:grpSpPr>
        <a:xfrm>
          <a:off x="0" y="0"/>
          <a:ext cx="0" cy="0"/>
          <a:chOff x="0" y="0"/>
          <a:chExt cx="0" cy="0"/>
        </a:xfrm>
      </p:grpSpPr>
      <p:sp>
        <p:nvSpPr>
          <p:cNvPr id="120" name="Google Shape;120;g34fc7864250_0_128">
            <a:extLst>
              <a:ext uri="{FF2B5EF4-FFF2-40B4-BE49-F238E27FC236}">
                <a16:creationId xmlns:a16="http://schemas.microsoft.com/office/drawing/2014/main" id="{47295EEA-3F7B-C724-13FB-713F323C0443}"/>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21" name="Google Shape;121;g34fc7864250_0_128">
            <a:extLst>
              <a:ext uri="{FF2B5EF4-FFF2-40B4-BE49-F238E27FC236}">
                <a16:creationId xmlns:a16="http://schemas.microsoft.com/office/drawing/2014/main" id="{F60E1615-8A15-9889-7727-ABC4AFF8DE16}"/>
              </a:ext>
            </a:extLst>
          </p:cNvPr>
          <p:cNvSpPr txBox="1">
            <a:spLocks noGrp="1"/>
          </p:cNvSpPr>
          <p:nvPr>
            <p:ph type="title"/>
          </p:nvPr>
        </p:nvSpPr>
        <p:spPr>
          <a:xfrm>
            <a:off x="311150" y="776700"/>
            <a:ext cx="115644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4400"/>
              <a:buFont typeface="Calibri"/>
              <a:buNone/>
            </a:pPr>
            <a:r>
              <a:rPr lang="en-US" dirty="0">
                <a:solidFill>
                  <a:schemeClr val="dk1"/>
                </a:solidFill>
              </a:rPr>
              <a:t>WP 6.2: Deliverables and milestones (3)</a:t>
            </a:r>
            <a:endParaRPr sz="3559" dirty="0">
              <a:solidFill>
                <a:schemeClr val="dk1"/>
              </a:solidFill>
            </a:endParaRPr>
          </a:p>
        </p:txBody>
      </p:sp>
      <p:sp>
        <p:nvSpPr>
          <p:cNvPr id="123" name="Google Shape;123;g34fc7864250_0_128">
            <a:extLst>
              <a:ext uri="{FF2B5EF4-FFF2-40B4-BE49-F238E27FC236}">
                <a16:creationId xmlns:a16="http://schemas.microsoft.com/office/drawing/2014/main" id="{790A6B82-4B43-9A3B-D010-6BF704FEFDBC}"/>
              </a:ext>
            </a:extLst>
          </p:cNvPr>
          <p:cNvSpPr txBox="1">
            <a:spLocks noGrp="1"/>
          </p:cNvSpPr>
          <p:nvPr>
            <p:ph type="sldNum" idx="4294967295"/>
          </p:nvPr>
        </p:nvSpPr>
        <p:spPr>
          <a:xfrm>
            <a:off x="11571611" y="6291769"/>
            <a:ext cx="315733"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11</a:t>
            </a:fld>
            <a:endParaRPr dirty="0"/>
          </a:p>
        </p:txBody>
      </p:sp>
      <p:cxnSp>
        <p:nvCxnSpPr>
          <p:cNvPr id="124" name="Google Shape;124;g34fc7864250_0_128">
            <a:extLst>
              <a:ext uri="{FF2B5EF4-FFF2-40B4-BE49-F238E27FC236}">
                <a16:creationId xmlns:a16="http://schemas.microsoft.com/office/drawing/2014/main" id="{24193C13-65D4-21EA-AA6D-FF4DE4596C56}"/>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5" name="Google Shape;125;g34fc7864250_0_128">
            <a:extLst>
              <a:ext uri="{FF2B5EF4-FFF2-40B4-BE49-F238E27FC236}">
                <a16:creationId xmlns:a16="http://schemas.microsoft.com/office/drawing/2014/main" id="{BC7AA361-7C45-8B2A-A22E-EC96C0CA5D84}"/>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6" name="Google Shape;126;g34fc7864250_0_128">
            <a:extLst>
              <a:ext uri="{FF2B5EF4-FFF2-40B4-BE49-F238E27FC236}">
                <a16:creationId xmlns:a16="http://schemas.microsoft.com/office/drawing/2014/main" id="{15E83338-B51C-976C-F242-FD5291A5A7C5}"/>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27" name="Google Shape;127;g34fc7864250_0_128">
            <a:extLst>
              <a:ext uri="{FF2B5EF4-FFF2-40B4-BE49-F238E27FC236}">
                <a16:creationId xmlns:a16="http://schemas.microsoft.com/office/drawing/2014/main" id="{5D8D8C02-3A50-D380-E8D0-DD6CF6D9208B}"/>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28" name="Google Shape;128;g34fc7864250_0_128">
            <a:extLst>
              <a:ext uri="{FF2B5EF4-FFF2-40B4-BE49-F238E27FC236}">
                <a16:creationId xmlns:a16="http://schemas.microsoft.com/office/drawing/2014/main" id="{D3058E4B-10B0-B0BD-31A5-D04DC35BE4B7}"/>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29" name="Google Shape;129;g34fc7864250_0_128">
            <a:extLst>
              <a:ext uri="{FF2B5EF4-FFF2-40B4-BE49-F238E27FC236}">
                <a16:creationId xmlns:a16="http://schemas.microsoft.com/office/drawing/2014/main" id="{E83E70D1-2099-9D85-3722-DB7E9778186B}"/>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30" name="Google Shape;130;g34fc7864250_0_128">
            <a:extLst>
              <a:ext uri="{FF2B5EF4-FFF2-40B4-BE49-F238E27FC236}">
                <a16:creationId xmlns:a16="http://schemas.microsoft.com/office/drawing/2014/main" id="{A62636E7-C747-7B59-03E9-412C24518E21}"/>
              </a:ext>
            </a:extLst>
          </p:cNvPr>
          <p:cNvSpPr txBox="1"/>
          <p:nvPr/>
        </p:nvSpPr>
        <p:spPr>
          <a:xfrm>
            <a:off x="363220" y="1509776"/>
            <a:ext cx="8814600" cy="369291"/>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fr-CH" sz="18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Pilot </a:t>
            </a:r>
            <a:r>
              <a:rPr lang="fr-CH" sz="1800" b="0" i="0" u="none" strike="noStrike" cap="none" dirty="0" err="1">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sector</a:t>
            </a:r>
            <a:r>
              <a:rPr lang="fr-CH" sz="18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 </a:t>
            </a:r>
            <a:r>
              <a:rPr lang="fr-CH" sz="1800" b="0" i="0" u="none" strike="noStrike" cap="none" dirty="0" err="1">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from</a:t>
            </a:r>
            <a:r>
              <a:rPr lang="fr-CH" sz="18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 </a:t>
            </a:r>
            <a:r>
              <a:rPr lang="fr-CH" sz="1800" b="0" i="0" u="none" strike="noStrike" cap="none" dirty="0" err="1">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conceptual</a:t>
            </a:r>
            <a:r>
              <a:rPr lang="fr-CH" sz="18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 design to installation.</a:t>
            </a:r>
            <a:endParaRPr sz="18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131" name="Google Shape;131;g34fc7864250_0_128">
            <a:extLst>
              <a:ext uri="{FF2B5EF4-FFF2-40B4-BE49-F238E27FC236}">
                <a16:creationId xmlns:a16="http://schemas.microsoft.com/office/drawing/2014/main" id="{ED400A63-A426-DDD7-1608-52ABF6D250EE}"/>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pic>
        <p:nvPicPr>
          <p:cNvPr id="2" name="Picture 1" descr="A large metal cylinder in a factory&#10;&#10;AI-generated content may be incorrect.">
            <a:extLst>
              <a:ext uri="{FF2B5EF4-FFF2-40B4-BE49-F238E27FC236}">
                <a16:creationId xmlns:a16="http://schemas.microsoft.com/office/drawing/2014/main" id="{3338F4DC-DF2D-990C-F404-334AB74E7EE7}"/>
              </a:ext>
            </a:extLst>
          </p:cNvPr>
          <p:cNvPicPr>
            <a:picLocks noChangeAspect="1"/>
          </p:cNvPicPr>
          <p:nvPr/>
        </p:nvPicPr>
        <p:blipFill>
          <a:blip r:embed="rId4"/>
          <a:stretch>
            <a:fillRect/>
          </a:stretch>
        </p:blipFill>
        <p:spPr>
          <a:xfrm rot="5400000">
            <a:off x="7753059" y="2073280"/>
            <a:ext cx="4657967" cy="3493475"/>
          </a:xfrm>
          <a:prstGeom prst="rect">
            <a:avLst/>
          </a:prstGeom>
        </p:spPr>
      </p:pic>
      <p:pic>
        <p:nvPicPr>
          <p:cNvPr id="3" name="Picture 2">
            <a:extLst>
              <a:ext uri="{FF2B5EF4-FFF2-40B4-BE49-F238E27FC236}">
                <a16:creationId xmlns:a16="http://schemas.microsoft.com/office/drawing/2014/main" id="{54F5201C-6E82-9FA3-8D8F-997C0D5296DA}"/>
              </a:ext>
            </a:extLst>
          </p:cNvPr>
          <p:cNvPicPr>
            <a:picLocks noChangeAspect="1"/>
          </p:cNvPicPr>
          <p:nvPr/>
        </p:nvPicPr>
        <p:blipFill>
          <a:blip r:embed="rId5"/>
          <a:stretch>
            <a:fillRect/>
          </a:stretch>
        </p:blipFill>
        <p:spPr>
          <a:xfrm>
            <a:off x="296061" y="1928524"/>
            <a:ext cx="7927300" cy="2573798"/>
          </a:xfrm>
          <a:prstGeom prst="rect">
            <a:avLst/>
          </a:prstGeom>
        </p:spPr>
      </p:pic>
      <p:sp>
        <p:nvSpPr>
          <p:cNvPr id="7" name="TextBox 6">
            <a:extLst>
              <a:ext uri="{FF2B5EF4-FFF2-40B4-BE49-F238E27FC236}">
                <a16:creationId xmlns:a16="http://schemas.microsoft.com/office/drawing/2014/main" id="{118E0D8C-AEA6-CD29-2E21-DFD72B5691FE}"/>
              </a:ext>
            </a:extLst>
          </p:cNvPr>
          <p:cNvSpPr txBox="1"/>
          <p:nvPr/>
        </p:nvSpPr>
        <p:spPr>
          <a:xfrm>
            <a:off x="249291" y="4502322"/>
            <a:ext cx="7918561" cy="1600438"/>
          </a:xfrm>
          <a:prstGeom prst="rect">
            <a:avLst/>
          </a:prstGeom>
          <a:noFill/>
        </p:spPr>
        <p:txBody>
          <a:bodyPr wrap="square" rtlCol="0">
            <a:spAutoFit/>
          </a:bodyPr>
          <a:lstStyle/>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r>
              <a:rPr kumimoji="0" lang="en-US" altLang="en-US" sz="1400" b="0" i="0" u="none" strike="noStrike" cap="none" normalizeH="0" baseline="0" dirty="0">
                <a:ln>
                  <a:noFill/>
                </a:ln>
                <a:solidFill>
                  <a:schemeClr val="tx1"/>
                </a:solidFill>
                <a:effectLst/>
                <a:latin typeface="Arial" panose="020B0604020202020204" pitchFamily="34" charset="0"/>
              </a:rPr>
              <a:t>The </a:t>
            </a:r>
            <a:r>
              <a:rPr kumimoji="0" lang="en-US" altLang="en-US" sz="1400" b="1" i="0" u="none" strike="noStrike" cap="none" normalizeH="0" baseline="0" dirty="0">
                <a:ln>
                  <a:noFill/>
                </a:ln>
                <a:solidFill>
                  <a:srgbClr val="00B050"/>
                </a:solidFill>
                <a:effectLst/>
                <a:latin typeface="Arial" panose="020B0604020202020204" pitchFamily="34" charset="0"/>
              </a:rPr>
              <a:t>detailed installation and measurement plan </a:t>
            </a:r>
            <a:r>
              <a:rPr kumimoji="0" lang="en-US" altLang="en-US" sz="1400" b="0" i="0" u="none" strike="noStrike" cap="none" normalizeH="0" baseline="0" dirty="0">
                <a:ln>
                  <a:noFill/>
                </a:ln>
                <a:solidFill>
                  <a:schemeClr val="tx1"/>
                </a:solidFill>
                <a:effectLst/>
                <a:latin typeface="Arial" panose="020B0604020202020204" pitchFamily="34" charset="0"/>
              </a:rPr>
              <a:t>was prepared in January and is updated monthly based on input from the fabrication teams.</a:t>
            </a:r>
          </a:p>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r>
              <a:rPr kumimoji="0" lang="en-US" altLang="en-US" sz="1400" b="0" i="0" u="none" strike="noStrike" cap="none" normalizeH="0" baseline="0" dirty="0">
                <a:ln>
                  <a:noFill/>
                </a:ln>
                <a:solidFill>
                  <a:schemeClr val="tx1"/>
                </a:solidFill>
                <a:effectLst/>
                <a:latin typeface="Arial" panose="020B0604020202020204" pitchFamily="34" charset="0"/>
              </a:rPr>
              <a:t>Currently, the measurements are organized into three main areas:</a:t>
            </a:r>
          </a:p>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endParaRPr kumimoji="0" lang="en-US" altLang="en-US" sz="1400" b="0" i="0" u="none" strike="noStrike" cap="none" normalizeH="0" baseline="0" dirty="0">
              <a:ln>
                <a:noFill/>
              </a:ln>
              <a:solidFill>
                <a:schemeClr val="tx1"/>
              </a:solidFill>
              <a:effectLst/>
              <a:latin typeface="Arial" panose="020B0604020202020204" pitchFamily="34" charset="0"/>
            </a:endParaRPr>
          </a:p>
          <a:p>
            <a:pPr marL="447675" lvl="2" indent="265113" eaLnBrk="0" fontAlgn="base" hangingPunct="0">
              <a:spcBef>
                <a:spcPct val="0"/>
              </a:spcBef>
              <a:spcAft>
                <a:spcPct val="0"/>
              </a:spcAft>
              <a:buClrTx/>
              <a:buFontTx/>
              <a:buAutoNum type="arabicPeriod"/>
            </a:pPr>
            <a:r>
              <a:rPr kumimoji="0" lang="en-US" altLang="en-US" b="1" i="0" u="none" strike="noStrike" cap="none" normalizeH="0" baseline="0" dirty="0">
                <a:ln>
                  <a:noFill/>
                </a:ln>
                <a:solidFill>
                  <a:schemeClr val="tx1"/>
                </a:solidFill>
                <a:effectLst/>
                <a:latin typeface="Arial" panose="020B0604020202020204" pitchFamily="34" charset="0"/>
              </a:rPr>
              <a:t>Dust generation </a:t>
            </a:r>
            <a:r>
              <a:rPr kumimoji="0" lang="en-US" altLang="en-US" b="0" i="0" u="none" strike="noStrike" cap="none" normalizeH="0" baseline="0" dirty="0">
                <a:ln>
                  <a:noFill/>
                </a:ln>
                <a:solidFill>
                  <a:schemeClr val="tx1"/>
                </a:solidFill>
                <a:effectLst/>
                <a:latin typeface="Arial" panose="020B0604020202020204" pitchFamily="34" charset="0"/>
              </a:rPr>
              <a:t>during tube junction assembly.</a:t>
            </a:r>
          </a:p>
          <a:p>
            <a:pPr marL="447675" lvl="2" indent="265113" eaLnBrk="0" fontAlgn="base" hangingPunct="0">
              <a:spcBef>
                <a:spcPct val="0"/>
              </a:spcBef>
              <a:spcAft>
                <a:spcPct val="0"/>
              </a:spcAft>
              <a:buClrTx/>
              <a:buFontTx/>
              <a:buAutoNum type="arabicPeriod" startAt="2"/>
            </a:pPr>
            <a:r>
              <a:rPr kumimoji="0" lang="en-US" altLang="en-US" b="0" i="0" u="none" strike="noStrike" cap="none" normalizeH="0" baseline="0" dirty="0">
                <a:ln>
                  <a:noFill/>
                </a:ln>
                <a:solidFill>
                  <a:schemeClr val="tx1"/>
                </a:solidFill>
                <a:effectLst/>
                <a:latin typeface="Arial" panose="020B0604020202020204" pitchFamily="34" charset="0"/>
              </a:rPr>
              <a:t>Performance evaluation of </a:t>
            </a:r>
            <a:r>
              <a:rPr kumimoji="0" lang="en-US" altLang="en-US" b="1" i="0" u="none" strike="noStrike" cap="none" normalizeH="0" baseline="0" dirty="0">
                <a:ln>
                  <a:noFill/>
                </a:ln>
                <a:solidFill>
                  <a:schemeClr val="tx1"/>
                </a:solidFill>
                <a:effectLst/>
                <a:latin typeface="Arial" panose="020B0604020202020204" pitchFamily="34" charset="0"/>
              </a:rPr>
              <a:t>pumps and instrumentation</a:t>
            </a:r>
            <a:r>
              <a:rPr kumimoji="0" lang="en-US" altLang="en-US" b="0" i="0" u="none" strike="noStrike" cap="none" normalizeH="0" baseline="0" dirty="0">
                <a:ln>
                  <a:noFill/>
                </a:ln>
                <a:solidFill>
                  <a:schemeClr val="tx1"/>
                </a:solidFill>
                <a:effectLst/>
                <a:latin typeface="Arial" panose="020B0604020202020204" pitchFamily="34" charset="0"/>
              </a:rPr>
              <a:t>.</a:t>
            </a:r>
          </a:p>
          <a:p>
            <a:pPr marL="447675" lvl="2" indent="265113" eaLnBrk="0" fontAlgn="base" hangingPunct="0">
              <a:spcBef>
                <a:spcPct val="0"/>
              </a:spcBef>
              <a:spcAft>
                <a:spcPct val="0"/>
              </a:spcAft>
              <a:buClrTx/>
              <a:buFontTx/>
              <a:buAutoNum type="arabicPeriod" startAt="3"/>
            </a:pPr>
            <a:r>
              <a:rPr kumimoji="0" lang="en-US" altLang="en-US" b="0" i="0" u="none" strike="noStrike" cap="none" normalizeH="0" baseline="0" dirty="0">
                <a:ln>
                  <a:noFill/>
                </a:ln>
                <a:solidFill>
                  <a:schemeClr val="tx1"/>
                </a:solidFill>
                <a:effectLst/>
                <a:latin typeface="Arial" panose="020B0604020202020204" pitchFamily="34" charset="0"/>
              </a:rPr>
              <a:t>Performance evaluation of a </a:t>
            </a:r>
            <a:r>
              <a:rPr kumimoji="0" lang="en-US" altLang="en-US" b="1" i="0" u="none" strike="noStrike" cap="none" normalizeH="0" baseline="0" dirty="0">
                <a:ln>
                  <a:noFill/>
                </a:ln>
                <a:solidFill>
                  <a:schemeClr val="tx1"/>
                </a:solidFill>
                <a:effectLst/>
                <a:latin typeface="Arial" panose="020B0604020202020204" pitchFamily="34" charset="0"/>
              </a:rPr>
              <a:t>36-metre-long pipe </a:t>
            </a:r>
            <a:r>
              <a:rPr kumimoji="0" lang="en-US" altLang="en-US" b="0" i="0" u="none" strike="noStrike" cap="none" normalizeH="0" baseline="0" dirty="0">
                <a:ln>
                  <a:noFill/>
                </a:ln>
                <a:solidFill>
                  <a:schemeClr val="tx1"/>
                </a:solidFill>
                <a:effectLst/>
                <a:latin typeface="Arial" panose="020B0604020202020204" pitchFamily="34" charset="0"/>
              </a:rPr>
              <a:t>(scheduled to begin in August).</a:t>
            </a:r>
          </a:p>
        </p:txBody>
      </p:sp>
      <p:sp>
        <p:nvSpPr>
          <p:cNvPr id="8" name="TextBox 7">
            <a:extLst>
              <a:ext uri="{FF2B5EF4-FFF2-40B4-BE49-F238E27FC236}">
                <a16:creationId xmlns:a16="http://schemas.microsoft.com/office/drawing/2014/main" id="{1F5E7DC2-144D-1427-2998-DD00D0D1C94F}"/>
              </a:ext>
            </a:extLst>
          </p:cNvPr>
          <p:cNvSpPr txBox="1"/>
          <p:nvPr/>
        </p:nvSpPr>
        <p:spPr>
          <a:xfrm>
            <a:off x="311150" y="3995753"/>
            <a:ext cx="4867432" cy="523220"/>
          </a:xfrm>
          <a:prstGeom prst="rect">
            <a:avLst/>
          </a:prstGeom>
          <a:noFill/>
        </p:spPr>
        <p:txBody>
          <a:bodyPr wrap="square" rtlCol="0">
            <a:spAutoFit/>
          </a:bodyPr>
          <a:lstStyle/>
          <a:p>
            <a:r>
              <a:rPr lang="en-GB" b="1" dirty="0">
                <a:solidFill>
                  <a:schemeClr val="bg1"/>
                </a:solidFill>
              </a:rPr>
              <a:t>Vacuum tube elements (first phase) at the supplier production plant</a:t>
            </a:r>
          </a:p>
        </p:txBody>
      </p:sp>
      <p:sp>
        <p:nvSpPr>
          <p:cNvPr id="9" name="TextBox 8">
            <a:extLst>
              <a:ext uri="{FF2B5EF4-FFF2-40B4-BE49-F238E27FC236}">
                <a16:creationId xmlns:a16="http://schemas.microsoft.com/office/drawing/2014/main" id="{94D3DF8F-F9AB-A052-89AD-AA84E2B3A8B8}"/>
              </a:ext>
            </a:extLst>
          </p:cNvPr>
          <p:cNvSpPr txBox="1"/>
          <p:nvPr/>
        </p:nvSpPr>
        <p:spPr>
          <a:xfrm>
            <a:off x="8382025" y="5369442"/>
            <a:ext cx="3493475" cy="738664"/>
          </a:xfrm>
          <a:prstGeom prst="rect">
            <a:avLst/>
          </a:prstGeom>
          <a:noFill/>
        </p:spPr>
        <p:txBody>
          <a:bodyPr wrap="square" rtlCol="0">
            <a:spAutoFit/>
          </a:bodyPr>
          <a:lstStyle/>
          <a:p>
            <a:r>
              <a:rPr lang="en-GB" b="1" dirty="0">
                <a:solidFill>
                  <a:schemeClr val="bg1"/>
                </a:solidFill>
              </a:rPr>
              <a:t>Vacuum tube elements (first phase) in TT4 at CERN waiting for optical baffle ring welding.</a:t>
            </a:r>
          </a:p>
        </p:txBody>
      </p:sp>
      <p:sp>
        <p:nvSpPr>
          <p:cNvPr id="4" name="TextBox 3">
            <a:extLst>
              <a:ext uri="{FF2B5EF4-FFF2-40B4-BE49-F238E27FC236}">
                <a16:creationId xmlns:a16="http://schemas.microsoft.com/office/drawing/2014/main" id="{EDD3B388-F894-6548-B7F0-4EED9C8C7C47}"/>
              </a:ext>
            </a:extLst>
          </p:cNvPr>
          <p:cNvSpPr txBox="1"/>
          <p:nvPr/>
        </p:nvSpPr>
        <p:spPr>
          <a:xfrm>
            <a:off x="5975081" y="1590628"/>
            <a:ext cx="2177199" cy="307777"/>
          </a:xfrm>
          <a:prstGeom prst="rect">
            <a:avLst/>
          </a:prstGeom>
          <a:noFill/>
        </p:spPr>
        <p:txBody>
          <a:bodyPr wrap="none" rtlCol="0">
            <a:spAutoFit/>
          </a:bodyPr>
          <a:lstStyle/>
          <a:p>
            <a:r>
              <a:rPr lang="en-GB" i="1" dirty="0">
                <a:latin typeface="Calibri" panose="020F0502020204030204" pitchFamily="34" charset="0"/>
                <a:ea typeface="Calibri" panose="020F0502020204030204" pitchFamily="34" charset="0"/>
                <a:cs typeface="Calibri" panose="020F0502020204030204" pitchFamily="34" charset="0"/>
              </a:rPr>
              <a:t>Fabrication and installation</a:t>
            </a:r>
          </a:p>
        </p:txBody>
      </p:sp>
    </p:spTree>
    <p:extLst>
      <p:ext uri="{BB962C8B-B14F-4D97-AF65-F5344CB8AC3E}">
        <p14:creationId xmlns:p14="http://schemas.microsoft.com/office/powerpoint/2010/main" val="42370131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93C5C7AA-2E5C-306C-C645-9A65270F1C9C}"/>
            </a:ext>
          </a:extLst>
        </p:cNvPr>
        <p:cNvGrpSpPr/>
        <p:nvPr/>
      </p:nvGrpSpPr>
      <p:grpSpPr>
        <a:xfrm>
          <a:off x="0" y="0"/>
          <a:ext cx="0" cy="0"/>
          <a:chOff x="0" y="0"/>
          <a:chExt cx="0" cy="0"/>
        </a:xfrm>
      </p:grpSpPr>
      <p:sp>
        <p:nvSpPr>
          <p:cNvPr id="120" name="Google Shape;120;g34fc7864250_0_128">
            <a:extLst>
              <a:ext uri="{FF2B5EF4-FFF2-40B4-BE49-F238E27FC236}">
                <a16:creationId xmlns:a16="http://schemas.microsoft.com/office/drawing/2014/main" id="{25C6FEAC-17AC-0B6C-4956-9B8516F66507}"/>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21" name="Google Shape;121;g34fc7864250_0_128">
            <a:extLst>
              <a:ext uri="{FF2B5EF4-FFF2-40B4-BE49-F238E27FC236}">
                <a16:creationId xmlns:a16="http://schemas.microsoft.com/office/drawing/2014/main" id="{C5D17306-82A3-3EC3-9BA8-7951FA9BDC48}"/>
              </a:ext>
            </a:extLst>
          </p:cNvPr>
          <p:cNvSpPr txBox="1">
            <a:spLocks noGrp="1"/>
          </p:cNvSpPr>
          <p:nvPr>
            <p:ph type="title"/>
          </p:nvPr>
        </p:nvSpPr>
        <p:spPr>
          <a:xfrm>
            <a:off x="311150" y="776700"/>
            <a:ext cx="115644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4400"/>
              <a:buFont typeface="Calibri"/>
              <a:buNone/>
            </a:pPr>
            <a:r>
              <a:rPr lang="en-US" dirty="0">
                <a:solidFill>
                  <a:schemeClr val="dk1"/>
                </a:solidFill>
              </a:rPr>
              <a:t>WP 6.2: Deliverables and milestones (4)</a:t>
            </a:r>
            <a:endParaRPr sz="3559" dirty="0">
              <a:solidFill>
                <a:schemeClr val="dk1"/>
              </a:solidFill>
            </a:endParaRPr>
          </a:p>
        </p:txBody>
      </p:sp>
      <p:sp>
        <p:nvSpPr>
          <p:cNvPr id="122" name="Google Shape;122;g34fc7864250_0_128">
            <a:extLst>
              <a:ext uri="{FF2B5EF4-FFF2-40B4-BE49-F238E27FC236}">
                <a16:creationId xmlns:a16="http://schemas.microsoft.com/office/drawing/2014/main" id="{98BED2F3-8E1D-D180-516C-5CD923D9472A}"/>
              </a:ext>
            </a:extLst>
          </p:cNvPr>
          <p:cNvSpPr txBox="1"/>
          <p:nvPr/>
        </p:nvSpPr>
        <p:spPr>
          <a:xfrm>
            <a:off x="387320" y="2003225"/>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23" name="Google Shape;123;g34fc7864250_0_128">
            <a:extLst>
              <a:ext uri="{FF2B5EF4-FFF2-40B4-BE49-F238E27FC236}">
                <a16:creationId xmlns:a16="http://schemas.microsoft.com/office/drawing/2014/main" id="{96E5B572-2F31-CCE5-6FC7-36D71186C320}"/>
              </a:ext>
            </a:extLst>
          </p:cNvPr>
          <p:cNvSpPr txBox="1">
            <a:spLocks noGrp="1"/>
          </p:cNvSpPr>
          <p:nvPr>
            <p:ph type="sldNum" idx="4294967295"/>
          </p:nvPr>
        </p:nvSpPr>
        <p:spPr>
          <a:xfrm>
            <a:off x="11579703" y="6291769"/>
            <a:ext cx="307641"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12</a:t>
            </a:fld>
            <a:endParaRPr dirty="0"/>
          </a:p>
        </p:txBody>
      </p:sp>
      <p:cxnSp>
        <p:nvCxnSpPr>
          <p:cNvPr id="124" name="Google Shape;124;g34fc7864250_0_128">
            <a:extLst>
              <a:ext uri="{FF2B5EF4-FFF2-40B4-BE49-F238E27FC236}">
                <a16:creationId xmlns:a16="http://schemas.microsoft.com/office/drawing/2014/main" id="{276B67EF-08CC-B8BF-46F6-4A51E3F07E3B}"/>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5" name="Google Shape;125;g34fc7864250_0_128">
            <a:extLst>
              <a:ext uri="{FF2B5EF4-FFF2-40B4-BE49-F238E27FC236}">
                <a16:creationId xmlns:a16="http://schemas.microsoft.com/office/drawing/2014/main" id="{4250EF99-8B6A-2E7D-9A7C-672F940F54E0}"/>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6" name="Google Shape;126;g34fc7864250_0_128">
            <a:extLst>
              <a:ext uri="{FF2B5EF4-FFF2-40B4-BE49-F238E27FC236}">
                <a16:creationId xmlns:a16="http://schemas.microsoft.com/office/drawing/2014/main" id="{B5A61663-B072-9263-2295-14C577DF9A9C}"/>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27" name="Google Shape;127;g34fc7864250_0_128">
            <a:extLst>
              <a:ext uri="{FF2B5EF4-FFF2-40B4-BE49-F238E27FC236}">
                <a16:creationId xmlns:a16="http://schemas.microsoft.com/office/drawing/2014/main" id="{1A75C19C-D908-A0A0-5D49-55AF68E88819}"/>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28" name="Google Shape;128;g34fc7864250_0_128">
            <a:extLst>
              <a:ext uri="{FF2B5EF4-FFF2-40B4-BE49-F238E27FC236}">
                <a16:creationId xmlns:a16="http://schemas.microsoft.com/office/drawing/2014/main" id="{A6D3420B-2349-6880-CCC6-AAB238B0A0E5}"/>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29" name="Google Shape;129;g34fc7864250_0_128">
            <a:extLst>
              <a:ext uri="{FF2B5EF4-FFF2-40B4-BE49-F238E27FC236}">
                <a16:creationId xmlns:a16="http://schemas.microsoft.com/office/drawing/2014/main" id="{939D2793-C767-1C53-D15D-01E435256D88}"/>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30" name="Google Shape;130;g34fc7864250_0_128">
            <a:extLst>
              <a:ext uri="{FF2B5EF4-FFF2-40B4-BE49-F238E27FC236}">
                <a16:creationId xmlns:a16="http://schemas.microsoft.com/office/drawing/2014/main" id="{B82F81A4-E79F-FD44-EC58-8576BAD0C68F}"/>
              </a:ext>
            </a:extLst>
          </p:cNvPr>
          <p:cNvSpPr txBox="1"/>
          <p:nvPr/>
        </p:nvSpPr>
        <p:spPr>
          <a:xfrm>
            <a:off x="304800" y="1703618"/>
            <a:ext cx="7955121" cy="4031833"/>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GB" sz="1600" b="1" dirty="0">
                <a:solidFill>
                  <a:srgbClr val="00B050"/>
                </a:solidFill>
                <a:latin typeface="Calibri"/>
                <a:ea typeface="Calibri"/>
                <a:cs typeface="Calibri"/>
                <a:sym typeface="Calibri"/>
              </a:rPr>
              <a:t>The Pre-TDR </a:t>
            </a:r>
            <a:r>
              <a:rPr lang="en-GB" sz="1600" dirty="0">
                <a:solidFill>
                  <a:schemeClr val="dk1"/>
                </a:solidFill>
                <a:latin typeface="Calibri"/>
                <a:ea typeface="Calibri"/>
                <a:cs typeface="Calibri"/>
                <a:sym typeface="Calibri"/>
              </a:rPr>
              <a:t>was issued in January following a peer review.</a:t>
            </a:r>
          </a:p>
          <a:p>
            <a:pPr marL="0" marR="0" lvl="0" indent="0" algn="l" rtl="0">
              <a:lnSpc>
                <a:spcPct val="100000"/>
              </a:lnSpc>
              <a:spcBef>
                <a:spcPts val="0"/>
              </a:spcBef>
              <a:spcAft>
                <a:spcPts val="0"/>
              </a:spcAft>
              <a:buClr>
                <a:schemeClr val="dk1"/>
              </a:buClr>
              <a:buSzPts val="1800"/>
              <a:buFont typeface="Calibri"/>
              <a:buNone/>
            </a:pPr>
            <a:endParaRPr lang="en-GB" sz="16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800"/>
              <a:buFont typeface="Calibri"/>
              <a:buNone/>
            </a:pPr>
            <a:r>
              <a:rPr lang="en-GB" sz="1600" dirty="0">
                <a:solidFill>
                  <a:schemeClr val="dk1"/>
                </a:solidFill>
                <a:latin typeface="Calibri"/>
                <a:ea typeface="Calibri"/>
                <a:cs typeface="Calibri"/>
                <a:sym typeface="Calibri"/>
              </a:rPr>
              <a:t>The review defined the focus areas for our current development activities:</a:t>
            </a:r>
          </a:p>
          <a:p>
            <a:pPr marL="0" marR="0" lvl="0" indent="0" algn="l" rtl="0">
              <a:lnSpc>
                <a:spcPct val="100000"/>
              </a:lnSpc>
              <a:spcBef>
                <a:spcPts val="0"/>
              </a:spcBef>
              <a:spcAft>
                <a:spcPts val="0"/>
              </a:spcAft>
              <a:buClr>
                <a:schemeClr val="dk1"/>
              </a:buClr>
              <a:buSzPts val="1800"/>
              <a:buFont typeface="Calibri"/>
              <a:buNone/>
            </a:pPr>
            <a:endParaRPr lang="en-GB" sz="16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600" b="1" dirty="0">
                <a:solidFill>
                  <a:srgbClr val="00B050"/>
                </a:solidFill>
                <a:latin typeface="Calibri"/>
                <a:ea typeface="Calibri"/>
                <a:cs typeface="Calibri"/>
                <a:sym typeface="Calibri"/>
              </a:rPr>
              <a:t>Corrosion studies</a:t>
            </a:r>
            <a:r>
              <a:rPr lang="en-GB" sz="1600" dirty="0">
                <a:solidFill>
                  <a:schemeClr val="dk1"/>
                </a:solidFill>
                <a:latin typeface="Calibri"/>
                <a:ea typeface="Calibri"/>
                <a:cs typeface="Calibri"/>
                <a:sym typeface="Calibri"/>
              </a:rPr>
              <a:t>: Further investigations under realistic conditions relevant to the proposed sites.</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endParaRPr lang="en-GB" sz="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600" b="1" dirty="0">
                <a:solidFill>
                  <a:srgbClr val="00B050"/>
                </a:solidFill>
                <a:latin typeface="Calibri"/>
                <a:ea typeface="Calibri"/>
                <a:cs typeface="Calibri"/>
                <a:sym typeface="Calibri"/>
              </a:rPr>
              <a:t>Support system</a:t>
            </a:r>
            <a:r>
              <a:rPr lang="en-GB" sz="1600" dirty="0">
                <a:solidFill>
                  <a:schemeClr val="dk1"/>
                </a:solidFill>
                <a:latin typeface="Calibri"/>
                <a:ea typeface="Calibri"/>
                <a:cs typeface="Calibri"/>
                <a:sym typeface="Calibri"/>
              </a:rPr>
              <a:t>: A dedicated review will be organised before the next TDR version.</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endParaRPr lang="en-GB" sz="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600" b="1" dirty="0">
                <a:solidFill>
                  <a:srgbClr val="00B050"/>
                </a:solidFill>
                <a:latin typeface="Calibri"/>
                <a:ea typeface="Calibri"/>
                <a:cs typeface="Calibri"/>
                <a:sym typeface="Calibri"/>
              </a:rPr>
              <a:t>Corrugated pipe design</a:t>
            </a:r>
            <a:r>
              <a:rPr lang="en-GB" sz="1600" dirty="0">
                <a:solidFill>
                  <a:schemeClr val="dk1"/>
                </a:solidFill>
                <a:latin typeface="Calibri"/>
                <a:ea typeface="Calibri"/>
                <a:cs typeface="Calibri"/>
                <a:sym typeface="Calibri"/>
              </a:rPr>
              <a:t>: In collaboration with Dutch and U.S. initiatives.</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endParaRPr lang="en-GB" sz="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600" b="1" dirty="0">
                <a:solidFill>
                  <a:srgbClr val="00B050"/>
                </a:solidFill>
                <a:latin typeface="Calibri"/>
                <a:ea typeface="Calibri"/>
                <a:cs typeface="Calibri"/>
                <a:sym typeface="Calibri"/>
              </a:rPr>
              <a:t>Gate valve integration</a:t>
            </a:r>
            <a:r>
              <a:rPr lang="en-GB" sz="1600" dirty="0">
                <a:solidFill>
                  <a:schemeClr val="dk1"/>
                </a:solidFill>
                <a:latin typeface="Calibri"/>
                <a:ea typeface="Calibri"/>
                <a:cs typeface="Calibri"/>
                <a:sym typeface="Calibri"/>
              </a:rPr>
              <a:t>: Joint development with PSI and VAT to design alternative valve solutions.</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endParaRPr lang="en-GB" sz="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600" b="1" dirty="0">
                <a:solidFill>
                  <a:srgbClr val="00B050"/>
                </a:solidFill>
                <a:latin typeface="Calibri"/>
                <a:ea typeface="Calibri"/>
                <a:cs typeface="Calibri"/>
                <a:sym typeface="Calibri"/>
              </a:rPr>
              <a:t>Dust management</a:t>
            </a:r>
            <a:r>
              <a:rPr lang="en-GB" sz="1600" dirty="0">
                <a:solidFill>
                  <a:schemeClr val="dk1"/>
                </a:solidFill>
                <a:latin typeface="Calibri"/>
                <a:ea typeface="Calibri"/>
                <a:cs typeface="Calibri"/>
                <a:sym typeface="Calibri"/>
              </a:rPr>
              <a:t>: Closer collaboration with the team in Padua is anticipated.</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endParaRPr lang="en-GB" sz="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600" b="1" dirty="0">
                <a:solidFill>
                  <a:srgbClr val="00B050"/>
                </a:solidFill>
                <a:latin typeface="Calibri"/>
                <a:ea typeface="Calibri"/>
                <a:cs typeface="Calibri"/>
                <a:sym typeface="Calibri"/>
              </a:rPr>
              <a:t>Thermal insulation</a:t>
            </a:r>
            <a:r>
              <a:rPr lang="en-GB" sz="1600" dirty="0">
                <a:solidFill>
                  <a:schemeClr val="dk1"/>
                </a:solidFill>
                <a:latin typeface="Calibri"/>
                <a:ea typeface="Calibri"/>
                <a:cs typeface="Calibri"/>
                <a:sym typeface="Calibri"/>
              </a:rPr>
              <a:t>: In partnership with PIEP (University of Minho, Braga, PT).</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endParaRPr lang="en-GB" sz="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600" b="1" dirty="0">
                <a:solidFill>
                  <a:srgbClr val="00B050"/>
                </a:solidFill>
                <a:latin typeface="Calibri"/>
                <a:ea typeface="Calibri"/>
                <a:cs typeface="Calibri"/>
                <a:sym typeface="Calibri"/>
              </a:rPr>
              <a:t>Leak detection strategy</a:t>
            </a:r>
            <a:r>
              <a:rPr lang="en-GB" sz="1600" dirty="0">
                <a:solidFill>
                  <a:schemeClr val="dk1"/>
                </a:solidFill>
                <a:latin typeface="Calibri"/>
                <a:ea typeface="Calibri"/>
                <a:cs typeface="Calibri"/>
                <a:sym typeface="Calibri"/>
              </a:rPr>
              <a:t>: A review will be held prior to the next TDR version.</a:t>
            </a:r>
          </a:p>
        </p:txBody>
      </p:sp>
      <p:sp>
        <p:nvSpPr>
          <p:cNvPr id="131" name="Google Shape;131;g34fc7864250_0_128">
            <a:extLst>
              <a:ext uri="{FF2B5EF4-FFF2-40B4-BE49-F238E27FC236}">
                <a16:creationId xmlns:a16="http://schemas.microsoft.com/office/drawing/2014/main" id="{6ADB5FEB-6F25-CA85-78FA-3EE9EDB2BFB1}"/>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pic>
        <p:nvPicPr>
          <p:cNvPr id="3" name="Picture 2">
            <a:extLst>
              <a:ext uri="{FF2B5EF4-FFF2-40B4-BE49-F238E27FC236}">
                <a16:creationId xmlns:a16="http://schemas.microsoft.com/office/drawing/2014/main" id="{103EF07B-08AD-7AF7-1806-C93BE9FAF903}"/>
              </a:ext>
            </a:extLst>
          </p:cNvPr>
          <p:cNvPicPr>
            <a:picLocks noChangeAspect="1"/>
          </p:cNvPicPr>
          <p:nvPr/>
        </p:nvPicPr>
        <p:blipFill>
          <a:blip r:embed="rId4"/>
          <a:stretch>
            <a:fillRect/>
          </a:stretch>
        </p:blipFill>
        <p:spPr>
          <a:xfrm>
            <a:off x="8318341" y="1622852"/>
            <a:ext cx="3374603" cy="413147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8124799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6F6039E8-44B2-BF5C-99AF-1FAF91E1967F}"/>
            </a:ext>
          </a:extLst>
        </p:cNvPr>
        <p:cNvGrpSpPr/>
        <p:nvPr/>
      </p:nvGrpSpPr>
      <p:grpSpPr>
        <a:xfrm>
          <a:off x="0" y="0"/>
          <a:ext cx="0" cy="0"/>
          <a:chOff x="0" y="0"/>
          <a:chExt cx="0" cy="0"/>
        </a:xfrm>
      </p:grpSpPr>
      <p:sp>
        <p:nvSpPr>
          <p:cNvPr id="120" name="Google Shape;120;g34fc7864250_0_128">
            <a:extLst>
              <a:ext uri="{FF2B5EF4-FFF2-40B4-BE49-F238E27FC236}">
                <a16:creationId xmlns:a16="http://schemas.microsoft.com/office/drawing/2014/main" id="{A93C874E-E359-0257-091E-7F4F77746063}"/>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21" name="Google Shape;121;g34fc7864250_0_128">
            <a:extLst>
              <a:ext uri="{FF2B5EF4-FFF2-40B4-BE49-F238E27FC236}">
                <a16:creationId xmlns:a16="http://schemas.microsoft.com/office/drawing/2014/main" id="{F086A714-3134-A4DC-4CE6-3BEDCC0E510C}"/>
              </a:ext>
            </a:extLst>
          </p:cNvPr>
          <p:cNvSpPr txBox="1">
            <a:spLocks noGrp="1"/>
          </p:cNvSpPr>
          <p:nvPr>
            <p:ph type="title"/>
          </p:nvPr>
        </p:nvSpPr>
        <p:spPr>
          <a:xfrm>
            <a:off x="311150" y="776700"/>
            <a:ext cx="115644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4400"/>
              <a:buFont typeface="Calibri"/>
              <a:buNone/>
            </a:pPr>
            <a:r>
              <a:rPr lang="en-US" dirty="0">
                <a:solidFill>
                  <a:schemeClr val="dk1"/>
                </a:solidFill>
              </a:rPr>
              <a:t>WP 6.2: Deliverables and milestones (5)</a:t>
            </a:r>
            <a:endParaRPr sz="3559" dirty="0">
              <a:solidFill>
                <a:schemeClr val="dk1"/>
              </a:solidFill>
            </a:endParaRPr>
          </a:p>
        </p:txBody>
      </p:sp>
      <p:sp>
        <p:nvSpPr>
          <p:cNvPr id="122" name="Google Shape;122;g34fc7864250_0_128">
            <a:extLst>
              <a:ext uri="{FF2B5EF4-FFF2-40B4-BE49-F238E27FC236}">
                <a16:creationId xmlns:a16="http://schemas.microsoft.com/office/drawing/2014/main" id="{16AA9A62-2F43-7EB6-DDAD-CC77B659529D}"/>
              </a:ext>
            </a:extLst>
          </p:cNvPr>
          <p:cNvSpPr txBox="1"/>
          <p:nvPr/>
        </p:nvSpPr>
        <p:spPr>
          <a:xfrm>
            <a:off x="387320" y="2003225"/>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23" name="Google Shape;123;g34fc7864250_0_128">
            <a:extLst>
              <a:ext uri="{FF2B5EF4-FFF2-40B4-BE49-F238E27FC236}">
                <a16:creationId xmlns:a16="http://schemas.microsoft.com/office/drawing/2014/main" id="{0599B822-1018-6773-9491-39D2594E449C}"/>
              </a:ext>
            </a:extLst>
          </p:cNvPr>
          <p:cNvSpPr txBox="1">
            <a:spLocks noGrp="1"/>
          </p:cNvSpPr>
          <p:nvPr>
            <p:ph type="sldNum" idx="4294967295"/>
          </p:nvPr>
        </p:nvSpPr>
        <p:spPr>
          <a:xfrm>
            <a:off x="11587795" y="6291769"/>
            <a:ext cx="299549"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13</a:t>
            </a:fld>
            <a:endParaRPr dirty="0"/>
          </a:p>
        </p:txBody>
      </p:sp>
      <p:cxnSp>
        <p:nvCxnSpPr>
          <p:cNvPr id="124" name="Google Shape;124;g34fc7864250_0_128">
            <a:extLst>
              <a:ext uri="{FF2B5EF4-FFF2-40B4-BE49-F238E27FC236}">
                <a16:creationId xmlns:a16="http://schemas.microsoft.com/office/drawing/2014/main" id="{E1485D13-8D2B-1A8E-EE8C-D7CBE8E41B2D}"/>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5" name="Google Shape;125;g34fc7864250_0_128">
            <a:extLst>
              <a:ext uri="{FF2B5EF4-FFF2-40B4-BE49-F238E27FC236}">
                <a16:creationId xmlns:a16="http://schemas.microsoft.com/office/drawing/2014/main" id="{BA4899C3-116D-4A7E-202F-F345A4584DA2}"/>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6" name="Google Shape;126;g34fc7864250_0_128">
            <a:extLst>
              <a:ext uri="{FF2B5EF4-FFF2-40B4-BE49-F238E27FC236}">
                <a16:creationId xmlns:a16="http://schemas.microsoft.com/office/drawing/2014/main" id="{A73EA3F6-3AD9-1018-E522-3E24B9CFE50F}"/>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27" name="Google Shape;127;g34fc7864250_0_128">
            <a:extLst>
              <a:ext uri="{FF2B5EF4-FFF2-40B4-BE49-F238E27FC236}">
                <a16:creationId xmlns:a16="http://schemas.microsoft.com/office/drawing/2014/main" id="{C9962BB8-3A14-C210-3A16-8CA373B42BF1}"/>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28" name="Google Shape;128;g34fc7864250_0_128">
            <a:extLst>
              <a:ext uri="{FF2B5EF4-FFF2-40B4-BE49-F238E27FC236}">
                <a16:creationId xmlns:a16="http://schemas.microsoft.com/office/drawing/2014/main" id="{725827B6-C4E7-E122-E56B-6CC960775B38}"/>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29" name="Google Shape;129;g34fc7864250_0_128">
            <a:extLst>
              <a:ext uri="{FF2B5EF4-FFF2-40B4-BE49-F238E27FC236}">
                <a16:creationId xmlns:a16="http://schemas.microsoft.com/office/drawing/2014/main" id="{6CABC4C8-DFAF-8DDD-D112-9DADA7334300}"/>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31" name="Google Shape;131;g34fc7864250_0_128">
            <a:extLst>
              <a:ext uri="{FF2B5EF4-FFF2-40B4-BE49-F238E27FC236}">
                <a16:creationId xmlns:a16="http://schemas.microsoft.com/office/drawing/2014/main" id="{9FCD7539-04F6-4E83-AFBA-EC6A32FDCE0C}"/>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pic>
        <p:nvPicPr>
          <p:cNvPr id="4" name="Picture 3">
            <a:extLst>
              <a:ext uri="{FF2B5EF4-FFF2-40B4-BE49-F238E27FC236}">
                <a16:creationId xmlns:a16="http://schemas.microsoft.com/office/drawing/2014/main" id="{CD42B5CC-CB54-3EAD-4D2C-C393C80212ED}"/>
              </a:ext>
            </a:extLst>
          </p:cNvPr>
          <p:cNvPicPr>
            <a:picLocks noChangeAspect="1"/>
          </p:cNvPicPr>
          <p:nvPr/>
        </p:nvPicPr>
        <p:blipFill>
          <a:blip r:embed="rId4"/>
          <a:stretch>
            <a:fillRect/>
          </a:stretch>
        </p:blipFill>
        <p:spPr>
          <a:xfrm>
            <a:off x="233412" y="2328865"/>
            <a:ext cx="6040640" cy="2846114"/>
          </a:xfrm>
          <a:prstGeom prst="rect">
            <a:avLst/>
          </a:prstGeom>
        </p:spPr>
      </p:pic>
      <p:pic>
        <p:nvPicPr>
          <p:cNvPr id="6" name="Picture 5">
            <a:extLst>
              <a:ext uri="{FF2B5EF4-FFF2-40B4-BE49-F238E27FC236}">
                <a16:creationId xmlns:a16="http://schemas.microsoft.com/office/drawing/2014/main" id="{B1921CD4-E4B6-6347-4825-9A1A8669C0C7}"/>
              </a:ext>
            </a:extLst>
          </p:cNvPr>
          <p:cNvPicPr>
            <a:picLocks noChangeAspect="1"/>
          </p:cNvPicPr>
          <p:nvPr/>
        </p:nvPicPr>
        <p:blipFill>
          <a:blip r:embed="rId5"/>
          <a:stretch>
            <a:fillRect/>
          </a:stretch>
        </p:blipFill>
        <p:spPr>
          <a:xfrm>
            <a:off x="6529527" y="2328865"/>
            <a:ext cx="5429061" cy="2611019"/>
          </a:xfrm>
          <a:prstGeom prst="rect">
            <a:avLst/>
          </a:prstGeom>
        </p:spPr>
      </p:pic>
      <p:sp>
        <p:nvSpPr>
          <p:cNvPr id="7" name="TextBox 6">
            <a:extLst>
              <a:ext uri="{FF2B5EF4-FFF2-40B4-BE49-F238E27FC236}">
                <a16:creationId xmlns:a16="http://schemas.microsoft.com/office/drawing/2014/main" id="{132FBE36-640D-8AF3-E750-963659C9C434}"/>
              </a:ext>
            </a:extLst>
          </p:cNvPr>
          <p:cNvSpPr txBox="1"/>
          <p:nvPr/>
        </p:nvSpPr>
        <p:spPr>
          <a:xfrm>
            <a:off x="304800" y="1692263"/>
            <a:ext cx="5665333" cy="307777"/>
          </a:xfrm>
          <a:prstGeom prst="rect">
            <a:avLst/>
          </a:prstGeom>
          <a:noFill/>
        </p:spPr>
        <p:txBody>
          <a:bodyPr wrap="none" rtlCol="0">
            <a:spAutoFit/>
          </a:bodyPr>
          <a:lstStyle/>
          <a:p>
            <a:r>
              <a:rPr lang="en-GB" dirty="0"/>
              <a:t>Technical results and achievement presented at the October’s review:</a:t>
            </a:r>
          </a:p>
        </p:txBody>
      </p:sp>
    </p:spTree>
    <p:extLst>
      <p:ext uri="{BB962C8B-B14F-4D97-AF65-F5344CB8AC3E}">
        <p14:creationId xmlns:p14="http://schemas.microsoft.com/office/powerpoint/2010/main" val="26628195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D775497B-DD54-C3F8-6AEB-0040F7C3F40B}"/>
            </a:ext>
          </a:extLst>
        </p:cNvPr>
        <p:cNvGrpSpPr/>
        <p:nvPr/>
      </p:nvGrpSpPr>
      <p:grpSpPr>
        <a:xfrm>
          <a:off x="0" y="0"/>
          <a:ext cx="0" cy="0"/>
          <a:chOff x="0" y="0"/>
          <a:chExt cx="0" cy="0"/>
        </a:xfrm>
      </p:grpSpPr>
      <p:sp>
        <p:nvSpPr>
          <p:cNvPr id="120" name="Google Shape;120;g34fc7864250_0_128">
            <a:extLst>
              <a:ext uri="{FF2B5EF4-FFF2-40B4-BE49-F238E27FC236}">
                <a16:creationId xmlns:a16="http://schemas.microsoft.com/office/drawing/2014/main" id="{4D9FBD33-7369-A392-1FE2-C31346E8AD9D}"/>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22" name="Google Shape;122;g34fc7864250_0_128">
            <a:extLst>
              <a:ext uri="{FF2B5EF4-FFF2-40B4-BE49-F238E27FC236}">
                <a16:creationId xmlns:a16="http://schemas.microsoft.com/office/drawing/2014/main" id="{F06C89FE-C787-5C41-3ADC-26654AF5362B}"/>
              </a:ext>
            </a:extLst>
          </p:cNvPr>
          <p:cNvSpPr txBox="1"/>
          <p:nvPr/>
        </p:nvSpPr>
        <p:spPr>
          <a:xfrm>
            <a:off x="387320" y="2003225"/>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23" name="Google Shape;123;g34fc7864250_0_128">
            <a:extLst>
              <a:ext uri="{FF2B5EF4-FFF2-40B4-BE49-F238E27FC236}">
                <a16:creationId xmlns:a16="http://schemas.microsoft.com/office/drawing/2014/main" id="{79DE7CF7-C0E7-067D-68D4-12492982C45E}"/>
              </a:ext>
            </a:extLst>
          </p:cNvPr>
          <p:cNvSpPr txBox="1">
            <a:spLocks noGrp="1"/>
          </p:cNvSpPr>
          <p:nvPr>
            <p:ph type="sldNum" idx="4294967295"/>
          </p:nvPr>
        </p:nvSpPr>
        <p:spPr>
          <a:xfrm>
            <a:off x="11571611" y="6291801"/>
            <a:ext cx="389519" cy="307736"/>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14</a:t>
            </a:fld>
            <a:endParaRPr dirty="0"/>
          </a:p>
        </p:txBody>
      </p:sp>
      <p:cxnSp>
        <p:nvCxnSpPr>
          <p:cNvPr id="124" name="Google Shape;124;g34fc7864250_0_128">
            <a:extLst>
              <a:ext uri="{FF2B5EF4-FFF2-40B4-BE49-F238E27FC236}">
                <a16:creationId xmlns:a16="http://schemas.microsoft.com/office/drawing/2014/main" id="{B9D0E140-C4EF-A69B-3DB9-DBB40B5616C6}"/>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5" name="Google Shape;125;g34fc7864250_0_128">
            <a:extLst>
              <a:ext uri="{FF2B5EF4-FFF2-40B4-BE49-F238E27FC236}">
                <a16:creationId xmlns:a16="http://schemas.microsoft.com/office/drawing/2014/main" id="{FA56D0A9-4344-8634-4452-3F2F724B005A}"/>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6" name="Google Shape;126;g34fc7864250_0_128">
            <a:extLst>
              <a:ext uri="{FF2B5EF4-FFF2-40B4-BE49-F238E27FC236}">
                <a16:creationId xmlns:a16="http://schemas.microsoft.com/office/drawing/2014/main" id="{4C979CA3-E14D-6CD9-A2CD-29D2EB0DE6A4}"/>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27" name="Google Shape;127;g34fc7864250_0_128">
            <a:extLst>
              <a:ext uri="{FF2B5EF4-FFF2-40B4-BE49-F238E27FC236}">
                <a16:creationId xmlns:a16="http://schemas.microsoft.com/office/drawing/2014/main" id="{A95E7A99-FF87-12DA-EC7F-052795E53A25}"/>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28" name="Google Shape;128;g34fc7864250_0_128">
            <a:extLst>
              <a:ext uri="{FF2B5EF4-FFF2-40B4-BE49-F238E27FC236}">
                <a16:creationId xmlns:a16="http://schemas.microsoft.com/office/drawing/2014/main" id="{20D9C676-0B2E-90A7-1954-083B881CC571}"/>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29" name="Google Shape;129;g34fc7864250_0_128">
            <a:extLst>
              <a:ext uri="{FF2B5EF4-FFF2-40B4-BE49-F238E27FC236}">
                <a16:creationId xmlns:a16="http://schemas.microsoft.com/office/drawing/2014/main" id="{580C1BA4-20D1-14F3-C592-E756A279EA1D}"/>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31" name="Google Shape;131;g34fc7864250_0_128">
            <a:extLst>
              <a:ext uri="{FF2B5EF4-FFF2-40B4-BE49-F238E27FC236}">
                <a16:creationId xmlns:a16="http://schemas.microsoft.com/office/drawing/2014/main" id="{0B3EAECB-8B8F-7548-E456-EB84ADFDED5E}"/>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graphicFrame>
        <p:nvGraphicFramePr>
          <p:cNvPr id="2" name="Diagram 1">
            <a:extLst>
              <a:ext uri="{FF2B5EF4-FFF2-40B4-BE49-F238E27FC236}">
                <a16:creationId xmlns:a16="http://schemas.microsoft.com/office/drawing/2014/main" id="{B2A8887A-2724-5166-509A-B29DB06E9A90}"/>
              </a:ext>
            </a:extLst>
          </p:cNvPr>
          <p:cNvGraphicFramePr/>
          <p:nvPr>
            <p:extLst>
              <p:ext uri="{D42A27DB-BD31-4B8C-83A1-F6EECF244321}">
                <p14:modId xmlns:p14="http://schemas.microsoft.com/office/powerpoint/2010/main" val="3232680746"/>
              </p:ext>
            </p:extLst>
          </p:nvPr>
        </p:nvGraphicFramePr>
        <p:xfrm>
          <a:off x="641414" y="3806170"/>
          <a:ext cx="11047445" cy="98904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TextBox 4">
            <a:extLst>
              <a:ext uri="{FF2B5EF4-FFF2-40B4-BE49-F238E27FC236}">
                <a16:creationId xmlns:a16="http://schemas.microsoft.com/office/drawing/2014/main" id="{857F5A2B-EBF5-57A5-3822-EBF20FFC3066}"/>
              </a:ext>
            </a:extLst>
          </p:cNvPr>
          <p:cNvSpPr txBox="1"/>
          <p:nvPr/>
        </p:nvSpPr>
        <p:spPr>
          <a:xfrm>
            <a:off x="723788" y="1436828"/>
            <a:ext cx="1027622"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ea typeface="+mn-ea"/>
                <a:cs typeface="+mn-cs"/>
              </a:rPr>
              <a:t>Pre-TDR</a:t>
            </a:r>
          </a:p>
        </p:txBody>
      </p:sp>
      <p:cxnSp>
        <p:nvCxnSpPr>
          <p:cNvPr id="10" name="Connector: Elbow 9">
            <a:extLst>
              <a:ext uri="{FF2B5EF4-FFF2-40B4-BE49-F238E27FC236}">
                <a16:creationId xmlns:a16="http://schemas.microsoft.com/office/drawing/2014/main" id="{6FE4E000-3EEB-4244-3F7C-3AA27761A040}"/>
              </a:ext>
            </a:extLst>
          </p:cNvPr>
          <p:cNvCxnSpPr/>
          <p:nvPr/>
        </p:nvCxnSpPr>
        <p:spPr>
          <a:xfrm rot="16200000" flipH="1">
            <a:off x="779712" y="2076313"/>
            <a:ext cx="1412244" cy="662473"/>
          </a:xfrm>
          <a:prstGeom prst="bentConnector3">
            <a:avLst/>
          </a:prstGeom>
          <a:noFill/>
          <a:ln w="6350" cap="flat" cmpd="sng" algn="ctr">
            <a:solidFill>
              <a:srgbClr val="0033A0"/>
            </a:solidFill>
            <a:prstDash val="solid"/>
            <a:miter lim="800000"/>
            <a:tailEnd type="triangle"/>
          </a:ln>
          <a:effectLst/>
        </p:spPr>
      </p:cxnSp>
      <p:sp>
        <p:nvSpPr>
          <p:cNvPr id="11" name="TextBox 10">
            <a:extLst>
              <a:ext uri="{FF2B5EF4-FFF2-40B4-BE49-F238E27FC236}">
                <a16:creationId xmlns:a16="http://schemas.microsoft.com/office/drawing/2014/main" id="{93F731C7-2E22-F9DB-3AC7-DE60E4E41E90}"/>
              </a:ext>
            </a:extLst>
          </p:cNvPr>
          <p:cNvSpPr txBox="1"/>
          <p:nvPr/>
        </p:nvSpPr>
        <p:spPr>
          <a:xfrm>
            <a:off x="1751410" y="1664017"/>
            <a:ext cx="2211769" cy="553998"/>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800" kern="1200" dirty="0">
                <a:solidFill>
                  <a:schemeClr val="tx1"/>
                </a:solidFill>
                <a:ea typeface="+mn-ea"/>
                <a:cs typeface="+mn-cs"/>
              </a:rPr>
              <a:t>Outgassing rate of small valves finished</a:t>
            </a:r>
            <a:endParaRPr kumimoji="0" lang="en-GB" sz="1800" b="0" i="0" u="none" strike="noStrike" kern="1200" cap="none" spc="0" normalizeH="0" baseline="0" noProof="0" dirty="0">
              <a:ln>
                <a:noFill/>
              </a:ln>
              <a:solidFill>
                <a:schemeClr val="tx1"/>
              </a:solidFill>
              <a:effectLst/>
              <a:uLnTx/>
              <a:uFillTx/>
              <a:ea typeface="+mn-ea"/>
              <a:cs typeface="+mn-cs"/>
            </a:endParaRPr>
          </a:p>
        </p:txBody>
      </p:sp>
      <p:cxnSp>
        <p:nvCxnSpPr>
          <p:cNvPr id="12" name="Connector: Elbow 11">
            <a:extLst>
              <a:ext uri="{FF2B5EF4-FFF2-40B4-BE49-F238E27FC236}">
                <a16:creationId xmlns:a16="http://schemas.microsoft.com/office/drawing/2014/main" id="{ADF6077A-AF8E-59E1-6CAE-B3285A923206}"/>
              </a:ext>
            </a:extLst>
          </p:cNvPr>
          <p:cNvCxnSpPr>
            <a:cxnSpLocks/>
          </p:cNvCxnSpPr>
          <p:nvPr/>
        </p:nvCxnSpPr>
        <p:spPr>
          <a:xfrm rot="16200000" flipH="1">
            <a:off x="2445581" y="2484731"/>
            <a:ext cx="996901" cy="504435"/>
          </a:xfrm>
          <a:prstGeom prst="bentConnector3">
            <a:avLst>
              <a:gd name="adj1" fmla="val 50000"/>
            </a:avLst>
          </a:prstGeom>
          <a:noFill/>
          <a:ln w="6350" cap="flat" cmpd="sng" algn="ctr">
            <a:solidFill>
              <a:srgbClr val="0033A0"/>
            </a:solidFill>
            <a:prstDash val="solid"/>
            <a:miter lim="800000"/>
            <a:tailEnd type="triangle"/>
          </a:ln>
          <a:effectLst/>
        </p:spPr>
      </p:cxnSp>
      <p:sp>
        <p:nvSpPr>
          <p:cNvPr id="13" name="TextBox 12">
            <a:extLst>
              <a:ext uri="{FF2B5EF4-FFF2-40B4-BE49-F238E27FC236}">
                <a16:creationId xmlns:a16="http://schemas.microsoft.com/office/drawing/2014/main" id="{F45F5077-0EAE-28ED-B4B0-756181441189}"/>
              </a:ext>
            </a:extLst>
          </p:cNvPr>
          <p:cNvSpPr txBox="1"/>
          <p:nvPr/>
        </p:nvSpPr>
        <p:spPr>
          <a:xfrm>
            <a:off x="704777" y="4671994"/>
            <a:ext cx="1959965" cy="553998"/>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ea typeface="+mn-ea"/>
                <a:cs typeface="+mn-cs"/>
              </a:rPr>
              <a:t>Support installation in TT4</a:t>
            </a:r>
          </a:p>
        </p:txBody>
      </p:sp>
      <p:cxnSp>
        <p:nvCxnSpPr>
          <p:cNvPr id="14" name="Connector: Elbow 13">
            <a:extLst>
              <a:ext uri="{FF2B5EF4-FFF2-40B4-BE49-F238E27FC236}">
                <a16:creationId xmlns:a16="http://schemas.microsoft.com/office/drawing/2014/main" id="{0E062A42-CF17-4DBD-A1C8-F484CF49F7C1}"/>
              </a:ext>
            </a:extLst>
          </p:cNvPr>
          <p:cNvCxnSpPr>
            <a:cxnSpLocks/>
          </p:cNvCxnSpPr>
          <p:nvPr/>
        </p:nvCxnSpPr>
        <p:spPr>
          <a:xfrm rot="5400000" flipH="1" flipV="1">
            <a:off x="2302014" y="4600917"/>
            <a:ext cx="1306332" cy="754042"/>
          </a:xfrm>
          <a:prstGeom prst="bentConnector3">
            <a:avLst>
              <a:gd name="adj1" fmla="val 37525"/>
            </a:avLst>
          </a:prstGeom>
          <a:noFill/>
          <a:ln w="6350" cap="flat" cmpd="sng" algn="ctr">
            <a:solidFill>
              <a:srgbClr val="0033A0"/>
            </a:solidFill>
            <a:prstDash val="solid"/>
            <a:miter lim="800000"/>
            <a:tailEnd type="triangle"/>
          </a:ln>
          <a:effectLst/>
        </p:spPr>
      </p:cxnSp>
      <p:sp>
        <p:nvSpPr>
          <p:cNvPr id="15" name="TextBox 14">
            <a:extLst>
              <a:ext uri="{FF2B5EF4-FFF2-40B4-BE49-F238E27FC236}">
                <a16:creationId xmlns:a16="http://schemas.microsoft.com/office/drawing/2014/main" id="{CA56989B-7512-842D-AD1E-FC428EBFAFAD}"/>
              </a:ext>
            </a:extLst>
          </p:cNvPr>
          <p:cNvSpPr txBox="1"/>
          <p:nvPr/>
        </p:nvSpPr>
        <p:spPr>
          <a:xfrm>
            <a:off x="3142186" y="5186813"/>
            <a:ext cx="2454021" cy="553998"/>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800" kern="1200" dirty="0">
                <a:solidFill>
                  <a:schemeClr val="tx1"/>
                </a:solidFill>
                <a:ea typeface="+mn-ea"/>
                <a:cs typeface="+mn-cs"/>
              </a:rPr>
              <a:t>Vacuum tube elements delivered at CERN. </a:t>
            </a:r>
            <a:endParaRPr kumimoji="0" lang="en-GB" sz="1800" b="0" i="0" u="none" strike="noStrike" kern="1200" cap="none" spc="0" normalizeH="0" baseline="0" noProof="0" dirty="0">
              <a:ln>
                <a:noFill/>
              </a:ln>
              <a:solidFill>
                <a:schemeClr val="tx1"/>
              </a:solidFill>
              <a:effectLst/>
              <a:uLnTx/>
              <a:uFillTx/>
              <a:ea typeface="+mn-ea"/>
              <a:cs typeface="+mn-cs"/>
            </a:endParaRPr>
          </a:p>
        </p:txBody>
      </p:sp>
      <p:cxnSp>
        <p:nvCxnSpPr>
          <p:cNvPr id="16" name="Connector: Elbow 15">
            <a:extLst>
              <a:ext uri="{FF2B5EF4-FFF2-40B4-BE49-F238E27FC236}">
                <a16:creationId xmlns:a16="http://schemas.microsoft.com/office/drawing/2014/main" id="{0E556F18-A80D-BFBA-8F31-88CF4496E210}"/>
              </a:ext>
            </a:extLst>
          </p:cNvPr>
          <p:cNvCxnSpPr>
            <a:cxnSpLocks/>
          </p:cNvCxnSpPr>
          <p:nvPr/>
        </p:nvCxnSpPr>
        <p:spPr>
          <a:xfrm rot="5400000" flipH="1" flipV="1">
            <a:off x="4050773" y="4619931"/>
            <a:ext cx="692252" cy="448146"/>
          </a:xfrm>
          <a:prstGeom prst="bentConnector3">
            <a:avLst/>
          </a:prstGeom>
          <a:noFill/>
          <a:ln w="6350" cap="flat" cmpd="sng" algn="ctr">
            <a:solidFill>
              <a:srgbClr val="0033A0"/>
            </a:solidFill>
            <a:prstDash val="solid"/>
            <a:miter lim="800000"/>
            <a:tailEnd type="triangle"/>
          </a:ln>
          <a:effectLst/>
        </p:spPr>
      </p:cxnSp>
      <p:cxnSp>
        <p:nvCxnSpPr>
          <p:cNvPr id="18" name="Connector: Elbow 17">
            <a:extLst>
              <a:ext uri="{FF2B5EF4-FFF2-40B4-BE49-F238E27FC236}">
                <a16:creationId xmlns:a16="http://schemas.microsoft.com/office/drawing/2014/main" id="{241CC1B4-40B7-3808-3F94-4C93D01FAC26}"/>
              </a:ext>
            </a:extLst>
          </p:cNvPr>
          <p:cNvCxnSpPr>
            <a:cxnSpLocks/>
          </p:cNvCxnSpPr>
          <p:nvPr/>
        </p:nvCxnSpPr>
        <p:spPr>
          <a:xfrm rot="5400000">
            <a:off x="4822477" y="2688967"/>
            <a:ext cx="1272551" cy="516737"/>
          </a:xfrm>
          <a:prstGeom prst="bentConnector3">
            <a:avLst>
              <a:gd name="adj1" fmla="val 50000"/>
            </a:avLst>
          </a:prstGeom>
          <a:noFill/>
          <a:ln w="6350" cap="flat" cmpd="sng" algn="ctr">
            <a:solidFill>
              <a:srgbClr val="0033A0"/>
            </a:solidFill>
            <a:prstDash val="solid"/>
            <a:miter lim="800000"/>
            <a:tailEnd type="triangle"/>
          </a:ln>
          <a:effectLst/>
        </p:spPr>
      </p:cxnSp>
      <p:sp>
        <p:nvSpPr>
          <p:cNvPr id="22" name="TextBox 21">
            <a:extLst>
              <a:ext uri="{FF2B5EF4-FFF2-40B4-BE49-F238E27FC236}">
                <a16:creationId xmlns:a16="http://schemas.microsoft.com/office/drawing/2014/main" id="{1DF066BF-8DC8-1A60-35D1-283FF11C3CB2}"/>
              </a:ext>
            </a:extLst>
          </p:cNvPr>
          <p:cNvSpPr txBox="1"/>
          <p:nvPr/>
        </p:nvSpPr>
        <p:spPr>
          <a:xfrm>
            <a:off x="9362877" y="5901779"/>
            <a:ext cx="2598254"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1" i="1" u="none" strike="noStrike" kern="1200" cap="none" spc="0" normalizeH="0" baseline="0" noProof="0" dirty="0">
                <a:ln>
                  <a:noFill/>
                </a:ln>
                <a:solidFill>
                  <a:srgbClr val="00B050"/>
                </a:solidFill>
                <a:effectLst/>
                <a:uLnTx/>
                <a:uFillTx/>
                <a:ea typeface="+mn-ea"/>
                <a:cs typeface="+mn-cs"/>
              </a:rPr>
              <a:t>Extended-TDR ready</a:t>
            </a:r>
          </a:p>
        </p:txBody>
      </p:sp>
      <p:cxnSp>
        <p:nvCxnSpPr>
          <p:cNvPr id="23" name="Connector: Elbow 22">
            <a:extLst>
              <a:ext uri="{FF2B5EF4-FFF2-40B4-BE49-F238E27FC236}">
                <a16:creationId xmlns:a16="http://schemas.microsoft.com/office/drawing/2014/main" id="{93FBF68B-7416-E1BE-C524-5678F0E1B508}"/>
              </a:ext>
            </a:extLst>
          </p:cNvPr>
          <p:cNvCxnSpPr>
            <a:cxnSpLocks/>
          </p:cNvCxnSpPr>
          <p:nvPr/>
        </p:nvCxnSpPr>
        <p:spPr>
          <a:xfrm rot="5400000">
            <a:off x="6455225" y="2571225"/>
            <a:ext cx="1218499" cy="1150160"/>
          </a:xfrm>
          <a:prstGeom prst="bentConnector3">
            <a:avLst>
              <a:gd name="adj1" fmla="val 50000"/>
            </a:avLst>
          </a:prstGeom>
          <a:noFill/>
          <a:ln w="6350" cap="flat" cmpd="sng" algn="ctr">
            <a:solidFill>
              <a:srgbClr val="0033A0"/>
            </a:solidFill>
            <a:prstDash val="solid"/>
            <a:miter lim="800000"/>
            <a:tailEnd type="triangle"/>
          </a:ln>
          <a:effectLst/>
        </p:spPr>
      </p:cxnSp>
      <p:cxnSp>
        <p:nvCxnSpPr>
          <p:cNvPr id="24" name="Connector: Elbow 23">
            <a:extLst>
              <a:ext uri="{FF2B5EF4-FFF2-40B4-BE49-F238E27FC236}">
                <a16:creationId xmlns:a16="http://schemas.microsoft.com/office/drawing/2014/main" id="{3639057C-EE42-80F0-6BB9-C36DEFBD9B09}"/>
              </a:ext>
            </a:extLst>
          </p:cNvPr>
          <p:cNvCxnSpPr>
            <a:cxnSpLocks/>
          </p:cNvCxnSpPr>
          <p:nvPr/>
        </p:nvCxnSpPr>
        <p:spPr>
          <a:xfrm rot="5400000">
            <a:off x="7975134" y="2882434"/>
            <a:ext cx="1180887" cy="1072534"/>
          </a:xfrm>
          <a:prstGeom prst="bentConnector3">
            <a:avLst>
              <a:gd name="adj1" fmla="val 50000"/>
            </a:avLst>
          </a:prstGeom>
          <a:noFill/>
          <a:ln w="6350" cap="flat" cmpd="sng" algn="ctr">
            <a:solidFill>
              <a:srgbClr val="0033A0"/>
            </a:solidFill>
            <a:prstDash val="solid"/>
            <a:miter lim="800000"/>
            <a:tailEnd type="triangle"/>
          </a:ln>
          <a:effectLst/>
        </p:spPr>
      </p:cxnSp>
      <p:cxnSp>
        <p:nvCxnSpPr>
          <p:cNvPr id="25" name="Connector: Elbow 24">
            <a:extLst>
              <a:ext uri="{FF2B5EF4-FFF2-40B4-BE49-F238E27FC236}">
                <a16:creationId xmlns:a16="http://schemas.microsoft.com/office/drawing/2014/main" id="{D1CC0F4D-FAF0-D8D5-5ADD-1D74B7492E23}"/>
              </a:ext>
            </a:extLst>
          </p:cNvPr>
          <p:cNvCxnSpPr>
            <a:cxnSpLocks/>
            <a:stCxn id="46" idx="0"/>
          </p:cNvCxnSpPr>
          <p:nvPr/>
        </p:nvCxnSpPr>
        <p:spPr>
          <a:xfrm rot="16200000" flipV="1">
            <a:off x="5052266" y="4909465"/>
            <a:ext cx="1086516" cy="481842"/>
          </a:xfrm>
          <a:prstGeom prst="bentConnector3">
            <a:avLst>
              <a:gd name="adj1" fmla="val 50000"/>
            </a:avLst>
          </a:prstGeom>
          <a:noFill/>
          <a:ln w="6350" cap="flat" cmpd="sng" algn="ctr">
            <a:solidFill>
              <a:srgbClr val="0033A0"/>
            </a:solidFill>
            <a:prstDash val="solid"/>
            <a:miter lim="800000"/>
            <a:tailEnd type="triangle"/>
          </a:ln>
          <a:effectLst/>
        </p:spPr>
      </p:cxnSp>
      <p:cxnSp>
        <p:nvCxnSpPr>
          <p:cNvPr id="26" name="Connector: Elbow 25">
            <a:extLst>
              <a:ext uri="{FF2B5EF4-FFF2-40B4-BE49-F238E27FC236}">
                <a16:creationId xmlns:a16="http://schemas.microsoft.com/office/drawing/2014/main" id="{D01CA4E8-2394-59D4-0A4D-4EEB2EDAAA00}"/>
              </a:ext>
            </a:extLst>
          </p:cNvPr>
          <p:cNvCxnSpPr>
            <a:cxnSpLocks/>
          </p:cNvCxnSpPr>
          <p:nvPr/>
        </p:nvCxnSpPr>
        <p:spPr>
          <a:xfrm rot="16200000" flipV="1">
            <a:off x="10141869" y="5456298"/>
            <a:ext cx="578596" cy="354761"/>
          </a:xfrm>
          <a:prstGeom prst="bentConnector3">
            <a:avLst/>
          </a:prstGeom>
          <a:noFill/>
          <a:ln w="6350" cap="flat" cmpd="sng" algn="ctr">
            <a:solidFill>
              <a:srgbClr val="0033A0"/>
            </a:solidFill>
            <a:prstDash val="solid"/>
            <a:miter lim="800000"/>
            <a:tailEnd type="triangle"/>
          </a:ln>
          <a:effectLst/>
        </p:spPr>
      </p:cxnSp>
      <p:sp>
        <p:nvSpPr>
          <p:cNvPr id="32" name="TextBox 31">
            <a:extLst>
              <a:ext uri="{FF2B5EF4-FFF2-40B4-BE49-F238E27FC236}">
                <a16:creationId xmlns:a16="http://schemas.microsoft.com/office/drawing/2014/main" id="{6FA1A5E9-FC03-55B9-816E-185ECB55DE51}"/>
              </a:ext>
            </a:extLst>
          </p:cNvPr>
          <p:cNvSpPr txBox="1"/>
          <p:nvPr/>
        </p:nvSpPr>
        <p:spPr>
          <a:xfrm>
            <a:off x="4620971" y="1760499"/>
            <a:ext cx="2603693" cy="553998"/>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ea typeface="+mn-ea"/>
                <a:cs typeface="+mn-cs"/>
              </a:rPr>
              <a:t>Assembly by sleeves tested with the mock-up.</a:t>
            </a:r>
          </a:p>
        </p:txBody>
      </p:sp>
      <p:sp>
        <p:nvSpPr>
          <p:cNvPr id="33" name="TextBox 32">
            <a:extLst>
              <a:ext uri="{FF2B5EF4-FFF2-40B4-BE49-F238E27FC236}">
                <a16:creationId xmlns:a16="http://schemas.microsoft.com/office/drawing/2014/main" id="{067558DE-42E8-A152-D2B6-984390E76833}"/>
              </a:ext>
            </a:extLst>
          </p:cNvPr>
          <p:cNvSpPr txBox="1"/>
          <p:nvPr/>
        </p:nvSpPr>
        <p:spPr>
          <a:xfrm>
            <a:off x="270061" y="5371884"/>
            <a:ext cx="2771702" cy="553998"/>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800" kern="1200" dirty="0">
                <a:solidFill>
                  <a:schemeClr val="tx1"/>
                </a:solidFill>
                <a:ea typeface="+mn-ea"/>
                <a:cs typeface="+mn-cs"/>
              </a:rPr>
              <a:t>Assessment of welds made by the tube supplier</a:t>
            </a:r>
            <a:endParaRPr kumimoji="0" lang="en-GB" sz="1800" b="0" i="0" u="none" strike="noStrike" kern="1200" cap="none" spc="0" normalizeH="0" baseline="0" noProof="0" dirty="0">
              <a:ln>
                <a:noFill/>
              </a:ln>
              <a:solidFill>
                <a:schemeClr val="tx1"/>
              </a:solidFill>
              <a:effectLst/>
              <a:uLnTx/>
              <a:uFillTx/>
              <a:ea typeface="+mn-ea"/>
              <a:cs typeface="+mn-cs"/>
            </a:endParaRPr>
          </a:p>
        </p:txBody>
      </p:sp>
      <p:sp>
        <p:nvSpPr>
          <p:cNvPr id="38" name="TextBox 37">
            <a:extLst>
              <a:ext uri="{FF2B5EF4-FFF2-40B4-BE49-F238E27FC236}">
                <a16:creationId xmlns:a16="http://schemas.microsoft.com/office/drawing/2014/main" id="{498F65CE-7D4B-9F45-9C8E-E09587B2790B}"/>
              </a:ext>
            </a:extLst>
          </p:cNvPr>
          <p:cNvSpPr txBox="1"/>
          <p:nvPr/>
        </p:nvSpPr>
        <p:spPr>
          <a:xfrm>
            <a:off x="3415293" y="2483580"/>
            <a:ext cx="2211769"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ea typeface="+mn-ea"/>
                <a:cs typeface="+mn-cs"/>
              </a:rPr>
              <a:t>Firing of the bellows</a:t>
            </a:r>
          </a:p>
        </p:txBody>
      </p:sp>
      <p:cxnSp>
        <p:nvCxnSpPr>
          <p:cNvPr id="39" name="Connector: Elbow 38">
            <a:extLst>
              <a:ext uri="{FF2B5EF4-FFF2-40B4-BE49-F238E27FC236}">
                <a16:creationId xmlns:a16="http://schemas.microsoft.com/office/drawing/2014/main" id="{2817B6A3-8E24-B313-2203-2DCD2E29BF6C}"/>
              </a:ext>
            </a:extLst>
          </p:cNvPr>
          <p:cNvCxnSpPr>
            <a:cxnSpLocks/>
            <a:stCxn id="38" idx="2"/>
          </p:cNvCxnSpPr>
          <p:nvPr/>
        </p:nvCxnSpPr>
        <p:spPr>
          <a:xfrm rot="5400000">
            <a:off x="4032746" y="2949095"/>
            <a:ext cx="676948" cy="299917"/>
          </a:xfrm>
          <a:prstGeom prst="bentConnector3">
            <a:avLst>
              <a:gd name="adj1" fmla="val 50000"/>
            </a:avLst>
          </a:prstGeom>
          <a:noFill/>
          <a:ln w="6350" cap="flat" cmpd="sng" algn="ctr">
            <a:solidFill>
              <a:srgbClr val="0033A0"/>
            </a:solidFill>
            <a:prstDash val="solid"/>
            <a:miter lim="800000"/>
            <a:tailEnd type="triangle"/>
          </a:ln>
          <a:effectLst/>
        </p:spPr>
      </p:cxnSp>
      <p:cxnSp>
        <p:nvCxnSpPr>
          <p:cNvPr id="41" name="Connector: Elbow 40">
            <a:extLst>
              <a:ext uri="{FF2B5EF4-FFF2-40B4-BE49-F238E27FC236}">
                <a16:creationId xmlns:a16="http://schemas.microsoft.com/office/drawing/2014/main" id="{BD17796F-3F20-CCE7-55E8-1AFB05AA19C9}"/>
              </a:ext>
            </a:extLst>
          </p:cNvPr>
          <p:cNvCxnSpPr>
            <a:cxnSpLocks/>
          </p:cNvCxnSpPr>
          <p:nvPr/>
        </p:nvCxnSpPr>
        <p:spPr>
          <a:xfrm rot="5400000">
            <a:off x="5852899" y="3120509"/>
            <a:ext cx="612107" cy="474748"/>
          </a:xfrm>
          <a:prstGeom prst="bentConnector3">
            <a:avLst>
              <a:gd name="adj1" fmla="val 50000"/>
            </a:avLst>
          </a:prstGeom>
          <a:noFill/>
          <a:ln w="6350" cap="flat" cmpd="sng" algn="ctr">
            <a:solidFill>
              <a:srgbClr val="0033A0"/>
            </a:solidFill>
            <a:prstDash val="solid"/>
            <a:miter lim="800000"/>
            <a:tailEnd type="triangle"/>
          </a:ln>
          <a:effectLst/>
        </p:spPr>
      </p:cxnSp>
      <p:sp>
        <p:nvSpPr>
          <p:cNvPr id="42" name="TextBox 41">
            <a:extLst>
              <a:ext uri="{FF2B5EF4-FFF2-40B4-BE49-F238E27FC236}">
                <a16:creationId xmlns:a16="http://schemas.microsoft.com/office/drawing/2014/main" id="{10DB1E71-37D4-9BB9-60D6-60AD23AAAC6B}"/>
              </a:ext>
            </a:extLst>
          </p:cNvPr>
          <p:cNvSpPr txBox="1"/>
          <p:nvPr/>
        </p:nvSpPr>
        <p:spPr>
          <a:xfrm>
            <a:off x="5869050" y="2497831"/>
            <a:ext cx="1566047" cy="553998"/>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ea typeface="+mn-ea"/>
                <a:cs typeface="+mn-cs"/>
              </a:rPr>
              <a:t>Background system ready</a:t>
            </a:r>
          </a:p>
        </p:txBody>
      </p:sp>
      <p:sp>
        <p:nvSpPr>
          <p:cNvPr id="46" name="TextBox 45">
            <a:extLst>
              <a:ext uri="{FF2B5EF4-FFF2-40B4-BE49-F238E27FC236}">
                <a16:creationId xmlns:a16="http://schemas.microsoft.com/office/drawing/2014/main" id="{6E3147F8-4AD8-34EE-4362-395E64357AC1}"/>
              </a:ext>
            </a:extLst>
          </p:cNvPr>
          <p:cNvSpPr txBox="1"/>
          <p:nvPr/>
        </p:nvSpPr>
        <p:spPr>
          <a:xfrm>
            <a:off x="4695330" y="5693644"/>
            <a:ext cx="2282229" cy="553998"/>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800" kern="1200" dirty="0">
                <a:solidFill>
                  <a:schemeClr val="tx1"/>
                </a:solidFill>
                <a:ea typeface="+mn-ea"/>
                <a:cs typeface="+mn-cs"/>
              </a:rPr>
              <a:t>Beginning of vacuum tube finishing</a:t>
            </a:r>
            <a:endParaRPr kumimoji="0" lang="en-GB" sz="1800" b="0" i="0" u="none" strike="noStrike" kern="1200" cap="none" spc="0" normalizeH="0" baseline="0" noProof="0" dirty="0">
              <a:ln>
                <a:noFill/>
              </a:ln>
              <a:solidFill>
                <a:schemeClr val="tx1"/>
              </a:solidFill>
              <a:effectLst/>
              <a:uLnTx/>
              <a:uFillTx/>
              <a:ea typeface="+mn-ea"/>
              <a:cs typeface="+mn-cs"/>
            </a:endParaRPr>
          </a:p>
        </p:txBody>
      </p:sp>
      <p:sp>
        <p:nvSpPr>
          <p:cNvPr id="49" name="TextBox 48">
            <a:extLst>
              <a:ext uri="{FF2B5EF4-FFF2-40B4-BE49-F238E27FC236}">
                <a16:creationId xmlns:a16="http://schemas.microsoft.com/office/drawing/2014/main" id="{F8B4C08F-7E51-A281-30B6-99E24BA88D7C}"/>
              </a:ext>
            </a:extLst>
          </p:cNvPr>
          <p:cNvSpPr txBox="1"/>
          <p:nvPr/>
        </p:nvSpPr>
        <p:spPr>
          <a:xfrm>
            <a:off x="7365356" y="1658053"/>
            <a:ext cx="1566047" cy="830997"/>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ea typeface="+mn-ea"/>
                <a:cs typeface="+mn-cs"/>
              </a:rPr>
              <a:t>Start of background measurements</a:t>
            </a:r>
          </a:p>
        </p:txBody>
      </p:sp>
      <p:sp>
        <p:nvSpPr>
          <p:cNvPr id="50" name="TextBox 49">
            <a:extLst>
              <a:ext uri="{FF2B5EF4-FFF2-40B4-BE49-F238E27FC236}">
                <a16:creationId xmlns:a16="http://schemas.microsoft.com/office/drawing/2014/main" id="{9E492A77-610D-A2B8-11DA-31EE83C86502}"/>
              </a:ext>
            </a:extLst>
          </p:cNvPr>
          <p:cNvSpPr txBox="1"/>
          <p:nvPr/>
        </p:nvSpPr>
        <p:spPr>
          <a:xfrm>
            <a:off x="9074525" y="2012554"/>
            <a:ext cx="1566047" cy="830997"/>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ea typeface="+mn-ea"/>
                <a:cs typeface="+mn-cs"/>
              </a:rPr>
              <a:t>Start of tests with the 36-m pipe </a:t>
            </a:r>
          </a:p>
        </p:txBody>
      </p:sp>
      <p:cxnSp>
        <p:nvCxnSpPr>
          <p:cNvPr id="51" name="Connector: Elbow 50">
            <a:extLst>
              <a:ext uri="{FF2B5EF4-FFF2-40B4-BE49-F238E27FC236}">
                <a16:creationId xmlns:a16="http://schemas.microsoft.com/office/drawing/2014/main" id="{0823A820-A300-D4E0-810E-9B9A4EF13CC1}"/>
              </a:ext>
            </a:extLst>
          </p:cNvPr>
          <p:cNvCxnSpPr>
            <a:cxnSpLocks/>
          </p:cNvCxnSpPr>
          <p:nvPr/>
        </p:nvCxnSpPr>
        <p:spPr>
          <a:xfrm rot="16200000" flipV="1">
            <a:off x="6533361" y="4831872"/>
            <a:ext cx="548256" cy="476759"/>
          </a:xfrm>
          <a:prstGeom prst="bentConnector3">
            <a:avLst>
              <a:gd name="adj1" fmla="val 66513"/>
            </a:avLst>
          </a:prstGeom>
          <a:noFill/>
          <a:ln w="6350" cap="flat" cmpd="sng" algn="ctr">
            <a:solidFill>
              <a:srgbClr val="0033A0"/>
            </a:solidFill>
            <a:prstDash val="solid"/>
            <a:miter lim="800000"/>
            <a:tailEnd type="triangle"/>
          </a:ln>
          <a:effectLst/>
        </p:spPr>
      </p:cxnSp>
      <p:sp>
        <p:nvSpPr>
          <p:cNvPr id="52" name="TextBox 51">
            <a:extLst>
              <a:ext uri="{FF2B5EF4-FFF2-40B4-BE49-F238E27FC236}">
                <a16:creationId xmlns:a16="http://schemas.microsoft.com/office/drawing/2014/main" id="{BE5EBEEC-D08A-5DC5-8613-9CE6C2DD5FBE}"/>
              </a:ext>
            </a:extLst>
          </p:cNvPr>
          <p:cNvSpPr txBox="1"/>
          <p:nvPr/>
        </p:nvSpPr>
        <p:spPr>
          <a:xfrm>
            <a:off x="5936560" y="5109333"/>
            <a:ext cx="3063401" cy="553998"/>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800" kern="1200" dirty="0">
                <a:solidFill>
                  <a:schemeClr val="tx1"/>
                </a:solidFill>
                <a:ea typeface="+mn-ea"/>
                <a:cs typeface="+mn-cs"/>
              </a:rPr>
              <a:t>Proposal of alternative supports and joining methods</a:t>
            </a:r>
            <a:endParaRPr kumimoji="0" lang="en-GB" sz="1800" b="0" i="0" u="none" strike="noStrike" kern="1200" cap="none" spc="0" normalizeH="0" baseline="0" noProof="0" dirty="0">
              <a:ln>
                <a:noFill/>
              </a:ln>
              <a:solidFill>
                <a:schemeClr val="tx1"/>
              </a:solidFill>
              <a:effectLst/>
              <a:uLnTx/>
              <a:uFillTx/>
              <a:ea typeface="+mn-ea"/>
              <a:cs typeface="+mn-cs"/>
            </a:endParaRPr>
          </a:p>
        </p:txBody>
      </p:sp>
      <p:sp>
        <p:nvSpPr>
          <p:cNvPr id="58" name="TextBox 57">
            <a:extLst>
              <a:ext uri="{FF2B5EF4-FFF2-40B4-BE49-F238E27FC236}">
                <a16:creationId xmlns:a16="http://schemas.microsoft.com/office/drawing/2014/main" id="{3B8C201A-FD77-C4DF-D83F-CDB4AC19F505}"/>
              </a:ext>
            </a:extLst>
          </p:cNvPr>
          <p:cNvSpPr txBox="1"/>
          <p:nvPr/>
        </p:nvSpPr>
        <p:spPr>
          <a:xfrm>
            <a:off x="9500186" y="2892340"/>
            <a:ext cx="2133783" cy="1107996"/>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ea typeface="+mn-ea"/>
                <a:cs typeface="+mn-cs"/>
              </a:rPr>
              <a:t>Start of purchasing procedure for alternative tubes (pilot sector v. 2)</a:t>
            </a:r>
          </a:p>
        </p:txBody>
      </p:sp>
      <p:cxnSp>
        <p:nvCxnSpPr>
          <p:cNvPr id="64" name="Connector: Elbow 63">
            <a:extLst>
              <a:ext uri="{FF2B5EF4-FFF2-40B4-BE49-F238E27FC236}">
                <a16:creationId xmlns:a16="http://schemas.microsoft.com/office/drawing/2014/main" id="{603444FF-DCA8-EAF3-8E48-C1C4121536D2}"/>
              </a:ext>
            </a:extLst>
          </p:cNvPr>
          <p:cNvCxnSpPr>
            <a:cxnSpLocks/>
          </p:cNvCxnSpPr>
          <p:nvPr/>
        </p:nvCxnSpPr>
        <p:spPr>
          <a:xfrm rot="10800000" flipV="1">
            <a:off x="7468261" y="3601951"/>
            <a:ext cx="1971597" cy="320744"/>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0E2D19D2-7672-DFC4-EF91-625FB9F23A71}"/>
              </a:ext>
            </a:extLst>
          </p:cNvPr>
          <p:cNvSpPr txBox="1"/>
          <p:nvPr/>
        </p:nvSpPr>
        <p:spPr>
          <a:xfrm>
            <a:off x="124918" y="925353"/>
            <a:ext cx="5753498" cy="400110"/>
          </a:xfrm>
          <a:prstGeom prst="rect">
            <a:avLst/>
          </a:prstGeom>
          <a:noFill/>
        </p:spPr>
        <p:txBody>
          <a:bodyPr wrap="none" rtlCol="0">
            <a:spAutoFit/>
          </a:bodyPr>
          <a:lstStyle/>
          <a:p>
            <a:r>
              <a:rPr lang="en-GB" sz="2000" b="1" dirty="0">
                <a:solidFill>
                  <a:srgbClr val="00B050"/>
                </a:solidFill>
                <a:latin typeface="Calibri" panose="020F0502020204030204" pitchFamily="34" charset="0"/>
                <a:ea typeface="Calibri" panose="020F0502020204030204" pitchFamily="34" charset="0"/>
                <a:cs typeface="Calibri" panose="020F0502020204030204" pitchFamily="34" charset="0"/>
              </a:rPr>
              <a:t>Expected technical results and achievement in 2025:</a:t>
            </a:r>
          </a:p>
        </p:txBody>
      </p:sp>
      <p:sp>
        <p:nvSpPr>
          <p:cNvPr id="67" name="Google Shape;121;g34fc7864250_0_128">
            <a:extLst>
              <a:ext uri="{FF2B5EF4-FFF2-40B4-BE49-F238E27FC236}">
                <a16:creationId xmlns:a16="http://schemas.microsoft.com/office/drawing/2014/main" id="{E2583EFB-1E44-DCB6-E1A2-5BF469E7301A}"/>
              </a:ext>
            </a:extLst>
          </p:cNvPr>
          <p:cNvSpPr txBox="1">
            <a:spLocks noGrp="1"/>
          </p:cNvSpPr>
          <p:nvPr>
            <p:ph type="title"/>
          </p:nvPr>
        </p:nvSpPr>
        <p:spPr>
          <a:xfrm>
            <a:off x="5957866" y="605015"/>
            <a:ext cx="5917634"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4400"/>
              <a:buFont typeface="Calibri"/>
              <a:buNone/>
            </a:pPr>
            <a:r>
              <a:rPr lang="en-US" sz="2800" dirty="0">
                <a:solidFill>
                  <a:schemeClr val="dk1"/>
                </a:solidFill>
              </a:rPr>
              <a:t>WP 6.2: Deliverables and milestones (6)</a:t>
            </a:r>
            <a:endParaRPr sz="2800" dirty="0">
              <a:solidFill>
                <a:schemeClr val="dk1"/>
              </a:solidFill>
            </a:endParaRPr>
          </a:p>
        </p:txBody>
      </p:sp>
    </p:spTree>
    <p:extLst>
      <p:ext uri="{BB962C8B-B14F-4D97-AF65-F5344CB8AC3E}">
        <p14:creationId xmlns:p14="http://schemas.microsoft.com/office/powerpoint/2010/main" val="4549719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82C53023-C43D-6A5C-28DF-FC18D56F1B97}"/>
            </a:ext>
          </a:extLst>
        </p:cNvPr>
        <p:cNvGrpSpPr/>
        <p:nvPr/>
      </p:nvGrpSpPr>
      <p:grpSpPr>
        <a:xfrm>
          <a:off x="0" y="0"/>
          <a:ext cx="0" cy="0"/>
          <a:chOff x="0" y="0"/>
          <a:chExt cx="0" cy="0"/>
        </a:xfrm>
      </p:grpSpPr>
      <p:sp>
        <p:nvSpPr>
          <p:cNvPr id="120" name="Google Shape;120;g34fc7864250_0_128">
            <a:extLst>
              <a:ext uri="{FF2B5EF4-FFF2-40B4-BE49-F238E27FC236}">
                <a16:creationId xmlns:a16="http://schemas.microsoft.com/office/drawing/2014/main" id="{5926FAA8-837C-AEAF-991C-01B4CA33999E}"/>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21" name="Google Shape;121;g34fc7864250_0_128">
            <a:extLst>
              <a:ext uri="{FF2B5EF4-FFF2-40B4-BE49-F238E27FC236}">
                <a16:creationId xmlns:a16="http://schemas.microsoft.com/office/drawing/2014/main" id="{2ACE7CD0-E1F1-D7F3-F2ED-427E8F7F9794}"/>
              </a:ext>
            </a:extLst>
          </p:cNvPr>
          <p:cNvSpPr txBox="1">
            <a:spLocks noGrp="1"/>
          </p:cNvSpPr>
          <p:nvPr>
            <p:ph type="title"/>
          </p:nvPr>
        </p:nvSpPr>
        <p:spPr>
          <a:xfrm>
            <a:off x="311150" y="776700"/>
            <a:ext cx="115644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4400"/>
              <a:buFont typeface="Calibri"/>
              <a:buNone/>
            </a:pPr>
            <a:r>
              <a:rPr lang="en-US" dirty="0">
                <a:solidFill>
                  <a:schemeClr val="dk1"/>
                </a:solidFill>
              </a:rPr>
              <a:t>WP 6.2: Deliverables and milestones (5)</a:t>
            </a:r>
            <a:endParaRPr sz="3559" dirty="0">
              <a:solidFill>
                <a:schemeClr val="dk1"/>
              </a:solidFill>
            </a:endParaRPr>
          </a:p>
        </p:txBody>
      </p:sp>
      <p:sp>
        <p:nvSpPr>
          <p:cNvPr id="122" name="Google Shape;122;g34fc7864250_0_128">
            <a:extLst>
              <a:ext uri="{FF2B5EF4-FFF2-40B4-BE49-F238E27FC236}">
                <a16:creationId xmlns:a16="http://schemas.microsoft.com/office/drawing/2014/main" id="{EC8111CC-1BAC-3C82-7540-EBF4C794CDC2}"/>
              </a:ext>
            </a:extLst>
          </p:cNvPr>
          <p:cNvSpPr txBox="1"/>
          <p:nvPr/>
        </p:nvSpPr>
        <p:spPr>
          <a:xfrm>
            <a:off x="387320" y="2003225"/>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23" name="Google Shape;123;g34fc7864250_0_128">
            <a:extLst>
              <a:ext uri="{FF2B5EF4-FFF2-40B4-BE49-F238E27FC236}">
                <a16:creationId xmlns:a16="http://schemas.microsoft.com/office/drawing/2014/main" id="{284C2B5B-EED1-DD58-2BCD-6A511CFB859F}"/>
              </a:ext>
            </a:extLst>
          </p:cNvPr>
          <p:cNvSpPr txBox="1">
            <a:spLocks noGrp="1"/>
          </p:cNvSpPr>
          <p:nvPr>
            <p:ph type="sldNum" idx="4294967295"/>
          </p:nvPr>
        </p:nvSpPr>
        <p:spPr>
          <a:xfrm>
            <a:off x="11539242" y="6291769"/>
            <a:ext cx="348102"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15</a:t>
            </a:fld>
            <a:endParaRPr dirty="0"/>
          </a:p>
        </p:txBody>
      </p:sp>
      <p:cxnSp>
        <p:nvCxnSpPr>
          <p:cNvPr id="124" name="Google Shape;124;g34fc7864250_0_128">
            <a:extLst>
              <a:ext uri="{FF2B5EF4-FFF2-40B4-BE49-F238E27FC236}">
                <a16:creationId xmlns:a16="http://schemas.microsoft.com/office/drawing/2014/main" id="{303B3F44-59A0-FC25-551C-ED007C59BF0C}"/>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5" name="Google Shape;125;g34fc7864250_0_128">
            <a:extLst>
              <a:ext uri="{FF2B5EF4-FFF2-40B4-BE49-F238E27FC236}">
                <a16:creationId xmlns:a16="http://schemas.microsoft.com/office/drawing/2014/main" id="{0DEAB4A9-2C68-4A69-4B9D-85B8DE623F20}"/>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6" name="Google Shape;126;g34fc7864250_0_128">
            <a:extLst>
              <a:ext uri="{FF2B5EF4-FFF2-40B4-BE49-F238E27FC236}">
                <a16:creationId xmlns:a16="http://schemas.microsoft.com/office/drawing/2014/main" id="{87059A5D-EE9B-34AF-2E59-CFFB5B825EE5}"/>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27" name="Google Shape;127;g34fc7864250_0_128">
            <a:extLst>
              <a:ext uri="{FF2B5EF4-FFF2-40B4-BE49-F238E27FC236}">
                <a16:creationId xmlns:a16="http://schemas.microsoft.com/office/drawing/2014/main" id="{47BDAE5E-8258-2CDC-5968-F2005AAEDC83}"/>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28" name="Google Shape;128;g34fc7864250_0_128">
            <a:extLst>
              <a:ext uri="{FF2B5EF4-FFF2-40B4-BE49-F238E27FC236}">
                <a16:creationId xmlns:a16="http://schemas.microsoft.com/office/drawing/2014/main" id="{9D42C7D8-D3B7-9DE9-9F1B-4848BC292E2B}"/>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29" name="Google Shape;129;g34fc7864250_0_128">
            <a:extLst>
              <a:ext uri="{FF2B5EF4-FFF2-40B4-BE49-F238E27FC236}">
                <a16:creationId xmlns:a16="http://schemas.microsoft.com/office/drawing/2014/main" id="{A08842AE-D022-8A3C-FD80-88884DD78D2F}"/>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31" name="Google Shape;131;g34fc7864250_0_128">
            <a:extLst>
              <a:ext uri="{FF2B5EF4-FFF2-40B4-BE49-F238E27FC236}">
                <a16:creationId xmlns:a16="http://schemas.microsoft.com/office/drawing/2014/main" id="{CA8EA21E-14C6-62B9-50CC-B074231DED21}"/>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sp>
        <p:nvSpPr>
          <p:cNvPr id="7" name="TextBox 6">
            <a:extLst>
              <a:ext uri="{FF2B5EF4-FFF2-40B4-BE49-F238E27FC236}">
                <a16:creationId xmlns:a16="http://schemas.microsoft.com/office/drawing/2014/main" id="{57A721CB-DBC3-CD1F-1545-AD05D00EDB36}"/>
              </a:ext>
            </a:extLst>
          </p:cNvPr>
          <p:cNvSpPr txBox="1"/>
          <p:nvPr/>
        </p:nvSpPr>
        <p:spPr>
          <a:xfrm>
            <a:off x="304800" y="1548580"/>
            <a:ext cx="8860118" cy="338554"/>
          </a:xfrm>
          <a:prstGeom prst="rect">
            <a:avLst/>
          </a:prstGeom>
          <a:noFill/>
        </p:spPr>
        <p:txBody>
          <a:bodyPr wrap="none" rtlCol="0">
            <a:spAutoFit/>
          </a:bodyPr>
          <a:lstStyle/>
          <a:p>
            <a:r>
              <a:rPr lang="en-GB" sz="1600" dirty="0">
                <a:latin typeface="Calibri" panose="020F0502020204030204" pitchFamily="34" charset="0"/>
                <a:ea typeface="Calibri" panose="020F0502020204030204" pitchFamily="34" charset="0"/>
                <a:cs typeface="Calibri" panose="020F0502020204030204" pitchFamily="34" charset="0"/>
              </a:rPr>
              <a:t>Updated master plan that includes the new addendum of our collaboration with NIKHEF, INFN and IFAE:</a:t>
            </a:r>
          </a:p>
        </p:txBody>
      </p:sp>
      <p:graphicFrame>
        <p:nvGraphicFramePr>
          <p:cNvPr id="3" name="Table 2">
            <a:extLst>
              <a:ext uri="{FF2B5EF4-FFF2-40B4-BE49-F238E27FC236}">
                <a16:creationId xmlns:a16="http://schemas.microsoft.com/office/drawing/2014/main" id="{6DA0C0B0-2BAE-72D7-B2C7-A254782AC707}"/>
              </a:ext>
            </a:extLst>
          </p:cNvPr>
          <p:cNvGraphicFramePr>
            <a:graphicFrameLocks noGrp="1"/>
          </p:cNvGraphicFramePr>
          <p:nvPr>
            <p:extLst>
              <p:ext uri="{D42A27DB-BD31-4B8C-83A1-F6EECF244321}">
                <p14:modId xmlns:p14="http://schemas.microsoft.com/office/powerpoint/2010/main" val="3640182047"/>
              </p:ext>
            </p:extLst>
          </p:nvPr>
        </p:nvGraphicFramePr>
        <p:xfrm>
          <a:off x="841352" y="1933246"/>
          <a:ext cx="10515595" cy="2089876"/>
        </p:xfrm>
        <a:graphic>
          <a:graphicData uri="http://schemas.openxmlformats.org/drawingml/2006/table">
            <a:tbl>
              <a:tblPr/>
              <a:tblGrid>
                <a:gridCol w="3253027">
                  <a:extLst>
                    <a:ext uri="{9D8B030D-6E8A-4147-A177-3AD203B41FA5}">
                      <a16:colId xmlns:a16="http://schemas.microsoft.com/office/drawing/2014/main" val="2801796578"/>
                    </a:ext>
                  </a:extLst>
                </a:gridCol>
                <a:gridCol w="605214">
                  <a:extLst>
                    <a:ext uri="{9D8B030D-6E8A-4147-A177-3AD203B41FA5}">
                      <a16:colId xmlns:a16="http://schemas.microsoft.com/office/drawing/2014/main" val="1827858812"/>
                    </a:ext>
                  </a:extLst>
                </a:gridCol>
                <a:gridCol w="605214">
                  <a:extLst>
                    <a:ext uri="{9D8B030D-6E8A-4147-A177-3AD203B41FA5}">
                      <a16:colId xmlns:a16="http://schemas.microsoft.com/office/drawing/2014/main" val="32209132"/>
                    </a:ext>
                  </a:extLst>
                </a:gridCol>
                <a:gridCol w="605214">
                  <a:extLst>
                    <a:ext uri="{9D8B030D-6E8A-4147-A177-3AD203B41FA5}">
                      <a16:colId xmlns:a16="http://schemas.microsoft.com/office/drawing/2014/main" val="2508830478"/>
                    </a:ext>
                  </a:extLst>
                </a:gridCol>
                <a:gridCol w="605214">
                  <a:extLst>
                    <a:ext uri="{9D8B030D-6E8A-4147-A177-3AD203B41FA5}">
                      <a16:colId xmlns:a16="http://schemas.microsoft.com/office/drawing/2014/main" val="1295197458"/>
                    </a:ext>
                  </a:extLst>
                </a:gridCol>
                <a:gridCol w="605214">
                  <a:extLst>
                    <a:ext uri="{9D8B030D-6E8A-4147-A177-3AD203B41FA5}">
                      <a16:colId xmlns:a16="http://schemas.microsoft.com/office/drawing/2014/main" val="10283637"/>
                    </a:ext>
                  </a:extLst>
                </a:gridCol>
                <a:gridCol w="605214">
                  <a:extLst>
                    <a:ext uri="{9D8B030D-6E8A-4147-A177-3AD203B41FA5}">
                      <a16:colId xmlns:a16="http://schemas.microsoft.com/office/drawing/2014/main" val="2955781824"/>
                    </a:ext>
                  </a:extLst>
                </a:gridCol>
                <a:gridCol w="605214">
                  <a:extLst>
                    <a:ext uri="{9D8B030D-6E8A-4147-A177-3AD203B41FA5}">
                      <a16:colId xmlns:a16="http://schemas.microsoft.com/office/drawing/2014/main" val="1228636013"/>
                    </a:ext>
                  </a:extLst>
                </a:gridCol>
                <a:gridCol w="605214">
                  <a:extLst>
                    <a:ext uri="{9D8B030D-6E8A-4147-A177-3AD203B41FA5}">
                      <a16:colId xmlns:a16="http://schemas.microsoft.com/office/drawing/2014/main" val="2699131471"/>
                    </a:ext>
                  </a:extLst>
                </a:gridCol>
                <a:gridCol w="605214">
                  <a:extLst>
                    <a:ext uri="{9D8B030D-6E8A-4147-A177-3AD203B41FA5}">
                      <a16:colId xmlns:a16="http://schemas.microsoft.com/office/drawing/2014/main" val="1411579227"/>
                    </a:ext>
                  </a:extLst>
                </a:gridCol>
                <a:gridCol w="605214">
                  <a:extLst>
                    <a:ext uri="{9D8B030D-6E8A-4147-A177-3AD203B41FA5}">
                      <a16:colId xmlns:a16="http://schemas.microsoft.com/office/drawing/2014/main" val="830641564"/>
                    </a:ext>
                  </a:extLst>
                </a:gridCol>
                <a:gridCol w="605214">
                  <a:extLst>
                    <a:ext uri="{9D8B030D-6E8A-4147-A177-3AD203B41FA5}">
                      <a16:colId xmlns:a16="http://schemas.microsoft.com/office/drawing/2014/main" val="513000465"/>
                    </a:ext>
                  </a:extLst>
                </a:gridCol>
                <a:gridCol w="605214">
                  <a:extLst>
                    <a:ext uri="{9D8B030D-6E8A-4147-A177-3AD203B41FA5}">
                      <a16:colId xmlns:a16="http://schemas.microsoft.com/office/drawing/2014/main" val="321494880"/>
                    </a:ext>
                  </a:extLst>
                </a:gridCol>
              </a:tblGrid>
              <a:tr h="189129">
                <a:tc rowSpan="2">
                  <a:txBody>
                    <a:bodyPr/>
                    <a:lstStyle/>
                    <a:p>
                      <a:pPr algn="ctr"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gridSpan="4">
                  <a:txBody>
                    <a:bodyPr/>
                    <a:lstStyle/>
                    <a:p>
                      <a:pPr algn="ctr" fontAlgn="b"/>
                      <a:r>
                        <a:rPr lang="en-GB" sz="1100" b="1" i="0" u="none" strike="noStrike">
                          <a:solidFill>
                            <a:srgbClr val="000000"/>
                          </a:solidFill>
                          <a:effectLst/>
                          <a:latin typeface="Aptos Narrow" panose="020B0004020202020204" pitchFamily="34" charset="0"/>
                        </a:rPr>
                        <a:t>2025</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100" b="1" i="0" u="none" strike="noStrike">
                          <a:solidFill>
                            <a:srgbClr val="000000"/>
                          </a:solidFill>
                          <a:effectLst/>
                          <a:latin typeface="Aptos Narrow" panose="020B0004020202020204" pitchFamily="34" charset="0"/>
                        </a:rPr>
                        <a:t>2026</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100" b="1" i="0" u="none" strike="noStrike">
                          <a:solidFill>
                            <a:srgbClr val="000000"/>
                          </a:solidFill>
                          <a:effectLst/>
                          <a:latin typeface="Aptos Narrow" panose="020B0004020202020204" pitchFamily="34" charset="0"/>
                        </a:rPr>
                        <a:t>2027</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146116176"/>
                  </a:ext>
                </a:extLst>
              </a:tr>
              <a:tr h="189129">
                <a:tc vMerge="1">
                  <a:txBody>
                    <a:bodyPr/>
                    <a:lstStyle/>
                    <a:p>
                      <a:endParaRPr lang="en-GB"/>
                    </a:p>
                  </a:txBody>
                  <a:tcPr/>
                </a:tc>
                <a:tc>
                  <a:txBody>
                    <a:bodyPr/>
                    <a:lstStyle/>
                    <a:p>
                      <a:pPr algn="l" fontAlgn="b"/>
                      <a:r>
                        <a:rPr lang="en-GB" sz="1100" b="0" i="0" u="none" strike="noStrike">
                          <a:solidFill>
                            <a:srgbClr val="000000"/>
                          </a:solidFill>
                          <a:effectLst/>
                          <a:latin typeface="Aptos Narrow" panose="020B0004020202020204" pitchFamily="34" charset="0"/>
                        </a:rPr>
                        <a:t>Q1</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Q2</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Q3</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Q4</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Q1</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Q2</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Q3</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Q4</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Q1</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Q2</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Q3</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Q4</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05257331"/>
                  </a:ext>
                </a:extLst>
              </a:tr>
              <a:tr h="189129">
                <a:tc>
                  <a:txBody>
                    <a:bodyPr/>
                    <a:lstStyle/>
                    <a:p>
                      <a:pPr algn="l" fontAlgn="b"/>
                      <a:r>
                        <a:rPr lang="en-GB" sz="1100" b="0" i="0" u="none" strike="noStrike">
                          <a:solidFill>
                            <a:srgbClr val="000000"/>
                          </a:solidFill>
                          <a:effectLst/>
                          <a:latin typeface="Aptos Narrow" panose="020B0004020202020204" pitchFamily="34" charset="0"/>
                        </a:rPr>
                        <a:t>Manufacturing and installation of pilot sector</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B5E6A2"/>
                      </a:bgClr>
                    </a:patt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BFBFBF"/>
                      </a:bgClr>
                    </a:pattFill>
                  </a:tcPr>
                </a:tc>
                <a:extLst>
                  <a:ext uri="{0D108BD9-81ED-4DB2-BD59-A6C34878D82A}">
                    <a16:rowId xmlns:a16="http://schemas.microsoft.com/office/drawing/2014/main" val="4157732011"/>
                  </a:ext>
                </a:extLst>
              </a:tr>
              <a:tr h="189129">
                <a:tc>
                  <a:txBody>
                    <a:bodyPr/>
                    <a:lstStyle/>
                    <a:p>
                      <a:pPr algn="l" fontAlgn="b"/>
                      <a:r>
                        <a:rPr lang="en-GB" sz="1100" b="0" i="0" u="none" strike="noStrike">
                          <a:solidFill>
                            <a:srgbClr val="000000"/>
                          </a:solidFill>
                          <a:effectLst/>
                          <a:latin typeface="Aptos Narrow" panose="020B0004020202020204" pitchFamily="34" charset="0"/>
                        </a:rPr>
                        <a:t>Measurement with pilot sector (phase 1)</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BFBFBF"/>
                      </a:bgClr>
                    </a:pattFill>
                  </a:tcPr>
                </a:tc>
                <a:extLst>
                  <a:ext uri="{0D108BD9-81ED-4DB2-BD59-A6C34878D82A}">
                    <a16:rowId xmlns:a16="http://schemas.microsoft.com/office/drawing/2014/main" val="634130866"/>
                  </a:ext>
                </a:extLst>
              </a:tr>
              <a:tr h="189129">
                <a:tc>
                  <a:txBody>
                    <a:bodyPr/>
                    <a:lstStyle/>
                    <a:p>
                      <a:pPr algn="l" fontAlgn="b"/>
                      <a:r>
                        <a:rPr lang="en-GB" sz="1100" b="0" i="0" u="none" strike="noStrike">
                          <a:solidFill>
                            <a:srgbClr val="000000"/>
                          </a:solidFill>
                          <a:effectLst/>
                          <a:latin typeface="Aptos Narrow" panose="020B0004020202020204" pitchFamily="34" charset="0"/>
                        </a:rPr>
                        <a:t>Extended-TDR</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wdUpDiag">
                      <a:fgClr>
                        <a:srgbClr val="FFC000"/>
                      </a:fgClr>
                      <a:bgClr>
                        <a:schemeClr val="bg1"/>
                      </a:bgClr>
                    </a:pattFill>
                  </a:tcPr>
                </a:tc>
                <a:tc>
                  <a:txBody>
                    <a:bodyPr/>
                    <a:lstStyle/>
                    <a:p>
                      <a:pPr algn="l" fontAlgn="b"/>
                      <a:r>
                        <a:rPr lang="en-GB" sz="1100" b="0" i="0" u="none" strike="noStrike" dirty="0">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BFBFBF"/>
                      </a:bgClr>
                    </a:pattFill>
                  </a:tcPr>
                </a:tc>
                <a:extLst>
                  <a:ext uri="{0D108BD9-81ED-4DB2-BD59-A6C34878D82A}">
                    <a16:rowId xmlns:a16="http://schemas.microsoft.com/office/drawing/2014/main" val="4015921373"/>
                  </a:ext>
                </a:extLst>
              </a:tr>
              <a:tr h="189129">
                <a:tc>
                  <a:txBody>
                    <a:bodyPr/>
                    <a:lstStyle/>
                    <a:p>
                      <a:pPr algn="l" fontAlgn="b"/>
                      <a:r>
                        <a:rPr lang="en-GB" sz="1100" b="0" i="0" u="none" strike="noStrike">
                          <a:solidFill>
                            <a:srgbClr val="000000"/>
                          </a:solidFill>
                          <a:effectLst/>
                          <a:latin typeface="Aptos Narrow" panose="020B0004020202020204" pitchFamily="34" charset="0"/>
                        </a:rPr>
                        <a:t>Purchasing of material for phase 2</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BFBFBF"/>
                      </a:bgClr>
                    </a:pattFill>
                  </a:tcPr>
                </a:tc>
                <a:extLst>
                  <a:ext uri="{0D108BD9-81ED-4DB2-BD59-A6C34878D82A}">
                    <a16:rowId xmlns:a16="http://schemas.microsoft.com/office/drawing/2014/main" val="1348888131"/>
                  </a:ext>
                </a:extLst>
              </a:tr>
              <a:tr h="189129">
                <a:tc>
                  <a:txBody>
                    <a:bodyPr/>
                    <a:lstStyle/>
                    <a:p>
                      <a:pPr algn="l" fontAlgn="b"/>
                      <a:r>
                        <a:rPr lang="en-GB" sz="1100" b="0" i="0" u="none" strike="noStrike">
                          <a:solidFill>
                            <a:srgbClr val="000000"/>
                          </a:solidFill>
                          <a:effectLst/>
                          <a:latin typeface="Aptos Narrow" panose="020B0004020202020204" pitchFamily="34" charset="0"/>
                        </a:rPr>
                        <a:t>Measurement with pilot sector (phase 2)</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BFBFBF"/>
                      </a:bgClr>
                    </a:pattFill>
                  </a:tcPr>
                </a:tc>
                <a:extLst>
                  <a:ext uri="{0D108BD9-81ED-4DB2-BD59-A6C34878D82A}">
                    <a16:rowId xmlns:a16="http://schemas.microsoft.com/office/drawing/2014/main" val="3822009735"/>
                  </a:ext>
                </a:extLst>
              </a:tr>
              <a:tr h="189129">
                <a:tc>
                  <a:txBody>
                    <a:bodyPr/>
                    <a:lstStyle/>
                    <a:p>
                      <a:pPr algn="l" fontAlgn="b"/>
                      <a:r>
                        <a:rPr lang="en-GB" sz="1100" b="0" i="0" u="none" strike="noStrike">
                          <a:solidFill>
                            <a:srgbClr val="000000"/>
                          </a:solidFill>
                          <a:effectLst/>
                          <a:latin typeface="Aptos Narrow" panose="020B0004020202020204" pitchFamily="34" charset="0"/>
                        </a:rPr>
                        <a:t>Purchasing of material for phase 3</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BFBFBF"/>
                      </a:bgClr>
                    </a:pattFill>
                  </a:tcPr>
                </a:tc>
                <a:extLst>
                  <a:ext uri="{0D108BD9-81ED-4DB2-BD59-A6C34878D82A}">
                    <a16:rowId xmlns:a16="http://schemas.microsoft.com/office/drawing/2014/main" val="2581331592"/>
                  </a:ext>
                </a:extLst>
              </a:tr>
              <a:tr h="189129">
                <a:tc>
                  <a:txBody>
                    <a:bodyPr/>
                    <a:lstStyle/>
                    <a:p>
                      <a:pPr algn="l" fontAlgn="b"/>
                      <a:r>
                        <a:rPr lang="en-GB" sz="1100" b="0" i="0" u="none" strike="noStrike">
                          <a:solidFill>
                            <a:srgbClr val="000000"/>
                          </a:solidFill>
                          <a:effectLst/>
                          <a:latin typeface="Aptos Narrow" panose="020B0004020202020204" pitchFamily="34" charset="0"/>
                        </a:rPr>
                        <a:t>Measurement with pilot sector (phase 3)</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BFBFBF"/>
                      </a:bgClr>
                    </a:pattFill>
                  </a:tcPr>
                </a:tc>
                <a:extLst>
                  <a:ext uri="{0D108BD9-81ED-4DB2-BD59-A6C34878D82A}">
                    <a16:rowId xmlns:a16="http://schemas.microsoft.com/office/drawing/2014/main" val="3211103744"/>
                  </a:ext>
                </a:extLst>
              </a:tr>
              <a:tr h="189129">
                <a:tc>
                  <a:txBody>
                    <a:bodyPr/>
                    <a:lstStyle/>
                    <a:p>
                      <a:pPr algn="l" fontAlgn="b"/>
                      <a:r>
                        <a:rPr lang="fr-FR" sz="1100" b="0" i="0" u="none" strike="noStrike">
                          <a:solidFill>
                            <a:srgbClr val="000000"/>
                          </a:solidFill>
                          <a:effectLst/>
                          <a:latin typeface="Aptos Narrow" panose="020B0004020202020204" pitchFamily="34" charset="0"/>
                        </a:rPr>
                        <a:t>Technical documents for ET-beampipe market survey</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pattFill prst="ltUpDiag">
                      <a:fgClr>
                        <a:srgbClr val="000000"/>
                      </a:fgClr>
                      <a:bgClr>
                        <a:srgbClr val="BFBFBF"/>
                      </a:bgClr>
                    </a:pattFill>
                  </a:tcPr>
                </a:tc>
                <a:extLst>
                  <a:ext uri="{0D108BD9-81ED-4DB2-BD59-A6C34878D82A}">
                    <a16:rowId xmlns:a16="http://schemas.microsoft.com/office/drawing/2014/main" val="1677440683"/>
                  </a:ext>
                </a:extLst>
              </a:tr>
              <a:tr h="198586">
                <a:tc>
                  <a:txBody>
                    <a:bodyPr/>
                    <a:lstStyle/>
                    <a:p>
                      <a:pPr algn="l" fontAlgn="b"/>
                      <a:r>
                        <a:rPr lang="en-GB" sz="1100" b="0" i="0" u="none" strike="noStrike" dirty="0">
                          <a:solidFill>
                            <a:srgbClr val="000000"/>
                          </a:solidFill>
                          <a:effectLst/>
                          <a:latin typeface="Aptos Narrow" panose="020B0004020202020204" pitchFamily="34" charset="0"/>
                        </a:rPr>
                        <a:t>Final TDR</a:t>
                      </a:r>
                    </a:p>
                  </a:txBody>
                  <a:tcPr marL="9456" marR="9456" marT="9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fontAlgn="b"/>
                      <a:r>
                        <a:rPr lang="en-GB" sz="1100" b="0" i="0" u="none" strike="noStrike">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fontAlgn="b"/>
                      <a:r>
                        <a:rPr lang="en-GB" sz="1100" b="0" i="0" u="none" strike="noStrike" dirty="0">
                          <a:solidFill>
                            <a:srgbClr val="000000"/>
                          </a:solidFill>
                          <a:effectLst/>
                          <a:latin typeface="Aptos Narrow" panose="020B0004020202020204" pitchFamily="34" charset="0"/>
                        </a:rPr>
                        <a:t> </a:t>
                      </a:r>
                    </a:p>
                  </a:txBody>
                  <a:tcPr marL="9456" marR="9456" marT="9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ltUpDiag">
                      <a:fgClr>
                        <a:srgbClr val="000000"/>
                      </a:fgClr>
                      <a:bgClr>
                        <a:srgbClr val="BFBFBF"/>
                      </a:bgClr>
                    </a:pattFill>
                  </a:tcPr>
                </a:tc>
                <a:extLst>
                  <a:ext uri="{0D108BD9-81ED-4DB2-BD59-A6C34878D82A}">
                    <a16:rowId xmlns:a16="http://schemas.microsoft.com/office/drawing/2014/main" val="1052155882"/>
                  </a:ext>
                </a:extLst>
              </a:tr>
            </a:tbl>
          </a:graphicData>
        </a:graphic>
      </p:graphicFrame>
      <p:pic>
        <p:nvPicPr>
          <p:cNvPr id="4" name="Picture 3">
            <a:extLst>
              <a:ext uri="{FF2B5EF4-FFF2-40B4-BE49-F238E27FC236}">
                <a16:creationId xmlns:a16="http://schemas.microsoft.com/office/drawing/2014/main" id="{CF4AA475-046B-4D85-5D03-2C81FCA94D55}"/>
              </a:ext>
            </a:extLst>
          </p:cNvPr>
          <p:cNvPicPr>
            <a:picLocks noChangeAspect="1"/>
          </p:cNvPicPr>
          <p:nvPr/>
        </p:nvPicPr>
        <p:blipFill rotWithShape="1">
          <a:blip r:embed="rId4"/>
          <a:srcRect l="1" r="-306"/>
          <a:stretch/>
        </p:blipFill>
        <p:spPr>
          <a:xfrm>
            <a:off x="808984" y="4515351"/>
            <a:ext cx="6218466" cy="1557323"/>
          </a:xfrm>
          <a:prstGeom prst="rect">
            <a:avLst/>
          </a:prstGeom>
        </p:spPr>
      </p:pic>
      <p:sp>
        <p:nvSpPr>
          <p:cNvPr id="5" name="Rectangle: Rounded Corners 4">
            <a:extLst>
              <a:ext uri="{FF2B5EF4-FFF2-40B4-BE49-F238E27FC236}">
                <a16:creationId xmlns:a16="http://schemas.microsoft.com/office/drawing/2014/main" id="{6D7BE14A-1529-4253-2AF6-BC2DF0B02B64}"/>
              </a:ext>
            </a:extLst>
          </p:cNvPr>
          <p:cNvSpPr/>
          <p:nvPr/>
        </p:nvSpPr>
        <p:spPr>
          <a:xfrm>
            <a:off x="5310890" y="4482996"/>
            <a:ext cx="235862" cy="1544967"/>
          </a:xfrm>
          <a:prstGeom prst="roundRect">
            <a:avLst>
              <a:gd name="adj" fmla="val 3587"/>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latin typeface="Calibri" panose="020F0502020204030204" pitchFamily="34" charset="0"/>
              <a:ea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EDAED7A0-627C-E618-2915-F1AECC8D5F93}"/>
              </a:ext>
            </a:extLst>
          </p:cNvPr>
          <p:cNvSpPr txBox="1"/>
          <p:nvPr/>
        </p:nvSpPr>
        <p:spPr>
          <a:xfrm>
            <a:off x="304799" y="4178450"/>
            <a:ext cx="1992853" cy="338554"/>
          </a:xfrm>
          <a:prstGeom prst="rect">
            <a:avLst/>
          </a:prstGeom>
          <a:noFill/>
        </p:spPr>
        <p:txBody>
          <a:bodyPr wrap="none" rtlCol="0">
            <a:spAutoFit/>
          </a:bodyPr>
          <a:lstStyle/>
          <a:p>
            <a:r>
              <a:rPr lang="en-GB" sz="1600" dirty="0">
                <a:latin typeface="Calibri" panose="020F0502020204030204" pitchFamily="34" charset="0"/>
                <a:ea typeface="Calibri" panose="020F0502020204030204" pitchFamily="34" charset="0"/>
                <a:cs typeface="Calibri" panose="020F0502020204030204" pitchFamily="34" charset="0"/>
              </a:rPr>
              <a:t>Previous master plan:</a:t>
            </a:r>
          </a:p>
        </p:txBody>
      </p:sp>
      <p:sp>
        <p:nvSpPr>
          <p:cNvPr id="8" name="Rectangle: Rounded Corners 7">
            <a:extLst>
              <a:ext uri="{FF2B5EF4-FFF2-40B4-BE49-F238E27FC236}">
                <a16:creationId xmlns:a16="http://schemas.microsoft.com/office/drawing/2014/main" id="{11FFAD43-C462-D6B9-AD91-C7E436B44E48}"/>
              </a:ext>
            </a:extLst>
          </p:cNvPr>
          <p:cNvSpPr/>
          <p:nvPr/>
        </p:nvSpPr>
        <p:spPr>
          <a:xfrm>
            <a:off x="4676689" y="1879994"/>
            <a:ext cx="607410" cy="2206484"/>
          </a:xfrm>
          <a:prstGeom prst="roundRect">
            <a:avLst>
              <a:gd name="adj" fmla="val 3587"/>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0" name="TextBox 9">
            <a:extLst>
              <a:ext uri="{FF2B5EF4-FFF2-40B4-BE49-F238E27FC236}">
                <a16:creationId xmlns:a16="http://schemas.microsoft.com/office/drawing/2014/main" id="{6A0AD021-D3F4-A7E7-9337-627921302C29}"/>
              </a:ext>
            </a:extLst>
          </p:cNvPr>
          <p:cNvSpPr txBox="1"/>
          <p:nvPr/>
        </p:nvSpPr>
        <p:spPr>
          <a:xfrm>
            <a:off x="7186193" y="4162940"/>
            <a:ext cx="4457816" cy="2031325"/>
          </a:xfrm>
          <a:prstGeom prst="rect">
            <a:avLst/>
          </a:prstGeom>
          <a:noFill/>
        </p:spPr>
        <p:txBody>
          <a:bodyPr wrap="square" rtlCol="0">
            <a:spAutoFit/>
          </a:bodyPr>
          <a:lstStyle/>
          <a:p>
            <a:pPr>
              <a:buNone/>
            </a:pPr>
            <a:r>
              <a:rPr lang="en-GB" dirty="0"/>
              <a:t>We are experiencing a </a:t>
            </a:r>
            <a:r>
              <a:rPr lang="en-GB" b="1" dirty="0">
                <a:solidFill>
                  <a:srgbClr val="C00000"/>
                </a:solidFill>
              </a:rPr>
              <a:t>six-month delay </a:t>
            </a:r>
            <a:r>
              <a:rPr lang="en-GB" dirty="0"/>
              <a:t>compared to the previous master plan.</a:t>
            </a:r>
          </a:p>
          <a:p>
            <a:pPr>
              <a:buNone/>
            </a:pPr>
            <a:endParaRPr lang="en-GB" dirty="0"/>
          </a:p>
          <a:p>
            <a:pPr>
              <a:buNone/>
            </a:pPr>
            <a:r>
              <a:rPr lang="en-GB" dirty="0"/>
              <a:t>The first measurements with the pilot sector were initially planned for Q1 2025 but are now expected to begin in August.</a:t>
            </a:r>
          </a:p>
          <a:p>
            <a:pPr>
              <a:buNone/>
            </a:pPr>
            <a:endParaRPr lang="en-GB" dirty="0"/>
          </a:p>
          <a:p>
            <a:r>
              <a:rPr lang="en-GB" dirty="0"/>
              <a:t>Despite this delay, we aim to deliver the Extended TDR by the end of Q1 2026.</a:t>
            </a:r>
          </a:p>
        </p:txBody>
      </p:sp>
    </p:spTree>
    <p:extLst>
      <p:ext uri="{BB962C8B-B14F-4D97-AF65-F5344CB8AC3E}">
        <p14:creationId xmlns:p14="http://schemas.microsoft.com/office/powerpoint/2010/main" val="20745068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7"/>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54" name="Google Shape;154;p7"/>
          <p:cNvSpPr txBox="1">
            <a:spLocks noGrp="1"/>
          </p:cNvSpPr>
          <p:nvPr>
            <p:ph type="sldNum" idx="4294967295"/>
          </p:nvPr>
        </p:nvSpPr>
        <p:spPr>
          <a:xfrm>
            <a:off x="11692944" y="6291769"/>
            <a:ext cx="194400"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16</a:t>
            </a:fld>
            <a:endParaRPr/>
          </a:p>
        </p:txBody>
      </p:sp>
      <p:cxnSp>
        <p:nvCxnSpPr>
          <p:cNvPr id="155" name="Google Shape;155;p7"/>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56" name="Google Shape;156;p7"/>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57" name="Google Shape;157;p7"/>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58" name="Google Shape;158;p7"/>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59" name="Google Shape;159;p7"/>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60" name="Google Shape;160;p7"/>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61" name="Google Shape;161;p7"/>
          <p:cNvSpPr txBox="1">
            <a:spLocks noGrp="1"/>
          </p:cNvSpPr>
          <p:nvPr>
            <p:ph type="title"/>
          </p:nvPr>
        </p:nvSpPr>
        <p:spPr>
          <a:xfrm>
            <a:off x="311150" y="776700"/>
            <a:ext cx="115644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4400"/>
              <a:buFont typeface="Calibri"/>
              <a:buNone/>
            </a:pPr>
            <a:r>
              <a:rPr lang="en-US" dirty="0">
                <a:solidFill>
                  <a:schemeClr val="dk1"/>
                </a:solidFill>
              </a:rPr>
              <a:t>WP 6.2: Outlook and perspectives</a:t>
            </a:r>
            <a:endParaRPr dirty="0">
              <a:solidFill>
                <a:schemeClr val="dk1"/>
              </a:solidFill>
            </a:endParaRPr>
          </a:p>
        </p:txBody>
      </p:sp>
      <p:sp>
        <p:nvSpPr>
          <p:cNvPr id="162" name="Google Shape;162;p7"/>
          <p:cNvSpPr txBox="1"/>
          <p:nvPr/>
        </p:nvSpPr>
        <p:spPr>
          <a:xfrm>
            <a:off x="434250" y="2184015"/>
            <a:ext cx="11329800" cy="3170058"/>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GB" sz="2000" b="0" i="0" u="none" strike="noStrike" cap="none" dirty="0">
                <a:solidFill>
                  <a:schemeClr val="dk1"/>
                </a:solidFill>
                <a:latin typeface="Calibri"/>
                <a:ea typeface="Calibri"/>
                <a:cs typeface="Calibri"/>
                <a:sym typeface="Calibri"/>
              </a:rPr>
              <a:t>We have entered a new phase in our involvement with the ET project. Moving from the conceptual design stage, we are now in the </a:t>
            </a:r>
            <a:r>
              <a:rPr lang="en-GB" sz="2000" b="1" i="0" u="none" strike="noStrike" cap="none" dirty="0">
                <a:solidFill>
                  <a:srgbClr val="00B050"/>
                </a:solidFill>
                <a:latin typeface="Calibri"/>
                <a:ea typeface="Calibri"/>
                <a:cs typeface="Calibri"/>
                <a:sym typeface="Calibri"/>
              </a:rPr>
              <a:t>fabrication and installation phase</a:t>
            </a:r>
            <a:r>
              <a:rPr lang="en-GB" sz="2000" b="0" i="0" u="none" strike="noStrike" cap="none" dirty="0">
                <a:solidFill>
                  <a:schemeClr val="dk1"/>
                </a:solidFill>
                <a:latin typeface="Calibri"/>
                <a:ea typeface="Calibri"/>
                <a:cs typeface="Calibri"/>
                <a:sym typeface="Calibri"/>
              </a:rPr>
              <a:t>.</a:t>
            </a:r>
          </a:p>
          <a:p>
            <a:pPr marL="0" marR="0" lvl="0" indent="0" algn="l" rtl="0">
              <a:lnSpc>
                <a:spcPct val="100000"/>
              </a:lnSpc>
              <a:spcBef>
                <a:spcPts val="0"/>
              </a:spcBef>
              <a:spcAft>
                <a:spcPts val="0"/>
              </a:spcAft>
              <a:buClr>
                <a:schemeClr val="dk1"/>
              </a:buClr>
              <a:buSzPts val="1800"/>
              <a:buFont typeface="Calibri"/>
              <a:buNone/>
            </a:pPr>
            <a:endParaRPr lang="en-GB" sz="20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800"/>
              <a:buFont typeface="Calibri"/>
              <a:buNone/>
            </a:pPr>
            <a:r>
              <a:rPr lang="en-GB" sz="2000" b="0" i="0" u="none" strike="noStrike" cap="none" dirty="0">
                <a:solidFill>
                  <a:schemeClr val="dk1"/>
                </a:solidFill>
                <a:latin typeface="Calibri"/>
                <a:ea typeface="Calibri"/>
                <a:cs typeface="Calibri"/>
                <a:sym typeface="Calibri"/>
              </a:rPr>
              <a:t>This execution phase is encountering </a:t>
            </a:r>
            <a:r>
              <a:rPr lang="en-GB" sz="2000" b="1" i="0" u="none" strike="noStrike" cap="none" dirty="0">
                <a:solidFill>
                  <a:srgbClr val="00B050"/>
                </a:solidFill>
                <a:latin typeface="Calibri"/>
                <a:ea typeface="Calibri"/>
                <a:cs typeface="Calibri"/>
                <a:sym typeface="Calibri"/>
              </a:rPr>
              <a:t>typical challenges </a:t>
            </a:r>
            <a:r>
              <a:rPr lang="en-GB" sz="2000" b="0" i="0" u="none" strike="noStrike" cap="none" dirty="0">
                <a:solidFill>
                  <a:schemeClr val="dk1"/>
                </a:solidFill>
                <a:latin typeface="Calibri"/>
                <a:ea typeface="Calibri"/>
                <a:cs typeface="Calibri"/>
                <a:sym typeface="Calibri"/>
              </a:rPr>
              <a:t>related to purchasing, personnel availability, and technical issues.</a:t>
            </a:r>
          </a:p>
          <a:p>
            <a:pPr marL="0" marR="0" lvl="0" indent="0" algn="l" rtl="0">
              <a:lnSpc>
                <a:spcPct val="100000"/>
              </a:lnSpc>
              <a:spcBef>
                <a:spcPts val="0"/>
              </a:spcBef>
              <a:spcAft>
                <a:spcPts val="0"/>
              </a:spcAft>
              <a:buClr>
                <a:schemeClr val="dk1"/>
              </a:buClr>
              <a:buSzPts val="1800"/>
              <a:buFont typeface="Calibri"/>
              <a:buNone/>
            </a:pPr>
            <a:endParaRPr lang="en-GB" sz="20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800"/>
              <a:buFont typeface="Calibri"/>
              <a:buNone/>
            </a:pPr>
            <a:r>
              <a:rPr lang="en-GB" sz="2000" b="0" i="0" u="none" strike="noStrike" cap="none" dirty="0">
                <a:solidFill>
                  <a:schemeClr val="dk1"/>
                </a:solidFill>
                <a:latin typeface="Calibri"/>
                <a:ea typeface="Calibri"/>
                <a:cs typeface="Calibri"/>
                <a:sym typeface="Calibri"/>
              </a:rPr>
              <a:t>These challenges provide us with </a:t>
            </a:r>
            <a:r>
              <a:rPr lang="en-GB" sz="2000" b="1" i="0" u="none" strike="noStrike" cap="none" dirty="0">
                <a:solidFill>
                  <a:srgbClr val="00B050"/>
                </a:solidFill>
                <a:latin typeface="Calibri"/>
                <a:ea typeface="Calibri"/>
                <a:cs typeface="Calibri"/>
                <a:sym typeface="Calibri"/>
              </a:rPr>
              <a:t>opportunities to optimize</a:t>
            </a:r>
            <a:r>
              <a:rPr lang="en-GB" sz="2000" b="0" i="0" u="none" strike="noStrike" cap="none" dirty="0">
                <a:solidFill>
                  <a:schemeClr val="dk1"/>
                </a:solidFill>
                <a:latin typeface="Calibri"/>
                <a:ea typeface="Calibri"/>
                <a:cs typeface="Calibri"/>
                <a:sym typeface="Calibri"/>
              </a:rPr>
              <a:t> the design and tolerances, refine installation procedures, and continue with parallel studies (e.g., corrosion, supports, and assembly).</a:t>
            </a:r>
          </a:p>
          <a:p>
            <a:pPr marL="0" marR="0" lvl="0" indent="0" algn="l" rtl="0">
              <a:lnSpc>
                <a:spcPct val="100000"/>
              </a:lnSpc>
              <a:spcBef>
                <a:spcPts val="0"/>
              </a:spcBef>
              <a:spcAft>
                <a:spcPts val="0"/>
              </a:spcAft>
              <a:buClr>
                <a:schemeClr val="dk1"/>
              </a:buClr>
              <a:buSzPts val="1800"/>
              <a:buFont typeface="Calibri"/>
              <a:buNone/>
            </a:pPr>
            <a:endParaRPr lang="en-GB" sz="20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800"/>
              <a:buFont typeface="Calibri"/>
              <a:buNone/>
            </a:pPr>
            <a:r>
              <a:rPr lang="en-GB" sz="2000" b="0" i="0" u="none" strike="noStrike" cap="none" dirty="0">
                <a:solidFill>
                  <a:schemeClr val="dk1"/>
                </a:solidFill>
                <a:latin typeface="Calibri"/>
                <a:ea typeface="Calibri"/>
                <a:cs typeface="Calibri"/>
                <a:sym typeface="Calibri"/>
              </a:rPr>
              <a:t>As a result, the </a:t>
            </a:r>
            <a:r>
              <a:rPr lang="en-GB" sz="2000" b="1" i="0" u="none" strike="noStrike" cap="none" dirty="0">
                <a:solidFill>
                  <a:srgbClr val="C00000"/>
                </a:solidFill>
                <a:latin typeface="Calibri"/>
                <a:ea typeface="Calibri"/>
                <a:cs typeface="Calibri"/>
                <a:sym typeface="Calibri"/>
              </a:rPr>
              <a:t>advanced TDR may be delivered a quarter later </a:t>
            </a:r>
            <a:r>
              <a:rPr lang="en-GB" sz="2000" b="0" i="0" u="none" strike="noStrike" cap="none" dirty="0">
                <a:solidFill>
                  <a:schemeClr val="dk1"/>
                </a:solidFill>
                <a:latin typeface="Calibri"/>
                <a:ea typeface="Calibri"/>
                <a:cs typeface="Calibri"/>
                <a:sym typeface="Calibri"/>
              </a:rPr>
              <a:t>than originally planned.</a:t>
            </a:r>
            <a:endParaRPr lang="en-US" sz="2000" dirty="0">
              <a:solidFill>
                <a:schemeClr val="dk1"/>
              </a:solidFill>
              <a:latin typeface="Calibri"/>
              <a:ea typeface="Calibri"/>
              <a:cs typeface="Calibri"/>
              <a:sym typeface="Calibri"/>
            </a:endParaRPr>
          </a:p>
        </p:txBody>
      </p:sp>
      <p:sp>
        <p:nvSpPr>
          <p:cNvPr id="163" name="Google Shape;163;p7"/>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g34fc8e975fa_0_0"/>
          <p:cNvSpPr/>
          <p:nvPr/>
        </p:nvSpPr>
        <p:spPr>
          <a:xfrm>
            <a:off x="0" y="0"/>
            <a:ext cx="12192000" cy="6858000"/>
          </a:xfrm>
          <a:prstGeom prst="rect">
            <a:avLst/>
          </a:prstGeom>
          <a:gradFill>
            <a:gsLst>
              <a:gs pos="0">
                <a:srgbClr val="D4E5F5"/>
              </a:gs>
              <a:gs pos="100000">
                <a:srgbClr val="70A4D5"/>
              </a:gs>
            </a:gsLst>
            <a:lin ang="5400012" scaled="0"/>
          </a:gradFill>
          <a:ln w="9525" cap="flat" cmpd="sng">
            <a:solidFill>
              <a:schemeClr val="accent1"/>
            </a:solidFill>
            <a:prstDash val="solid"/>
            <a:miter lim="8000"/>
            <a:headEnd type="none" w="sm" len="sm"/>
            <a:tailEnd type="none" w="sm" len="sm"/>
          </a:ln>
          <a:effectLst>
            <a:outerShdw blurRad="63500" dist="19050" dir="5400000" rotWithShape="0">
              <a:srgbClr val="000000">
                <a:alpha val="61570"/>
              </a:srgbClr>
            </a:outerShdw>
            <a:reflection endPos="30000" dist="38100" dir="5400000" fadeDir="5400012" sy="-100000" algn="bl" rotWithShape="0"/>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69" name="Google Shape;169;g34fc8e975fa_0_0"/>
          <p:cNvSpPr txBox="1">
            <a:spLocks noGrp="1"/>
          </p:cNvSpPr>
          <p:nvPr>
            <p:ph type="title"/>
          </p:nvPr>
        </p:nvSpPr>
        <p:spPr>
          <a:xfrm>
            <a:off x="6568477" y="2555858"/>
            <a:ext cx="4645200" cy="2889000"/>
          </a:xfrm>
          <a:prstGeom prst="rect">
            <a:avLst/>
          </a:prstGeom>
          <a:noFill/>
          <a:ln>
            <a:noFill/>
          </a:ln>
        </p:spPr>
        <p:txBody>
          <a:bodyPr spcFirstLastPara="1" wrap="square" lIns="45700" tIns="45700" rIns="45700" bIns="45700" anchor="b" anchorCtr="0">
            <a:normAutofit/>
          </a:bodyPr>
          <a:lstStyle/>
          <a:p>
            <a:pPr marL="0" lvl="0" indent="0" algn="ctr" rtl="0">
              <a:lnSpc>
                <a:spcPct val="90000"/>
              </a:lnSpc>
              <a:spcBef>
                <a:spcPts val="0"/>
              </a:spcBef>
              <a:spcAft>
                <a:spcPts val="0"/>
              </a:spcAft>
              <a:buClr>
                <a:srgbClr val="FFFFFF"/>
              </a:buClr>
              <a:buSzPts val="5100"/>
              <a:buFont typeface="Calibri"/>
              <a:buNone/>
            </a:pPr>
            <a:r>
              <a:rPr lang="en-US" sz="3400" b="1" dirty="0">
                <a:solidFill>
                  <a:schemeClr val="lt1"/>
                </a:solidFill>
              </a:rPr>
              <a:t>ET-PP </a:t>
            </a:r>
            <a:r>
              <a:rPr lang="en-US" sz="3400" b="1" dirty="0">
                <a:solidFill>
                  <a:srgbClr val="FFFF00"/>
                </a:solidFill>
              </a:rPr>
              <a:t>(WP6.2)</a:t>
            </a:r>
            <a:br>
              <a:rPr lang="en-US" sz="3400" b="1" dirty="0">
                <a:solidFill>
                  <a:schemeClr val="lt1"/>
                </a:solidFill>
              </a:rPr>
            </a:br>
            <a:r>
              <a:rPr lang="en-US" sz="3400" b="1" dirty="0">
                <a:solidFill>
                  <a:schemeClr val="lt1"/>
                </a:solidFill>
              </a:rPr>
              <a:t>2</a:t>
            </a:r>
            <a:r>
              <a:rPr lang="en-US" sz="3400" b="1" baseline="30000" dirty="0">
                <a:solidFill>
                  <a:schemeClr val="lt1"/>
                </a:solidFill>
              </a:rPr>
              <a:t>nd</a:t>
            </a:r>
            <a:r>
              <a:rPr lang="en-US" sz="3400" b="1" dirty="0">
                <a:solidFill>
                  <a:schemeClr val="lt1"/>
                </a:solidFill>
              </a:rPr>
              <a:t> review meeting (RP2)</a:t>
            </a:r>
            <a:endParaRPr sz="3400" b="1" dirty="0">
              <a:solidFill>
                <a:schemeClr val="lt1"/>
              </a:solidFill>
            </a:endParaRPr>
          </a:p>
          <a:p>
            <a:pPr marL="0" lvl="0" indent="0" algn="l" rtl="0">
              <a:lnSpc>
                <a:spcPct val="90000"/>
              </a:lnSpc>
              <a:spcBef>
                <a:spcPts val="0"/>
              </a:spcBef>
              <a:spcAft>
                <a:spcPts val="0"/>
              </a:spcAft>
              <a:buClr>
                <a:srgbClr val="FFFFFF"/>
              </a:buClr>
              <a:buSzPts val="5100"/>
              <a:buFont typeface="Calibri"/>
              <a:buNone/>
            </a:pPr>
            <a:endParaRPr sz="6100" dirty="0">
              <a:solidFill>
                <a:schemeClr val="lt1"/>
              </a:solidFill>
            </a:endParaRPr>
          </a:p>
        </p:txBody>
      </p:sp>
      <p:sp>
        <p:nvSpPr>
          <p:cNvPr id="170" name="Google Shape;170;g34fc8e975fa_0_0"/>
          <p:cNvSpPr txBox="1">
            <a:spLocks noGrp="1"/>
          </p:cNvSpPr>
          <p:nvPr>
            <p:ph type="body" idx="1"/>
          </p:nvPr>
        </p:nvSpPr>
        <p:spPr>
          <a:xfrm>
            <a:off x="7077700" y="5537125"/>
            <a:ext cx="4545000" cy="1147800"/>
          </a:xfrm>
          <a:prstGeom prst="rect">
            <a:avLst/>
          </a:prstGeom>
          <a:noFill/>
          <a:ln>
            <a:noFill/>
          </a:ln>
        </p:spPr>
        <p:txBody>
          <a:bodyPr spcFirstLastPara="1" wrap="square" lIns="45700" tIns="45700" rIns="45700" bIns="45700" anchor="t" anchorCtr="0">
            <a:normAutofit/>
          </a:bodyPr>
          <a:lstStyle/>
          <a:p>
            <a:pPr marL="0" lvl="0" indent="0" algn="r" rtl="0">
              <a:lnSpc>
                <a:spcPct val="100000"/>
              </a:lnSpc>
              <a:spcBef>
                <a:spcPts val="0"/>
              </a:spcBef>
              <a:spcAft>
                <a:spcPts val="0"/>
              </a:spcAft>
              <a:buClr>
                <a:srgbClr val="FFFFFF"/>
              </a:buClr>
              <a:buSzPts val="2000"/>
              <a:buNone/>
            </a:pPr>
            <a:r>
              <a:rPr lang="en-US" sz="2000">
                <a:solidFill>
                  <a:srgbClr val="FFFFFF"/>
                </a:solidFill>
              </a:rPr>
              <a:t>15/05/2025</a:t>
            </a:r>
            <a:endParaRPr/>
          </a:p>
          <a:p>
            <a:pPr marL="0" lvl="0" indent="0" algn="r" rtl="0">
              <a:lnSpc>
                <a:spcPct val="100000"/>
              </a:lnSpc>
              <a:spcBef>
                <a:spcPts val="0"/>
              </a:spcBef>
              <a:spcAft>
                <a:spcPts val="0"/>
              </a:spcAft>
              <a:buClr>
                <a:srgbClr val="FFFFFF"/>
              </a:buClr>
              <a:buSzPts val="2000"/>
              <a:buNone/>
            </a:pPr>
            <a:r>
              <a:rPr lang="en-US" sz="2000">
                <a:solidFill>
                  <a:srgbClr val="FFFFFF"/>
                </a:solidFill>
              </a:rPr>
              <a:t>Grant agreement: Nº 101079696</a:t>
            </a:r>
            <a:endParaRPr/>
          </a:p>
        </p:txBody>
      </p:sp>
      <p:sp>
        <p:nvSpPr>
          <p:cNvPr id="171" name="Google Shape;171;g34fc8e975fa_0_0"/>
          <p:cNvSpPr/>
          <p:nvPr/>
        </p:nvSpPr>
        <p:spPr>
          <a:xfrm flipH="1">
            <a:off x="-11" y="0"/>
            <a:ext cx="6172794" cy="6858000"/>
          </a:xfrm>
          <a:custGeom>
            <a:avLst/>
            <a:gdLst/>
            <a:ahLst/>
            <a:cxnLst/>
            <a:rect l="l" t="t" r="r" b="b"/>
            <a:pathLst>
              <a:path w="21600" h="21600" extrusionOk="0">
                <a:moveTo>
                  <a:pt x="21600" y="0"/>
                </a:moveTo>
                <a:lnTo>
                  <a:pt x="242" y="0"/>
                </a:lnTo>
                <a:lnTo>
                  <a:pt x="123" y="841"/>
                </a:lnTo>
                <a:cubicBezTo>
                  <a:pt x="42" y="1562"/>
                  <a:pt x="0" y="2293"/>
                  <a:pt x="0" y="3033"/>
                </a:cubicBezTo>
                <a:cubicBezTo>
                  <a:pt x="0" y="10800"/>
                  <a:pt x="4591" y="17602"/>
                  <a:pt x="11464" y="21361"/>
                </a:cubicBezTo>
                <a:lnTo>
                  <a:pt x="11925" y="21600"/>
                </a:lnTo>
                <a:lnTo>
                  <a:pt x="21600" y="21600"/>
                </a:lnTo>
                <a:close/>
              </a:path>
            </a:pathLst>
          </a:custGeom>
          <a:solidFill>
            <a:srgbClr val="FFFFFF">
              <a:alpha val="80000"/>
            </a:srgbClr>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72" name="Google Shape;172;g34fc8e975fa_0_0"/>
          <p:cNvSpPr/>
          <p:nvPr/>
        </p:nvSpPr>
        <p:spPr>
          <a:xfrm>
            <a:off x="0" y="0"/>
            <a:ext cx="6024132" cy="6858000"/>
          </a:xfrm>
          <a:custGeom>
            <a:avLst/>
            <a:gdLst/>
            <a:ahLst/>
            <a:cxnLst/>
            <a:rect l="l" t="t" r="r" b="b"/>
            <a:pathLst>
              <a:path w="21600" h="21600" extrusionOk="0">
                <a:moveTo>
                  <a:pt x="0" y="0"/>
                </a:moveTo>
                <a:lnTo>
                  <a:pt x="21348" y="0"/>
                </a:lnTo>
                <a:lnTo>
                  <a:pt x="21477" y="895"/>
                </a:lnTo>
                <a:cubicBezTo>
                  <a:pt x="21558" y="1598"/>
                  <a:pt x="21600" y="2311"/>
                  <a:pt x="21600" y="3033"/>
                </a:cubicBezTo>
                <a:cubicBezTo>
                  <a:pt x="21600" y="10972"/>
                  <a:pt x="16563" y="17877"/>
                  <a:pt x="9143" y="21418"/>
                </a:cubicBezTo>
                <a:lnTo>
                  <a:pt x="8738" y="21600"/>
                </a:lnTo>
                <a:lnTo>
                  <a:pt x="0" y="21600"/>
                </a:lnTo>
                <a:close/>
              </a:path>
            </a:pathLst>
          </a:custGeom>
          <a:solidFill>
            <a:srgbClr val="FFFFFF"/>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FFFFFF"/>
              </a:solidFill>
              <a:latin typeface="Calibri"/>
              <a:ea typeface="Calibri"/>
              <a:cs typeface="Calibri"/>
              <a:sym typeface="Calibri"/>
            </a:endParaRPr>
          </a:p>
        </p:txBody>
      </p:sp>
      <p:pic>
        <p:nvPicPr>
          <p:cNvPr id="173" name="Google Shape;173;g34fc8e975fa_0_0" descr="Imagen 13"/>
          <p:cNvPicPr preferRelativeResize="0"/>
          <p:nvPr/>
        </p:nvPicPr>
        <p:blipFill rotWithShape="1">
          <a:blip r:embed="rId3">
            <a:alphaModFix/>
          </a:blip>
          <a:srcRect l="15991" r="16106"/>
          <a:stretch/>
        </p:blipFill>
        <p:spPr>
          <a:xfrm>
            <a:off x="419381" y="770070"/>
            <a:ext cx="4047844" cy="3949649"/>
          </a:xfrm>
          <a:prstGeom prst="rect">
            <a:avLst/>
          </a:prstGeom>
          <a:noFill/>
          <a:ln>
            <a:noFill/>
          </a:ln>
        </p:spPr>
      </p:pic>
      <p:sp>
        <p:nvSpPr>
          <p:cNvPr id="174" name="Google Shape;174;g34fc8e975fa_0_0"/>
          <p:cNvSpPr txBox="1"/>
          <p:nvPr/>
        </p:nvSpPr>
        <p:spPr>
          <a:xfrm>
            <a:off x="419373" y="253352"/>
            <a:ext cx="5913000" cy="3387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808080"/>
              </a:buClr>
              <a:buSzPts val="1800"/>
              <a:buFont typeface="Calibri"/>
              <a:buNone/>
            </a:pPr>
            <a:r>
              <a:rPr lang="en-US" sz="1600" b="1" i="0" u="none" strike="noStrike" cap="none">
                <a:solidFill>
                  <a:srgbClr val="808080"/>
                </a:solidFill>
                <a:latin typeface="Calibri"/>
                <a:ea typeface="Calibri"/>
                <a:cs typeface="Calibri"/>
                <a:sym typeface="Calibri"/>
              </a:rPr>
              <a:t>Project: 101079696 — ET-PP — HORIZON-INFRA-2021-DEV-02</a:t>
            </a:r>
            <a:endParaRPr sz="1200" b="0" i="0" u="none" strike="noStrike" cap="none">
              <a:solidFill>
                <a:srgbClr val="000000"/>
              </a:solidFill>
              <a:latin typeface="Arial"/>
              <a:ea typeface="Arial"/>
              <a:cs typeface="Arial"/>
              <a:sym typeface="Arial"/>
            </a:endParaRPr>
          </a:p>
        </p:txBody>
      </p:sp>
      <p:sp>
        <p:nvSpPr>
          <p:cNvPr id="175" name="Google Shape;175;g34fc8e975fa_0_0"/>
          <p:cNvSpPr txBox="1"/>
          <p:nvPr/>
        </p:nvSpPr>
        <p:spPr>
          <a:xfrm>
            <a:off x="419375" y="4982600"/>
            <a:ext cx="3305700" cy="6156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808080"/>
              </a:buClr>
              <a:buSzPts val="1800"/>
              <a:buFont typeface="Calibri"/>
              <a:buNone/>
            </a:pPr>
            <a:r>
              <a:rPr lang="en-US" sz="1700" b="1" i="0" u="none" strike="noStrike" cap="none">
                <a:solidFill>
                  <a:srgbClr val="808080"/>
                </a:solidFill>
                <a:latin typeface="Calibri"/>
                <a:ea typeface="Calibri"/>
                <a:cs typeface="Calibri"/>
                <a:sym typeface="Calibri"/>
              </a:rPr>
              <a:t>Horizon Europe: </a:t>
            </a:r>
            <a:endParaRPr sz="1700" b="1" i="0" u="none" strike="noStrike" cap="none">
              <a:solidFill>
                <a:srgbClr val="808080"/>
              </a:solidFill>
              <a:latin typeface="Calibri"/>
              <a:ea typeface="Calibri"/>
              <a:cs typeface="Calibri"/>
              <a:sym typeface="Calibri"/>
            </a:endParaRPr>
          </a:p>
          <a:p>
            <a:pPr marL="0" marR="0" lvl="0" indent="0" algn="l" rtl="0">
              <a:lnSpc>
                <a:spcPct val="100000"/>
              </a:lnSpc>
              <a:spcBef>
                <a:spcPts val="0"/>
              </a:spcBef>
              <a:spcAft>
                <a:spcPts val="0"/>
              </a:spcAft>
              <a:buClr>
                <a:srgbClr val="808080"/>
              </a:buClr>
              <a:buSzPts val="1800"/>
              <a:buFont typeface="Calibri"/>
              <a:buNone/>
            </a:pPr>
            <a:r>
              <a:rPr lang="en-US" sz="1700" b="1" i="0" u="none" strike="noStrike" cap="none">
                <a:solidFill>
                  <a:srgbClr val="808080"/>
                </a:solidFill>
                <a:latin typeface="Calibri"/>
                <a:ea typeface="Calibri"/>
                <a:cs typeface="Calibri"/>
                <a:sym typeface="Calibri"/>
              </a:rPr>
              <a:t>Coordination and Support Actions</a:t>
            </a:r>
            <a:endParaRPr sz="1300" b="0" i="0" u="none" strike="noStrike" cap="none">
              <a:solidFill>
                <a:srgbClr val="000000"/>
              </a:solidFill>
              <a:latin typeface="Arial"/>
              <a:ea typeface="Arial"/>
              <a:cs typeface="Arial"/>
              <a:sym typeface="Arial"/>
            </a:endParaRPr>
          </a:p>
        </p:txBody>
      </p:sp>
      <p:pic>
        <p:nvPicPr>
          <p:cNvPr id="176" name="Google Shape;176;g34fc8e975fa_0_0"/>
          <p:cNvPicPr preferRelativeResize="0"/>
          <p:nvPr/>
        </p:nvPicPr>
        <p:blipFill rotWithShape="1">
          <a:blip r:embed="rId4">
            <a:alphaModFix/>
          </a:blip>
          <a:srcRect/>
          <a:stretch/>
        </p:blipFill>
        <p:spPr>
          <a:xfrm>
            <a:off x="9170018" y="505167"/>
            <a:ext cx="2552924" cy="261037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2"/>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75" name="Google Shape;75;p2"/>
          <p:cNvSpPr txBox="1">
            <a:spLocks noGrp="1"/>
          </p:cNvSpPr>
          <p:nvPr>
            <p:ph type="title"/>
          </p:nvPr>
        </p:nvSpPr>
        <p:spPr>
          <a:xfrm>
            <a:off x="311150" y="776700"/>
            <a:ext cx="8215200" cy="792900"/>
          </a:xfrm>
          <a:prstGeom prst="rect">
            <a:avLst/>
          </a:prstGeom>
          <a:noFill/>
          <a:ln>
            <a:noFill/>
          </a:ln>
        </p:spPr>
        <p:txBody>
          <a:bodyPr spcFirstLastPara="1" wrap="square" lIns="45700" tIns="45700" rIns="45700" bIns="45700" anchor="ctr" anchorCtr="0">
            <a:normAutofit fontScale="90000"/>
          </a:bodyPr>
          <a:lstStyle/>
          <a:p>
            <a:pPr marL="0" lvl="0" indent="0" algn="l" rtl="0">
              <a:lnSpc>
                <a:spcPct val="90000"/>
              </a:lnSpc>
              <a:spcBef>
                <a:spcPts val="0"/>
              </a:spcBef>
              <a:spcAft>
                <a:spcPts val="0"/>
              </a:spcAft>
              <a:buClr>
                <a:srgbClr val="000000"/>
              </a:buClr>
              <a:buSzPts val="4400"/>
              <a:buFont typeface="Calibri"/>
              <a:buNone/>
            </a:pPr>
            <a:r>
              <a:rPr lang="en-US" sz="4400" b="0" i="0" u="none" strike="noStrike" cap="none" dirty="0">
                <a:solidFill>
                  <a:srgbClr val="000000"/>
                </a:solidFill>
                <a:latin typeface="Calibri"/>
                <a:ea typeface="Calibri"/>
                <a:cs typeface="Calibri"/>
                <a:sym typeface="Calibri"/>
              </a:rPr>
              <a:t>WP 6.2: Introduction and objectives (1)</a:t>
            </a:r>
            <a:endParaRPr dirty="0"/>
          </a:p>
        </p:txBody>
      </p:sp>
      <p:sp>
        <p:nvSpPr>
          <p:cNvPr id="77" name="Google Shape;77;p2"/>
          <p:cNvSpPr txBox="1">
            <a:spLocks noGrp="1"/>
          </p:cNvSpPr>
          <p:nvPr>
            <p:ph type="sldNum" idx="4294967295"/>
          </p:nvPr>
        </p:nvSpPr>
        <p:spPr>
          <a:xfrm>
            <a:off x="11692944" y="6291769"/>
            <a:ext cx="194400"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2</a:t>
            </a:fld>
            <a:endParaRPr/>
          </a:p>
        </p:txBody>
      </p:sp>
      <p:cxnSp>
        <p:nvCxnSpPr>
          <p:cNvPr id="78" name="Google Shape;78;p2"/>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79" name="Google Shape;79;p2"/>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80" name="Google Shape;80;p2"/>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81" name="Google Shape;81;p2"/>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82" name="Google Shape;82;p2"/>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sp>
        <p:nvSpPr>
          <p:cNvPr id="83" name="Google Shape;83;p2"/>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rgbClr val="FFFFFF"/>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84" name="Google Shape;84;p2"/>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2" name="CuadroTexto 8">
            <a:extLst>
              <a:ext uri="{FF2B5EF4-FFF2-40B4-BE49-F238E27FC236}">
                <a16:creationId xmlns:a16="http://schemas.microsoft.com/office/drawing/2014/main" id="{3590283E-E47B-95F3-1DC8-984219F9E564}"/>
              </a:ext>
            </a:extLst>
          </p:cNvPr>
          <p:cNvSpPr txBox="1"/>
          <p:nvPr/>
        </p:nvSpPr>
        <p:spPr>
          <a:xfrm>
            <a:off x="451768" y="1587404"/>
            <a:ext cx="11241176" cy="46474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xmlns:lc="http://schemas.openxmlformats.org/drawingml/2006/lockedCanvas" val="1"/>
            </a:ext>
          </a:extLst>
        </p:spPr>
        <p:txBody>
          <a:bodyPr wrap="squar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a:r>
              <a:rPr lang="en-GB" sz="1800" b="0" i="0" u="none" strike="noStrike" dirty="0">
                <a:solidFill>
                  <a:srgbClr val="000000"/>
                </a:solidFill>
                <a:effectLst/>
                <a:latin typeface="Calibri" panose="020F0502020204030204" pitchFamily="34" charset="0"/>
              </a:rPr>
              <a:t>The ET vacuum pipes are metallic tubes through which laser beams propagate in an ultrahigh vacuum (UHV) between the input and end mirrors of the interferometers.</a:t>
            </a:r>
            <a:endParaRPr lang="en-GB"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endParaRPr lang="en-GB"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r>
              <a:rPr lang="en-GB" b="1" dirty="0">
                <a:solidFill>
                  <a:srgbClr val="00B050"/>
                </a:solidFill>
                <a:latin typeface="Calibri" panose="020F0502020204030204" pitchFamily="34" charset="0"/>
                <a:ea typeface="Calibri" panose="020F0502020204030204" pitchFamily="34" charset="0"/>
                <a:cs typeface="Calibri" panose="020F0502020204030204" pitchFamily="34" charset="0"/>
              </a:rPr>
              <a:t>The objective of WP6.2 (ET-beampipe) </a:t>
            </a:r>
            <a:r>
              <a:rPr lang="en-GB" dirty="0">
                <a:solidFill>
                  <a:schemeClr val="tx1"/>
                </a:solidFill>
                <a:latin typeface="Calibri" panose="020F0502020204030204" pitchFamily="34" charset="0"/>
                <a:ea typeface="Calibri" panose="020F0502020204030204" pitchFamily="34" charset="0"/>
                <a:cs typeface="Calibri" panose="020F0502020204030204" pitchFamily="34" charset="0"/>
              </a:rPr>
              <a:t>is to:</a:t>
            </a:r>
          </a:p>
          <a:p>
            <a:endParaRPr lang="en-GB" sz="8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712788" lvl="4" indent="-173038">
              <a:buFont typeface="Symbol" panose="05050102010706020507" pitchFamily="18" charset="2"/>
              <a:buChar char="-"/>
            </a:pPr>
            <a:r>
              <a:rPr lang="en-GB" dirty="0">
                <a:solidFill>
                  <a:schemeClr val="tx1"/>
                </a:solidFill>
                <a:latin typeface="Calibri" panose="020F0502020204030204" pitchFamily="34" charset="0"/>
                <a:ea typeface="Calibri" panose="020F0502020204030204" pitchFamily="34" charset="0"/>
                <a:cs typeface="Calibri" panose="020F0502020204030204" pitchFamily="34" charset="0"/>
              </a:rPr>
              <a:t>Design and test technical solutions that meet the ET requirements in a cost-effective manner.</a:t>
            </a:r>
          </a:p>
          <a:p>
            <a:pPr marL="712788" lvl="4" indent="-173038">
              <a:buFont typeface="Symbol" panose="05050102010706020507" pitchFamily="18" charset="2"/>
              <a:buChar char="-"/>
            </a:pPr>
            <a:r>
              <a:rPr lang="en-GB" dirty="0">
                <a:solidFill>
                  <a:schemeClr val="tx1"/>
                </a:solidFill>
                <a:latin typeface="Calibri" panose="020F0502020204030204" pitchFamily="34" charset="0"/>
                <a:ea typeface="Calibri" panose="020F0502020204030204" pitchFamily="34" charset="0"/>
                <a:cs typeface="Calibri" panose="020F0502020204030204" pitchFamily="34" charset="0"/>
              </a:rPr>
              <a:t>Manufacture, assemble, and test a pilot sector.</a:t>
            </a:r>
          </a:p>
          <a:p>
            <a:pPr marL="712788" lvl="4" indent="-173038">
              <a:buFont typeface="Symbol" panose="05050102010706020507" pitchFamily="18" charset="2"/>
              <a:buChar char="-"/>
            </a:pPr>
            <a:r>
              <a:rPr lang="en-GB" dirty="0">
                <a:solidFill>
                  <a:schemeClr val="tx1"/>
                </a:solidFill>
                <a:latin typeface="Calibri" panose="020F0502020204030204" pitchFamily="34" charset="0"/>
                <a:ea typeface="Calibri" panose="020F0502020204030204" pitchFamily="34" charset="0"/>
                <a:cs typeface="Calibri" panose="020F0502020204030204" pitchFamily="34" charset="0"/>
              </a:rPr>
              <a:t>Produce the technical design report, including cost estimates.</a:t>
            </a:r>
          </a:p>
          <a:p>
            <a:endParaRPr lang="en-GB"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r>
              <a:rPr lang="en-GB" b="1" i="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The team </a:t>
            </a:r>
            <a:r>
              <a:rPr lang="en-GB"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includes CERN staff members contributing the equivalent of 2 FTEs, along with two CERN graduates. An engineer from the University of Antwerp joined the team in 2024. We are contractually linked to INFN, </a:t>
            </a:r>
            <a:r>
              <a:rPr lang="en-GB" b="0" i="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Nikhef</a:t>
            </a:r>
            <a:r>
              <a:rPr lang="en-GB"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and IFAE, and maintain open collaboration with LAPP-CNRS (Annecy, FR) and parallel initiatives such as MacBeth (NL) and BeamPipes4ET (DE, BE, NL).</a:t>
            </a:r>
          </a:p>
          <a:p>
            <a:endParaRPr lang="en-GB"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r>
              <a:rPr lang="en-GB" b="1" i="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We report to the Engineering Department </a:t>
            </a:r>
            <a:r>
              <a:rPr lang="en-GB"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of the ET Organisation (</a:t>
            </a:r>
            <a:r>
              <a:rPr lang="en-GB" b="1" i="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ETO</a:t>
            </a:r>
            <a:r>
              <a:rPr lang="en-GB"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a:t>
            </a:r>
          </a:p>
          <a:p>
            <a:endParaRPr lang="en-GB"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r>
              <a:rPr lang="en-GB" dirty="0">
                <a:solidFill>
                  <a:schemeClr val="tx1"/>
                </a:solidFill>
                <a:latin typeface="Calibri" panose="020F0502020204030204" pitchFamily="34" charset="0"/>
                <a:ea typeface="Calibri" panose="020F0502020204030204" pitchFamily="34" charset="0"/>
                <a:cs typeface="Calibri" panose="020F0502020204030204" pitchFamily="34" charset="0"/>
              </a:rPr>
              <a:t>The WP6.2 is led by Ana Teresa Perez Fontenla and Paolo Chiggiato.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3">
          <a:extLst>
            <a:ext uri="{FF2B5EF4-FFF2-40B4-BE49-F238E27FC236}">
              <a16:creationId xmlns:a16="http://schemas.microsoft.com/office/drawing/2014/main" id="{D6FF21E7-EE2A-14A4-53BF-A44FB0345DA7}"/>
            </a:ext>
          </a:extLst>
        </p:cNvPr>
        <p:cNvGrpSpPr/>
        <p:nvPr/>
      </p:nvGrpSpPr>
      <p:grpSpPr>
        <a:xfrm>
          <a:off x="0" y="0"/>
          <a:ext cx="0" cy="0"/>
          <a:chOff x="0" y="0"/>
          <a:chExt cx="0" cy="0"/>
        </a:xfrm>
      </p:grpSpPr>
      <p:sp>
        <p:nvSpPr>
          <p:cNvPr id="74" name="Google Shape;74;p2">
            <a:extLst>
              <a:ext uri="{FF2B5EF4-FFF2-40B4-BE49-F238E27FC236}">
                <a16:creationId xmlns:a16="http://schemas.microsoft.com/office/drawing/2014/main" id="{2D5A28B8-FAFA-7CF5-AE43-3E492DEC0DD5}"/>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75" name="Google Shape;75;p2">
            <a:extLst>
              <a:ext uri="{FF2B5EF4-FFF2-40B4-BE49-F238E27FC236}">
                <a16:creationId xmlns:a16="http://schemas.microsoft.com/office/drawing/2014/main" id="{9D032546-C396-1E25-8BCC-FC4CE436C033}"/>
              </a:ext>
            </a:extLst>
          </p:cNvPr>
          <p:cNvSpPr txBox="1">
            <a:spLocks noGrp="1"/>
          </p:cNvSpPr>
          <p:nvPr>
            <p:ph type="title"/>
          </p:nvPr>
        </p:nvSpPr>
        <p:spPr>
          <a:xfrm>
            <a:off x="311150" y="776700"/>
            <a:ext cx="8215200" cy="792900"/>
          </a:xfrm>
          <a:prstGeom prst="rect">
            <a:avLst/>
          </a:prstGeom>
          <a:noFill/>
          <a:ln>
            <a:noFill/>
          </a:ln>
        </p:spPr>
        <p:txBody>
          <a:bodyPr spcFirstLastPara="1" wrap="square" lIns="45700" tIns="45700" rIns="45700" bIns="45700" anchor="ctr" anchorCtr="0">
            <a:normAutofit fontScale="90000"/>
          </a:bodyPr>
          <a:lstStyle/>
          <a:p>
            <a:pPr marL="0" lvl="0" indent="0" algn="l" rtl="0">
              <a:lnSpc>
                <a:spcPct val="90000"/>
              </a:lnSpc>
              <a:spcBef>
                <a:spcPts val="0"/>
              </a:spcBef>
              <a:spcAft>
                <a:spcPts val="0"/>
              </a:spcAft>
              <a:buClr>
                <a:srgbClr val="000000"/>
              </a:buClr>
              <a:buSzPts val="4400"/>
              <a:buFont typeface="Calibri"/>
              <a:buNone/>
            </a:pPr>
            <a:r>
              <a:rPr lang="en-US" sz="4400" b="0" i="0" u="none" strike="noStrike" cap="none" dirty="0">
                <a:solidFill>
                  <a:srgbClr val="000000"/>
                </a:solidFill>
                <a:sym typeface="Calibri"/>
              </a:rPr>
              <a:t>WP 6.2: Introduction and objectives (2)</a:t>
            </a:r>
            <a:endParaRPr dirty="0"/>
          </a:p>
        </p:txBody>
      </p:sp>
      <p:sp>
        <p:nvSpPr>
          <p:cNvPr id="77" name="Google Shape;77;p2">
            <a:extLst>
              <a:ext uri="{FF2B5EF4-FFF2-40B4-BE49-F238E27FC236}">
                <a16:creationId xmlns:a16="http://schemas.microsoft.com/office/drawing/2014/main" id="{C597E3CF-8E54-D280-8C98-C25C334A8607}"/>
              </a:ext>
            </a:extLst>
          </p:cNvPr>
          <p:cNvSpPr txBox="1">
            <a:spLocks noGrp="1"/>
          </p:cNvSpPr>
          <p:nvPr>
            <p:ph type="sldNum" idx="4294967295"/>
          </p:nvPr>
        </p:nvSpPr>
        <p:spPr>
          <a:xfrm>
            <a:off x="11692944" y="6291769"/>
            <a:ext cx="194400"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3</a:t>
            </a:fld>
            <a:endParaRPr/>
          </a:p>
        </p:txBody>
      </p:sp>
      <p:cxnSp>
        <p:nvCxnSpPr>
          <p:cNvPr id="78" name="Google Shape;78;p2">
            <a:extLst>
              <a:ext uri="{FF2B5EF4-FFF2-40B4-BE49-F238E27FC236}">
                <a16:creationId xmlns:a16="http://schemas.microsoft.com/office/drawing/2014/main" id="{3DD6D1BD-86E6-36F3-D6FC-EFEDC6402CE7}"/>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79" name="Google Shape;79;p2">
            <a:extLst>
              <a:ext uri="{FF2B5EF4-FFF2-40B4-BE49-F238E27FC236}">
                <a16:creationId xmlns:a16="http://schemas.microsoft.com/office/drawing/2014/main" id="{94F405E7-3145-8AB8-3DD1-7181C4EDDE89}"/>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80" name="Google Shape;80;p2">
            <a:extLst>
              <a:ext uri="{FF2B5EF4-FFF2-40B4-BE49-F238E27FC236}">
                <a16:creationId xmlns:a16="http://schemas.microsoft.com/office/drawing/2014/main" id="{D9961679-9FDD-9EEE-ACF6-722F14C2298D}"/>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81" name="Google Shape;81;p2">
            <a:extLst>
              <a:ext uri="{FF2B5EF4-FFF2-40B4-BE49-F238E27FC236}">
                <a16:creationId xmlns:a16="http://schemas.microsoft.com/office/drawing/2014/main" id="{405EA2E9-A5B6-A249-E212-8FBA534D13AB}"/>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82" name="Google Shape;82;p2">
            <a:extLst>
              <a:ext uri="{FF2B5EF4-FFF2-40B4-BE49-F238E27FC236}">
                <a16:creationId xmlns:a16="http://schemas.microsoft.com/office/drawing/2014/main" id="{36BBD470-5DC3-72D9-06DB-C9DE0AFA9BDE}"/>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sp>
        <p:nvSpPr>
          <p:cNvPr id="83" name="Google Shape;83;p2">
            <a:extLst>
              <a:ext uri="{FF2B5EF4-FFF2-40B4-BE49-F238E27FC236}">
                <a16:creationId xmlns:a16="http://schemas.microsoft.com/office/drawing/2014/main" id="{72D850F7-32BE-CAE7-4E31-94573A68346B}"/>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rgbClr val="FFFFFF"/>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84" name="Google Shape;84;p2">
            <a:extLst>
              <a:ext uri="{FF2B5EF4-FFF2-40B4-BE49-F238E27FC236}">
                <a16:creationId xmlns:a16="http://schemas.microsoft.com/office/drawing/2014/main" id="{E73CE9AE-9FEA-A57F-0F52-950A5713A429}"/>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4" name="Rectangle 3">
            <a:extLst>
              <a:ext uri="{FF2B5EF4-FFF2-40B4-BE49-F238E27FC236}">
                <a16:creationId xmlns:a16="http://schemas.microsoft.com/office/drawing/2014/main" id="{26EB6534-0605-0269-F4A1-1FD6921B8CB6}"/>
              </a:ext>
            </a:extLst>
          </p:cNvPr>
          <p:cNvSpPr/>
          <p:nvPr/>
        </p:nvSpPr>
        <p:spPr>
          <a:xfrm>
            <a:off x="609600" y="3711186"/>
            <a:ext cx="1153219" cy="267939"/>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2019</a:t>
            </a:r>
          </a:p>
        </p:txBody>
      </p:sp>
      <p:sp>
        <p:nvSpPr>
          <p:cNvPr id="13" name="Rectangle 12">
            <a:extLst>
              <a:ext uri="{FF2B5EF4-FFF2-40B4-BE49-F238E27FC236}">
                <a16:creationId xmlns:a16="http://schemas.microsoft.com/office/drawing/2014/main" id="{8B73C345-F95B-D8BB-97E1-B7F242A643E2}"/>
              </a:ext>
            </a:extLst>
          </p:cNvPr>
          <p:cNvSpPr/>
          <p:nvPr/>
        </p:nvSpPr>
        <p:spPr>
          <a:xfrm>
            <a:off x="1790700" y="3711186"/>
            <a:ext cx="1153219" cy="267939"/>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2020</a:t>
            </a:r>
          </a:p>
        </p:txBody>
      </p:sp>
      <p:sp>
        <p:nvSpPr>
          <p:cNvPr id="14" name="Rectangle 13">
            <a:extLst>
              <a:ext uri="{FF2B5EF4-FFF2-40B4-BE49-F238E27FC236}">
                <a16:creationId xmlns:a16="http://schemas.microsoft.com/office/drawing/2014/main" id="{918D609F-DEA7-F9D5-6E16-3D5EAB661874}"/>
              </a:ext>
            </a:extLst>
          </p:cNvPr>
          <p:cNvSpPr/>
          <p:nvPr/>
        </p:nvSpPr>
        <p:spPr>
          <a:xfrm>
            <a:off x="2971800" y="3711186"/>
            <a:ext cx="1153219" cy="267939"/>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2021</a:t>
            </a:r>
          </a:p>
        </p:txBody>
      </p:sp>
      <p:sp>
        <p:nvSpPr>
          <p:cNvPr id="15" name="Rectangle 14">
            <a:extLst>
              <a:ext uri="{FF2B5EF4-FFF2-40B4-BE49-F238E27FC236}">
                <a16:creationId xmlns:a16="http://schemas.microsoft.com/office/drawing/2014/main" id="{3EBAAAEE-2E98-1CDF-4D9F-3B7E5780440A}"/>
              </a:ext>
            </a:extLst>
          </p:cNvPr>
          <p:cNvSpPr/>
          <p:nvPr/>
        </p:nvSpPr>
        <p:spPr>
          <a:xfrm>
            <a:off x="4152900" y="3711186"/>
            <a:ext cx="1153219" cy="267939"/>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2022</a:t>
            </a:r>
          </a:p>
        </p:txBody>
      </p:sp>
      <p:sp>
        <p:nvSpPr>
          <p:cNvPr id="16" name="Rectangle 15">
            <a:extLst>
              <a:ext uri="{FF2B5EF4-FFF2-40B4-BE49-F238E27FC236}">
                <a16:creationId xmlns:a16="http://schemas.microsoft.com/office/drawing/2014/main" id="{3B439181-9075-92C3-BA13-73ACB60FB328}"/>
              </a:ext>
            </a:extLst>
          </p:cNvPr>
          <p:cNvSpPr/>
          <p:nvPr/>
        </p:nvSpPr>
        <p:spPr>
          <a:xfrm>
            <a:off x="5334694" y="3711186"/>
            <a:ext cx="1153219" cy="267939"/>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2023</a:t>
            </a:r>
          </a:p>
        </p:txBody>
      </p:sp>
      <p:sp>
        <p:nvSpPr>
          <p:cNvPr id="17" name="Rectangle 16">
            <a:extLst>
              <a:ext uri="{FF2B5EF4-FFF2-40B4-BE49-F238E27FC236}">
                <a16:creationId xmlns:a16="http://schemas.microsoft.com/office/drawing/2014/main" id="{4F5DA29A-538E-5DE0-9993-4DE870E11ABB}"/>
              </a:ext>
            </a:extLst>
          </p:cNvPr>
          <p:cNvSpPr/>
          <p:nvPr/>
        </p:nvSpPr>
        <p:spPr>
          <a:xfrm>
            <a:off x="6515100" y="3711186"/>
            <a:ext cx="1153219" cy="267939"/>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2024</a:t>
            </a:r>
          </a:p>
        </p:txBody>
      </p:sp>
      <p:sp>
        <p:nvSpPr>
          <p:cNvPr id="18" name="Rectangle 17">
            <a:extLst>
              <a:ext uri="{FF2B5EF4-FFF2-40B4-BE49-F238E27FC236}">
                <a16:creationId xmlns:a16="http://schemas.microsoft.com/office/drawing/2014/main" id="{F5ACFE7A-0184-4121-4E76-5C3D8AB91264}"/>
              </a:ext>
            </a:extLst>
          </p:cNvPr>
          <p:cNvSpPr/>
          <p:nvPr/>
        </p:nvSpPr>
        <p:spPr>
          <a:xfrm>
            <a:off x="7696200" y="3711186"/>
            <a:ext cx="1153219" cy="267939"/>
          </a:xfrm>
          <a:prstGeom prst="rect">
            <a:avLst/>
          </a:prstGeom>
          <a:solidFill>
            <a:schemeClr val="accent6">
              <a:lumMod val="7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2025</a:t>
            </a:r>
          </a:p>
        </p:txBody>
      </p:sp>
      <p:sp>
        <p:nvSpPr>
          <p:cNvPr id="19" name="Rectangle 18">
            <a:extLst>
              <a:ext uri="{FF2B5EF4-FFF2-40B4-BE49-F238E27FC236}">
                <a16:creationId xmlns:a16="http://schemas.microsoft.com/office/drawing/2014/main" id="{E476BC05-39CD-3BC2-6E54-DBD57FD818E6}"/>
              </a:ext>
            </a:extLst>
          </p:cNvPr>
          <p:cNvSpPr/>
          <p:nvPr/>
        </p:nvSpPr>
        <p:spPr>
          <a:xfrm>
            <a:off x="8876606" y="3711186"/>
            <a:ext cx="1153219" cy="267939"/>
          </a:xfrm>
          <a:prstGeom prst="rect">
            <a:avLst/>
          </a:prstGeom>
          <a:solidFill>
            <a:schemeClr val="accent6">
              <a:lumMod val="7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2026</a:t>
            </a:r>
          </a:p>
        </p:txBody>
      </p:sp>
      <p:sp>
        <p:nvSpPr>
          <p:cNvPr id="20" name="Rectangle 19">
            <a:extLst>
              <a:ext uri="{FF2B5EF4-FFF2-40B4-BE49-F238E27FC236}">
                <a16:creationId xmlns:a16="http://schemas.microsoft.com/office/drawing/2014/main" id="{4041C7A1-BEBF-3558-317C-42F86695D5B7}"/>
              </a:ext>
            </a:extLst>
          </p:cNvPr>
          <p:cNvSpPr/>
          <p:nvPr/>
        </p:nvSpPr>
        <p:spPr>
          <a:xfrm>
            <a:off x="10057706" y="3711186"/>
            <a:ext cx="1153219" cy="267939"/>
          </a:xfrm>
          <a:prstGeom prst="rect">
            <a:avLst/>
          </a:prstGeom>
          <a:solidFill>
            <a:schemeClr val="accent6">
              <a:lumMod val="7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2027</a:t>
            </a:r>
          </a:p>
        </p:txBody>
      </p:sp>
      <p:cxnSp>
        <p:nvCxnSpPr>
          <p:cNvPr id="22" name="Connector: Elbow 21">
            <a:extLst>
              <a:ext uri="{FF2B5EF4-FFF2-40B4-BE49-F238E27FC236}">
                <a16:creationId xmlns:a16="http://schemas.microsoft.com/office/drawing/2014/main" id="{9D5BAD42-CBCE-6311-5A29-DEA3369303E7}"/>
              </a:ext>
            </a:extLst>
          </p:cNvPr>
          <p:cNvCxnSpPr/>
          <p:nvPr/>
        </p:nvCxnSpPr>
        <p:spPr>
          <a:xfrm rot="5400000">
            <a:off x="400051" y="4257675"/>
            <a:ext cx="542925" cy="123825"/>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D4D39B5-AAE9-11DF-00A5-4533ED80243C}"/>
              </a:ext>
            </a:extLst>
          </p:cNvPr>
          <p:cNvSpPr txBox="1"/>
          <p:nvPr/>
        </p:nvSpPr>
        <p:spPr>
          <a:xfrm>
            <a:off x="39120" y="4623911"/>
            <a:ext cx="1147088" cy="461665"/>
          </a:xfrm>
          <a:prstGeom prst="rect">
            <a:avLst/>
          </a:prstGeom>
          <a:solidFill>
            <a:schemeClr val="accent5">
              <a:lumMod val="20000"/>
              <a:lumOff val="80000"/>
            </a:schemeClr>
          </a:solidFill>
        </p:spPr>
        <p:txBody>
          <a:bodyPr wrap="square" rtlCol="0">
            <a:spAutoFit/>
          </a:bodyPr>
          <a:lstStyle/>
          <a:p>
            <a:r>
              <a:rPr lang="en-GB" sz="1200" dirty="0">
                <a:latin typeface="Calibri" panose="020F0502020204030204" pitchFamily="34" charset="0"/>
                <a:ea typeface="Calibri" panose="020F0502020204030204" pitchFamily="34" charset="0"/>
                <a:cs typeface="Calibri" panose="020F0502020204030204" pitchFamily="34" charset="0"/>
              </a:rPr>
              <a:t>1</a:t>
            </a:r>
            <a:r>
              <a:rPr lang="en-GB" sz="1200" baseline="30000" dirty="0">
                <a:latin typeface="Calibri" panose="020F0502020204030204" pitchFamily="34" charset="0"/>
                <a:ea typeface="Calibri" panose="020F0502020204030204" pitchFamily="34" charset="0"/>
                <a:cs typeface="Calibri" panose="020F0502020204030204" pitchFamily="34" charset="0"/>
              </a:rPr>
              <a:t>st</a:t>
            </a:r>
            <a:r>
              <a:rPr lang="en-GB" sz="1200" dirty="0">
                <a:latin typeface="Calibri" panose="020F0502020204030204" pitchFamily="34" charset="0"/>
                <a:ea typeface="Calibri" panose="020F0502020204030204" pitchFamily="34" charset="0"/>
                <a:cs typeface="Calibri" panose="020F0502020204030204" pitchFamily="34" charset="0"/>
              </a:rPr>
              <a:t> workshop at</a:t>
            </a:r>
          </a:p>
          <a:p>
            <a:r>
              <a:rPr lang="en-GB" sz="1200" dirty="0">
                <a:latin typeface="Calibri" panose="020F0502020204030204" pitchFamily="34" charset="0"/>
                <a:ea typeface="Calibri" panose="020F0502020204030204" pitchFamily="34" charset="0"/>
                <a:cs typeface="Calibri" panose="020F0502020204030204" pitchFamily="34" charset="0"/>
              </a:rPr>
              <a:t>LIGO Livingston</a:t>
            </a:r>
          </a:p>
        </p:txBody>
      </p:sp>
      <p:cxnSp>
        <p:nvCxnSpPr>
          <p:cNvPr id="55" name="Connector: Elbow 54">
            <a:extLst>
              <a:ext uri="{FF2B5EF4-FFF2-40B4-BE49-F238E27FC236}">
                <a16:creationId xmlns:a16="http://schemas.microsoft.com/office/drawing/2014/main" id="{BAFF34A2-2FCE-A322-DB49-57EE1D3B6204}"/>
              </a:ext>
            </a:extLst>
          </p:cNvPr>
          <p:cNvCxnSpPr>
            <a:cxnSpLocks/>
            <a:endCxn id="58" idx="2"/>
          </p:cNvCxnSpPr>
          <p:nvPr/>
        </p:nvCxnSpPr>
        <p:spPr>
          <a:xfrm rot="16200000" flipV="1">
            <a:off x="938768" y="3348684"/>
            <a:ext cx="590137" cy="95255"/>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58" name="TextBox 21">
            <a:extLst>
              <a:ext uri="{FF2B5EF4-FFF2-40B4-BE49-F238E27FC236}">
                <a16:creationId xmlns:a16="http://schemas.microsoft.com/office/drawing/2014/main" id="{EE3711A5-3708-881D-E235-AB3927EAEC04}"/>
              </a:ext>
            </a:extLst>
          </p:cNvPr>
          <p:cNvSpPr txBox="1"/>
          <p:nvPr/>
        </p:nvSpPr>
        <p:spPr>
          <a:xfrm>
            <a:off x="369302" y="2547245"/>
            <a:ext cx="1633812" cy="553998"/>
          </a:xfrm>
          <a:prstGeom prst="rect">
            <a:avLst/>
          </a:prstGeom>
          <a:solidFill>
            <a:schemeClr val="accent3">
              <a:lumMod val="20000"/>
              <a:lumOff val="80000"/>
            </a:schemeClr>
          </a:solid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i="1"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Framework collaboration</a:t>
            </a:r>
          </a:p>
          <a:p>
            <a:pPr algn="ctr"/>
            <a:r>
              <a:rPr lang="en-GB" sz="1200" i="1"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agreement </a:t>
            </a:r>
          </a:p>
          <a:p>
            <a:pPr algn="ctr"/>
            <a:r>
              <a:rPr lang="en-GB" sz="1200" b="1" i="1" dirty="0">
                <a:solidFill>
                  <a:srgbClr val="00B050"/>
                </a:solidFill>
                <a:latin typeface="Calibri" panose="020F0502020204030204" pitchFamily="34" charset="0"/>
                <a:ea typeface="Calibri" panose="020F0502020204030204" pitchFamily="34" charset="0"/>
                <a:cs typeface="Calibri" panose="020F0502020204030204" pitchFamily="34" charset="0"/>
              </a:rPr>
              <a:t>CERN-INFN-NIKHEF</a:t>
            </a:r>
          </a:p>
        </p:txBody>
      </p:sp>
      <p:sp>
        <p:nvSpPr>
          <p:cNvPr id="59" name="TextBox 22">
            <a:extLst>
              <a:ext uri="{FF2B5EF4-FFF2-40B4-BE49-F238E27FC236}">
                <a16:creationId xmlns:a16="http://schemas.microsoft.com/office/drawing/2014/main" id="{0A4897D1-2DD3-8702-5072-F7E9D816AA3B}"/>
              </a:ext>
            </a:extLst>
          </p:cNvPr>
          <p:cNvSpPr txBox="1"/>
          <p:nvPr/>
        </p:nvSpPr>
        <p:spPr>
          <a:xfrm>
            <a:off x="3932405" y="2547245"/>
            <a:ext cx="1267877" cy="553998"/>
          </a:xfrm>
          <a:prstGeom prst="rect">
            <a:avLst/>
          </a:prstGeom>
          <a:solidFill>
            <a:schemeClr val="accent3">
              <a:lumMod val="20000"/>
              <a:lumOff val="80000"/>
            </a:schemeClr>
          </a:solid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Addendum on</a:t>
            </a:r>
          </a:p>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CERN contribution to ET beampipes</a:t>
            </a:r>
          </a:p>
        </p:txBody>
      </p:sp>
      <p:cxnSp>
        <p:nvCxnSpPr>
          <p:cNvPr id="60" name="Connector: Elbow 59">
            <a:extLst>
              <a:ext uri="{FF2B5EF4-FFF2-40B4-BE49-F238E27FC236}">
                <a16:creationId xmlns:a16="http://schemas.microsoft.com/office/drawing/2014/main" id="{C174C10A-3AE9-C61B-67C1-3DA6E4B0F4AF}"/>
              </a:ext>
            </a:extLst>
          </p:cNvPr>
          <p:cNvCxnSpPr>
            <a:cxnSpLocks/>
          </p:cNvCxnSpPr>
          <p:nvPr/>
        </p:nvCxnSpPr>
        <p:spPr>
          <a:xfrm rot="16200000" flipV="1">
            <a:off x="4457457" y="3351264"/>
            <a:ext cx="553998" cy="85359"/>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Connector: Elbow 60">
            <a:extLst>
              <a:ext uri="{FF2B5EF4-FFF2-40B4-BE49-F238E27FC236}">
                <a16:creationId xmlns:a16="http://schemas.microsoft.com/office/drawing/2014/main" id="{1E9D2238-39A4-8D30-23AE-AA344823385E}"/>
              </a:ext>
            </a:extLst>
          </p:cNvPr>
          <p:cNvCxnSpPr>
            <a:cxnSpLocks/>
            <a:endCxn id="64" idx="0"/>
          </p:cNvCxnSpPr>
          <p:nvPr/>
        </p:nvCxnSpPr>
        <p:spPr>
          <a:xfrm rot="5400000">
            <a:off x="4404026" y="4232065"/>
            <a:ext cx="871691" cy="360917"/>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extBox 23">
            <a:extLst>
              <a:ext uri="{FF2B5EF4-FFF2-40B4-BE49-F238E27FC236}">
                <a16:creationId xmlns:a16="http://schemas.microsoft.com/office/drawing/2014/main" id="{CA77A7E2-AFC2-BF7B-1417-616049E1CD1E}"/>
              </a:ext>
            </a:extLst>
          </p:cNvPr>
          <p:cNvSpPr txBox="1"/>
          <p:nvPr/>
        </p:nvSpPr>
        <p:spPr>
          <a:xfrm>
            <a:off x="3998933" y="4848369"/>
            <a:ext cx="1320958" cy="369332"/>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Effective start of the technical activities</a:t>
            </a:r>
          </a:p>
        </p:txBody>
      </p:sp>
      <p:cxnSp>
        <p:nvCxnSpPr>
          <p:cNvPr id="65" name="Connector: Elbow 64">
            <a:extLst>
              <a:ext uri="{FF2B5EF4-FFF2-40B4-BE49-F238E27FC236}">
                <a16:creationId xmlns:a16="http://schemas.microsoft.com/office/drawing/2014/main" id="{9A9ACE92-BDF3-0B3C-7A93-4E8B9A872E81}"/>
              </a:ext>
            </a:extLst>
          </p:cNvPr>
          <p:cNvCxnSpPr>
            <a:cxnSpLocks/>
            <a:endCxn id="68" idx="2"/>
          </p:cNvCxnSpPr>
          <p:nvPr/>
        </p:nvCxnSpPr>
        <p:spPr>
          <a:xfrm rot="16200000" flipV="1">
            <a:off x="5555769" y="3344186"/>
            <a:ext cx="597407" cy="111522"/>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68" name="TextBox 25">
            <a:extLst>
              <a:ext uri="{FF2B5EF4-FFF2-40B4-BE49-F238E27FC236}">
                <a16:creationId xmlns:a16="http://schemas.microsoft.com/office/drawing/2014/main" id="{3724CCE0-8741-C8D4-008D-2204A59245F2}"/>
              </a:ext>
            </a:extLst>
          </p:cNvPr>
          <p:cNvSpPr txBox="1"/>
          <p:nvPr/>
        </p:nvSpPr>
        <p:spPr>
          <a:xfrm>
            <a:off x="5276041" y="2547245"/>
            <a:ext cx="1045339" cy="553998"/>
          </a:xfrm>
          <a:prstGeom prst="rect">
            <a:avLst/>
          </a:prstGeom>
          <a:solidFill>
            <a:schemeClr val="accent3">
              <a:lumMod val="20000"/>
              <a:lumOff val="80000"/>
            </a:schemeClr>
          </a:solid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rPr>
              <a:t>IFAE</a:t>
            </a: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joins the collaboration agreement</a:t>
            </a:r>
          </a:p>
        </p:txBody>
      </p:sp>
      <p:sp>
        <p:nvSpPr>
          <p:cNvPr id="76" name="TextBox 75">
            <a:extLst>
              <a:ext uri="{FF2B5EF4-FFF2-40B4-BE49-F238E27FC236}">
                <a16:creationId xmlns:a16="http://schemas.microsoft.com/office/drawing/2014/main" id="{EC777017-4477-A170-5D2E-8D72F9098AC2}"/>
              </a:ext>
            </a:extLst>
          </p:cNvPr>
          <p:cNvSpPr txBox="1"/>
          <p:nvPr/>
        </p:nvSpPr>
        <p:spPr>
          <a:xfrm>
            <a:off x="7405101" y="4377807"/>
            <a:ext cx="1266449" cy="646331"/>
          </a:xfrm>
          <a:prstGeom prst="rect">
            <a:avLst/>
          </a:prstGeom>
          <a:solidFill>
            <a:schemeClr val="accent6">
              <a:lumMod val="20000"/>
              <a:lumOff val="80000"/>
            </a:schemeClr>
          </a:solidFill>
        </p:spPr>
        <p:txBody>
          <a:bodyPr wrap="square">
            <a:spAutoFit/>
          </a:body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Preliminary </a:t>
            </a:r>
            <a:r>
              <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rPr>
              <a:t>TDR </a:t>
            </a:r>
          </a:p>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a:t>
            </a:r>
            <a:r>
              <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rPr>
              <a:t>ET-PP</a:t>
            </a: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including peer review</a:t>
            </a:r>
            <a:endParaRPr lang="en-GB" sz="1200" dirty="0">
              <a:latin typeface="Calibri" panose="020F0502020204030204" pitchFamily="34" charset="0"/>
              <a:ea typeface="Calibri" panose="020F0502020204030204" pitchFamily="34" charset="0"/>
              <a:cs typeface="Calibri" panose="020F0502020204030204" pitchFamily="34" charset="0"/>
            </a:endParaRPr>
          </a:p>
        </p:txBody>
      </p:sp>
      <p:sp>
        <p:nvSpPr>
          <p:cNvPr id="87" name="TextBox 86">
            <a:extLst>
              <a:ext uri="{FF2B5EF4-FFF2-40B4-BE49-F238E27FC236}">
                <a16:creationId xmlns:a16="http://schemas.microsoft.com/office/drawing/2014/main" id="{16D3A7EA-4FED-2F7A-0EB5-86449EE5B60E}"/>
              </a:ext>
            </a:extLst>
          </p:cNvPr>
          <p:cNvSpPr txBox="1"/>
          <p:nvPr/>
        </p:nvSpPr>
        <p:spPr>
          <a:xfrm>
            <a:off x="6582704" y="5040142"/>
            <a:ext cx="1581150" cy="646331"/>
          </a:xfrm>
          <a:prstGeom prst="rect">
            <a:avLst/>
          </a:prstGeom>
          <a:noFill/>
        </p:spPr>
        <p:txBody>
          <a:bodyPr wrap="square">
            <a:spAutoFit/>
          </a:body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Start construction of the ET beampipe </a:t>
            </a:r>
            <a:r>
              <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rPr>
              <a:t>pilot sector</a:t>
            </a:r>
          </a:p>
        </p:txBody>
      </p:sp>
      <p:cxnSp>
        <p:nvCxnSpPr>
          <p:cNvPr id="88" name="Connector: Elbow 87">
            <a:extLst>
              <a:ext uri="{FF2B5EF4-FFF2-40B4-BE49-F238E27FC236}">
                <a16:creationId xmlns:a16="http://schemas.microsoft.com/office/drawing/2014/main" id="{57934BE8-1AB1-A5AE-792F-13118A271567}"/>
              </a:ext>
            </a:extLst>
          </p:cNvPr>
          <p:cNvCxnSpPr>
            <a:cxnSpLocks/>
          </p:cNvCxnSpPr>
          <p:nvPr/>
        </p:nvCxnSpPr>
        <p:spPr>
          <a:xfrm rot="5400000">
            <a:off x="6862217" y="4347632"/>
            <a:ext cx="1019716" cy="357946"/>
          </a:xfrm>
          <a:prstGeom prst="bentConnector3">
            <a:avLst>
              <a:gd name="adj1" fmla="val 26648"/>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91" name="TextBox 90">
            <a:extLst>
              <a:ext uri="{FF2B5EF4-FFF2-40B4-BE49-F238E27FC236}">
                <a16:creationId xmlns:a16="http://schemas.microsoft.com/office/drawing/2014/main" id="{5340F170-4BC9-603E-B5E0-3FCCBFEA5A87}"/>
              </a:ext>
            </a:extLst>
          </p:cNvPr>
          <p:cNvSpPr txBox="1"/>
          <p:nvPr/>
        </p:nvSpPr>
        <p:spPr>
          <a:xfrm>
            <a:off x="8077669" y="2420361"/>
            <a:ext cx="1153219" cy="461665"/>
          </a:xfrm>
          <a:prstGeom prst="rect">
            <a:avLst/>
          </a:prstGeom>
          <a:solidFill>
            <a:schemeClr val="accent6">
              <a:lumMod val="20000"/>
              <a:lumOff val="80000"/>
            </a:schemeClr>
          </a:solidFill>
        </p:spPr>
        <p:txBody>
          <a:bodyPr wrap="square">
            <a:spAutoFit/>
          </a:body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Extended </a:t>
            </a:r>
            <a:r>
              <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rPr>
              <a:t>TDR</a:t>
            </a:r>
          </a:p>
          <a:p>
            <a:pPr algn="ctr"/>
            <a:r>
              <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rPr>
              <a:t>ET-PP</a:t>
            </a:r>
          </a:p>
        </p:txBody>
      </p:sp>
      <p:cxnSp>
        <p:nvCxnSpPr>
          <p:cNvPr id="94" name="Connector: Elbow 93">
            <a:extLst>
              <a:ext uri="{FF2B5EF4-FFF2-40B4-BE49-F238E27FC236}">
                <a16:creationId xmlns:a16="http://schemas.microsoft.com/office/drawing/2014/main" id="{878D7435-7D8E-9069-4656-CB811FB716B9}"/>
              </a:ext>
            </a:extLst>
          </p:cNvPr>
          <p:cNvCxnSpPr>
            <a:cxnSpLocks/>
            <a:endCxn id="91" idx="2"/>
          </p:cNvCxnSpPr>
          <p:nvPr/>
        </p:nvCxnSpPr>
        <p:spPr>
          <a:xfrm rot="16200000" flipV="1">
            <a:off x="8381262" y="3155043"/>
            <a:ext cx="826524" cy="280489"/>
          </a:xfrm>
          <a:prstGeom prst="bentConnector3">
            <a:avLst>
              <a:gd name="adj1" fmla="val 50000"/>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5" name="Connector: Elbow 94">
            <a:extLst>
              <a:ext uri="{FF2B5EF4-FFF2-40B4-BE49-F238E27FC236}">
                <a16:creationId xmlns:a16="http://schemas.microsoft.com/office/drawing/2014/main" id="{AEAF4523-BF66-7772-65C7-0A18E09352C2}"/>
              </a:ext>
            </a:extLst>
          </p:cNvPr>
          <p:cNvCxnSpPr>
            <a:cxnSpLocks/>
          </p:cNvCxnSpPr>
          <p:nvPr/>
        </p:nvCxnSpPr>
        <p:spPr>
          <a:xfrm rot="5400000">
            <a:off x="4832289" y="4628446"/>
            <a:ext cx="1357087" cy="53548"/>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97" name="TextBox 23">
            <a:extLst>
              <a:ext uri="{FF2B5EF4-FFF2-40B4-BE49-F238E27FC236}">
                <a16:creationId xmlns:a16="http://schemas.microsoft.com/office/drawing/2014/main" id="{F9E8564C-C7CD-67FB-3794-35F6D513A651}"/>
              </a:ext>
            </a:extLst>
          </p:cNvPr>
          <p:cNvSpPr txBox="1"/>
          <p:nvPr/>
        </p:nvSpPr>
        <p:spPr>
          <a:xfrm>
            <a:off x="4830726" y="5342865"/>
            <a:ext cx="1320958" cy="369332"/>
          </a:xfrm>
          <a:prstGeom prst="rect">
            <a:avLst/>
          </a:prstGeom>
          <a:solidFill>
            <a:schemeClr val="accent5">
              <a:lumMod val="20000"/>
              <a:lumOff val="80000"/>
            </a:schemeClr>
          </a:solid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2</a:t>
            </a:r>
            <a:r>
              <a:rPr lang="en-GB" sz="1200" baseline="300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nd</a:t>
            </a: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workshop at  CERN</a:t>
            </a:r>
          </a:p>
        </p:txBody>
      </p:sp>
      <p:cxnSp>
        <p:nvCxnSpPr>
          <p:cNvPr id="99" name="Connector: Elbow 98">
            <a:extLst>
              <a:ext uri="{FF2B5EF4-FFF2-40B4-BE49-F238E27FC236}">
                <a16:creationId xmlns:a16="http://schemas.microsoft.com/office/drawing/2014/main" id="{F9F9B45E-9C85-7B53-853A-8C33A7898CDD}"/>
              </a:ext>
            </a:extLst>
          </p:cNvPr>
          <p:cNvCxnSpPr>
            <a:cxnSpLocks/>
          </p:cNvCxnSpPr>
          <p:nvPr/>
        </p:nvCxnSpPr>
        <p:spPr>
          <a:xfrm rot="5400000">
            <a:off x="6302604" y="4230433"/>
            <a:ext cx="501191" cy="76200"/>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TextBox 23">
            <a:extLst>
              <a:ext uri="{FF2B5EF4-FFF2-40B4-BE49-F238E27FC236}">
                <a16:creationId xmlns:a16="http://schemas.microsoft.com/office/drawing/2014/main" id="{78E24650-631F-EBEB-1255-3AE62AC14EFB}"/>
              </a:ext>
            </a:extLst>
          </p:cNvPr>
          <p:cNvSpPr txBox="1"/>
          <p:nvPr/>
        </p:nvSpPr>
        <p:spPr>
          <a:xfrm>
            <a:off x="5783620" y="4503116"/>
            <a:ext cx="1320958" cy="369332"/>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Review of the pilot sector design</a:t>
            </a:r>
          </a:p>
        </p:txBody>
      </p:sp>
      <p:cxnSp>
        <p:nvCxnSpPr>
          <p:cNvPr id="102" name="Connector: Elbow 101">
            <a:extLst>
              <a:ext uri="{FF2B5EF4-FFF2-40B4-BE49-F238E27FC236}">
                <a16:creationId xmlns:a16="http://schemas.microsoft.com/office/drawing/2014/main" id="{36F4D4BA-5D91-80C6-C5B5-EF61BE6FB7F6}"/>
              </a:ext>
            </a:extLst>
          </p:cNvPr>
          <p:cNvCxnSpPr>
            <a:cxnSpLocks/>
          </p:cNvCxnSpPr>
          <p:nvPr/>
        </p:nvCxnSpPr>
        <p:spPr>
          <a:xfrm rot="16200000" flipH="1">
            <a:off x="7682226" y="4041858"/>
            <a:ext cx="397964" cy="293816"/>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5" name="Connector: Elbow 104">
            <a:extLst>
              <a:ext uri="{FF2B5EF4-FFF2-40B4-BE49-F238E27FC236}">
                <a16:creationId xmlns:a16="http://schemas.microsoft.com/office/drawing/2014/main" id="{1694CD47-FB06-3C12-7B56-B6D16C40CCFA}"/>
              </a:ext>
            </a:extLst>
          </p:cNvPr>
          <p:cNvCxnSpPr>
            <a:cxnSpLocks/>
            <a:endCxn id="106" idx="2"/>
          </p:cNvCxnSpPr>
          <p:nvPr/>
        </p:nvCxnSpPr>
        <p:spPr>
          <a:xfrm rot="16200000" flipV="1">
            <a:off x="6965213" y="3329133"/>
            <a:ext cx="607307" cy="151527"/>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06" name="TextBox 25">
            <a:extLst>
              <a:ext uri="{FF2B5EF4-FFF2-40B4-BE49-F238E27FC236}">
                <a16:creationId xmlns:a16="http://schemas.microsoft.com/office/drawing/2014/main" id="{E0BFE08B-6704-0E7F-8247-93C9C6231E17}"/>
              </a:ext>
            </a:extLst>
          </p:cNvPr>
          <p:cNvSpPr txBox="1"/>
          <p:nvPr/>
        </p:nvSpPr>
        <p:spPr>
          <a:xfrm>
            <a:off x="6515099" y="2547245"/>
            <a:ext cx="1356006" cy="553998"/>
          </a:xfrm>
          <a:prstGeom prst="rect">
            <a:avLst/>
          </a:prstGeom>
          <a:solidFill>
            <a:schemeClr val="accent3">
              <a:lumMod val="20000"/>
              <a:lumOff val="80000"/>
            </a:schemeClr>
          </a:solid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latin typeface="Calibri" panose="020F0502020204030204" pitchFamily="34" charset="0"/>
                <a:ea typeface="Calibri" panose="020F0502020204030204" pitchFamily="34" charset="0"/>
                <a:cs typeface="Calibri" panose="020F0502020204030204" pitchFamily="34" charset="0"/>
              </a:rPr>
              <a:t>Amendment signed by CERN, INFN, NIKHEF and IFAE</a:t>
            </a:r>
          </a:p>
        </p:txBody>
      </p:sp>
      <p:sp>
        <p:nvSpPr>
          <p:cNvPr id="107" name="TextBox 106">
            <a:extLst>
              <a:ext uri="{FF2B5EF4-FFF2-40B4-BE49-F238E27FC236}">
                <a16:creationId xmlns:a16="http://schemas.microsoft.com/office/drawing/2014/main" id="{2539DE1A-6313-D0A4-ED8C-243ABFEDBD85}"/>
              </a:ext>
            </a:extLst>
          </p:cNvPr>
          <p:cNvSpPr txBox="1"/>
          <p:nvPr/>
        </p:nvSpPr>
        <p:spPr>
          <a:xfrm>
            <a:off x="10837272" y="2425698"/>
            <a:ext cx="1153219" cy="646331"/>
          </a:xfrm>
          <a:prstGeom prst="rect">
            <a:avLst/>
          </a:prstGeom>
          <a:solidFill>
            <a:schemeClr val="accent3">
              <a:lumMod val="20000"/>
              <a:lumOff val="80000"/>
            </a:schemeClr>
          </a:solidFill>
        </p:spPr>
        <p:txBody>
          <a:bodyPr wrap="square">
            <a:spAutoFit/>
          </a:bodyPr>
          <a:lstStyle/>
          <a:p>
            <a:pPr algn="ctr"/>
            <a:r>
              <a:rPr lang="en-GB" sz="1200" b="1" dirty="0">
                <a:solidFill>
                  <a:srgbClr val="FF0000"/>
                </a:solidFill>
                <a:latin typeface="Calibri" panose="020F0502020204030204" pitchFamily="34" charset="0"/>
                <a:ea typeface="Calibri" panose="020F0502020204030204" pitchFamily="34" charset="0"/>
                <a:cs typeface="Calibri" panose="020F0502020204030204" pitchFamily="34" charset="0"/>
              </a:rPr>
              <a:t>End</a:t>
            </a: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of addendum and its amendment</a:t>
            </a:r>
            <a:endPar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endParaRPr>
          </a:p>
        </p:txBody>
      </p:sp>
      <p:cxnSp>
        <p:nvCxnSpPr>
          <p:cNvPr id="108" name="Connector: Elbow 107">
            <a:extLst>
              <a:ext uri="{FF2B5EF4-FFF2-40B4-BE49-F238E27FC236}">
                <a16:creationId xmlns:a16="http://schemas.microsoft.com/office/drawing/2014/main" id="{FA8F923B-6BFF-35F2-30A3-42EF7B334F16}"/>
              </a:ext>
            </a:extLst>
          </p:cNvPr>
          <p:cNvCxnSpPr>
            <a:cxnSpLocks/>
          </p:cNvCxnSpPr>
          <p:nvPr/>
        </p:nvCxnSpPr>
        <p:spPr>
          <a:xfrm rot="16200000" flipV="1">
            <a:off x="10617716" y="3302093"/>
            <a:ext cx="607632" cy="168520"/>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11" name="TextBox 110">
            <a:extLst>
              <a:ext uri="{FF2B5EF4-FFF2-40B4-BE49-F238E27FC236}">
                <a16:creationId xmlns:a16="http://schemas.microsoft.com/office/drawing/2014/main" id="{75B2C3D2-0DB6-83A2-B223-CCD5D7FCA954}"/>
              </a:ext>
            </a:extLst>
          </p:cNvPr>
          <p:cNvSpPr txBox="1"/>
          <p:nvPr/>
        </p:nvSpPr>
        <p:spPr>
          <a:xfrm>
            <a:off x="10486284" y="4662035"/>
            <a:ext cx="1504949" cy="646331"/>
          </a:xfrm>
          <a:prstGeom prst="rect">
            <a:avLst/>
          </a:prstGeom>
          <a:solidFill>
            <a:schemeClr val="accent6">
              <a:lumMod val="20000"/>
              <a:lumOff val="80000"/>
            </a:schemeClr>
          </a:solidFill>
        </p:spPr>
        <p:txBody>
          <a:bodyPr wrap="square">
            <a:spAutoFit/>
          </a:body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Final </a:t>
            </a:r>
            <a:r>
              <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rPr>
              <a:t>TDR, </a:t>
            </a:r>
            <a:r>
              <a:rPr lang="en-GB" sz="1200" dirty="0">
                <a:solidFill>
                  <a:schemeClr val="tx1"/>
                </a:solidFill>
                <a:latin typeface="Calibri" panose="020F0502020204030204" pitchFamily="34" charset="0"/>
                <a:ea typeface="Calibri" panose="020F0502020204030204" pitchFamily="34" charset="0"/>
                <a:cs typeface="Calibri" panose="020F0502020204030204" pitchFamily="34" charset="0"/>
              </a:rPr>
              <a:t>including integration and fabrication drawings </a:t>
            </a:r>
          </a:p>
        </p:txBody>
      </p:sp>
      <p:cxnSp>
        <p:nvCxnSpPr>
          <p:cNvPr id="112" name="Connector: Elbow 111">
            <a:extLst>
              <a:ext uri="{FF2B5EF4-FFF2-40B4-BE49-F238E27FC236}">
                <a16:creationId xmlns:a16="http://schemas.microsoft.com/office/drawing/2014/main" id="{67B4309B-CEDC-8AD6-BE83-21FB1D1418D3}"/>
              </a:ext>
            </a:extLst>
          </p:cNvPr>
          <p:cNvCxnSpPr>
            <a:cxnSpLocks/>
          </p:cNvCxnSpPr>
          <p:nvPr/>
        </p:nvCxnSpPr>
        <p:spPr>
          <a:xfrm rot="16200000" flipH="1">
            <a:off x="10748556" y="4166064"/>
            <a:ext cx="657138" cy="334803"/>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14" name="TextBox 113">
            <a:extLst>
              <a:ext uri="{FF2B5EF4-FFF2-40B4-BE49-F238E27FC236}">
                <a16:creationId xmlns:a16="http://schemas.microsoft.com/office/drawing/2014/main" id="{04EB034E-A3B0-9008-EE75-B875614A3E32}"/>
              </a:ext>
            </a:extLst>
          </p:cNvPr>
          <p:cNvSpPr txBox="1"/>
          <p:nvPr/>
        </p:nvSpPr>
        <p:spPr>
          <a:xfrm>
            <a:off x="8313275" y="5173384"/>
            <a:ext cx="1504949" cy="461665"/>
          </a:xfrm>
          <a:prstGeom prst="rect">
            <a:avLst/>
          </a:prstGeom>
          <a:noFill/>
        </p:spPr>
        <p:txBody>
          <a:bodyPr wrap="square">
            <a:spAutoFit/>
          </a:body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Pilot sector operational</a:t>
            </a:r>
            <a:endParaRPr lang="en-GB" sz="1200" dirty="0">
              <a:latin typeface="Calibri" panose="020F0502020204030204" pitchFamily="34" charset="0"/>
              <a:ea typeface="Calibri" panose="020F0502020204030204" pitchFamily="34" charset="0"/>
              <a:cs typeface="Calibri" panose="020F0502020204030204" pitchFamily="34" charset="0"/>
            </a:endParaRPr>
          </a:p>
        </p:txBody>
      </p:sp>
      <p:cxnSp>
        <p:nvCxnSpPr>
          <p:cNvPr id="115" name="Connector: Elbow 114">
            <a:extLst>
              <a:ext uri="{FF2B5EF4-FFF2-40B4-BE49-F238E27FC236}">
                <a16:creationId xmlns:a16="http://schemas.microsoft.com/office/drawing/2014/main" id="{943F3560-9C47-A4E7-D860-4D77DD2727AF}"/>
              </a:ext>
            </a:extLst>
          </p:cNvPr>
          <p:cNvCxnSpPr>
            <a:cxnSpLocks/>
          </p:cNvCxnSpPr>
          <p:nvPr/>
        </p:nvCxnSpPr>
        <p:spPr>
          <a:xfrm rot="16200000" flipH="1">
            <a:off x="8191331" y="4310643"/>
            <a:ext cx="1162788" cy="538999"/>
          </a:xfrm>
          <a:prstGeom prst="bentConnector3">
            <a:avLst>
              <a:gd name="adj1" fmla="val 26408"/>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18" name="Right Brace 117">
            <a:extLst>
              <a:ext uri="{FF2B5EF4-FFF2-40B4-BE49-F238E27FC236}">
                <a16:creationId xmlns:a16="http://schemas.microsoft.com/office/drawing/2014/main" id="{19A491C5-A395-60E8-C36B-FC51086B054B}"/>
              </a:ext>
            </a:extLst>
          </p:cNvPr>
          <p:cNvSpPr/>
          <p:nvPr/>
        </p:nvSpPr>
        <p:spPr>
          <a:xfrm rot="5400000">
            <a:off x="9714867" y="3261261"/>
            <a:ext cx="247123" cy="1807321"/>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19" name="Connector: Elbow 118">
            <a:extLst>
              <a:ext uri="{FF2B5EF4-FFF2-40B4-BE49-F238E27FC236}">
                <a16:creationId xmlns:a16="http://schemas.microsoft.com/office/drawing/2014/main" id="{573C01E1-4F97-1E51-A900-DD0580AF3959}"/>
              </a:ext>
            </a:extLst>
          </p:cNvPr>
          <p:cNvCxnSpPr>
            <a:cxnSpLocks/>
          </p:cNvCxnSpPr>
          <p:nvPr/>
        </p:nvCxnSpPr>
        <p:spPr>
          <a:xfrm rot="16200000" flipH="1">
            <a:off x="9398810" y="4729193"/>
            <a:ext cx="1171755" cy="286510"/>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20" name="TextBox 119">
            <a:extLst>
              <a:ext uri="{FF2B5EF4-FFF2-40B4-BE49-F238E27FC236}">
                <a16:creationId xmlns:a16="http://schemas.microsoft.com/office/drawing/2014/main" id="{DE90B666-414B-7708-B061-CD3CDBF96757}"/>
              </a:ext>
            </a:extLst>
          </p:cNvPr>
          <p:cNvSpPr txBox="1"/>
          <p:nvPr/>
        </p:nvSpPr>
        <p:spPr>
          <a:xfrm>
            <a:off x="9404774" y="5478105"/>
            <a:ext cx="1504949" cy="646331"/>
          </a:xfrm>
          <a:prstGeom prst="rect">
            <a:avLst/>
          </a:prstGeom>
          <a:noFill/>
        </p:spPr>
        <p:txBody>
          <a:bodyPr wrap="square">
            <a:spAutoFit/>
          </a:body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Test of different technical solutions with the pilot sector</a:t>
            </a:r>
            <a:endParaRPr lang="en-GB" sz="1200" dirty="0">
              <a:latin typeface="Calibri" panose="020F0502020204030204" pitchFamily="34" charset="0"/>
              <a:ea typeface="Calibri" panose="020F0502020204030204" pitchFamily="34" charset="0"/>
              <a:cs typeface="Calibri" panose="020F0502020204030204" pitchFamily="34" charset="0"/>
            </a:endParaRPr>
          </a:p>
        </p:txBody>
      </p:sp>
      <p:cxnSp>
        <p:nvCxnSpPr>
          <p:cNvPr id="121" name="Connector: Elbow 120">
            <a:extLst>
              <a:ext uri="{FF2B5EF4-FFF2-40B4-BE49-F238E27FC236}">
                <a16:creationId xmlns:a16="http://schemas.microsoft.com/office/drawing/2014/main" id="{12A32423-AAD8-7789-9512-CC2779E9F632}"/>
              </a:ext>
            </a:extLst>
          </p:cNvPr>
          <p:cNvCxnSpPr>
            <a:cxnSpLocks/>
          </p:cNvCxnSpPr>
          <p:nvPr/>
        </p:nvCxnSpPr>
        <p:spPr>
          <a:xfrm rot="10800000">
            <a:off x="8228802" y="3510061"/>
            <a:ext cx="274422" cy="180108"/>
          </a:xfrm>
          <a:prstGeom prst="bentConnector3">
            <a:avLst>
              <a:gd name="adj1" fmla="val 18762"/>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23" name="TextBox 23">
            <a:extLst>
              <a:ext uri="{FF2B5EF4-FFF2-40B4-BE49-F238E27FC236}">
                <a16:creationId xmlns:a16="http://schemas.microsoft.com/office/drawing/2014/main" id="{7F5B0FBF-6BDC-A7C1-8C67-4C18970656B5}"/>
              </a:ext>
            </a:extLst>
          </p:cNvPr>
          <p:cNvSpPr txBox="1"/>
          <p:nvPr/>
        </p:nvSpPr>
        <p:spPr>
          <a:xfrm>
            <a:off x="7449157" y="3129990"/>
            <a:ext cx="1172322" cy="369332"/>
          </a:xfrm>
          <a:prstGeom prst="rect">
            <a:avLst/>
          </a:prstGeom>
          <a:solidFill>
            <a:schemeClr val="accent5">
              <a:lumMod val="20000"/>
              <a:lumOff val="80000"/>
            </a:schemeClr>
          </a:solid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3</a:t>
            </a:r>
            <a:r>
              <a:rPr lang="en-GB" sz="1200" baseline="300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rd</a:t>
            </a: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workshop at  LIGO Hanford</a:t>
            </a:r>
          </a:p>
        </p:txBody>
      </p:sp>
      <p:cxnSp>
        <p:nvCxnSpPr>
          <p:cNvPr id="127" name="Connector: Elbow 126">
            <a:extLst>
              <a:ext uri="{FF2B5EF4-FFF2-40B4-BE49-F238E27FC236}">
                <a16:creationId xmlns:a16="http://schemas.microsoft.com/office/drawing/2014/main" id="{AD1DC739-972B-0466-AE1F-FA94F5C09860}"/>
              </a:ext>
            </a:extLst>
          </p:cNvPr>
          <p:cNvCxnSpPr>
            <a:cxnSpLocks/>
          </p:cNvCxnSpPr>
          <p:nvPr/>
        </p:nvCxnSpPr>
        <p:spPr>
          <a:xfrm rot="16200000" flipV="1">
            <a:off x="10205071" y="3414006"/>
            <a:ext cx="307466" cy="265877"/>
          </a:xfrm>
          <a:prstGeom prst="bentConnector3">
            <a:avLst>
              <a:gd name="adj1" fmla="val 50000"/>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28" name="TextBox 23">
            <a:extLst>
              <a:ext uri="{FF2B5EF4-FFF2-40B4-BE49-F238E27FC236}">
                <a16:creationId xmlns:a16="http://schemas.microsoft.com/office/drawing/2014/main" id="{B5C8DE6C-ABC2-55AE-4996-A0166A2A7CB7}"/>
              </a:ext>
            </a:extLst>
          </p:cNvPr>
          <p:cNvSpPr txBox="1"/>
          <p:nvPr/>
        </p:nvSpPr>
        <p:spPr>
          <a:xfrm>
            <a:off x="9370462" y="3162996"/>
            <a:ext cx="1320958" cy="369332"/>
          </a:xfrm>
          <a:prstGeom prst="rect">
            <a:avLst/>
          </a:prstGeom>
          <a:solidFill>
            <a:schemeClr val="accent5">
              <a:lumMod val="20000"/>
              <a:lumOff val="80000"/>
            </a:schemeClr>
          </a:solid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4</a:t>
            </a:r>
            <a:r>
              <a:rPr lang="en-GB" sz="1200" baseline="300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th</a:t>
            </a: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workshop at  CERN</a:t>
            </a:r>
          </a:p>
        </p:txBody>
      </p:sp>
      <p:cxnSp>
        <p:nvCxnSpPr>
          <p:cNvPr id="130" name="Connector: Elbow 129">
            <a:extLst>
              <a:ext uri="{FF2B5EF4-FFF2-40B4-BE49-F238E27FC236}">
                <a16:creationId xmlns:a16="http://schemas.microsoft.com/office/drawing/2014/main" id="{12C94EE2-C994-BF42-5331-651DFDEE4717}"/>
              </a:ext>
            </a:extLst>
          </p:cNvPr>
          <p:cNvCxnSpPr>
            <a:cxnSpLocks/>
          </p:cNvCxnSpPr>
          <p:nvPr/>
        </p:nvCxnSpPr>
        <p:spPr>
          <a:xfrm rot="16200000" flipV="1">
            <a:off x="2422298" y="3410443"/>
            <a:ext cx="466619" cy="95252"/>
          </a:xfrm>
          <a:prstGeom prst="bentConnector3">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31" name="TextBox 21">
            <a:extLst>
              <a:ext uri="{FF2B5EF4-FFF2-40B4-BE49-F238E27FC236}">
                <a16:creationId xmlns:a16="http://schemas.microsoft.com/office/drawing/2014/main" id="{3EDAD44D-107C-B47B-37D1-9C7517293ECB}"/>
              </a:ext>
            </a:extLst>
          </p:cNvPr>
          <p:cNvSpPr txBox="1"/>
          <p:nvPr/>
        </p:nvSpPr>
        <p:spPr>
          <a:xfrm>
            <a:off x="1791075" y="2855427"/>
            <a:ext cx="1633812" cy="369332"/>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rPr>
              <a:t>CERN-NSF</a:t>
            </a: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a:t>
            </a:r>
          </a:p>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Letter of Intent</a:t>
            </a:r>
            <a:endPar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endParaRPr>
          </a:p>
        </p:txBody>
      </p:sp>
      <p:cxnSp>
        <p:nvCxnSpPr>
          <p:cNvPr id="132" name="Connector: Elbow 131">
            <a:extLst>
              <a:ext uri="{FF2B5EF4-FFF2-40B4-BE49-F238E27FC236}">
                <a16:creationId xmlns:a16="http://schemas.microsoft.com/office/drawing/2014/main" id="{4791483F-16B3-C0B4-35E0-3D930B4513E4}"/>
              </a:ext>
            </a:extLst>
          </p:cNvPr>
          <p:cNvCxnSpPr>
            <a:cxnSpLocks/>
          </p:cNvCxnSpPr>
          <p:nvPr/>
        </p:nvCxnSpPr>
        <p:spPr>
          <a:xfrm rot="16200000" flipV="1">
            <a:off x="5909476" y="2914510"/>
            <a:ext cx="1267746" cy="244256"/>
          </a:xfrm>
          <a:prstGeom prst="bentConnector3">
            <a:avLst>
              <a:gd name="adj1" fmla="val 16190"/>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35" name="TextBox 21">
            <a:extLst>
              <a:ext uri="{FF2B5EF4-FFF2-40B4-BE49-F238E27FC236}">
                <a16:creationId xmlns:a16="http://schemas.microsoft.com/office/drawing/2014/main" id="{432B0392-2244-465B-AB1E-DACD6B52A00B}"/>
              </a:ext>
            </a:extLst>
          </p:cNvPr>
          <p:cNvSpPr txBox="1"/>
          <p:nvPr/>
        </p:nvSpPr>
        <p:spPr>
          <a:xfrm>
            <a:off x="5572743" y="1524238"/>
            <a:ext cx="1633812" cy="923330"/>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rPr>
              <a:t>CERN-NSF</a:t>
            </a: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a:t>
            </a:r>
          </a:p>
          <a:p>
            <a:pPr algn="ct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Letter of Intent for collaboration in CE </a:t>
            </a:r>
            <a:r>
              <a:rPr lang="en-GB" sz="1200" dirty="0" err="1">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beamtube</a:t>
            </a:r>
            <a:r>
              <a:rPr lang="en-GB" sz="1200" dirty="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rPr>
              <a:t> experiment (CEBEX)</a:t>
            </a:r>
            <a:endParaRPr lang="en-GB" sz="1200" b="1" dirty="0">
              <a:solidFill>
                <a:srgbClr val="00B050"/>
              </a:solidFill>
              <a:latin typeface="Calibri" panose="020F0502020204030204" pitchFamily="34" charset="0"/>
              <a:ea typeface="Calibri" panose="020F0502020204030204" pitchFamily="34" charset="0"/>
              <a:cs typeface="Calibri" panose="020F0502020204030204" pitchFamily="34" charset="0"/>
            </a:endParaRPr>
          </a:p>
        </p:txBody>
      </p:sp>
      <p:cxnSp>
        <p:nvCxnSpPr>
          <p:cNvPr id="136" name="Connector: Elbow 135">
            <a:extLst>
              <a:ext uri="{FF2B5EF4-FFF2-40B4-BE49-F238E27FC236}">
                <a16:creationId xmlns:a16="http://schemas.microsoft.com/office/drawing/2014/main" id="{332ECA5B-E54E-6681-4F21-DD7A9638FC55}"/>
              </a:ext>
            </a:extLst>
          </p:cNvPr>
          <p:cNvCxnSpPr>
            <a:cxnSpLocks/>
          </p:cNvCxnSpPr>
          <p:nvPr/>
        </p:nvCxnSpPr>
        <p:spPr>
          <a:xfrm rot="16200000" flipV="1">
            <a:off x="3159196" y="2924752"/>
            <a:ext cx="1124631" cy="423174"/>
          </a:xfrm>
          <a:prstGeom prst="bentConnector3">
            <a:avLst>
              <a:gd name="adj1" fmla="val 32214"/>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38" name="TextBox 21">
            <a:extLst>
              <a:ext uri="{FF2B5EF4-FFF2-40B4-BE49-F238E27FC236}">
                <a16:creationId xmlns:a16="http://schemas.microsoft.com/office/drawing/2014/main" id="{47CFF3D0-E44E-4EF4-604B-6DA2BFBFF32F}"/>
              </a:ext>
            </a:extLst>
          </p:cNvPr>
          <p:cNvSpPr txBox="1"/>
          <p:nvPr/>
        </p:nvSpPr>
        <p:spPr>
          <a:xfrm>
            <a:off x="2761891" y="1832297"/>
            <a:ext cx="1363128" cy="738664"/>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a:latin typeface="Calibri" panose="020F0502020204030204" pitchFamily="34" charset="0"/>
                <a:ea typeface="Calibri" panose="020F0502020204030204" pitchFamily="34" charset="0"/>
                <a:cs typeface="Calibri" panose="020F0502020204030204" pitchFamily="34" charset="0"/>
              </a:rPr>
              <a:t>Presentation to CERN management for approval of technical collaboration</a:t>
            </a:r>
          </a:p>
        </p:txBody>
      </p:sp>
      <p:sp>
        <p:nvSpPr>
          <p:cNvPr id="140" name="TextBox 139">
            <a:extLst>
              <a:ext uri="{FF2B5EF4-FFF2-40B4-BE49-F238E27FC236}">
                <a16:creationId xmlns:a16="http://schemas.microsoft.com/office/drawing/2014/main" id="{B6050F67-8E1E-6F8C-6722-F9A2AC351CD7}"/>
              </a:ext>
            </a:extLst>
          </p:cNvPr>
          <p:cNvSpPr txBox="1"/>
          <p:nvPr/>
        </p:nvSpPr>
        <p:spPr>
          <a:xfrm>
            <a:off x="3305136" y="4357738"/>
            <a:ext cx="1504949" cy="461665"/>
          </a:xfrm>
          <a:prstGeom prst="rect">
            <a:avLst/>
          </a:prstGeom>
          <a:noFill/>
        </p:spPr>
        <p:txBody>
          <a:bodyPr wrap="square">
            <a:spAutoFit/>
          </a:bodyPr>
          <a:lstStyle/>
          <a:p>
            <a:r>
              <a:rPr lang="en-GB" sz="1200" dirty="0">
                <a:latin typeface="Calibri" panose="020F0502020204030204" pitchFamily="34" charset="0"/>
                <a:ea typeface="Calibri" panose="020F0502020204030204" pitchFamily="34" charset="0"/>
                <a:cs typeface="Calibri" panose="020F0502020204030204" pitchFamily="34" charset="0"/>
              </a:rPr>
              <a:t>ET-PP INFRA-DEV Kick-off Meeting</a:t>
            </a:r>
          </a:p>
        </p:txBody>
      </p:sp>
      <p:cxnSp>
        <p:nvCxnSpPr>
          <p:cNvPr id="142" name="Connector: Elbow 141">
            <a:extLst>
              <a:ext uri="{FF2B5EF4-FFF2-40B4-BE49-F238E27FC236}">
                <a16:creationId xmlns:a16="http://schemas.microsoft.com/office/drawing/2014/main" id="{D25AB3D4-530A-FA68-67AA-CC69DA012DE9}"/>
              </a:ext>
            </a:extLst>
          </p:cNvPr>
          <p:cNvCxnSpPr>
            <a:cxnSpLocks/>
          </p:cNvCxnSpPr>
          <p:nvPr/>
        </p:nvCxnSpPr>
        <p:spPr>
          <a:xfrm rot="5400000">
            <a:off x="4341548" y="4002360"/>
            <a:ext cx="337514" cy="330289"/>
          </a:xfrm>
          <a:prstGeom prst="bentConnector3">
            <a:avLst>
              <a:gd name="adj1" fmla="val 35889"/>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48" name="TextBox 147">
            <a:extLst>
              <a:ext uri="{FF2B5EF4-FFF2-40B4-BE49-F238E27FC236}">
                <a16:creationId xmlns:a16="http://schemas.microsoft.com/office/drawing/2014/main" id="{A36C3707-3061-9045-5348-E958A120A1F4}"/>
              </a:ext>
            </a:extLst>
          </p:cNvPr>
          <p:cNvSpPr txBox="1"/>
          <p:nvPr/>
        </p:nvSpPr>
        <p:spPr>
          <a:xfrm>
            <a:off x="2256230" y="4972351"/>
            <a:ext cx="1108546" cy="276999"/>
          </a:xfrm>
          <a:prstGeom prst="rect">
            <a:avLst/>
          </a:prstGeom>
          <a:noFill/>
        </p:spPr>
        <p:txBody>
          <a:bodyPr wrap="square">
            <a:spAutoFit/>
          </a:bodyPr>
          <a:lstStyle/>
          <a:p>
            <a:r>
              <a:rPr lang="en-GB" sz="1200" dirty="0">
                <a:latin typeface="Calibri" panose="020F0502020204030204" pitchFamily="34" charset="0"/>
                <a:ea typeface="Calibri" panose="020F0502020204030204" pitchFamily="34" charset="0"/>
                <a:cs typeface="Calibri" panose="020F0502020204030204" pitchFamily="34" charset="0"/>
              </a:rPr>
              <a:t>ET-ISB  kick-off</a:t>
            </a:r>
          </a:p>
        </p:txBody>
      </p:sp>
      <p:cxnSp>
        <p:nvCxnSpPr>
          <p:cNvPr id="154" name="Connector: Elbow 153">
            <a:extLst>
              <a:ext uri="{FF2B5EF4-FFF2-40B4-BE49-F238E27FC236}">
                <a16:creationId xmlns:a16="http://schemas.microsoft.com/office/drawing/2014/main" id="{F7A299D1-08EA-4B10-305D-73A7BD6CA498}"/>
              </a:ext>
            </a:extLst>
          </p:cNvPr>
          <p:cNvCxnSpPr>
            <a:cxnSpLocks/>
          </p:cNvCxnSpPr>
          <p:nvPr/>
        </p:nvCxnSpPr>
        <p:spPr>
          <a:xfrm rot="5400000">
            <a:off x="2853318" y="4048964"/>
            <a:ext cx="968134" cy="904343"/>
          </a:xfrm>
          <a:prstGeom prst="bentConnector3">
            <a:avLst>
              <a:gd name="adj1" fmla="val 19501"/>
            </a:avLst>
          </a:prstGeom>
          <a:ln>
            <a:headEnd type="oval"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2945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g34fc7864250_0_99"/>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90" name="Google Shape;90;g34fc7864250_0_99"/>
          <p:cNvSpPr txBox="1">
            <a:spLocks noGrp="1"/>
          </p:cNvSpPr>
          <p:nvPr>
            <p:ph type="title"/>
          </p:nvPr>
        </p:nvSpPr>
        <p:spPr>
          <a:xfrm>
            <a:off x="311150" y="776700"/>
            <a:ext cx="8215200" cy="792900"/>
          </a:xfrm>
          <a:prstGeom prst="rect">
            <a:avLst/>
          </a:prstGeom>
          <a:noFill/>
          <a:ln>
            <a:noFill/>
          </a:ln>
        </p:spPr>
        <p:txBody>
          <a:bodyPr spcFirstLastPara="1" wrap="square" lIns="45700" tIns="45700" rIns="45700"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dirty="0">
                <a:solidFill>
                  <a:schemeClr val="dk1"/>
                </a:solidFill>
              </a:rPr>
              <a:t>WP 6.2: Tasks</a:t>
            </a:r>
            <a:endParaRPr dirty="0"/>
          </a:p>
        </p:txBody>
      </p:sp>
      <p:sp>
        <p:nvSpPr>
          <p:cNvPr id="91" name="Google Shape;91;g34fc7864250_0_99"/>
          <p:cNvSpPr txBox="1"/>
          <p:nvPr/>
        </p:nvSpPr>
        <p:spPr>
          <a:xfrm>
            <a:off x="363220" y="1701800"/>
            <a:ext cx="11512280" cy="3970277"/>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GB" sz="1800" b="1" i="0" u="none" strike="noStrike" cap="none" dirty="0">
                <a:solidFill>
                  <a:srgbClr val="00B050"/>
                </a:solidFill>
                <a:latin typeface="Calibri"/>
                <a:ea typeface="Calibri"/>
                <a:cs typeface="Calibri"/>
                <a:sym typeface="Calibri"/>
              </a:rPr>
              <a:t>Our main task </a:t>
            </a:r>
            <a:r>
              <a:rPr lang="en-GB" sz="1800" b="0" i="0" u="none" strike="noStrike" cap="none" dirty="0">
                <a:solidFill>
                  <a:schemeClr val="dk1"/>
                </a:solidFill>
                <a:latin typeface="Calibri"/>
                <a:ea typeface="Calibri"/>
                <a:cs typeface="Calibri"/>
                <a:sym typeface="Calibri"/>
              </a:rPr>
              <a:t>is the progressive preparation of the Technical Design Reports (TDRs), moving toward their final version by incorporating results from the pilot sector and parallel studies (e.g., corrosion, integration, and interfaces with experimental areas).</a:t>
            </a:r>
          </a:p>
          <a:p>
            <a:pPr marL="0" marR="0" lvl="0" indent="0" algn="l" rtl="0">
              <a:lnSpc>
                <a:spcPct val="100000"/>
              </a:lnSpc>
              <a:spcBef>
                <a:spcPts val="0"/>
              </a:spcBef>
              <a:spcAft>
                <a:spcPts val="0"/>
              </a:spcAft>
              <a:buClr>
                <a:schemeClr val="dk1"/>
              </a:buClr>
              <a:buSzPts val="1800"/>
              <a:buFont typeface="Calibri"/>
              <a:buNone/>
            </a:pPr>
            <a:endParaRPr lang="en-GB" sz="18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800"/>
              <a:buFont typeface="Calibri"/>
              <a:buNone/>
            </a:pPr>
            <a:r>
              <a:rPr lang="en-GB" sz="1800" b="1" i="0" u="none" strike="noStrike" cap="none" dirty="0">
                <a:solidFill>
                  <a:srgbClr val="00B050"/>
                </a:solidFill>
                <a:latin typeface="Calibri"/>
                <a:ea typeface="Calibri"/>
                <a:cs typeface="Calibri"/>
                <a:sym typeface="Calibri"/>
              </a:rPr>
              <a:t>The TDRs will be revised and adapted to reflect</a:t>
            </a:r>
            <a:r>
              <a:rPr lang="en-GB" sz="1800" b="0" i="0" u="none" strike="noStrike" cap="none" dirty="0">
                <a:solidFill>
                  <a:schemeClr val="dk1"/>
                </a:solidFill>
                <a:latin typeface="Calibri"/>
                <a:ea typeface="Calibri"/>
                <a:cs typeface="Calibri"/>
                <a:sym typeface="Calibri"/>
              </a:rPr>
              <a:t>:</a:t>
            </a:r>
          </a:p>
          <a:p>
            <a:pPr marL="0" marR="0" lvl="0" indent="0" algn="l" rtl="0">
              <a:lnSpc>
                <a:spcPct val="100000"/>
              </a:lnSpc>
              <a:spcBef>
                <a:spcPts val="0"/>
              </a:spcBef>
              <a:spcAft>
                <a:spcPts val="0"/>
              </a:spcAft>
              <a:buClr>
                <a:schemeClr val="dk1"/>
              </a:buClr>
              <a:buSzPts val="1800"/>
              <a:buFont typeface="Calibri"/>
              <a:buNone/>
            </a:pPr>
            <a:endParaRPr lang="en-GB" sz="1800" b="0" i="0" u="none" strike="noStrike" cap="none"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800" b="0" i="0" u="none" strike="noStrike" cap="none" dirty="0">
                <a:solidFill>
                  <a:schemeClr val="dk1"/>
                </a:solidFill>
                <a:latin typeface="Calibri"/>
                <a:ea typeface="Calibri"/>
                <a:cs typeface="Calibri"/>
                <a:sym typeface="Calibri"/>
              </a:rPr>
              <a:t>New infrastructure inputs</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800" b="0" i="0" u="none" strike="noStrike" cap="none" dirty="0">
                <a:solidFill>
                  <a:schemeClr val="dk1"/>
                </a:solidFill>
                <a:latin typeface="Calibri"/>
                <a:ea typeface="Calibri"/>
                <a:cs typeface="Calibri"/>
                <a:sym typeface="Calibri"/>
              </a:rPr>
              <a:t>Technical results from the pilot sector</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800" b="0" i="0" u="none" strike="noStrike" cap="none" dirty="0">
                <a:solidFill>
                  <a:schemeClr val="dk1"/>
                </a:solidFill>
                <a:latin typeface="Calibri"/>
                <a:ea typeface="Calibri"/>
                <a:cs typeface="Calibri"/>
                <a:sym typeface="Calibri"/>
              </a:rPr>
              <a:t>Recommendations from peer reviews</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endParaRPr lang="en-GB" sz="1800" dirty="0">
              <a:solidFill>
                <a:schemeClr val="dk1"/>
              </a:solidFill>
              <a:latin typeface="Calibri"/>
              <a:ea typeface="Calibri"/>
              <a:cs typeface="Calibri"/>
              <a:sym typeface="Calibri"/>
            </a:endParaRPr>
          </a:p>
          <a:p>
            <a:pPr marR="0" lvl="0" algn="l" rtl="0">
              <a:lnSpc>
                <a:spcPct val="100000"/>
              </a:lnSpc>
              <a:spcBef>
                <a:spcPts val="0"/>
              </a:spcBef>
              <a:spcAft>
                <a:spcPts val="0"/>
              </a:spcAft>
              <a:buClr>
                <a:schemeClr val="dk1"/>
              </a:buClr>
              <a:buSzPts val="1800"/>
            </a:pPr>
            <a:r>
              <a:rPr lang="en-GB" sz="1800" b="1" i="0" u="none" strike="noStrike" cap="none" dirty="0">
                <a:solidFill>
                  <a:srgbClr val="00B050"/>
                </a:solidFill>
                <a:latin typeface="Calibri"/>
                <a:ea typeface="Calibri"/>
                <a:cs typeface="Calibri"/>
                <a:sym typeface="Calibri"/>
              </a:rPr>
              <a:t>In Q4 2025, we plan to organise two peer reviews focusing on</a:t>
            </a:r>
            <a:r>
              <a:rPr lang="en-GB" sz="1800" b="0" i="0" u="none" strike="noStrike" cap="none" dirty="0">
                <a:solidFill>
                  <a:schemeClr val="dk1"/>
                </a:solidFill>
                <a:latin typeface="Calibri"/>
                <a:ea typeface="Calibri"/>
                <a:cs typeface="Calibri"/>
                <a:sym typeface="Calibri"/>
              </a:rPr>
              <a:t>:</a:t>
            </a:r>
          </a:p>
          <a:p>
            <a:pPr marR="0" lvl="0" algn="l" rtl="0">
              <a:lnSpc>
                <a:spcPct val="100000"/>
              </a:lnSpc>
              <a:spcBef>
                <a:spcPts val="0"/>
              </a:spcBef>
              <a:spcAft>
                <a:spcPts val="0"/>
              </a:spcAft>
              <a:buClr>
                <a:schemeClr val="dk1"/>
              </a:buClr>
              <a:buSzPts val="1800"/>
            </a:pPr>
            <a:endParaRPr lang="en-GB" sz="1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800" b="0" i="0" u="none" strike="noStrike" cap="none" dirty="0">
                <a:solidFill>
                  <a:schemeClr val="dk1"/>
                </a:solidFill>
                <a:latin typeface="Calibri"/>
                <a:ea typeface="Calibri"/>
                <a:cs typeface="Calibri"/>
                <a:sym typeface="Calibri"/>
              </a:rPr>
              <a:t>Support systems, once the vacuum pipe envelope and tunnel geometry are defined</a:t>
            </a:r>
          </a:p>
          <a:p>
            <a:pPr marL="285750" marR="0" lvl="0" indent="-285750" algn="l" rtl="0">
              <a:lnSpc>
                <a:spcPct val="100000"/>
              </a:lnSpc>
              <a:spcBef>
                <a:spcPts val="0"/>
              </a:spcBef>
              <a:spcAft>
                <a:spcPts val="0"/>
              </a:spcAft>
              <a:buClr>
                <a:schemeClr val="dk1"/>
              </a:buClr>
              <a:buSzPts val="1800"/>
              <a:buFont typeface="Symbol" panose="05050102010706020507" pitchFamily="18" charset="2"/>
              <a:buChar char="-"/>
            </a:pPr>
            <a:r>
              <a:rPr lang="en-GB" sz="1800" b="0" i="0" u="none" strike="noStrike" cap="none" dirty="0">
                <a:solidFill>
                  <a:schemeClr val="dk1"/>
                </a:solidFill>
                <a:latin typeface="Calibri"/>
                <a:ea typeface="Calibri"/>
                <a:cs typeface="Calibri"/>
                <a:sym typeface="Calibri"/>
              </a:rPr>
              <a:t>Pipe assembly, alignment, and leak detection within the tunnel</a:t>
            </a:r>
            <a:endParaRPr lang="en-GB" sz="1800" b="0" i="0" u="none" strike="noStrike" cap="none" dirty="0">
              <a:solidFill>
                <a:srgbClr val="000000"/>
              </a:solidFill>
              <a:latin typeface="Calibri"/>
              <a:ea typeface="Calibri"/>
              <a:cs typeface="Calibri"/>
              <a:sym typeface="Calibri"/>
            </a:endParaRPr>
          </a:p>
        </p:txBody>
      </p:sp>
      <p:sp>
        <p:nvSpPr>
          <p:cNvPr id="92" name="Google Shape;92;g34fc7864250_0_99"/>
          <p:cNvSpPr txBox="1">
            <a:spLocks noGrp="1"/>
          </p:cNvSpPr>
          <p:nvPr>
            <p:ph type="sldNum" idx="4294967295"/>
          </p:nvPr>
        </p:nvSpPr>
        <p:spPr>
          <a:xfrm>
            <a:off x="11692944" y="6291769"/>
            <a:ext cx="194400"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4</a:t>
            </a:fld>
            <a:endParaRPr/>
          </a:p>
        </p:txBody>
      </p:sp>
      <p:cxnSp>
        <p:nvCxnSpPr>
          <p:cNvPr id="93" name="Google Shape;93;g34fc7864250_0_99"/>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94" name="Google Shape;94;g34fc7864250_0_99"/>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95" name="Google Shape;95;g34fc7864250_0_99"/>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96" name="Google Shape;96;g34fc7864250_0_99"/>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97" name="Google Shape;97;g34fc7864250_0_99"/>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98" name="Google Shape;98;g34fc7864250_0_99"/>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99" name="Google Shape;99;g34fc7864250_0_99"/>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g34fc7864250_0_113"/>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05" name="Google Shape;105;g34fc7864250_0_113"/>
          <p:cNvSpPr txBox="1">
            <a:spLocks noGrp="1"/>
          </p:cNvSpPr>
          <p:nvPr>
            <p:ph type="title"/>
          </p:nvPr>
        </p:nvSpPr>
        <p:spPr>
          <a:xfrm>
            <a:off x="311150" y="1081500"/>
            <a:ext cx="101562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3960"/>
              <a:buFont typeface="Calibri"/>
              <a:buNone/>
            </a:pPr>
            <a:r>
              <a:rPr lang="en-US" dirty="0">
                <a:solidFill>
                  <a:schemeClr val="dk1"/>
                </a:solidFill>
              </a:rPr>
              <a:t>WP 6.2: Critical risks, deviations from Annex I, contingency plans (1)</a:t>
            </a:r>
            <a:endParaRPr dirty="0">
              <a:solidFill>
                <a:schemeClr val="dk1"/>
              </a:solidFill>
            </a:endParaRPr>
          </a:p>
        </p:txBody>
      </p:sp>
      <p:sp>
        <p:nvSpPr>
          <p:cNvPr id="106" name="Google Shape;106;g34fc7864250_0_113"/>
          <p:cNvSpPr txBox="1"/>
          <p:nvPr/>
        </p:nvSpPr>
        <p:spPr>
          <a:xfrm>
            <a:off x="311150" y="2274825"/>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GB" sz="1800" b="0" i="0" u="none" strike="noStrike" cap="none" dirty="0">
                <a:solidFill>
                  <a:schemeClr val="dk1"/>
                </a:solidFill>
                <a:latin typeface="Calibri"/>
                <a:ea typeface="Calibri"/>
                <a:cs typeface="Calibri"/>
                <a:sym typeface="Calibri"/>
              </a:rPr>
              <a:t>Critical risks that were </a:t>
            </a:r>
            <a:r>
              <a:rPr lang="en-GB" sz="1800" b="1" i="0" u="none" strike="noStrike" cap="none" dirty="0">
                <a:solidFill>
                  <a:srgbClr val="C00000"/>
                </a:solidFill>
                <a:latin typeface="Calibri"/>
                <a:ea typeface="Calibri"/>
                <a:cs typeface="Calibri"/>
                <a:sym typeface="Calibri"/>
              </a:rPr>
              <a:t>highlighted at the previous review</a:t>
            </a:r>
            <a:r>
              <a:rPr lang="en-GB" sz="1800" b="0" i="0" u="none" strike="noStrike" cap="none" dirty="0">
                <a:solidFill>
                  <a:schemeClr val="dk1"/>
                </a:solidFill>
                <a:latin typeface="Calibri"/>
                <a:ea typeface="Calibri"/>
                <a:cs typeface="Calibri"/>
                <a:sym typeface="Calibri"/>
              </a:rPr>
              <a:t>:</a:t>
            </a:r>
          </a:p>
        </p:txBody>
      </p:sp>
      <p:sp>
        <p:nvSpPr>
          <p:cNvPr id="107" name="Google Shape;107;g34fc7864250_0_113"/>
          <p:cNvSpPr txBox="1">
            <a:spLocks noGrp="1"/>
          </p:cNvSpPr>
          <p:nvPr>
            <p:ph type="sldNum" idx="4294967295"/>
          </p:nvPr>
        </p:nvSpPr>
        <p:spPr>
          <a:xfrm>
            <a:off x="11692944" y="6291769"/>
            <a:ext cx="194400"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5</a:t>
            </a:fld>
            <a:endParaRPr/>
          </a:p>
        </p:txBody>
      </p:sp>
      <p:cxnSp>
        <p:nvCxnSpPr>
          <p:cNvPr id="108" name="Google Shape;108;g34fc7864250_0_113"/>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09" name="Google Shape;109;g34fc7864250_0_113"/>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10" name="Google Shape;110;g34fc7864250_0_113"/>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11" name="Google Shape;111;g34fc7864250_0_113"/>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12" name="Google Shape;112;g34fc7864250_0_113"/>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13" name="Google Shape;113;g34fc7864250_0_113"/>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15" name="Google Shape;115;g34fc7864250_0_113"/>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sp>
        <p:nvSpPr>
          <p:cNvPr id="2" name="CuadroTexto 2">
            <a:extLst>
              <a:ext uri="{FF2B5EF4-FFF2-40B4-BE49-F238E27FC236}">
                <a16:creationId xmlns:a16="http://schemas.microsoft.com/office/drawing/2014/main" id="{C1D88F96-3F0B-D557-ED3D-64F5F1A11A84}"/>
              </a:ext>
            </a:extLst>
          </p:cNvPr>
          <p:cNvSpPr txBox="1"/>
          <p:nvPr/>
        </p:nvSpPr>
        <p:spPr>
          <a:xfrm>
            <a:off x="314325" y="2834426"/>
            <a:ext cx="11106149" cy="2308324"/>
          </a:xfrm>
          <a:prstGeom prst="rect">
            <a:avLst/>
          </a:prstGeom>
          <a:ln w="57150">
            <a:solidFill>
              <a:schemeClr val="tx2">
                <a:lumMod val="20000"/>
                <a:lumOff val="80000"/>
              </a:schemeClr>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xmlns:lc="http://schemas.openxmlformats.org/drawingml/2006/lockedCanvas" val="1"/>
            </a:ext>
          </a:extLst>
        </p:spPr>
        <p:txBody>
          <a:bodyPr wrap="squar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a:pPr marL="342900" indent="-342900">
              <a:buFont typeface="+mj-lt"/>
              <a:buAutoNum type="arabicPeriod"/>
            </a:pPr>
            <a:r>
              <a:rPr lang="en-GB" sz="1600" b="1" dirty="0">
                <a:solidFill>
                  <a:schemeClr val="tx1"/>
                </a:solidFill>
                <a:latin typeface="Calibri" panose="020F0502020204030204" pitchFamily="34" charset="0"/>
                <a:ea typeface="Calibri" panose="020F0502020204030204" pitchFamily="34" charset="0"/>
                <a:cs typeface="Calibri" panose="020F0502020204030204" pitchFamily="34" charset="0"/>
              </a:rPr>
              <a:t>Delay in manufacturing and installing the pilot sector</a:t>
            </a:r>
          </a:p>
          <a:p>
            <a:r>
              <a:rPr lang="en-GB" sz="1600" b="1" dirty="0">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en-GB" sz="16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This delay might </a:t>
            </a:r>
            <a:r>
              <a:rPr lang="en-GB" sz="1600" dirty="0">
                <a:solidFill>
                  <a:schemeClr val="tx1"/>
                </a:solidFill>
                <a:latin typeface="Calibri" panose="020F0502020204030204" pitchFamily="34" charset="0"/>
                <a:ea typeface="Calibri" panose="020F0502020204030204" pitchFamily="34" charset="0"/>
                <a:cs typeface="Calibri" panose="020F0502020204030204" pitchFamily="34" charset="0"/>
              </a:rPr>
              <a:t>come</a:t>
            </a:r>
            <a:r>
              <a:rPr lang="en-GB" sz="16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from challenges in the procurement process and delays in receiving components from 	the 	industry.</a:t>
            </a:r>
            <a:endParaRPr lang="en-GB" sz="16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342900" indent="-342900">
              <a:buFont typeface="+mj-lt"/>
              <a:buAutoNum type="arabicPeriod" startAt="2"/>
            </a:pPr>
            <a:r>
              <a:rPr lang="en-GB" sz="1600" b="1" dirty="0">
                <a:solidFill>
                  <a:schemeClr val="tx1"/>
                </a:solidFill>
                <a:latin typeface="Calibri" panose="020F0502020204030204" pitchFamily="34" charset="0"/>
                <a:ea typeface="Calibri" panose="020F0502020204030204" pitchFamily="34" charset="0"/>
                <a:cs typeface="Calibri" panose="020F0502020204030204" pitchFamily="34" charset="0"/>
              </a:rPr>
              <a:t>Availability of personnel</a:t>
            </a:r>
          </a:p>
          <a:p>
            <a:pPr lvl="2" indent="0"/>
            <a:r>
              <a:rPr lang="en-GB" sz="1600" dirty="0">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en-GB" sz="16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The success of the WP heavily relies on CERN personnel operating on a best-effort basis. Any shifts in CERN’s priorities 	could result in personnel being reassigned to different tasks, potentially impeding progress in ET-related activities.</a:t>
            </a:r>
          </a:p>
          <a:p>
            <a:pPr lvl="2" indent="0"/>
            <a:r>
              <a:rPr lang="en-GB" sz="1600" b="1" dirty="0">
                <a:solidFill>
                  <a:schemeClr val="tx1"/>
                </a:solidFill>
                <a:latin typeface="Calibri" panose="020F0502020204030204" pitchFamily="34" charset="0"/>
                <a:ea typeface="Calibri" panose="020F0502020204030204" pitchFamily="34" charset="0"/>
                <a:cs typeface="Calibri" panose="020F0502020204030204" pitchFamily="34" charset="0"/>
              </a:rPr>
              <a:t>3. Technical issues</a:t>
            </a:r>
          </a:p>
          <a:p>
            <a:pPr lvl="2" indent="0"/>
            <a:r>
              <a:rPr lang="en-GB" sz="1600" dirty="0">
                <a:solidFill>
                  <a:schemeClr val="tx1"/>
                </a:solidFill>
                <a:latin typeface="Calibri" panose="020F0502020204030204" pitchFamily="34" charset="0"/>
                <a:ea typeface="Calibri" panose="020F0502020204030204" pitchFamily="34" charset="0"/>
                <a:cs typeface="Calibri" panose="020F0502020204030204" pitchFamily="34" charset="0"/>
              </a:rPr>
              <a:t>	The proposed manufacturing procedure and material for the beampipe are unusual for UHV applications. 	Incompatibility could appear </a:t>
            </a:r>
            <a:r>
              <a:rPr lang="en-GB" sz="16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necessitating a significant alteration in the work plan and the supply chain</a:t>
            </a:r>
            <a:r>
              <a:rPr lang="en-GB" sz="1600" dirty="0">
                <a:solidFill>
                  <a:schemeClr val="tx1"/>
                </a:solidFill>
                <a:latin typeface="Calibri" panose="020F0502020204030204" pitchFamily="34" charset="0"/>
                <a:ea typeface="Calibri" panose="020F0502020204030204" pitchFamily="34" charset="0"/>
                <a:cs typeface="Calibri" panose="020F0502020204030204" pitchFamily="34" charset="0"/>
              </a:rPr>
              <a:t>.</a:t>
            </a:r>
          </a:p>
        </p:txBody>
      </p:sp>
      <p:sp>
        <p:nvSpPr>
          <p:cNvPr id="3" name="Google Shape;106;g34fc7864250_0_113">
            <a:extLst>
              <a:ext uri="{FF2B5EF4-FFF2-40B4-BE49-F238E27FC236}">
                <a16:creationId xmlns:a16="http://schemas.microsoft.com/office/drawing/2014/main" id="{3546D3B6-A4BA-7486-077F-55C0AFF49386}"/>
              </a:ext>
            </a:extLst>
          </p:cNvPr>
          <p:cNvSpPr txBox="1"/>
          <p:nvPr/>
        </p:nvSpPr>
        <p:spPr>
          <a:xfrm>
            <a:off x="311150" y="5500508"/>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GB" sz="1800" b="1" i="0" u="none" strike="noStrike" cap="none" dirty="0">
                <a:solidFill>
                  <a:srgbClr val="C00000"/>
                </a:solidFill>
                <a:latin typeface="Calibri"/>
                <a:ea typeface="Calibri"/>
                <a:cs typeface="Calibri"/>
                <a:sym typeface="Calibri"/>
              </a:rPr>
              <a:t>All happened in the last six months!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3">
          <a:extLst>
            <a:ext uri="{FF2B5EF4-FFF2-40B4-BE49-F238E27FC236}">
              <a16:creationId xmlns:a16="http://schemas.microsoft.com/office/drawing/2014/main" id="{4E1E3810-3A00-8B51-EEBE-668D442D8594}"/>
            </a:ext>
          </a:extLst>
        </p:cNvPr>
        <p:cNvGrpSpPr/>
        <p:nvPr/>
      </p:nvGrpSpPr>
      <p:grpSpPr>
        <a:xfrm>
          <a:off x="0" y="0"/>
          <a:ext cx="0" cy="0"/>
          <a:chOff x="0" y="0"/>
          <a:chExt cx="0" cy="0"/>
        </a:xfrm>
      </p:grpSpPr>
      <p:sp>
        <p:nvSpPr>
          <p:cNvPr id="104" name="Google Shape;104;g34fc7864250_0_113">
            <a:extLst>
              <a:ext uri="{FF2B5EF4-FFF2-40B4-BE49-F238E27FC236}">
                <a16:creationId xmlns:a16="http://schemas.microsoft.com/office/drawing/2014/main" id="{9B10C6B4-EC68-97CE-2B3C-A2A2CECAAEAC}"/>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05" name="Google Shape;105;g34fc7864250_0_113">
            <a:extLst>
              <a:ext uri="{FF2B5EF4-FFF2-40B4-BE49-F238E27FC236}">
                <a16:creationId xmlns:a16="http://schemas.microsoft.com/office/drawing/2014/main" id="{7E68410A-328D-96A1-2AB2-6CC3632BCA6B}"/>
              </a:ext>
            </a:extLst>
          </p:cNvPr>
          <p:cNvSpPr txBox="1">
            <a:spLocks noGrp="1"/>
          </p:cNvSpPr>
          <p:nvPr>
            <p:ph type="title"/>
          </p:nvPr>
        </p:nvSpPr>
        <p:spPr>
          <a:xfrm>
            <a:off x="311150" y="1081500"/>
            <a:ext cx="101562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3960"/>
              <a:buFont typeface="Calibri"/>
              <a:buNone/>
            </a:pPr>
            <a:r>
              <a:rPr lang="en-US" dirty="0">
                <a:solidFill>
                  <a:schemeClr val="dk1"/>
                </a:solidFill>
              </a:rPr>
              <a:t>WP 6.2: Critical risks, deviations from Annex I, contingency plans (2)</a:t>
            </a:r>
            <a:endParaRPr dirty="0">
              <a:solidFill>
                <a:schemeClr val="dk1"/>
              </a:solidFill>
            </a:endParaRPr>
          </a:p>
        </p:txBody>
      </p:sp>
      <p:sp>
        <p:nvSpPr>
          <p:cNvPr id="106" name="Google Shape;106;g34fc7864250_0_113">
            <a:extLst>
              <a:ext uri="{FF2B5EF4-FFF2-40B4-BE49-F238E27FC236}">
                <a16:creationId xmlns:a16="http://schemas.microsoft.com/office/drawing/2014/main" id="{8C31FF44-E315-DB8E-ABD1-B9567F8F62EA}"/>
              </a:ext>
            </a:extLst>
          </p:cNvPr>
          <p:cNvSpPr txBox="1"/>
          <p:nvPr/>
        </p:nvSpPr>
        <p:spPr>
          <a:xfrm>
            <a:off x="387320" y="2003225"/>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07" name="Google Shape;107;g34fc7864250_0_113">
            <a:extLst>
              <a:ext uri="{FF2B5EF4-FFF2-40B4-BE49-F238E27FC236}">
                <a16:creationId xmlns:a16="http://schemas.microsoft.com/office/drawing/2014/main" id="{DB3D21EB-EB91-02BB-3E4D-D19EBE45F07B}"/>
              </a:ext>
            </a:extLst>
          </p:cNvPr>
          <p:cNvSpPr txBox="1">
            <a:spLocks noGrp="1"/>
          </p:cNvSpPr>
          <p:nvPr>
            <p:ph type="sldNum" idx="4294967295"/>
          </p:nvPr>
        </p:nvSpPr>
        <p:spPr>
          <a:xfrm>
            <a:off x="11692944" y="6291769"/>
            <a:ext cx="194400"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6</a:t>
            </a:fld>
            <a:endParaRPr/>
          </a:p>
        </p:txBody>
      </p:sp>
      <p:cxnSp>
        <p:nvCxnSpPr>
          <p:cNvPr id="108" name="Google Shape;108;g34fc7864250_0_113">
            <a:extLst>
              <a:ext uri="{FF2B5EF4-FFF2-40B4-BE49-F238E27FC236}">
                <a16:creationId xmlns:a16="http://schemas.microsoft.com/office/drawing/2014/main" id="{6EF4271B-8A14-CB6A-869D-77612412EFF4}"/>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09" name="Google Shape;109;g34fc7864250_0_113">
            <a:extLst>
              <a:ext uri="{FF2B5EF4-FFF2-40B4-BE49-F238E27FC236}">
                <a16:creationId xmlns:a16="http://schemas.microsoft.com/office/drawing/2014/main" id="{5F679A0E-BA32-18E6-FFD0-57CAE06F2B3E}"/>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10" name="Google Shape;110;g34fc7864250_0_113">
            <a:extLst>
              <a:ext uri="{FF2B5EF4-FFF2-40B4-BE49-F238E27FC236}">
                <a16:creationId xmlns:a16="http://schemas.microsoft.com/office/drawing/2014/main" id="{9E8ABDD1-0165-F99A-7768-B223539AB3ED}"/>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11" name="Google Shape;111;g34fc7864250_0_113">
            <a:extLst>
              <a:ext uri="{FF2B5EF4-FFF2-40B4-BE49-F238E27FC236}">
                <a16:creationId xmlns:a16="http://schemas.microsoft.com/office/drawing/2014/main" id="{E5BD7483-CE9B-13D6-3BFA-1313899DA2E4}"/>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12" name="Google Shape;112;g34fc7864250_0_113">
            <a:extLst>
              <a:ext uri="{FF2B5EF4-FFF2-40B4-BE49-F238E27FC236}">
                <a16:creationId xmlns:a16="http://schemas.microsoft.com/office/drawing/2014/main" id="{9AF8212F-958F-8BE9-4A91-C080DEBBA2B5}"/>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13" name="Google Shape;113;g34fc7864250_0_113">
            <a:extLst>
              <a:ext uri="{FF2B5EF4-FFF2-40B4-BE49-F238E27FC236}">
                <a16:creationId xmlns:a16="http://schemas.microsoft.com/office/drawing/2014/main" id="{B01BDD6D-5871-607A-851B-77C4E8E02772}"/>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14" name="Google Shape;114;g34fc7864250_0_113">
            <a:extLst>
              <a:ext uri="{FF2B5EF4-FFF2-40B4-BE49-F238E27FC236}">
                <a16:creationId xmlns:a16="http://schemas.microsoft.com/office/drawing/2014/main" id="{F27EF16C-B7F9-4DF5-786D-6A8567AA2113}"/>
              </a:ext>
            </a:extLst>
          </p:cNvPr>
          <p:cNvSpPr txBox="1"/>
          <p:nvPr/>
        </p:nvSpPr>
        <p:spPr>
          <a:xfrm>
            <a:off x="387320" y="2464896"/>
            <a:ext cx="11305624" cy="2400617"/>
          </a:xfrm>
          <a:prstGeom prst="rect">
            <a:avLst/>
          </a:prstGeom>
          <a:noFill/>
          <a:ln>
            <a:noFill/>
          </a:ln>
        </p:spPr>
        <p:txBody>
          <a:bodyPr spcFirstLastPara="1" wrap="square" lIns="45700" tIns="45700" rIns="45700" bIns="45700" anchor="t" anchorCtr="0">
            <a:spAutoFit/>
          </a:bodyPr>
          <a:lstStyle/>
          <a:p>
            <a:pPr marL="342900" indent="-342900">
              <a:buFont typeface="+mj-lt"/>
              <a:buAutoNum type="arabicPeriod"/>
            </a:pPr>
            <a:r>
              <a:rPr lang="en-GB" sz="1800" b="1" dirty="0">
                <a:solidFill>
                  <a:schemeClr val="tx1"/>
                </a:solidFill>
                <a:latin typeface="Calibri" panose="020F0502020204030204" pitchFamily="34" charset="0"/>
                <a:ea typeface="Calibri" panose="020F0502020204030204" pitchFamily="34" charset="0"/>
                <a:cs typeface="Calibri" panose="020F0502020204030204" pitchFamily="34" charset="0"/>
              </a:rPr>
              <a:t>Delay in manufacturing and installing the pilot sector</a:t>
            </a:r>
          </a:p>
          <a:p>
            <a:endParaRPr lang="en-GB" sz="1800" b="1"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Symbol" panose="05050102010706020507" pitchFamily="18" charset="2"/>
              <a:buChar char=""/>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A two-month delay occurred in finalizing the manufacturing specifications and selecting the purchasing strategy.</a:t>
            </a:r>
          </a:p>
          <a:p>
            <a:pPr marL="285750" indent="-285750">
              <a:buFont typeface="Symbol" panose="05050102010706020507" pitchFamily="18" charset="2"/>
              <a:buChar char=""/>
            </a:pPr>
            <a:endParaRPr lang="en-GB" sz="8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Symbol" panose="05050102010706020507" pitchFamily="18" charset="2"/>
              <a:buChar char=""/>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A similar delay affected the fabrication of the vacuum tube elements, due to interactions between CERN and the supplier to qualify the welding approach.</a:t>
            </a:r>
          </a:p>
          <a:p>
            <a:pPr marL="285750" indent="-285750">
              <a:buFont typeface="Symbol" panose="05050102010706020507" pitchFamily="18" charset="2"/>
              <a:buChar char=""/>
            </a:pPr>
            <a:endParaRPr lang="en-GB" sz="8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Symbol" panose="05050102010706020507" pitchFamily="18" charset="2"/>
              <a:buChar char=""/>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The vacuum tube elements were delivered two weeks ago.</a:t>
            </a:r>
          </a:p>
          <a:p>
            <a:pPr marL="285750" indent="-285750">
              <a:buFont typeface="Symbol" panose="05050102010706020507" pitchFamily="18" charset="2"/>
              <a:buChar char=""/>
            </a:pPr>
            <a:endParaRPr lang="en-GB" sz="8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Symbol" panose="05050102010706020507" pitchFamily="18" charset="2"/>
              <a:buChar char=""/>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These elements now require modifications in CERN’s main workshop to add the optical baffle frames.</a:t>
            </a:r>
          </a:p>
        </p:txBody>
      </p:sp>
      <p:sp>
        <p:nvSpPr>
          <p:cNvPr id="115" name="Google Shape;115;g34fc7864250_0_113">
            <a:extLst>
              <a:ext uri="{FF2B5EF4-FFF2-40B4-BE49-F238E27FC236}">
                <a16:creationId xmlns:a16="http://schemas.microsoft.com/office/drawing/2014/main" id="{70D6826F-5267-D482-F1EE-97674CC8E814}"/>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sp>
        <p:nvSpPr>
          <p:cNvPr id="2" name="TextBox 1">
            <a:extLst>
              <a:ext uri="{FF2B5EF4-FFF2-40B4-BE49-F238E27FC236}">
                <a16:creationId xmlns:a16="http://schemas.microsoft.com/office/drawing/2014/main" id="{38B79A9B-3990-8601-3D4E-012CD5AC7E7D}"/>
              </a:ext>
            </a:extLst>
          </p:cNvPr>
          <p:cNvSpPr txBox="1"/>
          <p:nvPr/>
        </p:nvSpPr>
        <p:spPr>
          <a:xfrm>
            <a:off x="461962" y="5086677"/>
            <a:ext cx="10810875" cy="369332"/>
          </a:xfrm>
          <a:prstGeom prst="rect">
            <a:avLst/>
          </a:prstGeom>
          <a:noFill/>
        </p:spPr>
        <p:txBody>
          <a:bodyPr wrap="square" rtlCol="0">
            <a:spAutoFit/>
          </a:bodyPr>
          <a:lstStyle/>
          <a:p>
            <a:r>
              <a:rPr lang="en-GB" sz="1800" dirty="0">
                <a:solidFill>
                  <a:srgbClr val="C00000"/>
                </a:solidFill>
                <a:latin typeface="Calibri" panose="020F0502020204030204" pitchFamily="34" charset="0"/>
                <a:ea typeface="Calibri" panose="020F0502020204030204" pitchFamily="34" charset="0"/>
                <a:cs typeface="Calibri" panose="020F0502020204030204" pitchFamily="34" charset="0"/>
              </a:rPr>
              <a:t>This risk also remains active for any future modifications to the pilot sector.</a:t>
            </a:r>
          </a:p>
        </p:txBody>
      </p:sp>
    </p:spTree>
    <p:extLst>
      <p:ext uri="{BB962C8B-B14F-4D97-AF65-F5344CB8AC3E}">
        <p14:creationId xmlns:p14="http://schemas.microsoft.com/office/powerpoint/2010/main" val="564531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3">
          <a:extLst>
            <a:ext uri="{FF2B5EF4-FFF2-40B4-BE49-F238E27FC236}">
              <a16:creationId xmlns:a16="http://schemas.microsoft.com/office/drawing/2014/main" id="{A8D9F8C0-35B9-D33E-3F79-72D142E3AE08}"/>
            </a:ext>
          </a:extLst>
        </p:cNvPr>
        <p:cNvGrpSpPr/>
        <p:nvPr/>
      </p:nvGrpSpPr>
      <p:grpSpPr>
        <a:xfrm>
          <a:off x="0" y="0"/>
          <a:ext cx="0" cy="0"/>
          <a:chOff x="0" y="0"/>
          <a:chExt cx="0" cy="0"/>
        </a:xfrm>
      </p:grpSpPr>
      <p:sp>
        <p:nvSpPr>
          <p:cNvPr id="104" name="Google Shape;104;g34fc7864250_0_113">
            <a:extLst>
              <a:ext uri="{FF2B5EF4-FFF2-40B4-BE49-F238E27FC236}">
                <a16:creationId xmlns:a16="http://schemas.microsoft.com/office/drawing/2014/main" id="{3F6D4933-F150-BA8D-29B3-FA81D94B5D72}"/>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05" name="Google Shape;105;g34fc7864250_0_113">
            <a:extLst>
              <a:ext uri="{FF2B5EF4-FFF2-40B4-BE49-F238E27FC236}">
                <a16:creationId xmlns:a16="http://schemas.microsoft.com/office/drawing/2014/main" id="{E7EDDF03-8200-6B18-8957-B5D3075D8857}"/>
              </a:ext>
            </a:extLst>
          </p:cNvPr>
          <p:cNvSpPr txBox="1">
            <a:spLocks noGrp="1"/>
          </p:cNvSpPr>
          <p:nvPr>
            <p:ph type="title"/>
          </p:nvPr>
        </p:nvSpPr>
        <p:spPr>
          <a:xfrm>
            <a:off x="311150" y="1081500"/>
            <a:ext cx="101562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3960"/>
              <a:buFont typeface="Calibri"/>
              <a:buNone/>
            </a:pPr>
            <a:r>
              <a:rPr lang="en-US" dirty="0">
                <a:solidFill>
                  <a:schemeClr val="dk1"/>
                </a:solidFill>
              </a:rPr>
              <a:t>WP 6.2: Critical risks, deviations from Annex I, contingency plans (3)</a:t>
            </a:r>
            <a:endParaRPr dirty="0">
              <a:solidFill>
                <a:schemeClr val="dk1"/>
              </a:solidFill>
            </a:endParaRPr>
          </a:p>
        </p:txBody>
      </p:sp>
      <p:sp>
        <p:nvSpPr>
          <p:cNvPr id="106" name="Google Shape;106;g34fc7864250_0_113">
            <a:extLst>
              <a:ext uri="{FF2B5EF4-FFF2-40B4-BE49-F238E27FC236}">
                <a16:creationId xmlns:a16="http://schemas.microsoft.com/office/drawing/2014/main" id="{A6994759-E476-37EF-66E9-6C6494366063}"/>
              </a:ext>
            </a:extLst>
          </p:cNvPr>
          <p:cNvSpPr txBox="1"/>
          <p:nvPr/>
        </p:nvSpPr>
        <p:spPr>
          <a:xfrm>
            <a:off x="387320" y="2003225"/>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07" name="Google Shape;107;g34fc7864250_0_113">
            <a:extLst>
              <a:ext uri="{FF2B5EF4-FFF2-40B4-BE49-F238E27FC236}">
                <a16:creationId xmlns:a16="http://schemas.microsoft.com/office/drawing/2014/main" id="{BA1C7570-34F7-DBB3-3F41-8DA976C02659}"/>
              </a:ext>
            </a:extLst>
          </p:cNvPr>
          <p:cNvSpPr txBox="1">
            <a:spLocks noGrp="1"/>
          </p:cNvSpPr>
          <p:nvPr>
            <p:ph type="sldNum" idx="4294967295"/>
          </p:nvPr>
        </p:nvSpPr>
        <p:spPr>
          <a:xfrm>
            <a:off x="11692944" y="6291769"/>
            <a:ext cx="194400"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7</a:t>
            </a:fld>
            <a:endParaRPr/>
          </a:p>
        </p:txBody>
      </p:sp>
      <p:cxnSp>
        <p:nvCxnSpPr>
          <p:cNvPr id="108" name="Google Shape;108;g34fc7864250_0_113">
            <a:extLst>
              <a:ext uri="{FF2B5EF4-FFF2-40B4-BE49-F238E27FC236}">
                <a16:creationId xmlns:a16="http://schemas.microsoft.com/office/drawing/2014/main" id="{87E9237C-6B6F-4E35-8093-C95150C04C6F}"/>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09" name="Google Shape;109;g34fc7864250_0_113">
            <a:extLst>
              <a:ext uri="{FF2B5EF4-FFF2-40B4-BE49-F238E27FC236}">
                <a16:creationId xmlns:a16="http://schemas.microsoft.com/office/drawing/2014/main" id="{E2230E25-D5C0-EC3A-EFF6-5604FC017854}"/>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10" name="Google Shape;110;g34fc7864250_0_113">
            <a:extLst>
              <a:ext uri="{FF2B5EF4-FFF2-40B4-BE49-F238E27FC236}">
                <a16:creationId xmlns:a16="http://schemas.microsoft.com/office/drawing/2014/main" id="{FE6DC454-4E98-7A17-32A9-7A4DA219CE8E}"/>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11" name="Google Shape;111;g34fc7864250_0_113">
            <a:extLst>
              <a:ext uri="{FF2B5EF4-FFF2-40B4-BE49-F238E27FC236}">
                <a16:creationId xmlns:a16="http://schemas.microsoft.com/office/drawing/2014/main" id="{60603179-781D-D27D-C340-BF20DEBAB744}"/>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12" name="Google Shape;112;g34fc7864250_0_113">
            <a:extLst>
              <a:ext uri="{FF2B5EF4-FFF2-40B4-BE49-F238E27FC236}">
                <a16:creationId xmlns:a16="http://schemas.microsoft.com/office/drawing/2014/main" id="{BFEEDD3A-0269-DE99-A689-D870B073F624}"/>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13" name="Google Shape;113;g34fc7864250_0_113">
            <a:extLst>
              <a:ext uri="{FF2B5EF4-FFF2-40B4-BE49-F238E27FC236}">
                <a16:creationId xmlns:a16="http://schemas.microsoft.com/office/drawing/2014/main" id="{2981D953-C747-A3CB-1ACF-3F045B2E73AC}"/>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14" name="Google Shape;114;g34fc7864250_0_113">
            <a:extLst>
              <a:ext uri="{FF2B5EF4-FFF2-40B4-BE49-F238E27FC236}">
                <a16:creationId xmlns:a16="http://schemas.microsoft.com/office/drawing/2014/main" id="{65A19943-F7F4-C19E-2846-49428FF3B791}"/>
              </a:ext>
            </a:extLst>
          </p:cNvPr>
          <p:cNvSpPr txBox="1"/>
          <p:nvPr/>
        </p:nvSpPr>
        <p:spPr>
          <a:xfrm>
            <a:off x="387320" y="2379521"/>
            <a:ext cx="11305624" cy="3231614"/>
          </a:xfrm>
          <a:prstGeom prst="rect">
            <a:avLst/>
          </a:prstGeom>
          <a:noFill/>
          <a:ln>
            <a:noFill/>
          </a:ln>
        </p:spPr>
        <p:txBody>
          <a:bodyPr spcFirstLastPara="1" wrap="square" lIns="45700" tIns="45700" rIns="45700" bIns="45700" anchor="t" anchorCtr="0">
            <a:spAutoFit/>
          </a:bodyPr>
          <a:lstStyle/>
          <a:p>
            <a:pPr marL="342900" indent="-342900">
              <a:buFont typeface="+mj-lt"/>
              <a:buAutoNum type="arabicPeriod" startAt="2"/>
            </a:pPr>
            <a:r>
              <a:rPr lang="en-GB" sz="1800" b="1" dirty="0">
                <a:solidFill>
                  <a:schemeClr val="tx1"/>
                </a:solidFill>
                <a:latin typeface="Calibri" panose="020F0502020204030204" pitchFamily="34" charset="0"/>
                <a:ea typeface="Calibri" panose="020F0502020204030204" pitchFamily="34" charset="0"/>
                <a:cs typeface="Calibri" panose="020F0502020204030204" pitchFamily="34" charset="0"/>
              </a:rPr>
              <a:t>Availability of personnel</a:t>
            </a:r>
          </a:p>
          <a:p>
            <a:pPr lvl="2" indent="0"/>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	</a:t>
            </a:r>
            <a:endParaRPr lang="en-GB" sz="18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r>
              <a:rPr kumimoji="0" lang="en-US" altLang="en-US"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As the start of the </a:t>
            </a:r>
            <a:r>
              <a:rPr kumimoji="0" lang="en-US" altLang="en-US" sz="1800" b="1" i="0" u="none" strike="noStrike" cap="none" normalizeH="0" baseline="0" dirty="0">
                <a:ln>
                  <a:noFill/>
                </a:ln>
                <a:solidFill>
                  <a:srgbClr val="C00000"/>
                </a:solidFill>
                <a:effectLst/>
                <a:latin typeface="Calibri" panose="020F0502020204030204" pitchFamily="34" charset="0"/>
                <a:ea typeface="Calibri" panose="020F0502020204030204" pitchFamily="34" charset="0"/>
                <a:cs typeface="Calibri" panose="020F0502020204030204" pitchFamily="34" charset="0"/>
              </a:rPr>
              <a:t>LHC Long Shutdown 3 approaches</a:t>
            </a:r>
            <a:r>
              <a:rPr kumimoji="0" lang="en-US" altLang="en-US"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the availability of CERN internal services requires careful planning and flexibility.</a:t>
            </a:r>
          </a:p>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endParaRPr kumimoji="0" lang="en-US" altLang="en-US" sz="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r>
              <a:rPr kumimoji="0" lang="en-US" altLang="en-US"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Welding and manufacturing of the pilot sector extremities were delayed by three months due to scheduling conflicts with new LHC equipment.</a:t>
            </a:r>
          </a:p>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endParaRPr kumimoji="0" lang="en-US" altLang="en-US" sz="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r>
              <a:rPr kumimoji="0" lang="en-US" altLang="en-US"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Once the first version of the pilot sector is installed, we expect greater flexibility in the schedule to absorb potential fabrication delays.</a:t>
            </a:r>
          </a:p>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endParaRPr kumimoji="0" lang="en-US" altLang="en-US" sz="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Symbol" panose="05050102010706020507" pitchFamily="18" charset="2"/>
              <a:buChar char="-"/>
              <a:tabLst/>
            </a:pPr>
            <a:r>
              <a:rPr kumimoji="0" lang="en-US" altLang="en-US" sz="1800" b="1" i="0" u="none" strike="noStrike" cap="none" normalizeH="0" baseline="0" dirty="0">
                <a:ln>
                  <a:noFill/>
                </a:ln>
                <a:solidFill>
                  <a:srgbClr val="00B050"/>
                </a:solidFill>
                <a:effectLst/>
                <a:latin typeface="Calibri" panose="020F0502020204030204" pitchFamily="34" charset="0"/>
                <a:ea typeface="Calibri" panose="020F0502020204030204" pitchFamily="34" charset="0"/>
                <a:cs typeface="Calibri" panose="020F0502020204030204" pitchFamily="34" charset="0"/>
              </a:rPr>
              <a:t>A partial mitigation involves anticipating and submitting ‘job requests’ as early as possible</a:t>
            </a:r>
            <a:r>
              <a:rPr kumimoji="0" lang="en-US" altLang="en-US"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p>
          <a:p>
            <a:pPr marL="285750" lvl="2" indent="-285750">
              <a:buFont typeface="Symbol" panose="05050102010706020507" pitchFamily="18" charset="2"/>
              <a:buChar char="-"/>
            </a:pPr>
            <a:endParaRPr lang="en-GB" sz="18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15" name="Google Shape;115;g34fc7864250_0_113">
            <a:extLst>
              <a:ext uri="{FF2B5EF4-FFF2-40B4-BE49-F238E27FC236}">
                <a16:creationId xmlns:a16="http://schemas.microsoft.com/office/drawing/2014/main" id="{EB50A11D-CD3C-B995-84BD-F17B899C359E}"/>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spTree>
    <p:extLst>
      <p:ext uri="{BB962C8B-B14F-4D97-AF65-F5344CB8AC3E}">
        <p14:creationId xmlns:p14="http://schemas.microsoft.com/office/powerpoint/2010/main" val="6126644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a:extLst>
            <a:ext uri="{FF2B5EF4-FFF2-40B4-BE49-F238E27FC236}">
              <a16:creationId xmlns:a16="http://schemas.microsoft.com/office/drawing/2014/main" id="{B692E579-FE8B-6967-4FF2-B9FE3DF2A648}"/>
            </a:ext>
          </a:extLst>
        </p:cNvPr>
        <p:cNvGrpSpPr/>
        <p:nvPr/>
      </p:nvGrpSpPr>
      <p:grpSpPr>
        <a:xfrm>
          <a:off x="0" y="0"/>
          <a:ext cx="0" cy="0"/>
          <a:chOff x="0" y="0"/>
          <a:chExt cx="0" cy="0"/>
        </a:xfrm>
      </p:grpSpPr>
      <p:sp>
        <p:nvSpPr>
          <p:cNvPr id="104" name="Google Shape;104;g34fc7864250_0_113">
            <a:extLst>
              <a:ext uri="{FF2B5EF4-FFF2-40B4-BE49-F238E27FC236}">
                <a16:creationId xmlns:a16="http://schemas.microsoft.com/office/drawing/2014/main" id="{D4E003E0-EF24-8A5B-C6BB-8363253B1265}"/>
              </a:ext>
            </a:extLst>
          </p:cNvPr>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05" name="Google Shape;105;g34fc7864250_0_113">
            <a:extLst>
              <a:ext uri="{FF2B5EF4-FFF2-40B4-BE49-F238E27FC236}">
                <a16:creationId xmlns:a16="http://schemas.microsoft.com/office/drawing/2014/main" id="{FA62798C-C665-0E84-D562-5ED64EB4EE74}"/>
              </a:ext>
            </a:extLst>
          </p:cNvPr>
          <p:cNvSpPr txBox="1">
            <a:spLocks noGrp="1"/>
          </p:cNvSpPr>
          <p:nvPr>
            <p:ph type="title"/>
          </p:nvPr>
        </p:nvSpPr>
        <p:spPr>
          <a:xfrm>
            <a:off x="311150" y="1081500"/>
            <a:ext cx="101562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3960"/>
              <a:buFont typeface="Calibri"/>
              <a:buNone/>
            </a:pPr>
            <a:r>
              <a:rPr lang="en-US" dirty="0">
                <a:solidFill>
                  <a:schemeClr val="dk1"/>
                </a:solidFill>
              </a:rPr>
              <a:t>WP 6.2: Critical risks, deviations from Annex I, contingency plans (4)</a:t>
            </a:r>
            <a:endParaRPr dirty="0">
              <a:solidFill>
                <a:schemeClr val="dk1"/>
              </a:solidFill>
            </a:endParaRPr>
          </a:p>
        </p:txBody>
      </p:sp>
      <p:sp>
        <p:nvSpPr>
          <p:cNvPr id="106" name="Google Shape;106;g34fc7864250_0_113">
            <a:extLst>
              <a:ext uri="{FF2B5EF4-FFF2-40B4-BE49-F238E27FC236}">
                <a16:creationId xmlns:a16="http://schemas.microsoft.com/office/drawing/2014/main" id="{78429EC4-7ED5-E8B2-C13C-881768DB9F83}"/>
              </a:ext>
            </a:extLst>
          </p:cNvPr>
          <p:cNvSpPr txBox="1"/>
          <p:nvPr/>
        </p:nvSpPr>
        <p:spPr>
          <a:xfrm>
            <a:off x="387320" y="2003225"/>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07" name="Google Shape;107;g34fc7864250_0_113">
            <a:extLst>
              <a:ext uri="{FF2B5EF4-FFF2-40B4-BE49-F238E27FC236}">
                <a16:creationId xmlns:a16="http://schemas.microsoft.com/office/drawing/2014/main" id="{8008C792-B78F-E1E8-A6B0-093D1D6234D0}"/>
              </a:ext>
            </a:extLst>
          </p:cNvPr>
          <p:cNvSpPr txBox="1">
            <a:spLocks noGrp="1"/>
          </p:cNvSpPr>
          <p:nvPr>
            <p:ph type="sldNum" idx="4294967295"/>
          </p:nvPr>
        </p:nvSpPr>
        <p:spPr>
          <a:xfrm>
            <a:off x="11692944" y="6291769"/>
            <a:ext cx="194400"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8</a:t>
            </a:fld>
            <a:endParaRPr/>
          </a:p>
        </p:txBody>
      </p:sp>
      <p:cxnSp>
        <p:nvCxnSpPr>
          <p:cNvPr id="108" name="Google Shape;108;g34fc7864250_0_113">
            <a:extLst>
              <a:ext uri="{FF2B5EF4-FFF2-40B4-BE49-F238E27FC236}">
                <a16:creationId xmlns:a16="http://schemas.microsoft.com/office/drawing/2014/main" id="{C605B381-02DB-139E-56F3-30E5F6734C2B}"/>
              </a:ext>
            </a:extLst>
          </p:cNvPr>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09" name="Google Shape;109;g34fc7864250_0_113">
            <a:extLst>
              <a:ext uri="{FF2B5EF4-FFF2-40B4-BE49-F238E27FC236}">
                <a16:creationId xmlns:a16="http://schemas.microsoft.com/office/drawing/2014/main" id="{1A8DFB57-C7AF-DAC1-165C-F40BEEDBFF71}"/>
              </a:ext>
            </a:extLst>
          </p:cNvPr>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10" name="Google Shape;110;g34fc7864250_0_113">
            <a:extLst>
              <a:ext uri="{FF2B5EF4-FFF2-40B4-BE49-F238E27FC236}">
                <a16:creationId xmlns:a16="http://schemas.microsoft.com/office/drawing/2014/main" id="{53CD4A93-E6B4-938B-8719-7E1E5CE97E60}"/>
              </a:ext>
            </a:extLst>
          </p:cNvPr>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11" name="Google Shape;111;g34fc7864250_0_113">
            <a:extLst>
              <a:ext uri="{FF2B5EF4-FFF2-40B4-BE49-F238E27FC236}">
                <a16:creationId xmlns:a16="http://schemas.microsoft.com/office/drawing/2014/main" id="{420DA625-A1ED-C71C-99D2-2D458E192B52}"/>
              </a:ext>
            </a:extLst>
          </p:cNvPr>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12" name="Google Shape;112;g34fc7864250_0_113">
            <a:extLst>
              <a:ext uri="{FF2B5EF4-FFF2-40B4-BE49-F238E27FC236}">
                <a16:creationId xmlns:a16="http://schemas.microsoft.com/office/drawing/2014/main" id="{4423A810-67FE-13D7-CF21-DC2557BF0838}"/>
              </a:ext>
            </a:extLst>
          </p:cNvPr>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13" name="Google Shape;113;g34fc7864250_0_113">
            <a:extLst>
              <a:ext uri="{FF2B5EF4-FFF2-40B4-BE49-F238E27FC236}">
                <a16:creationId xmlns:a16="http://schemas.microsoft.com/office/drawing/2014/main" id="{1C9AEBDD-098D-A9E4-8C59-8B0C3027AE7F}"/>
              </a:ext>
            </a:extLst>
          </p:cNvPr>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14" name="Google Shape;114;g34fc7864250_0_113">
            <a:extLst>
              <a:ext uri="{FF2B5EF4-FFF2-40B4-BE49-F238E27FC236}">
                <a16:creationId xmlns:a16="http://schemas.microsoft.com/office/drawing/2014/main" id="{F51A402E-82FF-47C5-E400-715A66C28781}"/>
              </a:ext>
            </a:extLst>
          </p:cNvPr>
          <p:cNvSpPr txBox="1"/>
          <p:nvPr/>
        </p:nvSpPr>
        <p:spPr>
          <a:xfrm>
            <a:off x="387320" y="2464896"/>
            <a:ext cx="11305624" cy="2954615"/>
          </a:xfrm>
          <a:prstGeom prst="rect">
            <a:avLst/>
          </a:prstGeom>
          <a:noFill/>
          <a:ln>
            <a:noFill/>
          </a:ln>
        </p:spPr>
        <p:txBody>
          <a:bodyPr spcFirstLastPara="1" wrap="square" lIns="45700" tIns="45700" rIns="45700" bIns="45700" anchor="t" anchorCtr="0">
            <a:spAutoFit/>
          </a:bodyPr>
          <a:lstStyle/>
          <a:p>
            <a:pPr lvl="2" indent="0"/>
            <a:r>
              <a:rPr lang="en-GB" sz="1800" b="1" dirty="0">
                <a:solidFill>
                  <a:schemeClr val="tx1"/>
                </a:solidFill>
                <a:latin typeface="Calibri" panose="020F0502020204030204" pitchFamily="34" charset="0"/>
                <a:ea typeface="Calibri" panose="020F0502020204030204" pitchFamily="34" charset="0"/>
                <a:cs typeface="Calibri" panose="020F0502020204030204" pitchFamily="34" charset="0"/>
              </a:rPr>
              <a:t>3. Technical issues</a:t>
            </a:r>
          </a:p>
          <a:p>
            <a:pPr lvl="2" indent="0"/>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		</a:t>
            </a:r>
          </a:p>
          <a:p>
            <a:pPr marL="285750" lvl="2" indent="-285750">
              <a:buFont typeface="Symbol" panose="05050102010706020507" pitchFamily="18" charset="2"/>
              <a:buChar char="-"/>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We encountered a </a:t>
            </a:r>
            <a:r>
              <a:rPr lang="en-GB" sz="1800" b="1" dirty="0">
                <a:solidFill>
                  <a:srgbClr val="C00000"/>
                </a:solidFill>
                <a:latin typeface="Calibri" panose="020F0502020204030204" pitchFamily="34" charset="0"/>
                <a:ea typeface="Calibri" panose="020F0502020204030204" pitchFamily="34" charset="0"/>
                <a:cs typeface="Calibri" panose="020F0502020204030204" pitchFamily="34" charset="0"/>
              </a:rPr>
              <a:t>problem with a mock-up system </a:t>
            </a: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used for joining tests: the assembly sleeve was misaligned, and the welding robot developed a water leak during the final phase of the welding process. Notably, all of this occurred in a cleanroom environment.</a:t>
            </a:r>
          </a:p>
          <a:p>
            <a:pPr lvl="2"/>
            <a:endParaRPr lang="en-GB" sz="8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285750" lvl="2" indent="-285750">
              <a:buFont typeface="Symbol" panose="05050102010706020507" pitchFamily="18" charset="2"/>
              <a:buChar char="-"/>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We also faced challenges with meeting </a:t>
            </a:r>
            <a:r>
              <a:rPr lang="en-GB" sz="1800" b="1" dirty="0">
                <a:solidFill>
                  <a:srgbClr val="C00000"/>
                </a:solidFill>
                <a:latin typeface="Calibri" panose="020F0502020204030204" pitchFamily="34" charset="0"/>
                <a:ea typeface="Calibri" panose="020F0502020204030204" pitchFamily="34" charset="0"/>
                <a:cs typeface="Calibri" panose="020F0502020204030204" pitchFamily="34" charset="0"/>
              </a:rPr>
              <a:t>concentricity tolerances </a:t>
            </a: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 a reminder of real-world complexities.</a:t>
            </a:r>
          </a:p>
          <a:p>
            <a:pPr lvl="2"/>
            <a:endParaRPr lang="en-GB" sz="8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285750" lvl="2" indent="-285750">
              <a:buFont typeface="Symbol" panose="05050102010706020507" pitchFamily="18" charset="2"/>
              <a:buChar char="-"/>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These issues led us to </a:t>
            </a:r>
            <a:r>
              <a:rPr lang="en-GB" sz="1800" b="1" dirty="0">
                <a:solidFill>
                  <a:srgbClr val="00B050"/>
                </a:solidFill>
                <a:latin typeface="Calibri" panose="020F0502020204030204" pitchFamily="34" charset="0"/>
                <a:ea typeface="Calibri" panose="020F0502020204030204" pitchFamily="34" charset="0"/>
                <a:cs typeface="Calibri" panose="020F0502020204030204" pitchFamily="34" charset="0"/>
              </a:rPr>
              <a:t>redesign the assembly methods</a:t>
            </a: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a:t>
            </a:r>
          </a:p>
          <a:p>
            <a:pPr marL="285750" lvl="2" indent="-285750">
              <a:buFont typeface="Symbol" panose="05050102010706020507" pitchFamily="18" charset="2"/>
              <a:buChar char="-"/>
            </a:pPr>
            <a:endParaRPr lang="en-GB" sz="8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285750" lvl="2" indent="-285750">
              <a:buFont typeface="Symbol" panose="05050102010706020507" pitchFamily="18" charset="2"/>
              <a:buChar char="-"/>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Such </a:t>
            </a:r>
            <a:r>
              <a:rPr lang="en-GB" sz="1800" b="1" dirty="0">
                <a:solidFill>
                  <a:srgbClr val="00B050"/>
                </a:solidFill>
                <a:latin typeface="Calibri" panose="020F0502020204030204" pitchFamily="34" charset="0"/>
                <a:ea typeface="Calibri" panose="020F0502020204030204" pitchFamily="34" charset="0"/>
                <a:cs typeface="Calibri" panose="020F0502020204030204" pitchFamily="34" charset="0"/>
              </a:rPr>
              <a:t>technical challenges are valuable at this stage of the work package</a:t>
            </a: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 as we still have time to address them and update the TDR accordingly.</a:t>
            </a:r>
            <a:endParaRPr lang="en-GB" sz="18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15" name="Google Shape;115;g34fc7864250_0_113">
            <a:extLst>
              <a:ext uri="{FF2B5EF4-FFF2-40B4-BE49-F238E27FC236}">
                <a16:creationId xmlns:a16="http://schemas.microsoft.com/office/drawing/2014/main" id="{F8A3790F-1FA3-0BA8-7F0B-F85F8D120E73}"/>
              </a:ext>
            </a:extLst>
          </p:cNvPr>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spTree>
    <p:extLst>
      <p:ext uri="{BB962C8B-B14F-4D97-AF65-F5344CB8AC3E}">
        <p14:creationId xmlns:p14="http://schemas.microsoft.com/office/powerpoint/2010/main" val="42180922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g34fc7864250_0_128"/>
          <p:cNvSpPr txBox="1"/>
          <p:nvPr/>
        </p:nvSpPr>
        <p:spPr>
          <a:xfrm>
            <a:off x="7090194" y="6311719"/>
            <a:ext cx="4023300" cy="3078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400"/>
              <a:buFont typeface="Calibri"/>
              <a:buNone/>
            </a:pPr>
            <a:r>
              <a:rPr lang="en-US" sz="1400" b="0" i="1" u="none" strike="noStrike" cap="none">
                <a:solidFill>
                  <a:srgbClr val="888888"/>
                </a:solidFill>
                <a:latin typeface="Calibri"/>
                <a:ea typeface="Calibri"/>
                <a:cs typeface="Calibri"/>
                <a:sym typeface="Calibri"/>
              </a:rPr>
              <a:t>Project: 101079696 — ET-PP,  2</a:t>
            </a:r>
            <a:r>
              <a:rPr lang="en-US" sz="1400" b="0" i="1" u="none" strike="noStrike" cap="none" baseline="30000">
                <a:solidFill>
                  <a:srgbClr val="888888"/>
                </a:solidFill>
                <a:latin typeface="Calibri"/>
                <a:ea typeface="Calibri"/>
                <a:cs typeface="Calibri"/>
                <a:sym typeface="Calibri"/>
              </a:rPr>
              <a:t>nd</a:t>
            </a:r>
            <a:r>
              <a:rPr lang="en-US" sz="1400" b="0" i="1" u="none" strike="noStrike" cap="none">
                <a:solidFill>
                  <a:srgbClr val="888888"/>
                </a:solidFill>
                <a:latin typeface="Calibri"/>
                <a:ea typeface="Calibri"/>
                <a:cs typeface="Calibri"/>
                <a:sym typeface="Calibri"/>
              </a:rPr>
              <a:t> review meeting</a:t>
            </a:r>
            <a:endParaRPr sz="1400" b="0" i="0" u="none" strike="noStrike" cap="none">
              <a:solidFill>
                <a:srgbClr val="000000"/>
              </a:solidFill>
              <a:latin typeface="Arial"/>
              <a:ea typeface="Arial"/>
              <a:cs typeface="Arial"/>
              <a:sym typeface="Arial"/>
            </a:endParaRPr>
          </a:p>
        </p:txBody>
      </p:sp>
      <p:sp>
        <p:nvSpPr>
          <p:cNvPr id="121" name="Google Shape;121;g34fc7864250_0_128"/>
          <p:cNvSpPr txBox="1">
            <a:spLocks noGrp="1"/>
          </p:cNvSpPr>
          <p:nvPr>
            <p:ph type="title"/>
          </p:nvPr>
        </p:nvSpPr>
        <p:spPr>
          <a:xfrm>
            <a:off x="311150" y="776700"/>
            <a:ext cx="11564400" cy="792900"/>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dk1"/>
              </a:buClr>
              <a:buSzPts val="4400"/>
              <a:buFont typeface="Calibri"/>
              <a:buNone/>
            </a:pPr>
            <a:r>
              <a:rPr lang="en-US" dirty="0">
                <a:solidFill>
                  <a:schemeClr val="dk1"/>
                </a:solidFill>
              </a:rPr>
              <a:t>WP 6.2: Deliverables and milestones (1)</a:t>
            </a:r>
            <a:endParaRPr sz="3559" dirty="0">
              <a:solidFill>
                <a:schemeClr val="dk1"/>
              </a:solidFill>
            </a:endParaRPr>
          </a:p>
        </p:txBody>
      </p:sp>
      <p:sp>
        <p:nvSpPr>
          <p:cNvPr id="122" name="Google Shape;122;g34fc7864250_0_128"/>
          <p:cNvSpPr txBox="1"/>
          <p:nvPr/>
        </p:nvSpPr>
        <p:spPr>
          <a:xfrm>
            <a:off x="387320" y="2003225"/>
            <a:ext cx="8814600" cy="3693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23" name="Google Shape;123;g34fc7864250_0_128"/>
          <p:cNvSpPr txBox="1">
            <a:spLocks noGrp="1"/>
          </p:cNvSpPr>
          <p:nvPr>
            <p:ph type="sldNum" idx="4294967295"/>
          </p:nvPr>
        </p:nvSpPr>
        <p:spPr>
          <a:xfrm>
            <a:off x="11692944" y="6291769"/>
            <a:ext cx="194400" cy="307800"/>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400"/>
              <a:buFont typeface="Calibri"/>
              <a:buNone/>
            </a:pPr>
            <a:fld id="{00000000-1234-1234-1234-123412341234}" type="slidenum">
              <a:rPr lang="en-US" sz="1400"/>
              <a:t>9</a:t>
            </a:fld>
            <a:endParaRPr/>
          </a:p>
        </p:txBody>
      </p:sp>
      <p:cxnSp>
        <p:nvCxnSpPr>
          <p:cNvPr id="124" name="Google Shape;124;g34fc7864250_0_128"/>
          <p:cNvCxnSpPr/>
          <p:nvPr/>
        </p:nvCxnSpPr>
        <p:spPr>
          <a:xfrm>
            <a:off x="304800" y="540800"/>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5" name="Google Shape;125;g34fc7864250_0_128"/>
          <p:cNvCxnSpPr/>
          <p:nvPr/>
        </p:nvCxnSpPr>
        <p:spPr>
          <a:xfrm>
            <a:off x="304800" y="226483"/>
            <a:ext cx="11588700" cy="0"/>
          </a:xfrm>
          <a:prstGeom prst="straightConnector1">
            <a:avLst/>
          </a:prstGeom>
          <a:noFill/>
          <a:ln w="9525" cap="flat" cmpd="sng">
            <a:solidFill>
              <a:srgbClr val="0000CC"/>
            </a:solidFill>
            <a:prstDash val="solid"/>
            <a:miter lim="800000"/>
            <a:headEnd type="none" w="sm" len="sm"/>
            <a:tailEnd type="none" w="sm" len="sm"/>
          </a:ln>
        </p:spPr>
      </p:cxnSp>
      <p:cxnSp>
        <p:nvCxnSpPr>
          <p:cNvPr id="126" name="Google Shape;126;g34fc7864250_0_128"/>
          <p:cNvCxnSpPr/>
          <p:nvPr/>
        </p:nvCxnSpPr>
        <p:spPr>
          <a:xfrm>
            <a:off x="304800" y="6696408"/>
            <a:ext cx="11570700" cy="16500"/>
          </a:xfrm>
          <a:prstGeom prst="straightConnector1">
            <a:avLst/>
          </a:prstGeom>
          <a:noFill/>
          <a:ln w="9525" cap="flat" cmpd="sng">
            <a:solidFill>
              <a:srgbClr val="0000CC"/>
            </a:solidFill>
            <a:prstDash val="solid"/>
            <a:miter lim="800000"/>
            <a:headEnd type="none" w="sm" len="sm"/>
            <a:tailEnd type="none" w="sm" len="sm"/>
          </a:ln>
        </p:spPr>
      </p:cxnSp>
      <p:cxnSp>
        <p:nvCxnSpPr>
          <p:cNvPr id="127" name="Google Shape;127;g34fc7864250_0_128"/>
          <p:cNvCxnSpPr/>
          <p:nvPr/>
        </p:nvCxnSpPr>
        <p:spPr>
          <a:xfrm>
            <a:off x="304800" y="6227567"/>
            <a:ext cx="11570700" cy="30900"/>
          </a:xfrm>
          <a:prstGeom prst="straightConnector1">
            <a:avLst/>
          </a:prstGeom>
          <a:noFill/>
          <a:ln w="9525" cap="flat" cmpd="sng">
            <a:solidFill>
              <a:srgbClr val="0000CC"/>
            </a:solidFill>
            <a:prstDash val="solid"/>
            <a:miter lim="800000"/>
            <a:headEnd type="none" w="sm" len="sm"/>
            <a:tailEnd type="none" w="sm" len="sm"/>
          </a:ln>
        </p:spPr>
      </p:cxnSp>
      <p:sp>
        <p:nvSpPr>
          <p:cNvPr id="128" name="Google Shape;128;g34fc7864250_0_128"/>
          <p:cNvSpPr txBox="1"/>
          <p:nvPr/>
        </p:nvSpPr>
        <p:spPr>
          <a:xfrm>
            <a:off x="8465408" y="295642"/>
            <a:ext cx="3410100" cy="171900"/>
          </a:xfrm>
          <a:prstGeom prst="rect">
            <a:avLst/>
          </a:prstGeom>
          <a:noFill/>
          <a:ln>
            <a:noFill/>
          </a:ln>
        </p:spPr>
        <p:txBody>
          <a:bodyPr spcFirstLastPara="1" wrap="square" lIns="18050" tIns="18050" rIns="18050" bIns="18050" anchor="t" anchorCtr="0">
            <a:spAutoFit/>
          </a:bodyPr>
          <a:lstStyle/>
          <a:p>
            <a:pPr marL="0" marR="0" lvl="0" indent="0" algn="r" rtl="0">
              <a:lnSpc>
                <a:spcPct val="80000"/>
              </a:lnSpc>
              <a:spcBef>
                <a:spcPts val="0"/>
              </a:spcBef>
              <a:spcAft>
                <a:spcPts val="0"/>
              </a:spcAft>
              <a:buClr>
                <a:schemeClr val="lt1"/>
              </a:buClr>
              <a:buSzPts val="1100"/>
              <a:buFont typeface="Schibsted Grotesk"/>
              <a:buNone/>
            </a:pPr>
            <a:r>
              <a:rPr lang="en-US" sz="1100" b="0" i="0" u="none" strike="noStrike" cap="none">
                <a:solidFill>
                  <a:srgbClr val="0000CC"/>
                </a:solidFill>
                <a:latin typeface="Schibsted Grotesk"/>
                <a:ea typeface="Schibsted Grotesk"/>
                <a:cs typeface="Schibsted Grotesk"/>
                <a:sym typeface="Schibsted Grotesk"/>
              </a:rPr>
              <a:t>2</a:t>
            </a:r>
            <a:r>
              <a:rPr lang="en-US" sz="1100" b="0" i="0" u="none" strike="noStrike" cap="none" baseline="30000">
                <a:solidFill>
                  <a:srgbClr val="0000CC"/>
                </a:solidFill>
                <a:latin typeface="Schibsted Grotesk"/>
                <a:ea typeface="Schibsted Grotesk"/>
                <a:cs typeface="Schibsted Grotesk"/>
                <a:sym typeface="Schibsted Grotesk"/>
              </a:rPr>
              <a:t>nd</a:t>
            </a:r>
            <a:r>
              <a:rPr lang="en-US" sz="1100" b="0" i="0" u="none" strike="noStrike" cap="none">
                <a:solidFill>
                  <a:srgbClr val="0000CC"/>
                </a:solidFill>
                <a:latin typeface="Schibsted Grotesk"/>
                <a:ea typeface="Schibsted Grotesk"/>
                <a:cs typeface="Schibsted Grotesk"/>
                <a:sym typeface="Schibsted Grotesk"/>
              </a:rPr>
              <a:t> review meeting (RP2) — 15.05.2024</a:t>
            </a:r>
            <a:endParaRPr sz="1100" b="0" i="0" u="none" strike="noStrike" cap="none">
              <a:solidFill>
                <a:srgbClr val="0000CC"/>
              </a:solidFill>
              <a:latin typeface="Schibsted Grotesk"/>
              <a:ea typeface="Schibsted Grotesk"/>
              <a:cs typeface="Schibsted Grotesk"/>
              <a:sym typeface="Schibsted Grotesk"/>
            </a:endParaRPr>
          </a:p>
        </p:txBody>
      </p:sp>
      <p:pic>
        <p:nvPicPr>
          <p:cNvPr id="129" name="Google Shape;129;g34fc7864250_0_128"/>
          <p:cNvPicPr preferRelativeResize="0"/>
          <p:nvPr/>
        </p:nvPicPr>
        <p:blipFill rotWithShape="1">
          <a:blip r:embed="rId3">
            <a:alphaModFix/>
          </a:blip>
          <a:srcRect/>
          <a:stretch/>
        </p:blipFill>
        <p:spPr>
          <a:xfrm>
            <a:off x="304800" y="6337033"/>
            <a:ext cx="1505969" cy="280800"/>
          </a:xfrm>
          <a:prstGeom prst="rect">
            <a:avLst/>
          </a:prstGeom>
          <a:noFill/>
          <a:ln>
            <a:noFill/>
          </a:ln>
        </p:spPr>
      </p:pic>
      <p:sp>
        <p:nvSpPr>
          <p:cNvPr id="130" name="Google Shape;130;g34fc7864250_0_128"/>
          <p:cNvSpPr txBox="1"/>
          <p:nvPr/>
        </p:nvSpPr>
        <p:spPr>
          <a:xfrm>
            <a:off x="363220" y="1701800"/>
            <a:ext cx="8814600" cy="369291"/>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fr-CH" sz="1800" b="0" i="0" u="none" strike="noStrike" cap="none" dirty="0">
                <a:solidFill>
                  <a:schemeClr val="dk1"/>
                </a:solidFill>
                <a:latin typeface="Calibri"/>
                <a:ea typeface="Calibri"/>
                <a:cs typeface="Calibri"/>
                <a:sym typeface="Calibri"/>
              </a:rPr>
              <a:t>Pilot </a:t>
            </a:r>
            <a:r>
              <a:rPr lang="fr-CH" sz="1800" b="0" i="0" u="none" strike="noStrike" cap="none" dirty="0" err="1">
                <a:solidFill>
                  <a:schemeClr val="dk1"/>
                </a:solidFill>
                <a:latin typeface="Calibri"/>
                <a:ea typeface="Calibri"/>
                <a:cs typeface="Calibri"/>
                <a:sym typeface="Calibri"/>
              </a:rPr>
              <a:t>sector</a:t>
            </a:r>
            <a:r>
              <a:rPr lang="fr-CH" sz="1800" b="0" i="0" u="none" strike="noStrike" cap="none" dirty="0">
                <a:solidFill>
                  <a:schemeClr val="dk1"/>
                </a:solidFill>
                <a:latin typeface="Calibri"/>
                <a:ea typeface="Calibri"/>
                <a:cs typeface="Calibri"/>
                <a:sym typeface="Calibri"/>
              </a:rPr>
              <a:t>: </a:t>
            </a:r>
            <a:r>
              <a:rPr lang="fr-CH" sz="1800" b="0" i="0" u="none" strike="noStrike" cap="none" dirty="0" err="1">
                <a:solidFill>
                  <a:schemeClr val="dk1"/>
                </a:solidFill>
                <a:latin typeface="Calibri"/>
                <a:ea typeface="Calibri"/>
                <a:cs typeface="Calibri"/>
                <a:sym typeface="Calibri"/>
              </a:rPr>
              <a:t>from</a:t>
            </a:r>
            <a:r>
              <a:rPr lang="fr-CH" sz="1800" b="0" i="0" u="none" strike="noStrike" cap="none" dirty="0">
                <a:solidFill>
                  <a:schemeClr val="dk1"/>
                </a:solidFill>
                <a:latin typeface="Calibri"/>
                <a:ea typeface="Calibri"/>
                <a:cs typeface="Calibri"/>
                <a:sym typeface="Calibri"/>
              </a:rPr>
              <a:t> </a:t>
            </a:r>
            <a:r>
              <a:rPr lang="fr-CH" sz="1800" b="0" i="0" u="none" strike="noStrike" cap="none" dirty="0" err="1">
                <a:solidFill>
                  <a:schemeClr val="dk1"/>
                </a:solidFill>
                <a:latin typeface="Calibri"/>
                <a:ea typeface="Calibri"/>
                <a:cs typeface="Calibri"/>
                <a:sym typeface="Calibri"/>
              </a:rPr>
              <a:t>conceptual</a:t>
            </a:r>
            <a:r>
              <a:rPr lang="fr-CH" sz="1800" b="0" i="0" u="none" strike="noStrike" cap="none" dirty="0">
                <a:solidFill>
                  <a:schemeClr val="dk1"/>
                </a:solidFill>
                <a:latin typeface="Calibri"/>
                <a:ea typeface="Calibri"/>
                <a:cs typeface="Calibri"/>
                <a:sym typeface="Calibri"/>
              </a:rPr>
              <a:t> design to installation</a:t>
            </a:r>
            <a:endParaRPr sz="1800" b="0" i="0" u="none" strike="noStrike" cap="none" dirty="0">
              <a:solidFill>
                <a:schemeClr val="dk1"/>
              </a:solidFill>
              <a:latin typeface="Calibri"/>
              <a:ea typeface="Calibri"/>
              <a:cs typeface="Calibri"/>
              <a:sym typeface="Calibri"/>
            </a:endParaRPr>
          </a:p>
        </p:txBody>
      </p:sp>
      <p:sp>
        <p:nvSpPr>
          <p:cNvPr id="131" name="Google Shape;131;g34fc7864250_0_128"/>
          <p:cNvSpPr txBox="1"/>
          <p:nvPr/>
        </p:nvSpPr>
        <p:spPr>
          <a:xfrm>
            <a:off x="304800" y="264838"/>
            <a:ext cx="5562600" cy="237600"/>
          </a:xfrm>
          <a:prstGeom prst="rect">
            <a:avLst/>
          </a:prstGeom>
          <a:noFill/>
          <a:ln>
            <a:noFill/>
          </a:ln>
        </p:spPr>
        <p:txBody>
          <a:bodyPr spcFirstLastPara="1" wrap="square" lIns="33875" tIns="33875" rIns="33875" bIns="33875" anchor="t" anchorCtr="0">
            <a:spAutoFit/>
          </a:bodyPr>
          <a:lstStyle/>
          <a:p>
            <a:pPr marL="0" marR="0" lvl="0" indent="0" algn="l" rtl="0">
              <a:lnSpc>
                <a:spcPct val="115000"/>
              </a:lnSpc>
              <a:spcBef>
                <a:spcPts val="2400"/>
              </a:spcBef>
              <a:spcAft>
                <a:spcPts val="600"/>
              </a:spcAft>
              <a:buClr>
                <a:schemeClr val="dk1"/>
              </a:buClr>
              <a:buSzPts val="1100"/>
              <a:buFont typeface="Arial"/>
              <a:buNone/>
            </a:pPr>
            <a:r>
              <a:rPr lang="en-US" sz="1100" b="0" i="0" u="none" strike="noStrike" cap="none">
                <a:solidFill>
                  <a:srgbClr val="0000CC"/>
                </a:solidFill>
                <a:latin typeface="Schibsted Grotesk"/>
                <a:ea typeface="Schibsted Grotesk"/>
                <a:cs typeface="Schibsted Grotesk"/>
                <a:sym typeface="Schibsted Grotesk"/>
              </a:rPr>
              <a:t>Preparatory Phase for the Einstein Telescope Gravitational Wave Observatory</a:t>
            </a:r>
            <a:endParaRPr sz="1100" b="0" i="0" u="none" strike="noStrike" cap="none">
              <a:solidFill>
                <a:srgbClr val="0000CC"/>
              </a:solidFill>
              <a:latin typeface="Schibsted Grotesk"/>
              <a:ea typeface="Schibsted Grotesk"/>
              <a:cs typeface="Schibsted Grotesk"/>
              <a:sym typeface="Schibsted Grotesk"/>
            </a:endParaRPr>
          </a:p>
        </p:txBody>
      </p:sp>
      <p:pic>
        <p:nvPicPr>
          <p:cNvPr id="2" name="Picture 1" descr="A drawing of a large machine&#10;&#10;Description automatically generated">
            <a:extLst>
              <a:ext uri="{FF2B5EF4-FFF2-40B4-BE49-F238E27FC236}">
                <a16:creationId xmlns:a16="http://schemas.microsoft.com/office/drawing/2014/main" id="{592620AB-94EA-5DCB-2B8B-77BB01B5A5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800" y="2123503"/>
            <a:ext cx="4946291" cy="3550160"/>
          </a:xfrm>
          <a:prstGeom prst="rect">
            <a:avLst/>
          </a:prstGeom>
        </p:spPr>
      </p:pic>
      <p:pic>
        <p:nvPicPr>
          <p:cNvPr id="3" name="Picture 2">
            <a:extLst>
              <a:ext uri="{FF2B5EF4-FFF2-40B4-BE49-F238E27FC236}">
                <a16:creationId xmlns:a16="http://schemas.microsoft.com/office/drawing/2014/main" id="{F4B7C573-50EE-300A-9A07-5D59D2654CFF}"/>
              </a:ext>
            </a:extLst>
          </p:cNvPr>
          <p:cNvPicPr>
            <a:picLocks noChangeAspect="1"/>
          </p:cNvPicPr>
          <p:nvPr/>
        </p:nvPicPr>
        <p:blipFill>
          <a:blip r:embed="rId5"/>
          <a:stretch>
            <a:fillRect/>
          </a:stretch>
        </p:blipFill>
        <p:spPr>
          <a:xfrm>
            <a:off x="5800454" y="1948012"/>
            <a:ext cx="5655124" cy="4015138"/>
          </a:xfrm>
          <a:prstGeom prst="rect">
            <a:avLst/>
          </a:prstGeom>
          <a:noFill/>
        </p:spPr>
      </p:pic>
      <p:sp>
        <p:nvSpPr>
          <p:cNvPr id="4" name="TextBox 3">
            <a:extLst>
              <a:ext uri="{FF2B5EF4-FFF2-40B4-BE49-F238E27FC236}">
                <a16:creationId xmlns:a16="http://schemas.microsoft.com/office/drawing/2014/main" id="{90F30E3B-E76E-D398-30AB-71A80EC11058}"/>
              </a:ext>
            </a:extLst>
          </p:cNvPr>
          <p:cNvSpPr txBox="1"/>
          <p:nvPr/>
        </p:nvSpPr>
        <p:spPr>
          <a:xfrm>
            <a:off x="2694648" y="4730562"/>
            <a:ext cx="1529586" cy="307777"/>
          </a:xfrm>
          <a:prstGeom prst="rect">
            <a:avLst/>
          </a:prstGeom>
          <a:noFill/>
        </p:spPr>
        <p:txBody>
          <a:bodyPr wrap="none" rtlCol="0">
            <a:spAutoFit/>
          </a:bodyPr>
          <a:lstStyle/>
          <a:p>
            <a:r>
              <a:rPr lang="en-GB" i="1" dirty="0">
                <a:latin typeface="Calibri" panose="020F0502020204030204" pitchFamily="34" charset="0"/>
                <a:ea typeface="Calibri" panose="020F0502020204030204" pitchFamily="34" charset="0"/>
                <a:cs typeface="Calibri" panose="020F0502020204030204" pitchFamily="34" charset="0"/>
              </a:rPr>
              <a:t>Conceptual design</a:t>
            </a:r>
          </a:p>
        </p:txBody>
      </p:sp>
      <p:sp>
        <p:nvSpPr>
          <p:cNvPr id="5" name="TextBox 4">
            <a:extLst>
              <a:ext uri="{FF2B5EF4-FFF2-40B4-BE49-F238E27FC236}">
                <a16:creationId xmlns:a16="http://schemas.microsoft.com/office/drawing/2014/main" id="{1D71D412-62E5-585F-DEFA-241E17DE1B9B}"/>
              </a:ext>
            </a:extLst>
          </p:cNvPr>
          <p:cNvSpPr txBox="1"/>
          <p:nvPr/>
        </p:nvSpPr>
        <p:spPr>
          <a:xfrm>
            <a:off x="9727183" y="1646489"/>
            <a:ext cx="1388522" cy="307777"/>
          </a:xfrm>
          <a:prstGeom prst="rect">
            <a:avLst/>
          </a:prstGeom>
          <a:noFill/>
        </p:spPr>
        <p:txBody>
          <a:bodyPr wrap="none" rtlCol="0">
            <a:spAutoFit/>
          </a:bodyPr>
          <a:lstStyle/>
          <a:p>
            <a:r>
              <a:rPr lang="en-GB" i="1" dirty="0">
                <a:latin typeface="Calibri" panose="020F0502020204030204" pitchFamily="34" charset="0"/>
                <a:ea typeface="Calibri" panose="020F0502020204030204" pitchFamily="34" charset="0"/>
                <a:cs typeface="Calibri" panose="020F0502020204030204" pitchFamily="34" charset="0"/>
              </a:rPr>
              <a:t>Technical design</a:t>
            </a:r>
          </a:p>
        </p:txBody>
      </p:sp>
    </p:spTree>
  </p:cSld>
  <p:clrMapOvr>
    <a:masterClrMapping/>
  </p:clrMapOvr>
</p:sld>
</file>

<file path=ppt/theme/theme1.xml><?xml version="1.0" encoding="utf-8"?>
<a:theme xmlns:a="http://schemas.openxmlformats.org/drawingml/2006/main" name="Tema de Office">
  <a:themeElements>
    <a:clrScheme name="Tema de Offic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Tema de Offic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1813</TotalTime>
  <Words>2182</Words>
  <Application>Microsoft Office PowerPoint</Application>
  <PresentationFormat>Widescreen</PresentationFormat>
  <Paragraphs>390</Paragraphs>
  <Slides>17</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Aptos Narrow</vt:lpstr>
      <vt:lpstr>Arial</vt:lpstr>
      <vt:lpstr>Schibsted Grotesk</vt:lpstr>
      <vt:lpstr>Symbol</vt:lpstr>
      <vt:lpstr>Calibri</vt:lpstr>
      <vt:lpstr>Tema de Office</vt:lpstr>
      <vt:lpstr>ET-PP (WP6.2) 2nd review meeting (RP2) </vt:lpstr>
      <vt:lpstr>WP 6.2: Introduction and objectives (1)</vt:lpstr>
      <vt:lpstr>WP 6.2: Introduction and objectives (2)</vt:lpstr>
      <vt:lpstr>WP 6.2: Tasks</vt:lpstr>
      <vt:lpstr>WP 6.2: Critical risks, deviations from Annex I, contingency plans (1)</vt:lpstr>
      <vt:lpstr>WP 6.2: Critical risks, deviations from Annex I, contingency plans (2)</vt:lpstr>
      <vt:lpstr>WP 6.2: Critical risks, deviations from Annex I, contingency plans (3)</vt:lpstr>
      <vt:lpstr>WP 6.2: Critical risks, deviations from Annex I, contingency plans (4)</vt:lpstr>
      <vt:lpstr>WP 6.2: Deliverables and milestones (1)</vt:lpstr>
      <vt:lpstr>WP 6.2: Deliverables and milestones (2)</vt:lpstr>
      <vt:lpstr>WP 6.2: Deliverables and milestones (3)</vt:lpstr>
      <vt:lpstr>WP 6.2: Deliverables and milestones (4)</vt:lpstr>
      <vt:lpstr>WP 6.2: Deliverables and milestones (5)</vt:lpstr>
      <vt:lpstr>WP 6.2: Deliverables and milestones (6)</vt:lpstr>
      <vt:lpstr>WP 6.2: Deliverables and milestones (5)</vt:lpstr>
      <vt:lpstr>WP 6.2: Outlook and perspectives</vt:lpstr>
      <vt:lpstr>ET-PP (WP6.2) 2nd review meeting (RP2)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Paolo Chiggiato</dc:creator>
  <cp:lastModifiedBy>Paolo Chiggiato</cp:lastModifiedBy>
  <cp:revision>11</cp:revision>
  <dcterms:modified xsi:type="dcterms:W3CDTF">2025-06-05T07:27:35Z</dcterms:modified>
</cp:coreProperties>
</file>