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1"/>
  </p:notesMasterIdLst>
  <p:handoutMasterIdLst>
    <p:handoutMasterId r:id="rId52"/>
  </p:handoutMasterIdLst>
  <p:sldIdLst>
    <p:sldId id="294" r:id="rId5"/>
    <p:sldId id="348" r:id="rId6"/>
    <p:sldId id="748" r:id="rId7"/>
    <p:sldId id="749" r:id="rId8"/>
    <p:sldId id="750" r:id="rId9"/>
    <p:sldId id="810" r:id="rId10"/>
    <p:sldId id="753" r:id="rId11"/>
    <p:sldId id="751" r:id="rId12"/>
    <p:sldId id="817" r:id="rId13"/>
    <p:sldId id="335" r:id="rId14"/>
    <p:sldId id="811" r:id="rId15"/>
    <p:sldId id="812" r:id="rId16"/>
    <p:sldId id="813" r:id="rId17"/>
    <p:sldId id="815" r:id="rId18"/>
    <p:sldId id="347" r:id="rId19"/>
    <p:sldId id="765" r:id="rId20"/>
    <p:sldId id="770" r:id="rId21"/>
    <p:sldId id="781" r:id="rId22"/>
    <p:sldId id="782" r:id="rId23"/>
    <p:sldId id="783" r:id="rId24"/>
    <p:sldId id="784" r:id="rId25"/>
    <p:sldId id="790" r:id="rId26"/>
    <p:sldId id="786" r:id="rId27"/>
    <p:sldId id="771" r:id="rId28"/>
    <p:sldId id="814" r:id="rId29"/>
    <p:sldId id="818" r:id="rId30"/>
    <p:sldId id="819" r:id="rId31"/>
    <p:sldId id="809" r:id="rId32"/>
    <p:sldId id="805" r:id="rId33"/>
    <p:sldId id="807" r:id="rId34"/>
    <p:sldId id="769" r:id="rId35"/>
    <p:sldId id="712" r:id="rId36"/>
    <p:sldId id="759" r:id="rId37"/>
    <p:sldId id="797" r:id="rId38"/>
    <p:sldId id="798" r:id="rId39"/>
    <p:sldId id="799" r:id="rId40"/>
    <p:sldId id="764" r:id="rId41"/>
    <p:sldId id="800" r:id="rId42"/>
    <p:sldId id="801" r:id="rId43"/>
    <p:sldId id="803" r:id="rId44"/>
    <p:sldId id="804" r:id="rId45"/>
    <p:sldId id="806" r:id="rId46"/>
    <p:sldId id="820" r:id="rId47"/>
    <p:sldId id="795" r:id="rId48"/>
    <p:sldId id="796" r:id="rId49"/>
    <p:sldId id="288" r:id="rId5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000000"/>
    <a:srgbClr val="303030"/>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85043" autoAdjust="0"/>
  </p:normalViewPr>
  <p:slideViewPr>
    <p:cSldViewPr snapToGrid="0" snapToObjects="1">
      <p:cViewPr varScale="1">
        <p:scale>
          <a:sx n="81" d="100"/>
          <a:sy n="81" d="100"/>
        </p:scale>
        <p:origin x="72" y="1284"/>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latin typeface="Arial" panose="020B0604020202020204" pitchFamily="34" charset="0"/>
              </a:rPr>
              <a:t>6/24/2025</a:t>
            </a:fld>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20"/>
            <a:ext cx="2945659" cy="495347"/>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20"/>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atin typeface="Arial" panose="020B0604020202020204" pitchFamily="34" charset="0"/>
              </a:defRPr>
            </a:lvl1pPr>
          </a:lstStyle>
          <a:p>
            <a:fld id="{D4DD062E-52F7-A14D-A443-1F3854784447}" type="datetimeFigureOut">
              <a:rPr lang="en-US" smtClean="0"/>
              <a:pPr/>
              <a:t>6/24/2025</a:t>
            </a:fld>
            <a:endParaRPr lang="en-US" dirty="0"/>
          </a:p>
        </p:txBody>
      </p:sp>
      <p:sp>
        <p:nvSpPr>
          <p:cNvPr id="4" name="Slide Image Placehold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22"/>
            <a:ext cx="5438140" cy="3887361"/>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377320"/>
            <a:ext cx="2945659" cy="49534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50443" y="9377320"/>
            <a:ext cx="2945659" cy="495347"/>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35449-2D6A-E337-01CC-9A0FB8C0DE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E2F3BD-BE92-BFC3-CAA4-FBE0BC83E0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08C292-E8FE-02A2-0AE4-2F7650D1C2B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42858CA-3BF6-385F-D16C-FE7DBC3CC46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15262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89B47-1269-10A0-D408-E855DFB235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2118E6-446E-1243-661F-EF49A4DE22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FC192-3DE8-22CF-98C9-5614CB542F2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25ADFBB-C5D2-66A3-55A7-9735481FE1D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74852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3CBBF-9AB6-C798-3C44-66C6CF387E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E6E776-6842-52F1-07D1-101E35BCBC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1A2453-86D1-268B-ADAC-4D62771B859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A62AD8-645B-630C-BBD7-204FC065D52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44532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4F878-36F7-DFC4-2C55-E93EF0D204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38D8C7-2B69-6D6B-D825-0A0DAACEE1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F9FB31-022C-80EE-56D1-1B5EAA320F4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494DC0-5242-351B-78D3-988EC03E65CE}"/>
              </a:ext>
            </a:extLst>
          </p:cNvPr>
          <p:cNvSpPr>
            <a:spLocks noGrp="1"/>
          </p:cNvSpPr>
          <p:nvPr>
            <p:ph type="sldNum" sz="quarter" idx="5"/>
          </p:nvPr>
        </p:nvSpPr>
        <p:spPr/>
        <p:txBody>
          <a:bodyPr/>
          <a:lstStyle/>
          <a:p>
            <a:fld id="{8CB0EE9E-52B8-AA4F-8DD5-ED0FB4E5CBCC}" type="slidenum">
              <a:rPr lang="en-US" smtClean="0"/>
              <a:pPr/>
              <a:t>14</a:t>
            </a:fld>
            <a:endParaRPr lang="en-US" dirty="0"/>
          </a:p>
        </p:txBody>
      </p:sp>
    </p:spTree>
    <p:extLst>
      <p:ext uri="{BB962C8B-B14F-4D97-AF65-F5344CB8AC3E}">
        <p14:creationId xmlns:p14="http://schemas.microsoft.com/office/powerpoint/2010/main" val="4126777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16</a:t>
            </a:fld>
            <a:endParaRPr lang="en-US" dirty="0"/>
          </a:p>
        </p:txBody>
      </p:sp>
    </p:spTree>
    <p:extLst>
      <p:ext uri="{BB962C8B-B14F-4D97-AF65-F5344CB8AC3E}">
        <p14:creationId xmlns:p14="http://schemas.microsoft.com/office/powerpoint/2010/main" val="813612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567371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18</a:t>
            </a:fld>
            <a:endParaRPr lang="en-US" dirty="0"/>
          </a:p>
        </p:txBody>
      </p:sp>
    </p:spTree>
    <p:extLst>
      <p:ext uri="{BB962C8B-B14F-4D97-AF65-F5344CB8AC3E}">
        <p14:creationId xmlns:p14="http://schemas.microsoft.com/office/powerpoint/2010/main" val="3885563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19</a:t>
            </a:fld>
            <a:endParaRPr lang="en-US" dirty="0"/>
          </a:p>
        </p:txBody>
      </p:sp>
    </p:spTree>
    <p:extLst>
      <p:ext uri="{BB962C8B-B14F-4D97-AF65-F5344CB8AC3E}">
        <p14:creationId xmlns:p14="http://schemas.microsoft.com/office/powerpoint/2010/main" val="16227441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20</a:t>
            </a:fld>
            <a:endParaRPr lang="en-US" dirty="0"/>
          </a:p>
        </p:txBody>
      </p:sp>
    </p:spTree>
    <p:extLst>
      <p:ext uri="{BB962C8B-B14F-4D97-AF65-F5344CB8AC3E}">
        <p14:creationId xmlns:p14="http://schemas.microsoft.com/office/powerpoint/2010/main" val="16735935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2A17B-6679-2231-ED6F-4B7B3AF4E2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1AA465-F5E1-C4AC-4545-3B5C8D7DB2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4C642E-50E6-E93D-B676-E80B4D3D66B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F2FA355-E9F3-D08A-5FB2-D9ABB72193CC}"/>
              </a:ext>
            </a:extLst>
          </p:cNvPr>
          <p:cNvSpPr>
            <a:spLocks noGrp="1"/>
          </p:cNvSpPr>
          <p:nvPr>
            <p:ph type="sldNum" sz="quarter" idx="5"/>
          </p:nvPr>
        </p:nvSpPr>
        <p:spPr/>
        <p:txBody>
          <a:bodyPr/>
          <a:lstStyle/>
          <a:p>
            <a:fld id="{8CB0EE9E-52B8-AA4F-8DD5-ED0FB4E5CBCC}" type="slidenum">
              <a:rPr lang="en-US" smtClean="0"/>
              <a:pPr/>
              <a:t>21</a:t>
            </a:fld>
            <a:endParaRPr lang="en-US" dirty="0"/>
          </a:p>
        </p:txBody>
      </p:sp>
    </p:spTree>
    <p:extLst>
      <p:ext uri="{BB962C8B-B14F-4D97-AF65-F5344CB8AC3E}">
        <p14:creationId xmlns:p14="http://schemas.microsoft.com/office/powerpoint/2010/main" val="3391924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43369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E1A2E-2F0C-10B5-C7C4-742C9F8CA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83DC9E-5B47-578C-1F78-F6E983820D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50FD2D-DA2B-4B3B-FC21-EEEE9E77DB1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BAE3A11-283E-084D-0241-4746F4AAAFD5}"/>
              </a:ext>
            </a:extLst>
          </p:cNvPr>
          <p:cNvSpPr>
            <a:spLocks noGrp="1"/>
          </p:cNvSpPr>
          <p:nvPr>
            <p:ph type="sldNum" sz="quarter" idx="5"/>
          </p:nvPr>
        </p:nvSpPr>
        <p:spPr/>
        <p:txBody>
          <a:bodyPr/>
          <a:lstStyle/>
          <a:p>
            <a:fld id="{8CB0EE9E-52B8-AA4F-8DD5-ED0FB4E5CBCC}" type="slidenum">
              <a:rPr lang="en-US" smtClean="0"/>
              <a:pPr/>
              <a:t>22</a:t>
            </a:fld>
            <a:endParaRPr lang="en-US" dirty="0"/>
          </a:p>
        </p:txBody>
      </p:sp>
    </p:spTree>
    <p:extLst>
      <p:ext uri="{BB962C8B-B14F-4D97-AF65-F5344CB8AC3E}">
        <p14:creationId xmlns:p14="http://schemas.microsoft.com/office/powerpoint/2010/main" val="1476710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48F0B-4E8F-F8B9-093C-5CCD88B73B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261AAF-B57E-E2A4-50F3-12E99D413D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6CD8DC-BB5E-1DD3-7749-06832E0349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7420312-7668-0AFD-9D64-B9387DC45D94}"/>
              </a:ext>
            </a:extLst>
          </p:cNvPr>
          <p:cNvSpPr>
            <a:spLocks noGrp="1"/>
          </p:cNvSpPr>
          <p:nvPr>
            <p:ph type="sldNum" sz="quarter" idx="5"/>
          </p:nvPr>
        </p:nvSpPr>
        <p:spPr/>
        <p:txBody>
          <a:bodyPr/>
          <a:lstStyle/>
          <a:p>
            <a:fld id="{8CB0EE9E-52B8-AA4F-8DD5-ED0FB4E5CBCC}" type="slidenum">
              <a:rPr lang="en-US" smtClean="0"/>
              <a:pPr/>
              <a:t>23</a:t>
            </a:fld>
            <a:endParaRPr lang="en-US" dirty="0"/>
          </a:p>
        </p:txBody>
      </p:sp>
    </p:spTree>
    <p:extLst>
      <p:ext uri="{BB962C8B-B14F-4D97-AF65-F5344CB8AC3E}">
        <p14:creationId xmlns:p14="http://schemas.microsoft.com/office/powerpoint/2010/main" val="1993302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1576487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5F97F-A4AF-6BC0-0FE3-587E7F0471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E5CA3D-7FC4-C140-A754-FD42072025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23B692-A548-9214-933F-B4886A4D5B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D792D89-2733-82E8-A98F-80EF7E3D78E8}"/>
              </a:ext>
            </a:extLst>
          </p:cNvPr>
          <p:cNvSpPr>
            <a:spLocks noGrp="1"/>
          </p:cNvSpPr>
          <p:nvPr>
            <p:ph type="sldNum" sz="quarter" idx="5"/>
          </p:nvPr>
        </p:nvSpPr>
        <p:spPr/>
        <p:txBody>
          <a:bodyPr/>
          <a:lstStyle/>
          <a:p>
            <a:fld id="{8CB0EE9E-52B8-AA4F-8DD5-ED0FB4E5CBCC}" type="slidenum">
              <a:rPr lang="en-US" smtClean="0"/>
              <a:pPr/>
              <a:t>25</a:t>
            </a:fld>
            <a:endParaRPr lang="en-US" dirty="0"/>
          </a:p>
        </p:txBody>
      </p:sp>
    </p:spTree>
    <p:extLst>
      <p:ext uri="{BB962C8B-B14F-4D97-AF65-F5344CB8AC3E}">
        <p14:creationId xmlns:p14="http://schemas.microsoft.com/office/powerpoint/2010/main" val="889256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77861-500B-C651-C6D2-7CB6BC636F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0B28AB-5CF3-2994-ABE4-064C4F1E49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EAD5E7-BE70-F70C-3C07-E7D97E214ED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CFFD98-F33F-DC0E-DE50-7C2134CF991C}"/>
              </a:ext>
            </a:extLst>
          </p:cNvPr>
          <p:cNvSpPr>
            <a:spLocks noGrp="1"/>
          </p:cNvSpPr>
          <p:nvPr>
            <p:ph type="sldNum" sz="quarter" idx="5"/>
          </p:nvPr>
        </p:nvSpPr>
        <p:spPr/>
        <p:txBody>
          <a:bodyPr/>
          <a:lstStyle/>
          <a:p>
            <a:fld id="{8CB0EE9E-52B8-AA4F-8DD5-ED0FB4E5CBCC}" type="slidenum">
              <a:rPr lang="en-US" smtClean="0"/>
              <a:pPr/>
              <a:t>26</a:t>
            </a:fld>
            <a:endParaRPr lang="en-US" dirty="0"/>
          </a:p>
        </p:txBody>
      </p:sp>
    </p:spTree>
    <p:extLst>
      <p:ext uri="{BB962C8B-B14F-4D97-AF65-F5344CB8AC3E}">
        <p14:creationId xmlns:p14="http://schemas.microsoft.com/office/powerpoint/2010/main" val="28149654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5CFD2-485F-5CEE-8066-D0344AA79C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BCDCAF-B527-47DD-7AA1-87DB3D0CC4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43EC62-2FFE-6666-5EE9-CD8DDDB397B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45FB330-5437-43E1-FF02-5E831A25C4F2}"/>
              </a:ext>
            </a:extLst>
          </p:cNvPr>
          <p:cNvSpPr>
            <a:spLocks noGrp="1"/>
          </p:cNvSpPr>
          <p:nvPr>
            <p:ph type="sldNum" sz="quarter" idx="5"/>
          </p:nvPr>
        </p:nvSpPr>
        <p:spPr/>
        <p:txBody>
          <a:bodyPr/>
          <a:lstStyle/>
          <a:p>
            <a:fld id="{8CB0EE9E-52B8-AA4F-8DD5-ED0FB4E5CBCC}" type="slidenum">
              <a:rPr lang="en-US" smtClean="0"/>
              <a:pPr/>
              <a:t>27</a:t>
            </a:fld>
            <a:endParaRPr lang="en-US" dirty="0"/>
          </a:p>
        </p:txBody>
      </p:sp>
    </p:spTree>
    <p:extLst>
      <p:ext uri="{BB962C8B-B14F-4D97-AF65-F5344CB8AC3E}">
        <p14:creationId xmlns:p14="http://schemas.microsoft.com/office/powerpoint/2010/main" val="16802650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B259A-A4F7-67AC-2E5D-D85BF7D2D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017DF6-3977-E0F9-8ABE-603021AC61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990DE9-14BE-6DD4-A666-0514854427D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302450A-BDCE-BF8A-B905-268B3E54B322}"/>
              </a:ext>
            </a:extLst>
          </p:cNvPr>
          <p:cNvSpPr>
            <a:spLocks noGrp="1"/>
          </p:cNvSpPr>
          <p:nvPr>
            <p:ph type="sldNum" sz="quarter" idx="5"/>
          </p:nvPr>
        </p:nvSpPr>
        <p:spPr/>
        <p:txBody>
          <a:bodyPr/>
          <a:lstStyle/>
          <a:p>
            <a:fld id="{8CB0EE9E-52B8-AA4F-8DD5-ED0FB4E5CBCC}" type="slidenum">
              <a:rPr lang="en-US" smtClean="0"/>
              <a:pPr/>
              <a:t>28</a:t>
            </a:fld>
            <a:endParaRPr lang="en-US" dirty="0"/>
          </a:p>
        </p:txBody>
      </p:sp>
    </p:spTree>
    <p:extLst>
      <p:ext uri="{BB962C8B-B14F-4D97-AF65-F5344CB8AC3E}">
        <p14:creationId xmlns:p14="http://schemas.microsoft.com/office/powerpoint/2010/main" val="9698096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98B81-9525-F1C0-0ABF-399CC68061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8E5814-691B-E330-9625-9A28809023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2A2300-F714-9882-960D-399F2FADF5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5862EDD-606D-696C-2B50-C6F561332082}"/>
              </a:ext>
            </a:extLst>
          </p:cNvPr>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855204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5D671-1EE1-9156-C84D-9E89F8DC01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9DDA20-5230-3D8A-E941-90E3A38C31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476CB-90A0-BE2C-D821-AB184D175A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21A089-9CEB-B7C4-94E1-7AE6B40C36BD}"/>
              </a:ext>
            </a:extLst>
          </p:cNvPr>
          <p:cNvSpPr>
            <a:spLocks noGrp="1"/>
          </p:cNvSpPr>
          <p:nvPr>
            <p:ph type="sldNum" sz="quarter" idx="5"/>
          </p:nvPr>
        </p:nvSpPr>
        <p:spPr/>
        <p:txBody>
          <a:bodyPr/>
          <a:lstStyle/>
          <a:p>
            <a:fld id="{8CB0EE9E-52B8-AA4F-8DD5-ED0FB4E5CBCC}" type="slidenum">
              <a:rPr lang="en-US" smtClean="0"/>
              <a:pPr/>
              <a:t>30</a:t>
            </a:fld>
            <a:endParaRPr lang="en-US" dirty="0"/>
          </a:p>
        </p:txBody>
      </p:sp>
    </p:spTree>
    <p:extLst>
      <p:ext uri="{BB962C8B-B14F-4D97-AF65-F5344CB8AC3E}">
        <p14:creationId xmlns:p14="http://schemas.microsoft.com/office/powerpoint/2010/main" val="27926974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3336280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a:t>
            </a:fld>
            <a:endParaRPr lang="en-US" dirty="0"/>
          </a:p>
        </p:txBody>
      </p:sp>
    </p:spTree>
    <p:extLst>
      <p:ext uri="{BB962C8B-B14F-4D97-AF65-F5344CB8AC3E}">
        <p14:creationId xmlns:p14="http://schemas.microsoft.com/office/powerpoint/2010/main" val="25737771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32</a:t>
            </a:fld>
            <a:endParaRPr lang="en-US" dirty="0"/>
          </a:p>
        </p:txBody>
      </p:sp>
    </p:spTree>
    <p:extLst>
      <p:ext uri="{BB962C8B-B14F-4D97-AF65-F5344CB8AC3E}">
        <p14:creationId xmlns:p14="http://schemas.microsoft.com/office/powerpoint/2010/main" val="24659650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33</a:t>
            </a:fld>
            <a:endParaRPr lang="en-US" dirty="0"/>
          </a:p>
        </p:txBody>
      </p:sp>
    </p:spTree>
    <p:extLst>
      <p:ext uri="{BB962C8B-B14F-4D97-AF65-F5344CB8AC3E}">
        <p14:creationId xmlns:p14="http://schemas.microsoft.com/office/powerpoint/2010/main" val="18215901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34</a:t>
            </a:fld>
            <a:endParaRPr lang="en-US" dirty="0"/>
          </a:p>
        </p:txBody>
      </p:sp>
    </p:spTree>
    <p:extLst>
      <p:ext uri="{BB962C8B-B14F-4D97-AF65-F5344CB8AC3E}">
        <p14:creationId xmlns:p14="http://schemas.microsoft.com/office/powerpoint/2010/main" val="19998436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219AE-0364-5512-FE70-B405BAAFA7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453C48-6B2E-AB10-A114-B6179350DD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68468E-FE29-7E6D-FF23-C7111C9B3D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590E858-BAE4-62DC-ABA0-B227A18D82E4}"/>
              </a:ext>
            </a:extLst>
          </p:cNvPr>
          <p:cNvSpPr>
            <a:spLocks noGrp="1"/>
          </p:cNvSpPr>
          <p:nvPr>
            <p:ph type="sldNum" sz="quarter" idx="5"/>
          </p:nvPr>
        </p:nvSpPr>
        <p:spPr/>
        <p:txBody>
          <a:bodyPr/>
          <a:lstStyle/>
          <a:p>
            <a:fld id="{8CB0EE9E-52B8-AA4F-8DD5-ED0FB4E5CBCC}" type="slidenum">
              <a:rPr lang="en-US" smtClean="0"/>
              <a:pPr/>
              <a:t>35</a:t>
            </a:fld>
            <a:endParaRPr lang="en-US" dirty="0"/>
          </a:p>
        </p:txBody>
      </p:sp>
    </p:spTree>
    <p:extLst>
      <p:ext uri="{BB962C8B-B14F-4D97-AF65-F5344CB8AC3E}">
        <p14:creationId xmlns:p14="http://schemas.microsoft.com/office/powerpoint/2010/main" val="11045057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D5CE0-7376-2AA3-E9D9-2DC69DFFB8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26282D-A92E-FF6B-3A05-1D4027447D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1E82C9-0A40-D855-506B-DC27D75328E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BE03A73-34B0-8625-DB1A-A8E9C224E722}"/>
              </a:ext>
            </a:extLst>
          </p:cNvPr>
          <p:cNvSpPr>
            <a:spLocks noGrp="1"/>
          </p:cNvSpPr>
          <p:nvPr>
            <p:ph type="sldNum" sz="quarter" idx="5"/>
          </p:nvPr>
        </p:nvSpPr>
        <p:spPr/>
        <p:txBody>
          <a:bodyPr/>
          <a:lstStyle/>
          <a:p>
            <a:fld id="{8CB0EE9E-52B8-AA4F-8DD5-ED0FB4E5CBCC}" type="slidenum">
              <a:rPr lang="en-US" smtClean="0"/>
              <a:pPr/>
              <a:t>36</a:t>
            </a:fld>
            <a:endParaRPr lang="en-US" dirty="0"/>
          </a:p>
        </p:txBody>
      </p:sp>
    </p:spTree>
    <p:extLst>
      <p:ext uri="{BB962C8B-B14F-4D97-AF65-F5344CB8AC3E}">
        <p14:creationId xmlns:p14="http://schemas.microsoft.com/office/powerpoint/2010/main" val="2751400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37</a:t>
            </a:fld>
            <a:endParaRPr lang="en-US" dirty="0"/>
          </a:p>
        </p:txBody>
      </p:sp>
    </p:spTree>
    <p:extLst>
      <p:ext uri="{BB962C8B-B14F-4D97-AF65-F5344CB8AC3E}">
        <p14:creationId xmlns:p14="http://schemas.microsoft.com/office/powerpoint/2010/main" val="23171578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12862-63F3-C32F-ADCA-7FDED04C9A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463ADD-6213-55BA-6016-DB6408F5C8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DF2538-FC8F-E2EA-C427-F0FBC0ABCF4B}"/>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C1DF0CA4-FD78-40E7-ACBE-618B1698A7F6}"/>
              </a:ext>
            </a:extLst>
          </p:cNvPr>
          <p:cNvSpPr>
            <a:spLocks noGrp="1"/>
          </p:cNvSpPr>
          <p:nvPr>
            <p:ph type="sldNum" sz="quarter" idx="5"/>
          </p:nvPr>
        </p:nvSpPr>
        <p:spPr/>
        <p:txBody>
          <a:bodyPr/>
          <a:lstStyle/>
          <a:p>
            <a:fld id="{8CB0EE9E-52B8-AA4F-8DD5-ED0FB4E5CBCC}" type="slidenum">
              <a:rPr lang="en-US" smtClean="0"/>
              <a:pPr/>
              <a:t>38</a:t>
            </a:fld>
            <a:endParaRPr lang="en-US" dirty="0"/>
          </a:p>
        </p:txBody>
      </p:sp>
    </p:spTree>
    <p:extLst>
      <p:ext uri="{BB962C8B-B14F-4D97-AF65-F5344CB8AC3E}">
        <p14:creationId xmlns:p14="http://schemas.microsoft.com/office/powerpoint/2010/main" val="4330154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6A500-68E7-21BC-2C91-CBAAB833A2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82783-AF1E-98EA-6913-68CAAAB6EA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007CD2-81E1-7C9E-55A2-51CF933A93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a:p>
            <a:endParaRPr lang="en-GB" dirty="0"/>
          </a:p>
        </p:txBody>
      </p:sp>
      <p:sp>
        <p:nvSpPr>
          <p:cNvPr id="4" name="Slide Number Placeholder 3">
            <a:extLst>
              <a:ext uri="{FF2B5EF4-FFF2-40B4-BE49-F238E27FC236}">
                <a16:creationId xmlns:a16="http://schemas.microsoft.com/office/drawing/2014/main" id="{9498BE31-D688-5725-509E-F27140D6BABC}"/>
              </a:ext>
            </a:extLst>
          </p:cNvPr>
          <p:cNvSpPr>
            <a:spLocks noGrp="1"/>
          </p:cNvSpPr>
          <p:nvPr>
            <p:ph type="sldNum" sz="quarter" idx="5"/>
          </p:nvPr>
        </p:nvSpPr>
        <p:spPr/>
        <p:txBody>
          <a:bodyPr/>
          <a:lstStyle/>
          <a:p>
            <a:fld id="{8CB0EE9E-52B8-AA4F-8DD5-ED0FB4E5CBCC}" type="slidenum">
              <a:rPr lang="en-US" smtClean="0"/>
              <a:pPr/>
              <a:t>39</a:t>
            </a:fld>
            <a:endParaRPr lang="en-US" dirty="0"/>
          </a:p>
        </p:txBody>
      </p:sp>
    </p:spTree>
    <p:extLst>
      <p:ext uri="{BB962C8B-B14F-4D97-AF65-F5344CB8AC3E}">
        <p14:creationId xmlns:p14="http://schemas.microsoft.com/office/powerpoint/2010/main" val="15594525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D2F02-913F-2895-6F17-0D2D3FE886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061BBA-8FA7-DB10-EDBB-71487ACCA3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E48D82-4A60-B891-8D9A-E3C4F84607E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a:p>
            <a:endParaRPr lang="en-GB" dirty="0"/>
          </a:p>
        </p:txBody>
      </p:sp>
      <p:sp>
        <p:nvSpPr>
          <p:cNvPr id="4" name="Slide Number Placeholder 3">
            <a:extLst>
              <a:ext uri="{FF2B5EF4-FFF2-40B4-BE49-F238E27FC236}">
                <a16:creationId xmlns:a16="http://schemas.microsoft.com/office/drawing/2014/main" id="{95FCF102-4B6D-24F1-AEFB-2BD1360DF3E5}"/>
              </a:ext>
            </a:extLst>
          </p:cNvPr>
          <p:cNvSpPr>
            <a:spLocks noGrp="1"/>
          </p:cNvSpPr>
          <p:nvPr>
            <p:ph type="sldNum" sz="quarter" idx="5"/>
          </p:nvPr>
        </p:nvSpPr>
        <p:spPr/>
        <p:txBody>
          <a:bodyPr/>
          <a:lstStyle/>
          <a:p>
            <a:fld id="{8CB0EE9E-52B8-AA4F-8DD5-ED0FB4E5CBCC}" type="slidenum">
              <a:rPr lang="en-US" smtClean="0"/>
              <a:pPr/>
              <a:t>40</a:t>
            </a:fld>
            <a:endParaRPr lang="en-US" dirty="0"/>
          </a:p>
        </p:txBody>
      </p:sp>
    </p:spTree>
    <p:extLst>
      <p:ext uri="{BB962C8B-B14F-4D97-AF65-F5344CB8AC3E}">
        <p14:creationId xmlns:p14="http://schemas.microsoft.com/office/powerpoint/2010/main" val="39964240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DE1B1-CF83-27DC-0C86-EA40E27C11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9B002-0566-3572-1318-EFF6277929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8CCB37-5565-ED4D-ED7C-473093EAA5E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A57317B-C7DB-CE1F-3710-B01385AD3C98}"/>
              </a:ext>
            </a:extLst>
          </p:cNvPr>
          <p:cNvSpPr>
            <a:spLocks noGrp="1"/>
          </p:cNvSpPr>
          <p:nvPr>
            <p:ph type="sldNum" sz="quarter" idx="5"/>
          </p:nvPr>
        </p:nvSpPr>
        <p:spPr/>
        <p:txBody>
          <a:bodyPr/>
          <a:lstStyle/>
          <a:p>
            <a:fld id="{8CB0EE9E-52B8-AA4F-8DD5-ED0FB4E5CBCC}" type="slidenum">
              <a:rPr lang="en-US" smtClean="0"/>
              <a:pPr/>
              <a:t>41</a:t>
            </a:fld>
            <a:endParaRPr lang="en-US" dirty="0"/>
          </a:p>
        </p:txBody>
      </p:sp>
    </p:spTree>
    <p:extLst>
      <p:ext uri="{BB962C8B-B14F-4D97-AF65-F5344CB8AC3E}">
        <p14:creationId xmlns:p14="http://schemas.microsoft.com/office/powerpoint/2010/main" val="2273659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a:t>
            </a:fld>
            <a:endParaRPr lang="en-US" dirty="0"/>
          </a:p>
        </p:txBody>
      </p:sp>
    </p:spTree>
    <p:extLst>
      <p:ext uri="{BB962C8B-B14F-4D97-AF65-F5344CB8AC3E}">
        <p14:creationId xmlns:p14="http://schemas.microsoft.com/office/powerpoint/2010/main" val="6886312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2CA2F-C969-E28F-B324-13897A76EB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55F198-16C8-39B0-7400-C7A6EB6E0A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36A254-5BA5-4785-34B8-795CC54382F7}"/>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EBA729FE-E26B-3F6E-9C7D-2D68F12A8534}"/>
              </a:ext>
            </a:extLst>
          </p:cNvPr>
          <p:cNvSpPr>
            <a:spLocks noGrp="1"/>
          </p:cNvSpPr>
          <p:nvPr>
            <p:ph type="sldNum" sz="quarter" idx="5"/>
          </p:nvPr>
        </p:nvSpPr>
        <p:spPr/>
        <p:txBody>
          <a:bodyPr/>
          <a:lstStyle/>
          <a:p>
            <a:fld id="{8CB0EE9E-52B8-AA4F-8DD5-ED0FB4E5CBCC}" type="slidenum">
              <a:rPr lang="en-US" smtClean="0"/>
              <a:pPr/>
              <a:t>42</a:t>
            </a:fld>
            <a:endParaRPr lang="en-US" dirty="0"/>
          </a:p>
        </p:txBody>
      </p:sp>
    </p:spTree>
    <p:extLst>
      <p:ext uri="{BB962C8B-B14F-4D97-AF65-F5344CB8AC3E}">
        <p14:creationId xmlns:p14="http://schemas.microsoft.com/office/powerpoint/2010/main" val="4916839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94EF7B-9052-EAED-F182-F48C9C60ED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ADD7DA-47A0-E68C-7C9F-674882E592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0A1B47-B7D1-1AD3-1F4A-2728A4181AC8}"/>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2AB4F720-21BB-B60C-95FE-D9EA4B0A78EC}"/>
              </a:ext>
            </a:extLst>
          </p:cNvPr>
          <p:cNvSpPr>
            <a:spLocks noGrp="1"/>
          </p:cNvSpPr>
          <p:nvPr>
            <p:ph type="sldNum" sz="quarter" idx="5"/>
          </p:nvPr>
        </p:nvSpPr>
        <p:spPr/>
        <p:txBody>
          <a:bodyPr/>
          <a:lstStyle/>
          <a:p>
            <a:fld id="{8CB0EE9E-52B8-AA4F-8DD5-ED0FB4E5CBCC}" type="slidenum">
              <a:rPr lang="en-US" smtClean="0"/>
              <a:pPr/>
              <a:t>43</a:t>
            </a:fld>
            <a:endParaRPr lang="en-US" dirty="0"/>
          </a:p>
        </p:txBody>
      </p:sp>
    </p:spTree>
    <p:extLst>
      <p:ext uri="{BB962C8B-B14F-4D97-AF65-F5344CB8AC3E}">
        <p14:creationId xmlns:p14="http://schemas.microsoft.com/office/powerpoint/2010/main" val="11257554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32BE4-EEBD-CA91-516E-CB1BCCA09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870201-98AD-E7EA-3C74-3A62EF7F47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7D1872-4EB5-859E-40F1-5904E02131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530E518-538C-D7A1-7908-F78674379C13}"/>
              </a:ext>
            </a:extLst>
          </p:cNvPr>
          <p:cNvSpPr>
            <a:spLocks noGrp="1"/>
          </p:cNvSpPr>
          <p:nvPr>
            <p:ph type="sldNum" sz="quarter" idx="5"/>
          </p:nvPr>
        </p:nvSpPr>
        <p:spPr/>
        <p:txBody>
          <a:bodyPr/>
          <a:lstStyle/>
          <a:p>
            <a:fld id="{8CB0EE9E-52B8-AA4F-8DD5-ED0FB4E5CBCC}" type="slidenum">
              <a:rPr lang="en-US" smtClean="0"/>
              <a:pPr/>
              <a:t>44</a:t>
            </a:fld>
            <a:endParaRPr lang="en-US" dirty="0"/>
          </a:p>
        </p:txBody>
      </p:sp>
    </p:spTree>
    <p:extLst>
      <p:ext uri="{BB962C8B-B14F-4D97-AF65-F5344CB8AC3E}">
        <p14:creationId xmlns:p14="http://schemas.microsoft.com/office/powerpoint/2010/main" val="32696129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38642-5791-0EA9-045A-E2DAB0DD4B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EF83B3-0B9A-91BD-C390-619970AD20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6C0E99-1E3A-74F7-6A38-48039C07254D}"/>
              </a:ext>
            </a:extLst>
          </p:cNvPr>
          <p:cNvSpPr>
            <a:spLocks noGrp="1"/>
          </p:cNvSpPr>
          <p:nvPr>
            <p:ph type="body" idx="1"/>
          </p:nvPr>
        </p:nvSpPr>
        <p:spPr/>
        <p:txBody>
          <a:bodyPr/>
          <a:lstStyle/>
          <a:p>
            <a:r>
              <a:rPr lang="en-GB" b="0" i="0" u="none" strike="noStrike" dirty="0">
                <a:effectLst/>
                <a:latin typeface="verdana" panose="020B0604030504040204" pitchFamily="34" charset="0"/>
                <a:hlinkClick r:id="rId3"/>
              </a:rPr>
              <a:t>© CERN</a:t>
            </a:r>
            <a:r>
              <a:rPr lang="en-GB" b="0" i="0" dirty="0">
                <a:solidFill>
                  <a:srgbClr val="000000"/>
                </a:solidFill>
                <a:effectLst/>
                <a:latin typeface="verdana" panose="020B0604030504040204" pitchFamily="34" charset="0"/>
              </a:rPr>
              <a:t> Some rights reserved. This image is freely available for non-commercial use.</a:t>
            </a:r>
            <a:endParaRPr lang="en-GB" dirty="0"/>
          </a:p>
        </p:txBody>
      </p:sp>
      <p:sp>
        <p:nvSpPr>
          <p:cNvPr id="4" name="Slide Number Placeholder 3">
            <a:extLst>
              <a:ext uri="{FF2B5EF4-FFF2-40B4-BE49-F238E27FC236}">
                <a16:creationId xmlns:a16="http://schemas.microsoft.com/office/drawing/2014/main" id="{35E3F4D0-3502-BC13-EDA7-6989885BAE9A}"/>
              </a:ext>
            </a:extLst>
          </p:cNvPr>
          <p:cNvSpPr>
            <a:spLocks noGrp="1"/>
          </p:cNvSpPr>
          <p:nvPr>
            <p:ph type="sldNum" sz="quarter" idx="5"/>
          </p:nvPr>
        </p:nvSpPr>
        <p:spPr/>
        <p:txBody>
          <a:bodyPr/>
          <a:lstStyle/>
          <a:p>
            <a:fld id="{8CB0EE9E-52B8-AA4F-8DD5-ED0FB4E5CBCC}" type="slidenum">
              <a:rPr lang="en-US" smtClean="0"/>
              <a:pPr/>
              <a:t>45</a:t>
            </a:fld>
            <a:endParaRPr lang="en-US" dirty="0"/>
          </a:p>
        </p:txBody>
      </p:sp>
    </p:spTree>
    <p:extLst>
      <p:ext uri="{BB962C8B-B14F-4D97-AF65-F5344CB8AC3E}">
        <p14:creationId xmlns:p14="http://schemas.microsoft.com/office/powerpoint/2010/main" val="6820917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CB0EE9E-52B8-AA4F-8DD5-ED0FB4E5CBCC}" type="slidenum">
              <a:rPr lang="en-US" smtClean="0"/>
              <a:pPr/>
              <a:t>46</a:t>
            </a:fld>
            <a:endParaRPr lang="en-US" dirty="0"/>
          </a:p>
        </p:txBody>
      </p:sp>
    </p:spTree>
    <p:extLst>
      <p:ext uri="{BB962C8B-B14F-4D97-AF65-F5344CB8AC3E}">
        <p14:creationId xmlns:p14="http://schemas.microsoft.com/office/powerpoint/2010/main" val="2369518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a:t>
            </a:fld>
            <a:endParaRPr lang="en-US" dirty="0"/>
          </a:p>
        </p:txBody>
      </p:sp>
    </p:spTree>
    <p:extLst>
      <p:ext uri="{BB962C8B-B14F-4D97-AF65-F5344CB8AC3E}">
        <p14:creationId xmlns:p14="http://schemas.microsoft.com/office/powerpoint/2010/main" val="3556933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6</a:t>
            </a:fld>
            <a:endParaRPr lang="en-US" dirty="0"/>
          </a:p>
        </p:txBody>
      </p:sp>
    </p:spTree>
    <p:extLst>
      <p:ext uri="{BB962C8B-B14F-4D97-AF65-F5344CB8AC3E}">
        <p14:creationId xmlns:p14="http://schemas.microsoft.com/office/powerpoint/2010/main" val="120635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8</a:t>
            </a:fld>
            <a:endParaRPr lang="en-US" dirty="0"/>
          </a:p>
        </p:txBody>
      </p:sp>
    </p:spTree>
    <p:extLst>
      <p:ext uri="{BB962C8B-B14F-4D97-AF65-F5344CB8AC3E}">
        <p14:creationId xmlns:p14="http://schemas.microsoft.com/office/powerpoint/2010/main" val="120635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D4906-E782-B7AD-9E0C-FD918877BE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E47509-345F-93DB-5178-FCCDE9B1E3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6FEC60-1A9F-A8A2-EA22-CC9096A7461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BE098B-273D-14EA-F64B-59B3C0162F37}"/>
              </a:ext>
            </a:extLst>
          </p:cNvPr>
          <p:cNvSpPr>
            <a:spLocks noGrp="1"/>
          </p:cNvSpPr>
          <p:nvPr>
            <p:ph type="sldNum" sz="quarter" idx="5"/>
          </p:nvPr>
        </p:nvSpPr>
        <p:spPr/>
        <p:txBody>
          <a:bodyPr/>
          <a:lstStyle/>
          <a:p>
            <a:fld id="{8CB0EE9E-52B8-AA4F-8DD5-ED0FB4E5CBCC}" type="slidenum">
              <a:rPr lang="en-US" smtClean="0"/>
              <a:pPr/>
              <a:t>9</a:t>
            </a:fld>
            <a:endParaRPr lang="en-US" dirty="0"/>
          </a:p>
        </p:txBody>
      </p:sp>
    </p:spTree>
    <p:extLst>
      <p:ext uri="{BB962C8B-B14F-4D97-AF65-F5344CB8AC3E}">
        <p14:creationId xmlns:p14="http://schemas.microsoft.com/office/powerpoint/2010/main" val="4049096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9310633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3"/>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mailto:stephane.joffe@cern.ch"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hyperlink" Target="mailto:Miikka.Leinonen@cern.ch"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19.xml"/><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1.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19.xml"/><Relationship Id="rId5" Type="http://schemas.openxmlformats.org/officeDocument/2006/relationships/hyperlink" Target="http://copyright.cern.ch/" TargetMode="External"/><Relationship Id="rId4" Type="http://schemas.openxmlformats.org/officeDocument/2006/relationships/hyperlink" Target="https://cds.cern.ch/record/845144?ln=en"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19.xml"/><Relationship Id="rId4" Type="http://schemas.openxmlformats.org/officeDocument/2006/relationships/hyperlink" Target="http://copyright.cern.ch/"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40.xml"/><Relationship Id="rId1" Type="http://schemas.openxmlformats.org/officeDocument/2006/relationships/slideLayout" Target="../slideLayouts/slideLayout19.xml"/><Relationship Id="rId4" Type="http://schemas.openxmlformats.org/officeDocument/2006/relationships/image" Target="../media/image43.jpeg"/></Relationships>
</file>

<file path=ppt/slides/_rels/slide43.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41.xml"/><Relationship Id="rId1" Type="http://schemas.openxmlformats.org/officeDocument/2006/relationships/slideLayout" Target="../slideLayouts/slideLayout19.xml"/><Relationship Id="rId4" Type="http://schemas.openxmlformats.org/officeDocument/2006/relationships/image" Target="../media/image44.jpeg"/></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br>
              <a:rPr lang="en-US" altLang="fr-FR" sz="4800" dirty="0"/>
            </a:br>
            <a:r>
              <a:rPr lang="en-US" altLang="fr-FR" sz="4800" dirty="0"/>
              <a:t>Upcoming Tenders at CERN </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5006341"/>
            <a:ext cx="11376026" cy="1485900"/>
          </a:xfrm>
        </p:spPr>
        <p:txBody>
          <a:bodyPr/>
          <a:lstStyle/>
          <a:p>
            <a:pPr>
              <a:defRPr/>
            </a:pPr>
            <a:r>
              <a:rPr lang="en-GB" b="1" dirty="0"/>
              <a:t>Industry Webinar</a:t>
            </a:r>
          </a:p>
          <a:p>
            <a:pPr>
              <a:defRPr/>
            </a:pPr>
            <a:r>
              <a:rPr lang="en-US" sz="1800" b="1" dirty="0"/>
              <a:t>Nordine Azizi / Charles Carayon									</a:t>
            </a:r>
          </a:p>
          <a:p>
            <a:pPr>
              <a:defRPr/>
            </a:pPr>
            <a:r>
              <a:rPr lang="en-US" sz="1600" b="1" i="1" dirty="0"/>
              <a:t>IPT-PI	</a:t>
            </a:r>
            <a:r>
              <a:rPr lang="en-US" sz="1200" b="1" i="1" dirty="0"/>
              <a:t>									         </a:t>
            </a:r>
            <a:r>
              <a:rPr lang="en-US" sz="1600" b="1" i="1" dirty="0"/>
              <a:t>24 June 2025</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5499"/>
            <a:ext cx="12192000" cy="6350851"/>
          </a:xfr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10</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80399" y="399082"/>
            <a:ext cx="3873707" cy="4608512"/>
          </a:xfrm>
        </p:spPr>
        <p:txBody>
          <a:bodyPr/>
          <a:lstStyle/>
          <a:p>
            <a:pPr marL="0" indent="0">
              <a:buNone/>
            </a:pPr>
            <a:r>
              <a:rPr lang="en-US" sz="4400" dirty="0">
                <a:latin typeface="+mj-lt"/>
                <a:ea typeface="+mj-ea"/>
                <a:cs typeface="+mj-cs"/>
              </a:rPr>
              <a:t>Electrical Engineering, Magnets </a:t>
            </a:r>
          </a:p>
          <a:p>
            <a:pPr>
              <a:lnSpc>
                <a:spcPts val="2600"/>
              </a:lnSpc>
              <a:spcBef>
                <a:spcPts val="800"/>
              </a:spcBef>
              <a:spcAft>
                <a:spcPts val="0"/>
              </a:spcAft>
            </a:pPr>
            <a:endParaRPr lang="en-US" sz="4400" dirty="0"/>
          </a:p>
        </p:txBody>
      </p:sp>
    </p:spTree>
    <p:extLst>
      <p:ext uri="{BB962C8B-B14F-4D97-AF65-F5344CB8AC3E}">
        <p14:creationId xmlns:p14="http://schemas.microsoft.com/office/powerpoint/2010/main" val="1564123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2A995-4E98-3546-8114-C4E62190C64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C26519-5588-8235-45FC-31D832E979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itle 1">
            <a:extLst>
              <a:ext uri="{FF2B5EF4-FFF2-40B4-BE49-F238E27FC236}">
                <a16:creationId xmlns:a16="http://schemas.microsoft.com/office/drawing/2014/main" id="{815D3447-7ED9-7EF7-2DA7-3958EB434E4E}"/>
              </a:ext>
            </a:extLst>
          </p:cNvPr>
          <p:cNvSpPr txBox="1">
            <a:spLocks/>
          </p:cNvSpPr>
          <p:nvPr/>
        </p:nvSpPr>
        <p:spPr>
          <a:xfrm>
            <a:off x="0" y="487708"/>
            <a:ext cx="12012327"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 Superconducting solenoid system, including cryostat and ancillaries </a:t>
            </a:r>
            <a:r>
              <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(MS-5102/TE)</a:t>
            </a:r>
          </a:p>
        </p:txBody>
      </p:sp>
      <p:sp>
        <p:nvSpPr>
          <p:cNvPr id="5" name="Text Placeholder 3">
            <a:extLst>
              <a:ext uri="{FF2B5EF4-FFF2-40B4-BE49-F238E27FC236}">
                <a16:creationId xmlns:a16="http://schemas.microsoft.com/office/drawing/2014/main" id="{26D0DC4A-B3C7-2BA0-FC22-0BC23900230F}"/>
              </a:ext>
            </a:extLst>
          </p:cNvPr>
          <p:cNvSpPr txBox="1">
            <a:spLocks/>
          </p:cNvSpPr>
          <p:nvPr/>
        </p:nvSpPr>
        <p:spPr>
          <a:xfrm>
            <a:off x="471729" y="1446868"/>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2000" b="1" i="0" u="sng" strike="noStrike" kern="1200" cap="none" spc="0" normalizeH="0" baseline="0" noProof="0" dirty="0">
                <a:ln>
                  <a:noFill/>
                </a:ln>
                <a:solidFill>
                  <a:srgbClr val="0033A0"/>
                </a:solidFill>
                <a:effectLst/>
                <a:uLnTx/>
                <a:uFillTx/>
                <a:latin typeface="Arial" panose="020B0604020202020204"/>
                <a:ea typeface="+mn-ea"/>
                <a:cs typeface="+mn-cs"/>
              </a:rPr>
              <a:t>Description &amp; Specific Condition</a:t>
            </a:r>
            <a:r>
              <a:rPr kumimoji="0" lang="en-GB" sz="2000" b="1" i="0" u="none" strike="noStrike" kern="1200" cap="none" spc="0" normalizeH="0" baseline="0" noProof="0" dirty="0">
                <a:ln>
                  <a:noFill/>
                </a:ln>
                <a:solidFill>
                  <a:srgbClr val="0033A0"/>
                </a:solidFill>
                <a:effectLst/>
                <a:uLnTx/>
                <a:uFillTx/>
                <a:latin typeface="Arial" panose="020B0604020202020204"/>
                <a:ea typeface="+mn-ea"/>
                <a:cs typeface="+mn-cs"/>
              </a:rPr>
              <a:t> :</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Supply of a</a:t>
            </a:r>
            <a:r>
              <a:rPr lang="en-GB" sz="1800" b="0" dirty="0">
                <a:solidFill>
                  <a:srgbClr val="0033A0"/>
                </a:solidFill>
                <a:latin typeface="Arial" panose="020B0604020202020204"/>
              </a:rPr>
              <a:t> superconducting solenoid system to be operated at 4.3K and at 3T, including cryostat and ancillaries.</a:t>
            </a: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Firms must have a proven experience and competence in the design, manufacturing and integration of a 3T solenoid system.</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lang="en-GB" sz="1800" b="0" dirty="0">
                <a:solidFill>
                  <a:srgbClr val="0033A0"/>
                </a:solidFill>
                <a:latin typeface="Arial" panose="020B0604020202020204"/>
              </a:rPr>
              <a:t>The Supply is expected to be delivered to CERN within 18 months after the entry into force of the Contract.</a:t>
            </a:r>
          </a:p>
        </p:txBody>
      </p:sp>
      <p:sp>
        <p:nvSpPr>
          <p:cNvPr id="6" name="Text Placeholder 3">
            <a:extLst>
              <a:ext uri="{FF2B5EF4-FFF2-40B4-BE49-F238E27FC236}">
                <a16:creationId xmlns:a16="http://schemas.microsoft.com/office/drawing/2014/main" id="{E2CA8993-D781-353E-512B-6BAD31293B93}"/>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02 </a:t>
            </a:r>
            <a:r>
              <a:rPr lang="en-US" sz="1600" b="0" dirty="0">
                <a:solidFill>
                  <a:srgbClr val="0033A0"/>
                </a:solidFill>
                <a:latin typeface="Arial" panose="020B0604020202020204"/>
              </a:rPr>
              <a:t>25</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 03 03</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Cost Range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400k - 1.5M CHF</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MS: June 2025 IT:  Q3-Q4 2025</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Contact:	susana.izquierdo.bermudez@cern.ch</a:t>
            </a:r>
            <a:r>
              <a:rPr kumimoji="0" lang="en-GB" sz="2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pic>
        <p:nvPicPr>
          <p:cNvPr id="7" name="Picture 6" descr="A machine with pipes and machinery&#10;&#10;Description automatically generated with medium confidence">
            <a:extLst>
              <a:ext uri="{FF2B5EF4-FFF2-40B4-BE49-F238E27FC236}">
                <a16:creationId xmlns:a16="http://schemas.microsoft.com/office/drawing/2014/main" id="{60658738-FA6F-9F1E-5407-DE1B8A86DD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52092" y="3565173"/>
            <a:ext cx="2853690" cy="2270760"/>
          </a:xfrm>
          <a:prstGeom prst="rect">
            <a:avLst/>
          </a:prstGeom>
        </p:spPr>
      </p:pic>
      <p:sp>
        <p:nvSpPr>
          <p:cNvPr id="8" name="Text Box 2">
            <a:extLst>
              <a:ext uri="{FF2B5EF4-FFF2-40B4-BE49-F238E27FC236}">
                <a16:creationId xmlns:a16="http://schemas.microsoft.com/office/drawing/2014/main" id="{732F2626-C17A-DA7F-AD87-7690BB4B81D1}"/>
              </a:ext>
            </a:extLst>
          </p:cNvPr>
          <p:cNvSpPr txBox="1"/>
          <p:nvPr/>
        </p:nvSpPr>
        <p:spPr>
          <a:xfrm>
            <a:off x="10308081" y="4374429"/>
            <a:ext cx="799465" cy="393065"/>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a:effectLst/>
                <a:latin typeface="Times New Roman" panose="02020603050405020304" pitchFamily="18" charset="0"/>
                <a:ea typeface="Times New Roman" panose="02020603050405020304" pitchFamily="18" charset="0"/>
              </a:rPr>
              <a:t>REXTRAP solenoid</a:t>
            </a:r>
          </a:p>
        </p:txBody>
      </p:sp>
      <p:cxnSp>
        <p:nvCxnSpPr>
          <p:cNvPr id="9" name="Straight Arrow Connector 8">
            <a:extLst>
              <a:ext uri="{FF2B5EF4-FFF2-40B4-BE49-F238E27FC236}">
                <a16:creationId xmlns:a16="http://schemas.microsoft.com/office/drawing/2014/main" id="{CB02855C-09A5-81FD-B6B9-D580CFBF1029}"/>
              </a:ext>
            </a:extLst>
          </p:cNvPr>
          <p:cNvCxnSpPr/>
          <p:nvPr/>
        </p:nvCxnSpPr>
        <p:spPr>
          <a:xfrm flipH="1">
            <a:off x="9272396" y="4544609"/>
            <a:ext cx="1034415" cy="6280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 Box 2">
            <a:extLst>
              <a:ext uri="{FF2B5EF4-FFF2-40B4-BE49-F238E27FC236}">
                <a16:creationId xmlns:a16="http://schemas.microsoft.com/office/drawing/2014/main" id="{48C3AE44-0A16-B598-8AA2-C1DCF23CC8D3}"/>
              </a:ext>
            </a:extLst>
          </p:cNvPr>
          <p:cNvSpPr txBox="1"/>
          <p:nvPr/>
        </p:nvSpPr>
        <p:spPr>
          <a:xfrm>
            <a:off x="10058766" y="5052453"/>
            <a:ext cx="1243965" cy="272415"/>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sz="1000">
                <a:effectLst/>
                <a:latin typeface="Times New Roman" panose="02020603050405020304" pitchFamily="18" charset="0"/>
                <a:ea typeface="Times New Roman" panose="02020603050405020304" pitchFamily="18" charset="0"/>
              </a:rPr>
              <a:t>30 kV HV platform</a:t>
            </a:r>
          </a:p>
        </p:txBody>
      </p:sp>
      <p:cxnSp>
        <p:nvCxnSpPr>
          <p:cNvPr id="11" name="Straight Arrow Connector 10">
            <a:extLst>
              <a:ext uri="{FF2B5EF4-FFF2-40B4-BE49-F238E27FC236}">
                <a16:creationId xmlns:a16="http://schemas.microsoft.com/office/drawing/2014/main" id="{8FE152CC-1655-9677-5620-6453DFEA6F8E}"/>
              </a:ext>
            </a:extLst>
          </p:cNvPr>
          <p:cNvCxnSpPr/>
          <p:nvPr/>
        </p:nvCxnSpPr>
        <p:spPr>
          <a:xfrm flipH="1">
            <a:off x="9452976" y="5201043"/>
            <a:ext cx="608965" cy="3511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757DBD0C-3AA8-20FB-9672-2CCF08FCE220}"/>
              </a:ext>
            </a:extLst>
          </p:cNvPr>
          <p:cNvCxnSpPr/>
          <p:nvPr/>
        </p:nvCxnSpPr>
        <p:spPr>
          <a:xfrm flipH="1">
            <a:off x="8487135" y="3838600"/>
            <a:ext cx="1866265" cy="14789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 Box 2">
            <a:extLst>
              <a:ext uri="{FF2B5EF4-FFF2-40B4-BE49-F238E27FC236}">
                <a16:creationId xmlns:a16="http://schemas.microsoft.com/office/drawing/2014/main" id="{1AA145F2-FAD2-23CF-0983-E9CDC959FCB2}"/>
              </a:ext>
            </a:extLst>
          </p:cNvPr>
          <p:cNvSpPr txBox="1"/>
          <p:nvPr/>
        </p:nvSpPr>
        <p:spPr>
          <a:xfrm>
            <a:off x="10352130" y="3700170"/>
            <a:ext cx="793115" cy="259715"/>
          </a:xfrm>
          <a:prstGeom prst="rect">
            <a:avLst/>
          </a:prstGeom>
          <a:solidFill>
            <a:schemeClr val="lt1"/>
          </a:solidFill>
          <a:ln w="1270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a:effectLst/>
                <a:latin typeface="Times New Roman" panose="02020603050405020304" pitchFamily="18" charset="0"/>
                <a:ea typeface="Times New Roman" panose="02020603050405020304" pitchFamily="18" charset="0"/>
              </a:rPr>
              <a:t>Beamline</a:t>
            </a:r>
          </a:p>
        </p:txBody>
      </p:sp>
    </p:spTree>
    <p:extLst>
      <p:ext uri="{BB962C8B-B14F-4D97-AF65-F5344CB8AC3E}">
        <p14:creationId xmlns:p14="http://schemas.microsoft.com/office/powerpoint/2010/main" val="317003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C70D8-F433-EED3-8EC8-496734E7396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5745A5E-958D-6FB5-A5F5-1FEBD9C5BE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itle 1">
            <a:extLst>
              <a:ext uri="{FF2B5EF4-FFF2-40B4-BE49-F238E27FC236}">
                <a16:creationId xmlns:a16="http://schemas.microsoft.com/office/drawing/2014/main" id="{93B5E8D4-6FC8-5019-FE75-CC560C132543}"/>
              </a:ext>
            </a:extLst>
          </p:cNvPr>
          <p:cNvSpPr txBox="1">
            <a:spLocks/>
          </p:cNvSpPr>
          <p:nvPr/>
        </p:nvSpPr>
        <p:spPr>
          <a:xfrm>
            <a:off x="0" y="487708"/>
            <a:ext cx="12012327"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 Supply of 3.5 km of coaxial high voltage cable </a:t>
            </a:r>
            <a:r>
              <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(MS-5</a:t>
            </a:r>
            <a:r>
              <a:rPr lang="en-US" sz="2800" dirty="0">
                <a:solidFill>
                  <a:srgbClr val="0033A0">
                    <a:lumMod val="60000"/>
                    <a:lumOff val="40000"/>
                  </a:srgbClr>
                </a:solidFill>
                <a:effectLst>
                  <a:outerShdw blurRad="38100" dist="38100" dir="2700000" algn="tl">
                    <a:srgbClr val="000000">
                      <a:alpha val="43137"/>
                    </a:srgbClr>
                  </a:outerShdw>
                </a:effectLst>
                <a:latin typeface="Arial" panose="020B0604020202020204" pitchFamily="34" charset="0"/>
              </a:rPr>
              <a:t>068</a:t>
            </a:r>
            <a:r>
              <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/EN)</a:t>
            </a:r>
          </a:p>
        </p:txBody>
      </p:sp>
      <p:sp>
        <p:nvSpPr>
          <p:cNvPr id="5" name="Text Placeholder 3">
            <a:extLst>
              <a:ext uri="{FF2B5EF4-FFF2-40B4-BE49-F238E27FC236}">
                <a16:creationId xmlns:a16="http://schemas.microsoft.com/office/drawing/2014/main" id="{CB66CAC6-FC94-F710-B9C5-16752CA233DF}"/>
              </a:ext>
            </a:extLst>
          </p:cNvPr>
          <p:cNvSpPr txBox="1">
            <a:spLocks/>
          </p:cNvSpPr>
          <p:nvPr/>
        </p:nvSpPr>
        <p:spPr>
          <a:xfrm>
            <a:off x="471729" y="1446868"/>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2000" b="1" i="0" u="sng" strike="noStrike" kern="1200" cap="none" spc="0" normalizeH="0" baseline="0" noProof="0" dirty="0">
                <a:ln>
                  <a:noFill/>
                </a:ln>
                <a:solidFill>
                  <a:srgbClr val="0033A0"/>
                </a:solidFill>
                <a:effectLst/>
                <a:uLnTx/>
                <a:uFillTx/>
                <a:latin typeface="Arial" panose="020B0604020202020204"/>
                <a:ea typeface="+mn-ea"/>
                <a:cs typeface="+mn-cs"/>
              </a:rPr>
              <a:t>Description &amp; Specific Condition</a:t>
            </a:r>
            <a:r>
              <a:rPr kumimoji="0" lang="en-GB" sz="2000" b="1" i="0" u="none" strike="noStrike" kern="1200" cap="none" spc="0" normalizeH="0" baseline="0" noProof="0" dirty="0">
                <a:ln>
                  <a:noFill/>
                </a:ln>
                <a:solidFill>
                  <a:srgbClr val="0033A0"/>
                </a:solidFill>
                <a:effectLst/>
                <a:uLnTx/>
                <a:uFillTx/>
                <a:latin typeface="Arial" panose="020B0604020202020204"/>
                <a:ea typeface="+mn-ea"/>
                <a:cs typeface="+mn-cs"/>
              </a:rPr>
              <a:t> :</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Supply of 3.5 km of coaxial high voltage cable of 72.5kV, including cable drum, packing, shipping and documentation.</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The High Voltage cable will be used for the connection between a transformer and a diode bridge rectifier and between a bridge rectifier and a choke as shown in the Figure.</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rPr>
              <a:t>Firms must have a proven experience and competence in manufacturing coaxial high voltage cables with CPR certification.</a:t>
            </a:r>
          </a:p>
          <a:p>
            <a:pPr marL="0" marR="0" lvl="0" indent="0" algn="just" defTabSz="914400" rtl="0" eaLnBrk="1" fontAlgn="auto" latinLnBrk="0" hangingPunct="1">
              <a:lnSpc>
                <a:spcPct val="90000"/>
              </a:lnSpc>
              <a:spcBef>
                <a:spcPts val="1800"/>
              </a:spcBef>
              <a:spcAft>
                <a:spcPts val="400"/>
              </a:spcAft>
              <a:buClrTx/>
              <a:buSzTx/>
              <a:buFont typeface="Arial"/>
              <a:buNone/>
              <a:tabLst/>
              <a:defRPr/>
            </a:pPr>
            <a:r>
              <a:rPr lang="en-GB" sz="1800" b="0" dirty="0">
                <a:solidFill>
                  <a:srgbClr val="0033A0"/>
                </a:solidFill>
                <a:latin typeface="Arial" panose="020B0604020202020204"/>
              </a:rPr>
              <a:t>The Supply shall be delivered to CERN within six months of notification of the Contract by CERN.</a:t>
            </a:r>
          </a:p>
        </p:txBody>
      </p:sp>
      <p:sp>
        <p:nvSpPr>
          <p:cNvPr id="6" name="Text Placeholder 3">
            <a:extLst>
              <a:ext uri="{FF2B5EF4-FFF2-40B4-BE49-F238E27FC236}">
                <a16:creationId xmlns:a16="http://schemas.microsoft.com/office/drawing/2014/main" id="{B30B590F-512D-88F4-819D-91F84CFB5D90}"/>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02 05 01 00</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Cost Range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400k - 1.5M CHF</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MS: </a:t>
            </a:r>
            <a:r>
              <a:rPr lang="en-GB" sz="1600" b="0" dirty="0">
                <a:solidFill>
                  <a:srgbClr val="0033A0"/>
                </a:solidFill>
                <a:latin typeface="Arial" panose="020B0604020202020204"/>
              </a:rPr>
              <a:t>dispatch</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IT:  Q3 2025</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Contact:	                         </a:t>
            </a:r>
            <a:r>
              <a:rPr kumimoji="0" lang="en-GB" sz="1600" b="1" i="0" u="none" strike="noStrike" kern="1200" cap="none" spc="0" normalizeH="0" baseline="0" noProof="0" dirty="0">
                <a:ln>
                  <a:noFill/>
                </a:ln>
                <a:solidFill>
                  <a:schemeClr val="bg1"/>
                </a:solidFill>
                <a:effectLst/>
                <a:highlight>
                  <a:srgbClr val="0000FF"/>
                </a:highlight>
                <a:uLnTx/>
                <a:uFillTx/>
                <a:latin typeface="Arial" panose="020B0604020202020204"/>
                <a:ea typeface="+mn-ea"/>
                <a:cs typeface="+mn-cs"/>
                <a:hlinkClick r:id="rId3">
                  <a:extLst>
                    <a:ext uri="{A12FA001-AC4F-418D-AE19-62706E023703}">
                      <ahyp:hlinkClr xmlns:ahyp="http://schemas.microsoft.com/office/drawing/2018/hyperlinkcolor" val="tx"/>
                    </a:ext>
                  </a:extLst>
                </a:hlinkClick>
              </a:rPr>
              <a:t>stephane.joffe@cern.ch</a:t>
            </a:r>
            <a:r>
              <a:rPr kumimoji="0" lang="en-GB" sz="1600" b="1" i="0" u="none" strike="noStrike" kern="1200" cap="none" spc="0" normalizeH="0" baseline="0" noProof="0" dirty="0">
                <a:ln>
                  <a:noFill/>
                </a:ln>
                <a:solidFill>
                  <a:schemeClr val="bg1"/>
                </a:solidFill>
                <a:effectLst/>
                <a:highlight>
                  <a:srgbClr val="0000FF"/>
                </a:highlight>
                <a:uLnTx/>
                <a:uFillTx/>
                <a:latin typeface="Arial" panose="020B0604020202020204"/>
                <a:ea typeface="+mn-ea"/>
                <a:cs typeface="+mn-cs"/>
              </a:rPr>
              <a:t>    </a:t>
            </a:r>
            <a:r>
              <a:rPr kumimoji="0" lang="en-GB" sz="2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pic>
        <p:nvPicPr>
          <p:cNvPr id="2" name="Picture 1" descr="A diagram of a supply line&#10;&#10;Description automatically generated">
            <a:extLst>
              <a:ext uri="{FF2B5EF4-FFF2-40B4-BE49-F238E27FC236}">
                <a16:creationId xmlns:a16="http://schemas.microsoft.com/office/drawing/2014/main" id="{CDA25682-851F-B0C4-C793-B34A5D45FF21}"/>
              </a:ext>
            </a:extLst>
          </p:cNvPr>
          <p:cNvPicPr>
            <a:picLocks noChangeAspect="1"/>
          </p:cNvPicPr>
          <p:nvPr/>
        </p:nvPicPr>
        <p:blipFill>
          <a:blip r:embed="rId4"/>
          <a:stretch>
            <a:fillRect/>
          </a:stretch>
        </p:blipFill>
        <p:spPr>
          <a:xfrm>
            <a:off x="7157900" y="3516874"/>
            <a:ext cx="3567006" cy="2743249"/>
          </a:xfrm>
          <a:prstGeom prst="rect">
            <a:avLst/>
          </a:prstGeom>
        </p:spPr>
      </p:pic>
    </p:spTree>
    <p:extLst>
      <p:ext uri="{BB962C8B-B14F-4D97-AF65-F5344CB8AC3E}">
        <p14:creationId xmlns:p14="http://schemas.microsoft.com/office/powerpoint/2010/main" val="730628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1BAB4-8C18-22B0-F812-8F2F38E236C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251025-6FB3-8D9B-877D-80477D9D166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itle 1">
            <a:extLst>
              <a:ext uri="{FF2B5EF4-FFF2-40B4-BE49-F238E27FC236}">
                <a16:creationId xmlns:a16="http://schemas.microsoft.com/office/drawing/2014/main" id="{CF992AB1-0BD5-8A2F-3A85-B0D0CC6B3C09}"/>
              </a:ext>
            </a:extLst>
          </p:cNvPr>
          <p:cNvSpPr txBox="1">
            <a:spLocks/>
          </p:cNvSpPr>
          <p:nvPr/>
        </p:nvSpPr>
        <p:spPr>
          <a:xfrm>
            <a:off x="0" y="487708"/>
            <a:ext cx="12012327"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 Special Power Cables with Enamelled Copper Conductors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lumMod val="60000"/>
                    <a:lumOff val="40000"/>
                  </a:srgbClr>
                </a:solidFill>
                <a:effectLst>
                  <a:outerShdw blurRad="38100" dist="38100" dir="2700000" algn="tl">
                    <a:srgbClr val="000000">
                      <a:alpha val="43137"/>
                    </a:srgbClr>
                  </a:outerShdw>
                </a:effectLst>
                <a:uLnTx/>
                <a:uFillTx/>
                <a:latin typeface="Arial" panose="020B0604020202020204" pitchFamily="34" charset="0"/>
                <a:ea typeface="+mj-ea"/>
                <a:cs typeface="+mj-cs"/>
              </a:rPr>
              <a:t>(MS-5098/EP)</a:t>
            </a:r>
          </a:p>
        </p:txBody>
      </p:sp>
      <p:sp>
        <p:nvSpPr>
          <p:cNvPr id="5" name="Text Placeholder 3">
            <a:extLst>
              <a:ext uri="{FF2B5EF4-FFF2-40B4-BE49-F238E27FC236}">
                <a16:creationId xmlns:a16="http://schemas.microsoft.com/office/drawing/2014/main" id="{95E5FC58-4D2C-E372-99DE-F24F11717FC1}"/>
              </a:ext>
            </a:extLst>
          </p:cNvPr>
          <p:cNvSpPr txBox="1">
            <a:spLocks/>
          </p:cNvSpPr>
          <p:nvPr/>
        </p:nvSpPr>
        <p:spPr>
          <a:xfrm>
            <a:off x="471729" y="1446868"/>
            <a:ext cx="5932745"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Description &amp; Specific Condition</a:t>
            </a:r>
            <a:r>
              <a:rPr kumimoji="0" lang="en-GB" sz="1600" b="1" i="0" u="none" strike="noStrike" kern="1200" cap="none" spc="0" normalizeH="0" baseline="0" noProof="0" dirty="0">
                <a:ln>
                  <a:noFill/>
                </a:ln>
                <a:solidFill>
                  <a:srgbClr val="0033A0"/>
                </a:solidFill>
                <a:effectLst/>
                <a:uLnTx/>
                <a:uFillTx/>
                <a:latin typeface="Arial" panose="020B0604020202020204"/>
                <a:ea typeface="+mn-ea"/>
                <a:cs typeface="+mn-cs"/>
              </a:rPr>
              <a:t> :</a:t>
            </a:r>
          </a:p>
          <a:p>
            <a:pPr marL="0" marR="0" lvl="0" indent="0" algn="just" defTabSz="914400" rtl="0" eaLnBrk="1" fontAlgn="auto" latinLnBrk="0" hangingPunct="1">
              <a:lnSpc>
                <a:spcPct val="100000"/>
              </a:lnSpc>
              <a:spcBef>
                <a:spcPts val="400"/>
              </a:spcBef>
              <a:spcAft>
                <a:spcPts val="400"/>
              </a:spcAft>
              <a:buClrTx/>
              <a:buSzTx/>
              <a:buFont typeface="Arial"/>
              <a:buNone/>
              <a:tabLst/>
              <a:defRPr/>
            </a:pP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Supply of 80 km of power cable with solid </a:t>
            </a:r>
            <a:r>
              <a:rPr kumimoji="0" lang="en-GB" sz="1400" b="0" i="0" u="none" strike="noStrike" kern="1200" cap="none" normalizeH="0" baseline="0" noProof="0" dirty="0" err="1">
                <a:ln>
                  <a:noFill/>
                </a:ln>
                <a:solidFill>
                  <a:srgbClr val="0033A0"/>
                </a:solidFill>
                <a:effectLst/>
                <a:uLnTx/>
                <a:uFillTx/>
                <a:latin typeface="Arial" panose="020B0604020202020204"/>
                <a:ea typeface="+mn-ea"/>
                <a:cs typeface="+mn-cs"/>
              </a:rPr>
              <a:t>enameled</a:t>
            </a: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 copper conductors and the provision of the </a:t>
            </a:r>
            <a:r>
              <a:rPr kumimoji="0" lang="en-GB" sz="1400" b="0" i="0" u="none" strike="noStrike" kern="1200" cap="none" normalizeH="0" baseline="0" noProof="0" dirty="0" err="1">
                <a:ln>
                  <a:noFill/>
                </a:ln>
                <a:solidFill>
                  <a:srgbClr val="0033A0"/>
                </a:solidFill>
                <a:effectLst/>
                <a:uLnTx/>
                <a:uFillTx/>
                <a:latin typeface="Arial" panose="020B0604020202020204"/>
                <a:ea typeface="+mn-ea"/>
                <a:cs typeface="+mn-cs"/>
              </a:rPr>
              <a:t>connectorisation</a:t>
            </a: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 of the cables, including the testing of the isolation and resistivity, the packaging, the documentation, the storage and the shipping. </a:t>
            </a:r>
          </a:p>
          <a:p>
            <a:pPr marL="0" marR="0" lvl="0" indent="0" algn="just" defTabSz="914400" rtl="0" eaLnBrk="1" fontAlgn="auto" latinLnBrk="0" hangingPunct="1">
              <a:lnSpc>
                <a:spcPct val="100000"/>
              </a:lnSpc>
              <a:spcBef>
                <a:spcPts val="400"/>
              </a:spcBef>
              <a:spcAft>
                <a:spcPts val="400"/>
              </a:spcAft>
              <a:buClrTx/>
              <a:buSzTx/>
              <a:buFont typeface="Arial"/>
              <a:buNone/>
              <a:tabLst/>
              <a:defRPr/>
            </a:pPr>
            <a:r>
              <a:rPr lang="en-GB" sz="1400" b="0" dirty="0">
                <a:solidFill>
                  <a:srgbClr val="0033A0"/>
                </a:solidFill>
                <a:latin typeface="Arial" panose="020B0604020202020204"/>
              </a:rPr>
              <a:t>Contract might be split between two companies.</a:t>
            </a:r>
            <a:endPar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endParaRPr>
          </a:p>
          <a:p>
            <a:pPr marL="0" marR="0" lvl="0" indent="0" algn="just" defTabSz="914400" rtl="0" eaLnBrk="1" fontAlgn="auto" latinLnBrk="0" hangingPunct="1">
              <a:lnSpc>
                <a:spcPct val="100000"/>
              </a:lnSpc>
              <a:spcBef>
                <a:spcPts val="400"/>
              </a:spcBef>
              <a:spcAft>
                <a:spcPts val="400"/>
              </a:spcAft>
              <a:buClrTx/>
              <a:buSzTx/>
              <a:buFont typeface="Arial"/>
              <a:buNone/>
              <a:tabLst/>
              <a:defRPr/>
            </a:pP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Firms must have a proven experience and competence, for the production of power cables in:</a:t>
            </a:r>
          </a:p>
          <a:p>
            <a:pPr marL="285750" marR="0" lvl="0" indent="-285750" algn="just" defTabSz="914400" rtl="0" eaLnBrk="1" fontAlgn="auto" latinLnBrk="0" hangingPunct="1">
              <a:lnSpc>
                <a:spcPct val="100000"/>
              </a:lnSpc>
              <a:spcBef>
                <a:spcPts val="400"/>
              </a:spcBef>
              <a:spcAft>
                <a:spcPts val="400"/>
              </a:spcAft>
              <a:buClrTx/>
              <a:buSzTx/>
              <a:buFontTx/>
              <a:buChar char="-"/>
              <a:tabLst/>
              <a:defRPr/>
            </a:pPr>
            <a:r>
              <a:rPr lang="en-GB" sz="1400" b="0" dirty="0">
                <a:solidFill>
                  <a:srgbClr val="0033A0"/>
                </a:solidFill>
                <a:latin typeface="Arial" panose="020B0604020202020204"/>
              </a:rPr>
              <a:t>Design, production and testing of special power cables with enamelled copper conductors;</a:t>
            </a:r>
          </a:p>
          <a:p>
            <a:pPr marL="285750" marR="0" lvl="0" indent="-285750" algn="just" defTabSz="914400" rtl="0" eaLnBrk="1" fontAlgn="auto" latinLnBrk="0" hangingPunct="1">
              <a:lnSpc>
                <a:spcPct val="100000"/>
              </a:lnSpc>
              <a:spcBef>
                <a:spcPts val="400"/>
              </a:spcBef>
              <a:spcAft>
                <a:spcPts val="400"/>
              </a:spcAft>
              <a:buClrTx/>
              <a:buSzTx/>
              <a:buFontTx/>
              <a:buChar char="-"/>
              <a:tabLst/>
              <a:defRPr/>
            </a:pPr>
            <a:r>
              <a:rPr lang="en-GB" sz="1400" b="0" dirty="0">
                <a:solidFill>
                  <a:srgbClr val="0033A0"/>
                </a:solidFill>
                <a:latin typeface="Arial" panose="020B0604020202020204"/>
              </a:rPr>
              <a:t>Producing 80km of power cables in several production batches.</a:t>
            </a:r>
          </a:p>
          <a:p>
            <a:pPr algn="just">
              <a:lnSpc>
                <a:spcPct val="100000"/>
              </a:lnSpc>
              <a:spcBef>
                <a:spcPts val="400"/>
              </a:spcBef>
              <a:defRPr/>
            </a:pP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Firms must have a proven experience and competence, for the </a:t>
            </a:r>
            <a:r>
              <a:rPr kumimoji="0" lang="en-GB" sz="1400" b="0" i="0" u="none" strike="noStrike" kern="1200" cap="none" normalizeH="0" baseline="0" noProof="0" dirty="0" err="1">
                <a:ln>
                  <a:noFill/>
                </a:ln>
                <a:solidFill>
                  <a:srgbClr val="0033A0"/>
                </a:solidFill>
                <a:effectLst/>
                <a:uLnTx/>
                <a:uFillTx/>
                <a:latin typeface="Arial" panose="020B0604020202020204"/>
                <a:ea typeface="+mn-ea"/>
                <a:cs typeface="+mn-cs"/>
              </a:rPr>
              <a:t>connecterisation</a:t>
            </a: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 in:</a:t>
            </a:r>
          </a:p>
          <a:p>
            <a:pPr marL="285750" indent="-285750" algn="just">
              <a:lnSpc>
                <a:spcPct val="100000"/>
              </a:lnSpc>
              <a:spcBef>
                <a:spcPts val="400"/>
              </a:spcBef>
              <a:buFontTx/>
              <a:buChar char="-"/>
              <a:defRPr/>
            </a:pPr>
            <a:r>
              <a:rPr lang="en-GB" sz="1400" b="0" dirty="0">
                <a:solidFill>
                  <a:srgbClr val="0033A0"/>
                </a:solidFill>
                <a:latin typeface="Arial" panose="020B0604020202020204"/>
              </a:rPr>
              <a:t>The field of special cable work and termination;</a:t>
            </a:r>
          </a:p>
          <a:p>
            <a:pPr marL="285750" indent="-285750" algn="just">
              <a:lnSpc>
                <a:spcPct val="100000"/>
              </a:lnSpc>
              <a:spcBef>
                <a:spcPts val="400"/>
              </a:spcBef>
              <a:buFontTx/>
              <a:buChar char="-"/>
              <a:defRPr/>
            </a:pP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Wire soldering on PCB boards;</a:t>
            </a:r>
          </a:p>
          <a:p>
            <a:pPr marL="285750" indent="-285750" algn="just">
              <a:lnSpc>
                <a:spcPct val="100000"/>
              </a:lnSpc>
              <a:spcBef>
                <a:spcPts val="400"/>
              </a:spcBef>
              <a:buFontTx/>
              <a:buChar char="-"/>
              <a:defRPr/>
            </a:pPr>
            <a:r>
              <a:rPr lang="en-GB" sz="1400" b="0" dirty="0">
                <a:solidFill>
                  <a:srgbClr val="0033A0"/>
                </a:solidFill>
                <a:latin typeface="Arial" panose="020B0604020202020204"/>
              </a:rPr>
              <a:t>Potting and </a:t>
            </a:r>
            <a:r>
              <a:rPr lang="en-GB" sz="1400" b="0" dirty="0" err="1">
                <a:solidFill>
                  <a:srgbClr val="0033A0"/>
                </a:solidFill>
                <a:latin typeface="Arial" panose="020B0604020202020204"/>
              </a:rPr>
              <a:t>molding</a:t>
            </a:r>
            <a:r>
              <a:rPr lang="en-GB" sz="1400" b="0" dirty="0">
                <a:solidFill>
                  <a:srgbClr val="0033A0"/>
                </a:solidFill>
                <a:latin typeface="Arial" panose="020B0604020202020204"/>
              </a:rPr>
              <a:t>;</a:t>
            </a:r>
          </a:p>
          <a:p>
            <a:pPr marL="285750" indent="-285750" algn="just">
              <a:lnSpc>
                <a:spcPct val="100000"/>
              </a:lnSpc>
              <a:spcBef>
                <a:spcPts val="400"/>
              </a:spcBef>
              <a:buFontTx/>
              <a:buChar char="-"/>
              <a:defRPr/>
            </a:pPr>
            <a:r>
              <a:rPr kumimoji="0" lang="en-GB" sz="1400" b="0" i="0" u="none" strike="noStrike" kern="1200" cap="none" normalizeH="0" baseline="0" noProof="0" dirty="0">
                <a:ln>
                  <a:noFill/>
                </a:ln>
                <a:solidFill>
                  <a:srgbClr val="0033A0"/>
                </a:solidFill>
                <a:effectLst/>
                <a:uLnTx/>
                <a:uFillTx/>
                <a:latin typeface="Arial" panose="020B0604020202020204"/>
                <a:ea typeface="+mn-ea"/>
                <a:cs typeface="+mn-cs"/>
              </a:rPr>
              <a:t>Cable testing.</a:t>
            </a:r>
          </a:p>
        </p:txBody>
      </p:sp>
      <p:sp>
        <p:nvSpPr>
          <p:cNvPr id="6" name="Text Placeholder 3">
            <a:extLst>
              <a:ext uri="{FF2B5EF4-FFF2-40B4-BE49-F238E27FC236}">
                <a16:creationId xmlns:a16="http://schemas.microsoft.com/office/drawing/2014/main" id="{73C331EB-A6AA-52ED-DAD4-5E81D69E01E7}"/>
              </a:ext>
            </a:extLst>
          </p:cNvPr>
          <p:cNvSpPr txBox="1">
            <a:spLocks/>
          </p:cNvSpPr>
          <p:nvPr/>
        </p:nvSpPr>
        <p:spPr>
          <a:xfrm>
            <a:off x="6860530" y="144686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Procurement Code:</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02 </a:t>
            </a:r>
            <a:r>
              <a:rPr lang="en-US" sz="1600" b="0" dirty="0">
                <a:solidFill>
                  <a:srgbClr val="0033A0"/>
                </a:solidFill>
                <a:latin typeface="Arial" panose="020B0604020202020204"/>
              </a:rPr>
              <a:t>05</a:t>
            </a:r>
            <a:r>
              <a:rPr kumimoji="0" lang="en-US" sz="1600" b="0" i="0" u="none" strike="noStrike" kern="1200" cap="none" spc="0" normalizeH="0" baseline="0" noProof="0" dirty="0">
                <a:ln>
                  <a:noFill/>
                </a:ln>
                <a:solidFill>
                  <a:srgbClr val="0033A0"/>
                </a:solidFill>
                <a:effectLst/>
                <a:uLnTx/>
                <a:uFillTx/>
                <a:latin typeface="Arial" panose="020B0604020202020204"/>
                <a:ea typeface="+mn-ea"/>
                <a:cs typeface="+mn-cs"/>
              </a:rPr>
              <a:t> 05 00</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Cost Range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400k - 1.5M CHF</a:t>
            </a:r>
            <a:endPar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sng" strike="noStrike" kern="1200" cap="none" spc="0" normalizeH="0" baseline="0" noProof="0" dirty="0">
                <a:ln>
                  <a:noFill/>
                </a:ln>
                <a:solidFill>
                  <a:srgbClr val="0033A0"/>
                </a:solidFill>
                <a:effectLst/>
                <a:uLnTx/>
                <a:uFillTx/>
                <a:latin typeface="Arial" panose="020B0604020202020204"/>
                <a:ea typeface="+mn-ea"/>
                <a:cs typeface="+mn-cs"/>
              </a:rPr>
              <a:t>Planning:</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MS: Q3 2025 IT:  Q4 2025</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Contact:</a:t>
            </a:r>
            <a:r>
              <a:rPr kumimoji="0" lang="en-GB" sz="1600" b="1" i="0" u="none" strike="noStrike" kern="1200" cap="none" spc="0" normalizeH="0" baseline="0" noProof="0">
                <a:ln>
                  <a:noFill/>
                </a:ln>
                <a:solidFill>
                  <a:srgbClr val="FFFFFF"/>
                </a:solidFill>
                <a:effectLst/>
                <a:highlight>
                  <a:srgbClr val="0000FF"/>
                </a:highlight>
                <a:uLnTx/>
                <a:uFillTx/>
                <a:latin typeface="Arial" panose="020B0604020202020204"/>
                <a:ea typeface="+mn-ea"/>
                <a:cs typeface="+mn-cs"/>
              </a:rPr>
              <a:t>	                     simone.paoletti@</a:t>
            </a:r>
            <a:r>
              <a:rPr kumimoji="0" lang="en-GB" sz="1600" b="1" i="0" u="none" strike="noStrike" kern="1200" cap="none" spc="0" normalizeH="0" baseline="0" noProof="0" dirty="0">
                <a:ln>
                  <a:noFill/>
                </a:ln>
                <a:solidFill>
                  <a:srgbClr val="FFFFFF"/>
                </a:solidFill>
                <a:effectLst/>
                <a:highlight>
                  <a:srgbClr val="0000FF"/>
                </a:highlight>
                <a:uLnTx/>
                <a:uFillTx/>
                <a:latin typeface="Arial" panose="020B0604020202020204"/>
                <a:ea typeface="+mn-ea"/>
                <a:cs typeface="+mn-cs"/>
              </a:rPr>
              <a:t>cern.ch</a:t>
            </a:r>
            <a:r>
              <a:rPr kumimoji="0" lang="en-GB" sz="2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pic>
        <p:nvPicPr>
          <p:cNvPr id="14" name="Picture 13">
            <a:extLst>
              <a:ext uri="{FF2B5EF4-FFF2-40B4-BE49-F238E27FC236}">
                <a16:creationId xmlns:a16="http://schemas.microsoft.com/office/drawing/2014/main" id="{44F20955-292C-2D81-C885-64BB445C7860}"/>
              </a:ext>
            </a:extLst>
          </p:cNvPr>
          <p:cNvPicPr>
            <a:picLocks noChangeAspect="1"/>
          </p:cNvPicPr>
          <p:nvPr/>
        </p:nvPicPr>
        <p:blipFill>
          <a:blip r:embed="rId3"/>
          <a:stretch>
            <a:fillRect/>
          </a:stretch>
        </p:blipFill>
        <p:spPr>
          <a:xfrm>
            <a:off x="7337302" y="3754209"/>
            <a:ext cx="3496163" cy="2038635"/>
          </a:xfrm>
          <a:prstGeom prst="rect">
            <a:avLst/>
          </a:prstGeom>
        </p:spPr>
      </p:pic>
    </p:spTree>
    <p:extLst>
      <p:ext uri="{BB962C8B-B14F-4D97-AF65-F5344CB8AC3E}">
        <p14:creationId xmlns:p14="http://schemas.microsoft.com/office/powerpoint/2010/main" val="1914820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D4E84-2C29-EE9F-74AC-B6956A6DCC5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C7823F-184E-7EA7-30EC-A5D7411DFD1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Title 1">
            <a:extLst>
              <a:ext uri="{FF2B5EF4-FFF2-40B4-BE49-F238E27FC236}">
                <a16:creationId xmlns:a16="http://schemas.microsoft.com/office/drawing/2014/main" id="{568BC935-CCFF-9852-0D9D-14535036CE56}"/>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Electrical motor overhaul</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(DO-34739/TE/CRG) </a:t>
            </a:r>
          </a:p>
        </p:txBody>
      </p:sp>
      <p:sp>
        <p:nvSpPr>
          <p:cNvPr id="8" name="TextBox 7">
            <a:extLst>
              <a:ext uri="{FF2B5EF4-FFF2-40B4-BE49-F238E27FC236}">
                <a16:creationId xmlns:a16="http://schemas.microsoft.com/office/drawing/2014/main" id="{8DC1FA21-55A7-A013-CD76-63C07C963330}"/>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Nicolas.Bonetti@cern.ch</a:t>
            </a:r>
          </a:p>
        </p:txBody>
      </p:sp>
      <p:sp>
        <p:nvSpPr>
          <p:cNvPr id="9" name="Text Placeholder 3">
            <a:extLst>
              <a:ext uri="{FF2B5EF4-FFF2-40B4-BE49-F238E27FC236}">
                <a16:creationId xmlns:a16="http://schemas.microsoft.com/office/drawing/2014/main" id="{368FF66D-FE53-CCAE-FE17-0240777F898C}"/>
              </a:ext>
            </a:extLst>
          </p:cNvPr>
          <p:cNvSpPr txBox="1">
            <a:spLocks/>
          </p:cNvSpPr>
          <p:nvPr/>
        </p:nvSpPr>
        <p:spPr>
          <a:xfrm>
            <a:off x="227160" y="1187131"/>
            <a:ext cx="5985379"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02 09 01 00 (Alternating current motors)</a:t>
            </a:r>
          </a:p>
          <a:p>
            <a:r>
              <a:rPr lang="en-GB" sz="1400" u="sng" dirty="0">
                <a:solidFill>
                  <a:schemeClr val="accent1"/>
                </a:solidFill>
              </a:rPr>
              <a:t>Cost Range :</a:t>
            </a:r>
            <a:r>
              <a:rPr lang="en-GB" sz="1400" b="0" dirty="0">
                <a:solidFill>
                  <a:schemeClr val="accent1"/>
                </a:solidFill>
              </a:rPr>
              <a:t>  200k – 400k CHF</a:t>
            </a:r>
          </a:p>
          <a:p>
            <a:r>
              <a:rPr lang="en-GB" sz="1400" u="sng" dirty="0">
                <a:solidFill>
                  <a:schemeClr val="accent1"/>
                </a:solidFill>
              </a:rPr>
              <a:t>Planning:</a:t>
            </a:r>
            <a:r>
              <a:rPr lang="en-GB" sz="1400" b="0" dirty="0">
                <a:solidFill>
                  <a:schemeClr val="accent1"/>
                </a:solidFill>
              </a:rPr>
              <a:t> 	DO : Q4 2025</a:t>
            </a:r>
          </a:p>
          <a:p>
            <a:pPr>
              <a:spcBef>
                <a:spcPts val="0"/>
              </a:spcBef>
            </a:pPr>
            <a:r>
              <a:rPr lang="en-GB" sz="1400" b="0" dirty="0">
                <a:solidFill>
                  <a:schemeClr val="accent1"/>
                </a:solidFill>
              </a:rPr>
              <a:t>	Contract start: Q1 2026</a:t>
            </a:r>
          </a:p>
        </p:txBody>
      </p:sp>
      <p:sp>
        <p:nvSpPr>
          <p:cNvPr id="2" name="Text Placeholder 3">
            <a:extLst>
              <a:ext uri="{FF2B5EF4-FFF2-40B4-BE49-F238E27FC236}">
                <a16:creationId xmlns:a16="http://schemas.microsoft.com/office/drawing/2014/main" id="{DFC29D04-1C65-1746-D80C-155CB0054E0F}"/>
              </a:ext>
            </a:extLst>
          </p:cNvPr>
          <p:cNvSpPr txBox="1">
            <a:spLocks/>
          </p:cNvSpPr>
          <p:nvPr/>
        </p:nvSpPr>
        <p:spPr>
          <a:xfrm>
            <a:off x="227160" y="2973588"/>
            <a:ext cx="7080157"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Overhaul of 75 low-voltage (400 V) and 70 medium-voltage (3.3 kV) electrical motors</a:t>
            </a:r>
          </a:p>
          <a:p>
            <a:pPr marL="285750" indent="-285750" algn="just">
              <a:spcBef>
                <a:spcPts val="0"/>
              </a:spcBef>
              <a:buFont typeface="Arial" panose="020B0604020202020204" pitchFamily="34" charset="0"/>
              <a:buChar char="•"/>
            </a:pPr>
            <a:r>
              <a:rPr lang="en-GB" sz="1400" b="0" dirty="0">
                <a:solidFill>
                  <a:schemeClr val="accent1"/>
                </a:solidFill>
              </a:rPr>
              <a:t>In accordance with IEC 60034 standards.</a:t>
            </a: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overhauling in accordance with IEC 60034 standards. They shall be certified and equipped with proper electrical testing tools and benches, a painting facility, an oven, a balancing system, etc.</a:t>
            </a:r>
          </a:p>
        </p:txBody>
      </p:sp>
      <p:pic>
        <p:nvPicPr>
          <p:cNvPr id="6" name="Picture 5" descr="A large machine with pipes and valves&#10;&#10;AI-generated content may be incorrect.">
            <a:extLst>
              <a:ext uri="{FF2B5EF4-FFF2-40B4-BE49-F238E27FC236}">
                <a16:creationId xmlns:a16="http://schemas.microsoft.com/office/drawing/2014/main" id="{FF855DC3-4453-C329-06CF-3D441A95FACD}"/>
              </a:ext>
            </a:extLst>
          </p:cNvPr>
          <p:cNvPicPr>
            <a:picLocks noChangeAspect="1"/>
          </p:cNvPicPr>
          <p:nvPr/>
        </p:nvPicPr>
        <p:blipFill>
          <a:blip r:embed="rId3"/>
          <a:stretch>
            <a:fillRect/>
          </a:stretch>
        </p:blipFill>
        <p:spPr>
          <a:xfrm rot="5400000">
            <a:off x="7203192" y="1298779"/>
            <a:ext cx="2748570" cy="2061427"/>
          </a:xfrm>
          <a:prstGeom prst="rect">
            <a:avLst/>
          </a:prstGeom>
        </p:spPr>
      </p:pic>
      <p:pic>
        <p:nvPicPr>
          <p:cNvPr id="12" name="Picture 11" descr="A large blue machine with pipes&#10;&#10;AI-generated content may be incorrect.">
            <a:extLst>
              <a:ext uri="{FF2B5EF4-FFF2-40B4-BE49-F238E27FC236}">
                <a16:creationId xmlns:a16="http://schemas.microsoft.com/office/drawing/2014/main" id="{1BF31FAC-C9BB-8AD2-FCC2-8E355A0DB84B}"/>
              </a:ext>
            </a:extLst>
          </p:cNvPr>
          <p:cNvPicPr>
            <a:picLocks noChangeAspect="1"/>
          </p:cNvPicPr>
          <p:nvPr/>
        </p:nvPicPr>
        <p:blipFill>
          <a:blip r:embed="rId4"/>
          <a:stretch>
            <a:fillRect/>
          </a:stretch>
        </p:blipFill>
        <p:spPr>
          <a:xfrm rot="5400000">
            <a:off x="9090489" y="2462004"/>
            <a:ext cx="3053155" cy="2289866"/>
          </a:xfrm>
          <a:prstGeom prst="rect">
            <a:avLst/>
          </a:prstGeom>
        </p:spPr>
      </p:pic>
    </p:spTree>
    <p:extLst>
      <p:ext uri="{BB962C8B-B14F-4D97-AF65-F5344CB8AC3E}">
        <p14:creationId xmlns:p14="http://schemas.microsoft.com/office/powerpoint/2010/main" val="487353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10" name="Rectangle 9">
            <a:extLst>
              <a:ext uri="{FF2B5EF4-FFF2-40B4-BE49-F238E27FC236}">
                <a16:creationId xmlns:a16="http://schemas.microsoft.com/office/drawing/2014/main" id="{F1A4503E-0EBE-FF75-95A2-2857B23F0AD1}"/>
              </a:ext>
            </a:extLst>
          </p:cNvPr>
          <p:cNvSpPr/>
          <p:nvPr/>
        </p:nvSpPr>
        <p:spPr>
          <a:xfrm>
            <a:off x="7571679" y="5499"/>
            <a:ext cx="462032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7738948" y="418561"/>
            <a:ext cx="4453053" cy="4608512"/>
          </a:xfrm>
        </p:spPr>
        <p:txBody>
          <a:bodyPr/>
          <a:lstStyle/>
          <a:p>
            <a:pPr marL="0" indent="0">
              <a:buNone/>
            </a:pPr>
            <a:r>
              <a:rPr lang="fr-CH" altLang="en-US" sz="4400" dirty="0">
                <a:solidFill>
                  <a:schemeClr val="bg2"/>
                </a:solidFill>
                <a:ea typeface="+mj-ea"/>
                <a:cs typeface="+mj-cs"/>
              </a:rPr>
              <a:t>Electronics, </a:t>
            </a:r>
            <a:r>
              <a:rPr lang="fr-CH" altLang="en-US" sz="4400" dirty="0" err="1">
                <a:solidFill>
                  <a:schemeClr val="bg2"/>
                </a:solidFill>
                <a:ea typeface="+mj-ea"/>
                <a:cs typeface="+mj-cs"/>
              </a:rPr>
              <a:t>Radiofrequency</a:t>
            </a:r>
            <a:r>
              <a:rPr lang="fr-CH" altLang="en-US" sz="4400" dirty="0">
                <a:latin typeface="+mj-lt"/>
                <a:cs typeface="Calibri" panose="020F0502020204030204" pitchFamily="34" charset="0"/>
              </a:rPr>
              <a:t> </a:t>
            </a:r>
          </a:p>
          <a:p>
            <a:pPr>
              <a:lnSpc>
                <a:spcPts val="2600"/>
              </a:lnSpc>
              <a:spcBef>
                <a:spcPts val="800"/>
              </a:spcBef>
              <a:spcAft>
                <a:spcPts val="0"/>
              </a:spcAft>
            </a:pPr>
            <a:endParaRPr lang="en-US" sz="4400" dirty="0"/>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364110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Custom designed PCIe based fibre optics I/O cards (MS-5040/EP)</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1" y="2993486"/>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GB" sz="1400" u="sng" dirty="0">
                <a:solidFill>
                  <a:schemeClr val="accent1"/>
                </a:solidFill>
              </a:rPr>
              <a:t>Scope</a:t>
            </a:r>
            <a:r>
              <a:rPr lang="en-GB" sz="1400" dirty="0">
                <a:solidFill>
                  <a:schemeClr val="accent1"/>
                </a:solidFill>
              </a:rPr>
              <a:t>:</a:t>
            </a:r>
          </a:p>
          <a:p>
            <a:pPr>
              <a:lnSpc>
                <a:spcPct val="100000"/>
              </a:lnSpc>
              <a:spcBef>
                <a:spcPts val="0"/>
              </a:spcBef>
              <a:spcAft>
                <a:spcPts val="0"/>
              </a:spcAft>
            </a:pPr>
            <a:r>
              <a:rPr lang="en-GB" sz="1400" b="0" dirty="0">
                <a:solidFill>
                  <a:schemeClr val="accent1"/>
                </a:solidFill>
              </a:rPr>
              <a:t>Assembly and testing of approx. 800 PCBs</a:t>
            </a:r>
          </a:p>
          <a:p>
            <a:pPr marL="285750" indent="-285750">
              <a:spcBef>
                <a:spcPts val="0"/>
              </a:spcBef>
              <a:buFont typeface="Arial" panose="020B0604020202020204" pitchFamily="34" charset="0"/>
              <a:buChar char="•"/>
            </a:pPr>
            <a:r>
              <a:rPr lang="en-GB" sz="1400" b="0" dirty="0">
                <a:solidFill>
                  <a:schemeClr val="accent1"/>
                </a:solidFill>
              </a:rPr>
              <a:t>Versal Prime VP1552 FPGA</a:t>
            </a:r>
          </a:p>
          <a:p>
            <a:pPr marL="285750" indent="-285750">
              <a:spcBef>
                <a:spcPts val="0"/>
              </a:spcBef>
              <a:buFont typeface="Arial" panose="020B0604020202020204" pitchFamily="34" charset="0"/>
              <a:buChar char="•"/>
            </a:pPr>
            <a:r>
              <a:rPr lang="en-GB" sz="1400" b="0" dirty="0">
                <a:solidFill>
                  <a:schemeClr val="accent1"/>
                </a:solidFill>
              </a:rPr>
              <a:t>PCIe Gen5 x16</a:t>
            </a:r>
          </a:p>
          <a:p>
            <a:pPr marL="285750" indent="-285750">
              <a:spcBef>
                <a:spcPts val="0"/>
              </a:spcBef>
              <a:buFont typeface="Arial" panose="020B0604020202020204" pitchFamily="34" charset="0"/>
              <a:buChar char="•"/>
            </a:pPr>
            <a:r>
              <a:rPr lang="en-GB" sz="1400" b="0" dirty="0">
                <a:solidFill>
                  <a:schemeClr val="accent1"/>
                </a:solidFill>
              </a:rPr>
              <a:t>Up to 52 optical links, link speed up to 25 Gb/s</a:t>
            </a:r>
          </a:p>
          <a:p>
            <a:pPr marL="285750" indent="-285750">
              <a:spcBef>
                <a:spcPts val="0"/>
              </a:spcBef>
              <a:buFont typeface="Arial" panose="020B0604020202020204" pitchFamily="34" charset="0"/>
              <a:buChar char="•"/>
            </a:pPr>
            <a:r>
              <a:rPr lang="en-GB" sz="1400" b="0" dirty="0">
                <a:solidFill>
                  <a:schemeClr val="accent1"/>
                </a:solidFill>
              </a:rPr>
              <a:t>Overall PCB dimensions: 311.99 x 106.65 m</a:t>
            </a:r>
          </a:p>
          <a:p>
            <a:pPr marL="285750" indent="-285750">
              <a:spcBef>
                <a:spcPts val="0"/>
              </a:spcBef>
              <a:buFont typeface="Arial" panose="020B0604020202020204" pitchFamily="34" charset="0"/>
              <a:buChar char="•"/>
            </a:pPr>
            <a:r>
              <a:rPr lang="en-GB" sz="1400" b="0" dirty="0">
                <a:solidFill>
                  <a:schemeClr val="accent1"/>
                </a:solidFill>
              </a:rPr>
              <a:t>24 layers and a thickness of (3.00 ± 0.28) mm</a:t>
            </a:r>
          </a:p>
          <a:p>
            <a:pPr marL="285750" indent="-285750">
              <a:spcBef>
                <a:spcPts val="0"/>
              </a:spcBef>
              <a:buFont typeface="Arial" panose="020B0604020202020204" pitchFamily="34" charset="0"/>
              <a:buChar char="•"/>
            </a:pPr>
            <a:r>
              <a:rPr lang="en-GB" sz="1400" b="0" dirty="0">
                <a:solidFill>
                  <a:schemeClr val="accent1"/>
                </a:solidFill>
              </a:rPr>
              <a:t>PCB material is EM980K</a:t>
            </a:r>
          </a:p>
          <a:p>
            <a:r>
              <a:rPr lang="en-GB" sz="1400" u="sng" dirty="0">
                <a:solidFill>
                  <a:schemeClr val="accent1"/>
                </a:solidFill>
              </a:rPr>
              <a:t>Duration:</a:t>
            </a:r>
            <a:r>
              <a:rPr lang="en-GB" sz="1400" dirty="0">
                <a:solidFill>
                  <a:schemeClr val="accent1"/>
                </a:solidFill>
              </a:rPr>
              <a:t> </a:t>
            </a:r>
            <a:r>
              <a:rPr lang="en-GB" sz="1400" b="0" dirty="0">
                <a:solidFill>
                  <a:schemeClr val="accent1"/>
                </a:solidFill>
              </a:rPr>
              <a:t>Production over 12 months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assembly and test of PCBs of the complexity required. At least 50% shall originate in </a:t>
            </a:r>
            <a:r>
              <a:rPr lang="en-US" sz="1400" b="0" dirty="0">
                <a:solidFill>
                  <a:schemeClr val="accent1"/>
                </a:solidFill>
              </a:rPr>
              <a:t>FR, DE, IL, IT, NL, RO, CH, US.</a:t>
            </a:r>
            <a:endParaRPr lang="en-GB" sz="1400" b="0" dirty="0">
              <a:solidFill>
                <a:schemeClr val="accent1"/>
              </a:solidFill>
            </a:endParaRP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schemeClr val="bg1"/>
                </a:solidFill>
                <a:latin typeface="Arial"/>
              </a:rPr>
              <a:t>Carlo</a:t>
            </a:r>
            <a:r>
              <a:rPr lang="en-US" dirty="0" err="1">
                <a:solidFill>
                  <a:schemeClr val="bg1"/>
                </a:solidFill>
                <a:latin typeface="Arial"/>
              </a:rPr>
              <a:t>.</a:t>
            </a:r>
            <a:r>
              <a:rPr lang="en-US" b="1" dirty="0" err="1">
                <a:solidFill>
                  <a:schemeClr val="bg1"/>
                </a:solidFill>
                <a:latin typeface="Arial"/>
              </a:rPr>
              <a:t>Alberto.Gottardo</a:t>
            </a:r>
            <a:r>
              <a:rPr lang="pt-BR" b="1" dirty="0">
                <a:solidFill>
                  <a:schemeClr val="bg1"/>
                </a:solidFill>
                <a:latin typeface="Arial"/>
              </a:rPr>
              <a:t>@cern.ch</a:t>
            </a:r>
            <a:endParaRPr lang="en-US" b="1" dirty="0">
              <a:solidFill>
                <a:schemeClr val="bg1"/>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6122022"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03 04 09 00 (PCI, PCIe modular electronic boards) </a:t>
            </a:r>
          </a:p>
          <a:p>
            <a:r>
              <a:rPr lang="en-GB" sz="1400" u="sng" dirty="0">
                <a:solidFill>
                  <a:schemeClr val="accent1"/>
                </a:solidFill>
              </a:rPr>
              <a:t>Cost Range :</a:t>
            </a:r>
            <a:r>
              <a:rPr lang="en-GB" sz="1400" b="0" dirty="0">
                <a:solidFill>
                  <a:schemeClr val="accent1"/>
                </a:solidFill>
              </a:rPr>
              <a:t>  400 K – 1.5 M CHF</a:t>
            </a:r>
          </a:p>
          <a:p>
            <a:r>
              <a:rPr lang="en-GB" sz="1400" u="sng" dirty="0">
                <a:solidFill>
                  <a:schemeClr val="accent1"/>
                </a:solidFill>
              </a:rPr>
              <a:t>Planning:</a:t>
            </a:r>
            <a:r>
              <a:rPr lang="en-GB" sz="1400" b="0" dirty="0">
                <a:solidFill>
                  <a:schemeClr val="accent1"/>
                </a:solidFill>
              </a:rPr>
              <a:t> 	MS : Q4 2024 - published </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a:t>
            </a:r>
          </a:p>
        </p:txBody>
      </p:sp>
      <p:sp>
        <p:nvSpPr>
          <p:cNvPr id="2" name="TextBox 1">
            <a:extLst>
              <a:ext uri="{FF2B5EF4-FFF2-40B4-BE49-F238E27FC236}">
                <a16:creationId xmlns:a16="http://schemas.microsoft.com/office/drawing/2014/main" id="{CFB0D6A9-135B-F61F-7F27-5FA577FC6EB0}"/>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5" name="Picture 4">
            <a:extLst>
              <a:ext uri="{FF2B5EF4-FFF2-40B4-BE49-F238E27FC236}">
                <a16:creationId xmlns:a16="http://schemas.microsoft.com/office/drawing/2014/main" id="{7C9300D1-C933-CED5-22BC-18A5F146CA50}"/>
              </a:ext>
            </a:extLst>
          </p:cNvPr>
          <p:cNvPicPr>
            <a:picLocks noChangeAspect="1"/>
          </p:cNvPicPr>
          <p:nvPr/>
        </p:nvPicPr>
        <p:blipFill>
          <a:blip r:embed="rId4"/>
          <a:stretch>
            <a:fillRect/>
          </a:stretch>
        </p:blipFill>
        <p:spPr>
          <a:xfrm>
            <a:off x="5706525" y="2118912"/>
            <a:ext cx="6082275" cy="2451294"/>
          </a:xfrm>
          <a:prstGeom prst="rect">
            <a:avLst/>
          </a:prstGeom>
        </p:spPr>
      </p:pic>
    </p:spTree>
    <p:extLst>
      <p:ext uri="{BB962C8B-B14F-4D97-AF65-F5344CB8AC3E}">
        <p14:creationId xmlns:p14="http://schemas.microsoft.com/office/powerpoint/2010/main" val="2240325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A9AC6B-F710-30E1-7043-075A9DD0B6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0"/>
            <a:ext cx="12192000" cy="6328448"/>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80399" y="354477"/>
            <a:ext cx="3873707" cy="4608512"/>
          </a:xfrm>
        </p:spPr>
        <p:txBody>
          <a:bodyPr/>
          <a:lstStyle/>
          <a:p>
            <a:pPr marL="0" indent="0">
              <a:buNone/>
            </a:pPr>
            <a:r>
              <a:rPr lang="en-US" sz="4400" dirty="0">
                <a:latin typeface="+mj-lt"/>
                <a:ea typeface="+mj-ea"/>
                <a:cs typeface="+mj-cs"/>
              </a:rPr>
              <a:t>Mechanical Engineering, Raw Materials</a:t>
            </a:r>
          </a:p>
          <a:p>
            <a:pPr>
              <a:lnSpc>
                <a:spcPts val="2600"/>
              </a:lnSpc>
              <a:spcBef>
                <a:spcPts val="800"/>
              </a:spcBef>
              <a:spcAft>
                <a:spcPts val="0"/>
              </a:spcAft>
            </a:pPr>
            <a:endParaRPr lang="en-US" sz="4400" dirty="0"/>
          </a:p>
        </p:txBody>
      </p:sp>
    </p:spTree>
    <p:extLst>
      <p:ext uri="{BB962C8B-B14F-4D97-AF65-F5344CB8AC3E}">
        <p14:creationId xmlns:p14="http://schemas.microsoft.com/office/powerpoint/2010/main" val="2250209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1.4429 AISI 316LN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(MS-5056/SCE)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80T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1.4429 AISI 316LN (Electroslag Remelting ESR)</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Q3/Q4 2025</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Tree>
    <p:extLst>
      <p:ext uri="{BB962C8B-B14F-4D97-AF65-F5344CB8AC3E}">
        <p14:creationId xmlns:p14="http://schemas.microsoft.com/office/powerpoint/2010/main" val="406860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1.4306 AISI 304L for 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(MS-5054/SCE)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70T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1.4306 AISI 304L</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Q3/Q4 2025</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Tree>
    <p:extLst>
      <p:ext uri="{BB962C8B-B14F-4D97-AF65-F5344CB8AC3E}">
        <p14:creationId xmlns:p14="http://schemas.microsoft.com/office/powerpoint/2010/main" val="2336161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238"/>
            <a:ext cx="12187669" cy="6338456"/>
          </a:xfrm>
          <a:prstGeom prst="rect">
            <a:avLst/>
          </a:prstGeom>
        </p:spPr>
      </p:pic>
      <p:sp>
        <p:nvSpPr>
          <p:cNvPr id="11" name="Rectangle 10">
            <a:extLst>
              <a:ext uri="{FF2B5EF4-FFF2-40B4-BE49-F238E27FC236}">
                <a16:creationId xmlns:a16="http://schemas.microsoft.com/office/drawing/2014/main" id="{99F344D8-CD73-0FC4-6E9D-C6567E87989E}"/>
              </a:ext>
            </a:extLst>
          </p:cNvPr>
          <p:cNvSpPr/>
          <p:nvPr/>
        </p:nvSpPr>
        <p:spPr>
          <a:xfrm>
            <a:off x="7928406" y="-4157"/>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ltLang="en-US" sz="4400" dirty="0">
                <a:solidFill>
                  <a:schemeClr val="bg2"/>
                </a:solidFill>
                <a:latin typeface="+mn-lt"/>
              </a:rPr>
              <a:t>Cooling &amp; Ventilation,</a:t>
            </a:r>
            <a:br>
              <a:rPr lang="en-US" altLang="en-US" sz="4400" dirty="0">
                <a:solidFill>
                  <a:schemeClr val="bg2"/>
                </a:solidFill>
                <a:latin typeface="+mn-lt"/>
              </a:rPr>
            </a:br>
            <a:r>
              <a:rPr lang="en-US" altLang="en-US" sz="4400" dirty="0">
                <a:solidFill>
                  <a:schemeClr val="bg2"/>
                </a:solidFill>
                <a:latin typeface="+mn-lt"/>
              </a:rPr>
              <a:t>Cryogenics</a:t>
            </a:r>
            <a:br>
              <a:rPr lang="en-US" altLang="en-US" sz="4400" dirty="0">
                <a:solidFill>
                  <a:schemeClr val="bg2"/>
                </a:solidFill>
                <a:latin typeface="+mn-lt"/>
              </a:rPr>
            </a:br>
            <a:endParaRPr lang="en-US" sz="4400" dirty="0">
              <a:solidFill>
                <a:schemeClr val="bg2"/>
              </a:solidFill>
              <a:latin typeface="+mn-lt"/>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778095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Cu-OFE (Oxygen-Free Copper) sheets and plates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(MS-5057/SCE)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50T Oxygen- Free Electronic copper (UNS C10100) Grade 1, according to ASTM B224 with a maximum oxygen content of 5ppm</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03 (Copper)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October 2025</a:t>
            </a:r>
          </a:p>
        </p:txBody>
      </p:sp>
      <p:pic>
        <p:nvPicPr>
          <p:cNvPr id="6" name="Picture 5">
            <a:extLst>
              <a:ext uri="{FF2B5EF4-FFF2-40B4-BE49-F238E27FC236}">
                <a16:creationId xmlns:a16="http://schemas.microsoft.com/office/drawing/2014/main" id="{471AF4CA-0E5F-D542-8AAB-5A3CD65E8322}"/>
              </a:ext>
            </a:extLst>
          </p:cNvPr>
          <p:cNvPicPr>
            <a:picLocks noChangeAspect="1"/>
          </p:cNvPicPr>
          <p:nvPr/>
        </p:nvPicPr>
        <p:blipFill>
          <a:blip r:embed="rId3"/>
          <a:stretch>
            <a:fillRect/>
          </a:stretch>
        </p:blipFill>
        <p:spPr>
          <a:xfrm>
            <a:off x="7211200" y="1564792"/>
            <a:ext cx="4753638" cy="3562847"/>
          </a:xfrm>
          <a:prstGeom prst="rect">
            <a:avLst/>
          </a:prstGeom>
        </p:spPr>
      </p:pic>
    </p:spTree>
    <p:extLst>
      <p:ext uri="{BB962C8B-B14F-4D97-AF65-F5344CB8AC3E}">
        <p14:creationId xmlns:p14="http://schemas.microsoft.com/office/powerpoint/2010/main" val="19058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99A0E-57D6-DD0D-78EB-323B4034322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1281EB-0F71-302A-8ED4-02A12018399A}"/>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4" name="Title 1">
            <a:extLst>
              <a:ext uri="{FF2B5EF4-FFF2-40B4-BE49-F238E27FC236}">
                <a16:creationId xmlns:a16="http://schemas.microsoft.com/office/drawing/2014/main" id="{023C6338-8A41-62D4-6597-C8DCB04FF008}"/>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CuCr1Zr blanks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(MS-5074/BE) </a:t>
            </a:r>
          </a:p>
        </p:txBody>
      </p:sp>
      <p:sp>
        <p:nvSpPr>
          <p:cNvPr id="7" name="Text Placeholder 3">
            <a:extLst>
              <a:ext uri="{FF2B5EF4-FFF2-40B4-BE49-F238E27FC236}">
                <a16:creationId xmlns:a16="http://schemas.microsoft.com/office/drawing/2014/main" id="{91208688-B6D4-D6FF-5208-C5524FE62491}"/>
              </a:ext>
            </a:extLst>
          </p:cNvPr>
          <p:cNvSpPr txBox="1">
            <a:spLocks/>
          </p:cNvSpPr>
          <p:nvPr/>
        </p:nvSpPr>
        <p:spPr>
          <a:xfrm>
            <a:off x="227162" y="3174224"/>
            <a:ext cx="5868838" cy="287973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forged CuCr1Zr blanks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Material:  CuCr1Zr CW106C according to EN 12420, multi-directional forged, solution annealed, and precipitation hardened. Delivered in temper H120 (according to EN 12167).</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Delivery by July 2026</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forging, machining, and material testing and certification.</a:t>
            </a:r>
          </a:p>
        </p:txBody>
      </p:sp>
      <p:sp>
        <p:nvSpPr>
          <p:cNvPr id="8" name="TextBox 7">
            <a:extLst>
              <a:ext uri="{FF2B5EF4-FFF2-40B4-BE49-F238E27FC236}">
                <a16:creationId xmlns:a16="http://schemas.microsoft.com/office/drawing/2014/main" id="{5733F8B9-A420-F525-0598-32424CEB3CB6}"/>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15F95236-26A4-306E-7E13-19C93615A47F}"/>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03 03 (Copper, copper alloys)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Q4 2025</a:t>
            </a:r>
          </a:p>
        </p:txBody>
      </p:sp>
      <p:pic>
        <p:nvPicPr>
          <p:cNvPr id="5" name="Picture 4" descr="A close-up of a red box&#10;&#10;Description automatically generated">
            <a:extLst>
              <a:ext uri="{FF2B5EF4-FFF2-40B4-BE49-F238E27FC236}">
                <a16:creationId xmlns:a16="http://schemas.microsoft.com/office/drawing/2014/main" id="{FC4A927A-02DD-EA7C-C51B-F5855711DFFE}"/>
              </a:ext>
            </a:extLst>
          </p:cNvPr>
          <p:cNvPicPr>
            <a:picLocks noChangeAspect="1"/>
          </p:cNvPicPr>
          <p:nvPr/>
        </p:nvPicPr>
        <p:blipFill>
          <a:blip r:embed="rId3"/>
          <a:srcRect l="34413"/>
          <a:stretch/>
        </p:blipFill>
        <p:spPr>
          <a:xfrm>
            <a:off x="6151233" y="1308089"/>
            <a:ext cx="5637567" cy="1831289"/>
          </a:xfrm>
          <a:prstGeom prst="rect">
            <a:avLst/>
          </a:prstGeom>
        </p:spPr>
      </p:pic>
      <p:cxnSp>
        <p:nvCxnSpPr>
          <p:cNvPr id="11" name="Straight Arrow Connector 10">
            <a:extLst>
              <a:ext uri="{FF2B5EF4-FFF2-40B4-BE49-F238E27FC236}">
                <a16:creationId xmlns:a16="http://schemas.microsoft.com/office/drawing/2014/main" id="{3A471BB3-D01F-8943-CBB4-C9B80EB72F08}"/>
              </a:ext>
            </a:extLst>
          </p:cNvPr>
          <p:cNvCxnSpPr>
            <a:cxnSpLocks/>
          </p:cNvCxnSpPr>
          <p:nvPr/>
        </p:nvCxnSpPr>
        <p:spPr>
          <a:xfrm flipV="1">
            <a:off x="80468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30208B6-4C05-80C1-E4C7-1CEA7E42CD46}"/>
              </a:ext>
            </a:extLst>
          </p:cNvPr>
          <p:cNvCxnSpPr>
            <a:cxnSpLocks/>
          </p:cNvCxnSpPr>
          <p:nvPr/>
        </p:nvCxnSpPr>
        <p:spPr>
          <a:xfrm flipV="1">
            <a:off x="100280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5" name="Text Placeholder 3">
            <a:extLst>
              <a:ext uri="{FF2B5EF4-FFF2-40B4-BE49-F238E27FC236}">
                <a16:creationId xmlns:a16="http://schemas.microsoft.com/office/drawing/2014/main" id="{4787E082-B639-27A9-A33B-7A85E3657625}"/>
              </a:ext>
            </a:extLst>
          </p:cNvPr>
          <p:cNvSpPr txBox="1">
            <a:spLocks/>
          </p:cNvSpPr>
          <p:nvPr/>
        </p:nvSpPr>
        <p:spPr>
          <a:xfrm>
            <a:off x="7568886" y="3756672"/>
            <a:ext cx="4395952" cy="137096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1400" b="0" dirty="0">
                <a:solidFill>
                  <a:schemeClr val="accent1"/>
                </a:solidFill>
              </a:rPr>
              <a:t>6x DIMENSIONS : 300x810x420 mm³</a:t>
            </a:r>
          </a:p>
          <a:p>
            <a:r>
              <a:rPr lang="fr-FR" sz="1400" b="0" dirty="0">
                <a:solidFill>
                  <a:schemeClr val="accent1"/>
                </a:solidFill>
              </a:rPr>
              <a:t>2x DIMENSIONS : 800x810x420mm³</a:t>
            </a:r>
          </a:p>
          <a:p>
            <a:r>
              <a:rPr lang="fr-FR" sz="1400" b="0" dirty="0">
                <a:solidFill>
                  <a:schemeClr val="accent1"/>
                </a:solidFill>
              </a:rPr>
              <a:t>1x DIMENSIONS : 300x800x170mm³</a:t>
            </a:r>
          </a:p>
          <a:p>
            <a:endParaRPr lang="en-GB" sz="1400" b="0" dirty="0">
              <a:solidFill>
                <a:schemeClr val="accent1"/>
              </a:solidFill>
            </a:endParaRPr>
          </a:p>
        </p:txBody>
      </p:sp>
    </p:spTree>
    <p:extLst>
      <p:ext uri="{BB962C8B-B14F-4D97-AF65-F5344CB8AC3E}">
        <p14:creationId xmlns:p14="http://schemas.microsoft.com/office/powerpoint/2010/main" val="2852512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54CC1-2505-F114-22C3-1668BEE29A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F1B146-2B57-BC2B-C764-F5A3575A4DF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4" name="Title 1">
            <a:extLst>
              <a:ext uri="{FF2B5EF4-FFF2-40B4-BE49-F238E27FC236}">
                <a16:creationId xmlns:a16="http://schemas.microsoft.com/office/drawing/2014/main" id="{E6B32988-9CD1-3267-8966-4C58AF1CE7BF}"/>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Cast Iron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(MS-5075/BE) </a:t>
            </a:r>
          </a:p>
        </p:txBody>
      </p:sp>
      <p:sp>
        <p:nvSpPr>
          <p:cNvPr id="7" name="Text Placeholder 3">
            <a:extLst>
              <a:ext uri="{FF2B5EF4-FFF2-40B4-BE49-F238E27FC236}">
                <a16:creationId xmlns:a16="http://schemas.microsoft.com/office/drawing/2014/main" id="{FC815923-C5A9-6C60-74F6-622AFDB416A3}"/>
              </a:ext>
            </a:extLst>
          </p:cNvPr>
          <p:cNvSpPr txBox="1">
            <a:spLocks/>
          </p:cNvSpPr>
          <p:nvPr/>
        </p:nvSpPr>
        <p:spPr>
          <a:xfrm>
            <a:off x="227162" y="3393108"/>
            <a:ext cx="5868838"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410 T of Cast Iron Blocks machined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Main materials: Nodular Iron GJS – 400-18U-RT, acc. to EN 1563</a:t>
            </a:r>
          </a:p>
          <a:p>
            <a:pPr marL="285750" indent="-285750" algn="just">
              <a:spcBef>
                <a:spcPts val="0"/>
              </a:spcBef>
              <a:buFont typeface="Arial" panose="020B0604020202020204" pitchFamily="34" charset="0"/>
              <a:buChar char="•"/>
            </a:pPr>
            <a:r>
              <a:rPr lang="en-GB" sz="1400" b="0" dirty="0">
                <a:solidFill>
                  <a:schemeClr val="accent1"/>
                </a:solidFill>
              </a:rPr>
              <a:t>Paint: Primer anti-radiation: Inorganic zinc silicate; 2nd layer epoxy coat; (3rd layer red 3005)</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casting, machining, and material testing and certification.</a:t>
            </a:r>
          </a:p>
        </p:txBody>
      </p:sp>
      <p:sp>
        <p:nvSpPr>
          <p:cNvPr id="8" name="TextBox 7">
            <a:extLst>
              <a:ext uri="{FF2B5EF4-FFF2-40B4-BE49-F238E27FC236}">
                <a16:creationId xmlns:a16="http://schemas.microsoft.com/office/drawing/2014/main" id="{FF5ABEDE-8E4C-D06A-449B-411772F018E7}"/>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F081FEEB-7D22-AB80-6C35-0E896EB75122}"/>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04 01 (Cast iron, steel) </a:t>
            </a:r>
          </a:p>
          <a:p>
            <a:r>
              <a:rPr lang="en-GB" sz="1400" u="sng" dirty="0">
                <a:solidFill>
                  <a:schemeClr val="accent1"/>
                </a:solidFill>
              </a:rPr>
              <a:t>Cost Range :</a:t>
            </a:r>
            <a:r>
              <a:rPr lang="en-GB" sz="1400" b="0" dirty="0">
                <a:solidFill>
                  <a:schemeClr val="accent1"/>
                </a:solidFill>
              </a:rPr>
              <a:t>  1,5M CHF – 5M CHF</a:t>
            </a:r>
          </a:p>
          <a:p>
            <a:r>
              <a:rPr lang="en-GB" sz="1400" u="sng" dirty="0">
                <a:solidFill>
                  <a:schemeClr val="accent1"/>
                </a:solidFill>
              </a:rPr>
              <a:t>Planning:</a:t>
            </a:r>
            <a:r>
              <a:rPr lang="en-GB" sz="1400" b="0" dirty="0">
                <a:solidFill>
                  <a:schemeClr val="accent1"/>
                </a:solidFill>
              </a:rPr>
              <a:t> 	MS : Q3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Q3 2026</a:t>
            </a:r>
          </a:p>
          <a:p>
            <a:pPr>
              <a:spcBef>
                <a:spcPts val="0"/>
              </a:spcBef>
            </a:pPr>
            <a:r>
              <a:rPr lang="en-GB" sz="1400" b="0" dirty="0">
                <a:solidFill>
                  <a:schemeClr val="accent1"/>
                </a:solidFill>
              </a:rPr>
              <a:t>	Delivery by end 2027</a:t>
            </a:r>
          </a:p>
        </p:txBody>
      </p:sp>
      <p:sp>
        <p:nvSpPr>
          <p:cNvPr id="15" name="Text Placeholder 3">
            <a:extLst>
              <a:ext uri="{FF2B5EF4-FFF2-40B4-BE49-F238E27FC236}">
                <a16:creationId xmlns:a16="http://schemas.microsoft.com/office/drawing/2014/main" id="{10E47EEC-6CCD-16F8-0DD3-4E489B118DB4}"/>
              </a:ext>
            </a:extLst>
          </p:cNvPr>
          <p:cNvSpPr txBox="1">
            <a:spLocks/>
          </p:cNvSpPr>
          <p:nvPr/>
        </p:nvSpPr>
        <p:spPr>
          <a:xfrm>
            <a:off x="7392848" y="3383189"/>
            <a:ext cx="4395952" cy="203091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600"/>
              </a:spcAft>
            </a:pPr>
            <a:r>
              <a:rPr lang="fr-FR" sz="1400" b="0" dirty="0">
                <a:solidFill>
                  <a:schemeClr val="accent1"/>
                </a:solidFill>
              </a:rPr>
              <a:t>20x DIMENSIONS : 500x380x2100 mm³</a:t>
            </a:r>
          </a:p>
          <a:p>
            <a:pPr>
              <a:spcBef>
                <a:spcPts val="600"/>
              </a:spcBef>
              <a:spcAft>
                <a:spcPts val="600"/>
              </a:spcAft>
            </a:pPr>
            <a:r>
              <a:rPr lang="fr-FR" sz="1400" b="0" dirty="0">
                <a:solidFill>
                  <a:schemeClr val="accent1"/>
                </a:solidFill>
              </a:rPr>
              <a:t>20x DIMENSIONS : 500x820x2100 mm³</a:t>
            </a:r>
          </a:p>
          <a:p>
            <a:pPr>
              <a:spcBef>
                <a:spcPts val="600"/>
              </a:spcBef>
              <a:spcAft>
                <a:spcPts val="600"/>
              </a:spcAft>
            </a:pPr>
            <a:r>
              <a:rPr lang="fr-FR" sz="1400" b="0" dirty="0">
                <a:solidFill>
                  <a:schemeClr val="accent1"/>
                </a:solidFill>
              </a:rPr>
              <a:t>14x DIMENSIONS : 500x785x2100 mm³</a:t>
            </a:r>
          </a:p>
          <a:p>
            <a:pPr>
              <a:spcBef>
                <a:spcPts val="600"/>
              </a:spcBef>
              <a:spcAft>
                <a:spcPts val="600"/>
              </a:spcAft>
            </a:pPr>
            <a:r>
              <a:rPr lang="fr-FR" sz="1400" b="0" dirty="0">
                <a:solidFill>
                  <a:schemeClr val="accent1"/>
                </a:solidFill>
              </a:rPr>
              <a:t>7x DIMENSIONS : 3200x1600x800 mm</a:t>
            </a:r>
            <a:endParaRPr lang="en-GB" sz="1400" b="0" dirty="0">
              <a:solidFill>
                <a:schemeClr val="accent1"/>
              </a:solidFill>
            </a:endParaRPr>
          </a:p>
          <a:p>
            <a:pPr>
              <a:spcBef>
                <a:spcPts val="600"/>
              </a:spcBef>
              <a:spcAft>
                <a:spcPts val="600"/>
              </a:spcAft>
            </a:pPr>
            <a:r>
              <a:rPr lang="fr-FR" sz="1400" b="0" dirty="0">
                <a:solidFill>
                  <a:schemeClr val="accent1"/>
                </a:solidFill>
              </a:rPr>
              <a:t>1x DIMENSIONS : 490x3230x657 mm³</a:t>
            </a:r>
          </a:p>
          <a:p>
            <a:pPr>
              <a:spcBef>
                <a:spcPts val="600"/>
              </a:spcBef>
              <a:spcAft>
                <a:spcPts val="600"/>
              </a:spcAft>
            </a:pPr>
            <a:r>
              <a:rPr lang="fr-FR" sz="1400" b="0" dirty="0">
                <a:solidFill>
                  <a:schemeClr val="accent1"/>
                </a:solidFill>
              </a:rPr>
              <a:t>1x DIMENSIONS : 300x3230x440 mm³</a:t>
            </a:r>
          </a:p>
          <a:p>
            <a:pPr>
              <a:spcBef>
                <a:spcPts val="600"/>
              </a:spcBef>
              <a:spcAft>
                <a:spcPts val="600"/>
              </a:spcAft>
            </a:pPr>
            <a:endParaRPr lang="fr-FR" sz="1400" b="0" dirty="0">
              <a:solidFill>
                <a:schemeClr val="accent1"/>
              </a:solidFill>
            </a:endParaRPr>
          </a:p>
        </p:txBody>
      </p:sp>
      <p:pic>
        <p:nvPicPr>
          <p:cNvPr id="2" name="Picture 1" descr="A red square object with metal legs&#10;&#10;Description automatically generated">
            <a:extLst>
              <a:ext uri="{FF2B5EF4-FFF2-40B4-BE49-F238E27FC236}">
                <a16:creationId xmlns:a16="http://schemas.microsoft.com/office/drawing/2014/main" id="{C9BA5FA2-475B-AC06-9869-92F3A70BFDF8}"/>
              </a:ext>
            </a:extLst>
          </p:cNvPr>
          <p:cNvPicPr>
            <a:picLocks noChangeAspect="1"/>
          </p:cNvPicPr>
          <p:nvPr/>
        </p:nvPicPr>
        <p:blipFill>
          <a:blip r:embed="rId3"/>
          <a:stretch>
            <a:fillRect/>
          </a:stretch>
        </p:blipFill>
        <p:spPr>
          <a:xfrm>
            <a:off x="7889811" y="897890"/>
            <a:ext cx="2451100" cy="2531110"/>
          </a:xfrm>
          <a:prstGeom prst="rect">
            <a:avLst/>
          </a:prstGeom>
        </p:spPr>
      </p:pic>
      <p:cxnSp>
        <p:nvCxnSpPr>
          <p:cNvPr id="6" name="Straight Arrow Connector 5">
            <a:extLst>
              <a:ext uri="{FF2B5EF4-FFF2-40B4-BE49-F238E27FC236}">
                <a16:creationId xmlns:a16="http://schemas.microsoft.com/office/drawing/2014/main" id="{6E219A66-BE07-8BFE-244A-0E7F8C3AC32B}"/>
              </a:ext>
            </a:extLst>
          </p:cNvPr>
          <p:cNvCxnSpPr>
            <a:cxnSpLocks/>
          </p:cNvCxnSpPr>
          <p:nvPr/>
        </p:nvCxnSpPr>
        <p:spPr>
          <a:xfrm flipH="1">
            <a:off x="9959176" y="662854"/>
            <a:ext cx="584126" cy="49985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777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5C4A1-06A3-8A9E-1F6A-E301A0A878D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CBB1A4-127C-B797-F5AF-465033093563}"/>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4" name="Title 1">
            <a:extLst>
              <a:ext uri="{FF2B5EF4-FFF2-40B4-BE49-F238E27FC236}">
                <a16:creationId xmlns:a16="http://schemas.microsoft.com/office/drawing/2014/main" id="{C0CA1A1D-B3A6-2925-A036-5BBA7DE0F2A3}"/>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Tables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(MS-5076/BE) </a:t>
            </a:r>
          </a:p>
        </p:txBody>
      </p:sp>
      <p:sp>
        <p:nvSpPr>
          <p:cNvPr id="8" name="TextBox 7">
            <a:extLst>
              <a:ext uri="{FF2B5EF4-FFF2-40B4-BE49-F238E27FC236}">
                <a16:creationId xmlns:a16="http://schemas.microsoft.com/office/drawing/2014/main" id="{00C4BC97-7201-BF96-4CB8-D68431B8A5BA}"/>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miguel.lino@cern.ch</a:t>
            </a:r>
          </a:p>
        </p:txBody>
      </p:sp>
      <p:sp>
        <p:nvSpPr>
          <p:cNvPr id="9" name="Text Placeholder 3">
            <a:extLst>
              <a:ext uri="{FF2B5EF4-FFF2-40B4-BE49-F238E27FC236}">
                <a16:creationId xmlns:a16="http://schemas.microsoft.com/office/drawing/2014/main" id="{D60706C4-16D6-3F00-9111-95507431D761}"/>
              </a:ext>
            </a:extLst>
          </p:cNvPr>
          <p:cNvSpPr txBox="1">
            <a:spLocks/>
          </p:cNvSpPr>
          <p:nvPr/>
        </p:nvSpPr>
        <p:spPr>
          <a:xfrm>
            <a:off x="227161" y="974296"/>
            <a:ext cx="5985379"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04 (Aluminium, aluminium alloys)</a:t>
            </a:r>
          </a:p>
          <a:p>
            <a:pPr>
              <a:spcBef>
                <a:spcPts val="600"/>
              </a:spcBef>
            </a:pPr>
            <a:r>
              <a:rPr lang="en-GB" sz="1400" b="0" dirty="0">
                <a:solidFill>
                  <a:schemeClr val="accent1"/>
                </a:solidFill>
              </a:rPr>
              <a:t>		05 01 01 02 (Stainless steel)</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Q1 2026</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Q3 2026, delivery by May 2027</a:t>
            </a:r>
          </a:p>
        </p:txBody>
      </p:sp>
      <p:sp>
        <p:nvSpPr>
          <p:cNvPr id="2" name="Text Placeholder 3">
            <a:extLst>
              <a:ext uri="{FF2B5EF4-FFF2-40B4-BE49-F238E27FC236}">
                <a16:creationId xmlns:a16="http://schemas.microsoft.com/office/drawing/2014/main" id="{249BABAB-B340-8389-FA99-C83701B41B90}"/>
              </a:ext>
            </a:extLst>
          </p:cNvPr>
          <p:cNvSpPr txBox="1">
            <a:spLocks/>
          </p:cNvSpPr>
          <p:nvPr/>
        </p:nvSpPr>
        <p:spPr>
          <a:xfrm>
            <a:off x="227160" y="2973588"/>
            <a:ext cx="10880386"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alignment tables which are a Z displacement (300 mm) device, designed to support and lift 15T of operational load with all controls and driving systems placed outside the table footprint.</a:t>
            </a:r>
          </a:p>
          <a:p>
            <a:pPr marL="285750" indent="-285750" algn="just">
              <a:spcBef>
                <a:spcPts val="0"/>
              </a:spcBef>
              <a:buFont typeface="Arial" panose="020B0604020202020204" pitchFamily="34" charset="0"/>
              <a:buChar char="•"/>
            </a:pPr>
            <a:r>
              <a:rPr lang="en-GB" sz="1400" b="0" dirty="0">
                <a:solidFill>
                  <a:schemeClr val="accent1"/>
                </a:solidFill>
              </a:rPr>
              <a:t>Stroke: +/-150 mm; Operational Load 12 T; Speed: 100 mm/min</a:t>
            </a:r>
          </a:p>
          <a:p>
            <a:pPr marL="285750" indent="-285750" algn="just">
              <a:spcBef>
                <a:spcPts val="0"/>
              </a:spcBef>
              <a:buFont typeface="Arial" panose="020B0604020202020204" pitchFamily="34" charset="0"/>
              <a:buChar char="•"/>
            </a:pPr>
            <a:r>
              <a:rPr lang="en-GB" sz="1400" b="0" dirty="0">
                <a:solidFill>
                  <a:schemeClr val="accent1"/>
                </a:solidFill>
              </a:rPr>
              <a:t>Each table is equipped with a manual alignment system on its base providing 5 DOF with the following specifications:</a:t>
            </a:r>
          </a:p>
          <a:p>
            <a:pPr marL="285750" indent="-285750" algn="just">
              <a:spcBef>
                <a:spcPts val="0"/>
              </a:spcBef>
              <a:buFont typeface="Arial" panose="020B0604020202020204" pitchFamily="34" charset="0"/>
              <a:buChar char="•"/>
            </a:pPr>
            <a:r>
              <a:rPr lang="en-GB" sz="1400" b="0" dirty="0">
                <a:solidFill>
                  <a:schemeClr val="accent1"/>
                </a:solidFill>
              </a:rPr>
              <a:t>Resolution: 0.1mm; Stroke: y: +/- 5 mm; Z: +/- 3mm; Rx: +/- 7 </a:t>
            </a:r>
            <a:r>
              <a:rPr lang="en-GB" sz="1400" b="0" dirty="0" err="1">
                <a:solidFill>
                  <a:schemeClr val="accent1"/>
                </a:solidFill>
              </a:rPr>
              <a:t>mrad</a:t>
            </a:r>
            <a:r>
              <a:rPr lang="en-GB" sz="1400" b="0" dirty="0">
                <a:solidFill>
                  <a:schemeClr val="accent1"/>
                </a:solidFill>
              </a:rPr>
              <a:t>; Ry: +/- 7 </a:t>
            </a:r>
            <a:r>
              <a:rPr lang="en-GB" sz="1400" b="0" dirty="0" err="1">
                <a:solidFill>
                  <a:schemeClr val="accent1"/>
                </a:solidFill>
              </a:rPr>
              <a:t>mrad</a:t>
            </a:r>
            <a:r>
              <a:rPr lang="en-GB" sz="1400" b="0" dirty="0">
                <a:solidFill>
                  <a:schemeClr val="accent1"/>
                </a:solidFill>
              </a:rPr>
              <a:t>; Rz: +/- 7 </a:t>
            </a:r>
            <a:r>
              <a:rPr lang="en-GB" sz="1400" b="0" dirty="0" err="1">
                <a:solidFill>
                  <a:schemeClr val="accent1"/>
                </a:solidFill>
              </a:rPr>
              <a:t>mrad</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Main materials: AL EN AW6082, Stainless Steel A4, Stainless Steel 304</a:t>
            </a:r>
          </a:p>
          <a:p>
            <a:pPr marL="285750" indent="-285750" algn="just">
              <a:spcBef>
                <a:spcPts val="0"/>
              </a:spcBef>
              <a:buFont typeface="Arial" panose="020B0604020202020204" pitchFamily="34" charset="0"/>
              <a:buChar char="•"/>
            </a:pPr>
            <a:r>
              <a:rPr lang="en-GB" sz="1400" b="0" dirty="0">
                <a:solidFill>
                  <a:schemeClr val="accent1"/>
                </a:solidFill>
              </a:rPr>
              <a:t>General machining tolerances ISO2768 – </a:t>
            </a:r>
            <a:r>
              <a:rPr lang="en-GB" sz="1400" b="0" dirty="0" err="1">
                <a:solidFill>
                  <a:schemeClr val="accent1"/>
                </a:solidFill>
              </a:rPr>
              <a:t>mk</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All commercial components must be radiation hard &gt; 100kGy in 20 Yrs.</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machining, precision assembly, and metrology and material testing and certification.</a:t>
            </a:r>
          </a:p>
        </p:txBody>
      </p:sp>
      <p:pic>
        <p:nvPicPr>
          <p:cNvPr id="5" name="Picture 4" descr="A blueprint of a machine&#10;&#10;Description automatically generated">
            <a:extLst>
              <a:ext uri="{FF2B5EF4-FFF2-40B4-BE49-F238E27FC236}">
                <a16:creationId xmlns:a16="http://schemas.microsoft.com/office/drawing/2014/main" id="{62A88BF4-8539-B9C6-801B-3D3F3BCCB48C}"/>
              </a:ext>
            </a:extLst>
          </p:cNvPr>
          <p:cNvPicPr>
            <a:picLocks noChangeAspect="1"/>
          </p:cNvPicPr>
          <p:nvPr/>
        </p:nvPicPr>
        <p:blipFill>
          <a:blip r:embed="rId3"/>
          <a:srcRect l="4453" t="8123" r="5986" b="7044"/>
          <a:stretch/>
        </p:blipFill>
        <p:spPr>
          <a:xfrm>
            <a:off x="8931165" y="497280"/>
            <a:ext cx="2932386" cy="2528847"/>
          </a:xfrm>
          <a:prstGeom prst="rect">
            <a:avLst/>
          </a:prstGeom>
        </p:spPr>
      </p:pic>
      <p:sp>
        <p:nvSpPr>
          <p:cNvPr id="7" name="TextBox 6">
            <a:extLst>
              <a:ext uri="{FF2B5EF4-FFF2-40B4-BE49-F238E27FC236}">
                <a16:creationId xmlns:a16="http://schemas.microsoft.com/office/drawing/2014/main" id="{8C4AA009-215C-6CB5-D0AD-73E919622CD7}"/>
              </a:ext>
            </a:extLst>
          </p:cNvPr>
          <p:cNvSpPr txBox="1"/>
          <p:nvPr/>
        </p:nvSpPr>
        <p:spPr>
          <a:xfrm>
            <a:off x="5302562" y="2316233"/>
            <a:ext cx="6093994" cy="708848"/>
          </a:xfrm>
          <a:prstGeom prst="rect">
            <a:avLst/>
          </a:prstGeom>
          <a:noFill/>
        </p:spPr>
        <p:txBody>
          <a:bodyPr wrap="square">
            <a:spAutoFit/>
          </a:bodyPr>
          <a:lstStyle/>
          <a:p>
            <a:pPr>
              <a:lnSpc>
                <a:spcPct val="107000"/>
              </a:lnSpc>
              <a:spcAft>
                <a:spcPts val="800"/>
              </a:spcAft>
              <a:tabLst>
                <a:tab pos="5941060" algn="l"/>
              </a:tabLst>
            </a:pPr>
            <a:r>
              <a:rPr lang="fr-CH" sz="1600" dirty="0">
                <a:effectLst/>
                <a:latin typeface="Times New Roman" panose="02020603050405020304" pitchFamily="18" charset="0"/>
                <a:ea typeface="Times New Roman" panose="02020603050405020304" pitchFamily="18" charset="0"/>
                <a:cs typeface="Times New Roman" panose="02020603050405020304" pitchFamily="18" charset="0"/>
              </a:rPr>
              <a:t>QTY: 8; DIMENSIONS: 1616 x 780 x 832 mm³</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5941060" algn="l"/>
              </a:tabLst>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QTY: 1; DIMENSIONS: 3200 x 780 x 832 mm³ (non motorized)</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72774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C164B9-01A4-F1B8-D0BE-F5D872DE3F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Information Technology</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3355810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1E550-5852-FDD6-3829-498A9A603F7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9415C9B-89D6-DA7C-9F60-B7D882563B9B}"/>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4" name="Title 1">
            <a:extLst>
              <a:ext uri="{FF2B5EF4-FFF2-40B4-BE49-F238E27FC236}">
                <a16:creationId xmlns:a16="http://schemas.microsoft.com/office/drawing/2014/main" id="{F309D1B4-DFDC-2BED-A026-367DA02FF0CA}"/>
              </a:ext>
            </a:extLst>
          </p:cNvPr>
          <p:cNvSpPr txBox="1">
            <a:spLocks/>
          </p:cNvSpPr>
          <p:nvPr/>
        </p:nvSpPr>
        <p:spPr>
          <a:xfrm>
            <a:off x="566057" y="221064"/>
            <a:ext cx="11059885" cy="93449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Water-Cooled Server Racks and Cooling Doors (MS-5108/EP)</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7801242D-0178-2A30-F40E-8EC2829DE5DA}"/>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commissioning of 54 complete water-cooled racks as well as approximately 40 additional cooling doors for existing racks to house computing servers for the ATLAS experiment.</a:t>
            </a:r>
          </a:p>
          <a:p>
            <a:pPr algn="just">
              <a:spcBef>
                <a:spcPts val="0"/>
              </a:spcBef>
            </a:pPr>
            <a:endParaRPr lang="en-GB" sz="1400" b="0" u="sng" dirty="0">
              <a:solidFill>
                <a:schemeClr val="accent1"/>
              </a:solidFill>
            </a:endParaRPr>
          </a:p>
        </p:txBody>
      </p:sp>
      <p:sp>
        <p:nvSpPr>
          <p:cNvPr id="9" name="Text Placeholder 3">
            <a:extLst>
              <a:ext uri="{FF2B5EF4-FFF2-40B4-BE49-F238E27FC236}">
                <a16:creationId xmlns:a16="http://schemas.microsoft.com/office/drawing/2014/main" id="{86D462C2-BD3E-BE0C-CD2E-4C75A0ACF46E}"/>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03040100 (Other components for racks)</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Q3 2025</a:t>
            </a:r>
          </a:p>
          <a:p>
            <a:pPr>
              <a:spcBef>
                <a:spcPts val="0"/>
              </a:spcBef>
            </a:pPr>
            <a:r>
              <a:rPr lang="en-GB" sz="1400" b="0" dirty="0">
                <a:solidFill>
                  <a:schemeClr val="accent1"/>
                </a:solidFill>
              </a:rPr>
              <a:t>	IT: Q3/Q4 2025</a:t>
            </a:r>
          </a:p>
          <a:p>
            <a:pPr>
              <a:spcBef>
                <a:spcPts val="0"/>
              </a:spcBef>
            </a:pPr>
            <a:r>
              <a:rPr lang="en-GB" sz="1400" b="0" dirty="0">
                <a:solidFill>
                  <a:schemeClr val="accent1"/>
                </a:solidFill>
              </a:rPr>
              <a:t>	Contract start: Q1 2026</a:t>
            </a:r>
          </a:p>
        </p:txBody>
      </p:sp>
      <p:sp>
        <p:nvSpPr>
          <p:cNvPr id="10" name="TextBox 9">
            <a:extLst>
              <a:ext uri="{FF2B5EF4-FFF2-40B4-BE49-F238E27FC236}">
                <a16:creationId xmlns:a16="http://schemas.microsoft.com/office/drawing/2014/main" id="{D88D06B9-1858-6C28-9212-B8567C2551EF}"/>
              </a:ext>
            </a:extLst>
          </p:cNvPr>
          <p:cNvSpPr txBox="1"/>
          <p:nvPr/>
        </p:nvSpPr>
        <p:spPr>
          <a:xfrm>
            <a:off x="227161" y="4528459"/>
            <a:ext cx="5276759" cy="954107"/>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designing and manufacturing computing racks and cooling doors. </a:t>
            </a:r>
          </a:p>
        </p:txBody>
      </p:sp>
      <p:sp>
        <p:nvSpPr>
          <p:cNvPr id="2" name="TextBox 1">
            <a:extLst>
              <a:ext uri="{FF2B5EF4-FFF2-40B4-BE49-F238E27FC236}">
                <a16:creationId xmlns:a16="http://schemas.microsoft.com/office/drawing/2014/main" id="{4236E5DE-24BC-A50D-F954-902117063C84}"/>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Markus.Joos@cern.ch</a:t>
            </a:r>
          </a:p>
        </p:txBody>
      </p:sp>
      <p:pic>
        <p:nvPicPr>
          <p:cNvPr id="3074" name="Picture 2" descr="CERN Computing centre - CERN Document Server">
            <a:extLst>
              <a:ext uri="{FF2B5EF4-FFF2-40B4-BE49-F238E27FC236}">
                <a16:creationId xmlns:a16="http://schemas.microsoft.com/office/drawing/2014/main" id="{91EBAB93-47D0-1204-7494-8CB870B5E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6092" y="1296238"/>
            <a:ext cx="514985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714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EB5F9-4737-73A6-6CA3-32914DEAC0C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ED5227-48E8-F0E0-3517-DA376E36D9C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4" name="Title 1">
            <a:extLst>
              <a:ext uri="{FF2B5EF4-FFF2-40B4-BE49-F238E27FC236}">
                <a16:creationId xmlns:a16="http://schemas.microsoft.com/office/drawing/2014/main" id="{C191DECB-0AA9-2222-3E28-6C9D7A6768B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20 servers for CMS (DO-34769/EP)</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D6536AEE-0A56-1A5F-6693-EF15250C6EC0}"/>
              </a:ext>
            </a:extLst>
          </p:cNvPr>
          <p:cNvSpPr txBox="1">
            <a:spLocks/>
          </p:cNvSpPr>
          <p:nvPr/>
        </p:nvSpPr>
        <p:spPr>
          <a:xfrm>
            <a:off x="227162" y="2590218"/>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10 servers for general purpose workloads and 10 servers optimised for high performance I/O including on-site warranty of 5 years. The main technical features include, rack mounted form factor, dual CPU multicore motherboards, two or more PCIe Gen 5 slots, and </a:t>
            </a:r>
            <a:r>
              <a:rPr lang="en-GB" sz="1400" b="0" dirty="0" err="1">
                <a:solidFill>
                  <a:schemeClr val="accent1"/>
                </a:solidFill>
              </a:rPr>
              <a:t>NVMe</a:t>
            </a:r>
            <a:r>
              <a:rPr lang="en-GB" sz="1400" b="0" dirty="0">
                <a:solidFill>
                  <a:schemeClr val="accent1"/>
                </a:solidFill>
              </a:rPr>
              <a:t> disk capabilities.</a:t>
            </a:r>
          </a:p>
          <a:p>
            <a:pPr algn="just">
              <a:spcBef>
                <a:spcPts val="0"/>
              </a:spcBef>
            </a:pPr>
            <a:endParaRPr lang="en-GB" sz="1400" b="0" u="sng" dirty="0">
              <a:solidFill>
                <a:schemeClr val="accent1"/>
              </a:solidFill>
            </a:endParaRPr>
          </a:p>
        </p:txBody>
      </p:sp>
      <p:sp>
        <p:nvSpPr>
          <p:cNvPr id="9" name="Text Placeholder 3">
            <a:extLst>
              <a:ext uri="{FF2B5EF4-FFF2-40B4-BE49-F238E27FC236}">
                <a16:creationId xmlns:a16="http://schemas.microsoft.com/office/drawing/2014/main" id="{E0DC5DE1-AFA2-1EA7-4CBB-57FA65C77C4D}"/>
              </a:ext>
            </a:extLst>
          </p:cNvPr>
          <p:cNvSpPr txBox="1">
            <a:spLocks/>
          </p:cNvSpPr>
          <p:nvPr/>
        </p:nvSpPr>
        <p:spPr>
          <a:xfrm>
            <a:off x="227161" y="1219087"/>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04010300 (Servers) </a:t>
            </a:r>
          </a:p>
          <a:p>
            <a:r>
              <a:rPr lang="en-GB" sz="1400" u="sng" dirty="0">
                <a:solidFill>
                  <a:schemeClr val="accent1"/>
                </a:solidFill>
              </a:rPr>
              <a:t>Cost Range :</a:t>
            </a:r>
            <a:r>
              <a:rPr lang="en-GB" sz="1400" b="0" dirty="0">
                <a:solidFill>
                  <a:schemeClr val="accent1"/>
                </a:solidFill>
              </a:rPr>
              <a:t>  200-400K CHF</a:t>
            </a:r>
          </a:p>
          <a:p>
            <a:r>
              <a:rPr lang="en-GB" sz="1400" u="sng" dirty="0">
                <a:solidFill>
                  <a:schemeClr val="accent1"/>
                </a:solidFill>
              </a:rPr>
              <a:t>Planning:</a:t>
            </a:r>
            <a:r>
              <a:rPr lang="en-GB" sz="1400" b="0" dirty="0">
                <a:solidFill>
                  <a:schemeClr val="accent1"/>
                </a:solidFill>
              </a:rPr>
              <a:t> 	DO: Q3 2025</a:t>
            </a:r>
          </a:p>
          <a:p>
            <a:pPr>
              <a:spcBef>
                <a:spcPts val="0"/>
              </a:spcBef>
            </a:pPr>
            <a:r>
              <a:rPr lang="en-GB" sz="1400" b="0" dirty="0">
                <a:solidFill>
                  <a:schemeClr val="accent1"/>
                </a:solidFill>
              </a:rPr>
              <a:t>	Contract start: Q1 2026</a:t>
            </a:r>
          </a:p>
        </p:txBody>
      </p:sp>
      <p:sp>
        <p:nvSpPr>
          <p:cNvPr id="10" name="TextBox 9">
            <a:extLst>
              <a:ext uri="{FF2B5EF4-FFF2-40B4-BE49-F238E27FC236}">
                <a16:creationId xmlns:a16="http://schemas.microsoft.com/office/drawing/2014/main" id="{C4CF5E49-0F8C-BFAD-5F22-C2B4B307A7EB}"/>
              </a:ext>
            </a:extLst>
          </p:cNvPr>
          <p:cNvSpPr txBox="1"/>
          <p:nvPr/>
        </p:nvSpPr>
        <p:spPr>
          <a:xfrm>
            <a:off x="227162" y="4349230"/>
            <a:ext cx="5276759" cy="1169551"/>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a proven experience and competence in the world of </a:t>
            </a:r>
            <a:r>
              <a:rPr lang="en-GB" sz="1400" dirty="0">
                <a:solidFill>
                  <a:schemeClr val="accent1"/>
                </a:solidFill>
              </a:rPr>
              <a:t>high-performance</a:t>
            </a:r>
            <a:r>
              <a:rPr lang="en-GB" sz="1400" b="0" dirty="0">
                <a:solidFill>
                  <a:schemeClr val="accent1"/>
                </a:solidFill>
              </a:rPr>
              <a:t> computing servers either as designer/manufacturer or as integrator/reseller along with on-site maintenance. </a:t>
            </a:r>
          </a:p>
        </p:txBody>
      </p:sp>
      <p:sp>
        <p:nvSpPr>
          <p:cNvPr id="2" name="TextBox 1">
            <a:extLst>
              <a:ext uri="{FF2B5EF4-FFF2-40B4-BE49-F238E27FC236}">
                <a16:creationId xmlns:a16="http://schemas.microsoft.com/office/drawing/2014/main" id="{9FA70307-B863-528A-A8D7-0B510895DB9C}"/>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Marc.Dobson@cern.ch</a:t>
            </a:r>
          </a:p>
        </p:txBody>
      </p:sp>
      <p:pic>
        <p:nvPicPr>
          <p:cNvPr id="2050" name="Picture 2" descr="Server CERN | Photo showing CERN's Computer Center during th… | Flickr">
            <a:extLst>
              <a:ext uri="{FF2B5EF4-FFF2-40B4-BE49-F238E27FC236}">
                <a16:creationId xmlns:a16="http://schemas.microsoft.com/office/drawing/2014/main" id="{C466BECB-286E-5B7C-F228-7B9F7A13DE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0772" y="1096407"/>
            <a:ext cx="5276759" cy="3907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7242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60CB8-C18B-840F-9911-4826B29F0F9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1806CC5-8F85-E36A-8923-3B0B85B89A0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4" name="Title 1">
            <a:extLst>
              <a:ext uri="{FF2B5EF4-FFF2-40B4-BE49-F238E27FC236}">
                <a16:creationId xmlns:a16="http://schemas.microsoft.com/office/drawing/2014/main" id="{66CD9DAF-CCF0-9FEA-51E0-C713C7B880D3}"/>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LTO 10 tape cartridges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7" name="Text Placeholder 3">
            <a:extLst>
              <a:ext uri="{FF2B5EF4-FFF2-40B4-BE49-F238E27FC236}">
                <a16:creationId xmlns:a16="http://schemas.microsoft.com/office/drawing/2014/main" id="{33F53610-835B-87AB-CE39-684DEFFA2189}"/>
              </a:ext>
            </a:extLst>
          </p:cNvPr>
          <p:cNvSpPr txBox="1">
            <a:spLocks/>
          </p:cNvSpPr>
          <p:nvPr/>
        </p:nvSpPr>
        <p:spPr>
          <a:xfrm>
            <a:off x="227162" y="2576932"/>
            <a:ext cx="5868838" cy="1489413"/>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The Supply shall include:</a:t>
            </a:r>
          </a:p>
          <a:p>
            <a:pPr marL="285750" indent="-285750" algn="just">
              <a:spcBef>
                <a:spcPts val="0"/>
              </a:spcBef>
              <a:buFont typeface="Arial" panose="020B0604020202020204" pitchFamily="34" charset="0"/>
              <a:buChar char="•"/>
            </a:pPr>
            <a:r>
              <a:rPr lang="en-GB" sz="1400" b="0" dirty="0">
                <a:solidFill>
                  <a:schemeClr val="accent1"/>
                </a:solidFill>
              </a:rPr>
              <a:t>LTO Ultrium 10 Tape Cartridges: Quantity: 2500.</a:t>
            </a:r>
          </a:p>
          <a:p>
            <a:pPr marL="285750" indent="-285750" algn="just">
              <a:spcBef>
                <a:spcPts val="0"/>
              </a:spcBef>
              <a:buFont typeface="Arial" panose="020B0604020202020204" pitchFamily="34" charset="0"/>
              <a:buChar char="•"/>
            </a:pPr>
            <a:r>
              <a:rPr lang="en-GB" sz="1400" b="0" dirty="0">
                <a:solidFill>
                  <a:schemeClr val="accent1"/>
                </a:solidFill>
              </a:rPr>
              <a:t>LTO Ultrium Universal Cleaning Cartridges: Quantity : 100.</a:t>
            </a:r>
          </a:p>
          <a:p>
            <a:pPr marL="285750" indent="-285750" algn="just">
              <a:spcBef>
                <a:spcPts val="0"/>
              </a:spcBef>
              <a:buFont typeface="Arial" panose="020B0604020202020204" pitchFamily="34" charset="0"/>
              <a:buChar char="•"/>
            </a:pPr>
            <a:r>
              <a:rPr lang="en-GB" sz="1400" b="0" dirty="0">
                <a:solidFill>
                  <a:schemeClr val="accent1"/>
                </a:solidFill>
              </a:rPr>
              <a:t>CERN may, order additional quantities of LTO Ultrium 10 Tape Cartridges and LTO Ultrium Universal Cleaning Cartridges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3-5 years, blanket purchase contract</a:t>
            </a:r>
          </a:p>
        </p:txBody>
      </p:sp>
      <p:sp>
        <p:nvSpPr>
          <p:cNvPr id="9" name="Text Placeholder 3">
            <a:extLst>
              <a:ext uri="{FF2B5EF4-FFF2-40B4-BE49-F238E27FC236}">
                <a16:creationId xmlns:a16="http://schemas.microsoft.com/office/drawing/2014/main" id="{82C926A3-DDF9-A582-8F7B-9E8AE2113346}"/>
              </a:ext>
            </a:extLst>
          </p:cNvPr>
          <p:cNvSpPr txBox="1">
            <a:spLocks/>
          </p:cNvSpPr>
          <p:nvPr/>
        </p:nvSpPr>
        <p:spPr>
          <a:xfrm>
            <a:off x="227161" y="1032426"/>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04060100 (Magnetic tapes and cassettes)    </a:t>
            </a:r>
          </a:p>
          <a:p>
            <a:r>
              <a:rPr lang="en-GB" sz="1400" u="sng" dirty="0">
                <a:solidFill>
                  <a:schemeClr val="accent1"/>
                </a:solidFill>
              </a:rPr>
              <a:t>Cost Range :</a:t>
            </a:r>
            <a:r>
              <a:rPr lang="en-GB" sz="1400" b="0" dirty="0">
                <a:solidFill>
                  <a:schemeClr val="accent1"/>
                </a:solidFill>
              </a:rPr>
              <a:t>  200-400K CHF</a:t>
            </a:r>
          </a:p>
          <a:p>
            <a:r>
              <a:rPr lang="en-GB" sz="1400" u="sng" dirty="0">
                <a:solidFill>
                  <a:schemeClr val="accent1"/>
                </a:solidFill>
              </a:rPr>
              <a:t>Planning:</a:t>
            </a:r>
            <a:r>
              <a:rPr lang="en-GB" sz="1400" b="0" dirty="0">
                <a:solidFill>
                  <a:schemeClr val="accent1"/>
                </a:solidFill>
              </a:rPr>
              <a:t> 	DO: Q3 2025</a:t>
            </a:r>
          </a:p>
          <a:p>
            <a:pPr>
              <a:spcBef>
                <a:spcPts val="0"/>
              </a:spcBef>
            </a:pPr>
            <a:r>
              <a:rPr lang="en-GB" sz="1400" b="0" dirty="0">
                <a:solidFill>
                  <a:schemeClr val="accent1"/>
                </a:solidFill>
              </a:rPr>
              <a:t>	Contract start: Q4 2026</a:t>
            </a:r>
          </a:p>
        </p:txBody>
      </p:sp>
      <p:sp>
        <p:nvSpPr>
          <p:cNvPr id="10" name="TextBox 9">
            <a:extLst>
              <a:ext uri="{FF2B5EF4-FFF2-40B4-BE49-F238E27FC236}">
                <a16:creationId xmlns:a16="http://schemas.microsoft.com/office/drawing/2014/main" id="{FB1378B0-FC61-2EC5-DD7F-277386E13789}"/>
              </a:ext>
            </a:extLst>
          </p:cNvPr>
          <p:cNvSpPr txBox="1"/>
          <p:nvPr/>
        </p:nvSpPr>
        <p:spPr>
          <a:xfrm>
            <a:off x="227162" y="4798041"/>
            <a:ext cx="5276759" cy="954107"/>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dirty="0">
                <a:solidFill>
                  <a:schemeClr val="accent1"/>
                </a:solidFill>
              </a:rPr>
              <a:t>Interested firms shall have a proven experience and competence in the supply of LTO 10 tape cartridges and LTO Ultrium Universal Cleaning Cartridges</a:t>
            </a:r>
            <a:endParaRPr lang="en-GB" sz="1400" b="0" dirty="0">
              <a:solidFill>
                <a:schemeClr val="accent1"/>
              </a:solidFill>
            </a:endParaRPr>
          </a:p>
        </p:txBody>
      </p:sp>
      <p:sp>
        <p:nvSpPr>
          <p:cNvPr id="2" name="TextBox 1">
            <a:extLst>
              <a:ext uri="{FF2B5EF4-FFF2-40B4-BE49-F238E27FC236}">
                <a16:creationId xmlns:a16="http://schemas.microsoft.com/office/drawing/2014/main" id="{30DCDDEE-9F6C-635E-924E-9987DAE049A9}"/>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vladimir.bahyl@cern.ch</a:t>
            </a:r>
          </a:p>
        </p:txBody>
      </p:sp>
      <p:sp>
        <p:nvSpPr>
          <p:cNvPr id="5" name="AutoShape 2" descr="Image result for IBM tape library cern">
            <a:extLst>
              <a:ext uri="{FF2B5EF4-FFF2-40B4-BE49-F238E27FC236}">
                <a16:creationId xmlns:a16="http://schemas.microsoft.com/office/drawing/2014/main" id="{9C23F183-64C2-E30B-1A8A-5B6EE76D768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Storage | CERN">
            <a:extLst>
              <a:ext uri="{FF2B5EF4-FFF2-40B4-BE49-F238E27FC236}">
                <a16:creationId xmlns:a16="http://schemas.microsoft.com/office/drawing/2014/main" id="{0D1F7AF2-4772-0512-0F18-C76D7332EA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629" y="1110053"/>
            <a:ext cx="4573587" cy="416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081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011CE-CD2C-EE16-211E-825BC1897F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9635CB3-CD59-D2C7-2E36-C4B6C68300F2}"/>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4" name="Title 1">
            <a:extLst>
              <a:ext uri="{FF2B5EF4-FFF2-40B4-BE49-F238E27FC236}">
                <a16:creationId xmlns:a16="http://schemas.microsoft.com/office/drawing/2014/main" id="{77603099-18C2-84B3-FC4B-28C79A08EA24}"/>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and Installation of Audio-Visual Equipment (IT-5090/IT)</a:t>
            </a:r>
          </a:p>
        </p:txBody>
      </p:sp>
      <p:sp>
        <p:nvSpPr>
          <p:cNvPr id="7" name="Text Placeholder 3">
            <a:extLst>
              <a:ext uri="{FF2B5EF4-FFF2-40B4-BE49-F238E27FC236}">
                <a16:creationId xmlns:a16="http://schemas.microsoft.com/office/drawing/2014/main" id="{30F41B1F-D273-D72A-1B89-9DD471590775}"/>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installation of equipment for around 75 conference rooms including three auditoriums</a:t>
            </a:r>
          </a:p>
          <a:p>
            <a:pPr marL="285750" indent="-285750" algn="just">
              <a:spcBef>
                <a:spcPts val="0"/>
              </a:spcBef>
              <a:buFont typeface="Arial" panose="020B0604020202020204" pitchFamily="34" charset="0"/>
              <a:buChar char="•"/>
            </a:pPr>
            <a:r>
              <a:rPr lang="en-GB" sz="1400" b="0" dirty="0">
                <a:solidFill>
                  <a:schemeClr val="accent1"/>
                </a:solidFill>
              </a:rPr>
              <a:t>Includes system schematics, rack layouts, cabling schedules, room layouts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blanket purchase contract renewable for up to two further periods on one year each.</a:t>
            </a:r>
          </a:p>
        </p:txBody>
      </p:sp>
      <p:sp>
        <p:nvSpPr>
          <p:cNvPr id="9" name="Text Placeholder 3">
            <a:extLst>
              <a:ext uri="{FF2B5EF4-FFF2-40B4-BE49-F238E27FC236}">
                <a16:creationId xmlns:a16="http://schemas.microsoft.com/office/drawing/2014/main" id="{364570AF-43D5-C21A-D8FB-90DC0D6AADD8}"/>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04040700  (Audio-visual control systems)</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January 2026</a:t>
            </a:r>
          </a:p>
        </p:txBody>
      </p:sp>
      <p:sp>
        <p:nvSpPr>
          <p:cNvPr id="10" name="TextBox 9">
            <a:extLst>
              <a:ext uri="{FF2B5EF4-FFF2-40B4-BE49-F238E27FC236}">
                <a16:creationId xmlns:a16="http://schemas.microsoft.com/office/drawing/2014/main" id="{843135BA-153F-B6C7-DA31-55A37223A4C9}"/>
              </a:ext>
            </a:extLst>
          </p:cNvPr>
          <p:cNvSpPr txBox="1"/>
          <p:nvPr/>
        </p:nvSpPr>
        <p:spPr>
          <a:xfrm>
            <a:off x="227162" y="5030768"/>
            <a:ext cx="5276759" cy="954107"/>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proven competence and experience in </a:t>
            </a:r>
            <a:r>
              <a:rPr lang="en-GB" sz="1400" dirty="0">
                <a:solidFill>
                  <a:schemeClr val="accent1"/>
                </a:solidFill>
              </a:rPr>
              <a:t>supplying AV and videoconferencing equipment</a:t>
            </a:r>
            <a:endParaRPr lang="en-GB" sz="1400" b="0" dirty="0">
              <a:solidFill>
                <a:schemeClr val="accent1"/>
              </a:solidFill>
            </a:endParaRPr>
          </a:p>
        </p:txBody>
      </p:sp>
      <p:sp>
        <p:nvSpPr>
          <p:cNvPr id="2" name="TextBox 1">
            <a:extLst>
              <a:ext uri="{FF2B5EF4-FFF2-40B4-BE49-F238E27FC236}">
                <a16:creationId xmlns:a16="http://schemas.microsoft.com/office/drawing/2014/main" id="{8F75F809-9614-CB3D-C3B2-F5A184AE299A}"/>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Olof.Barring@cern.ch</a:t>
            </a:r>
          </a:p>
        </p:txBody>
      </p:sp>
      <p:pic>
        <p:nvPicPr>
          <p:cNvPr id="4100" name="Picture 4" descr="LUCA POZZI » CREATORS VICE">
            <a:extLst>
              <a:ext uri="{FF2B5EF4-FFF2-40B4-BE49-F238E27FC236}">
                <a16:creationId xmlns:a16="http://schemas.microsoft.com/office/drawing/2014/main" id="{D8C72A22-7B3C-C215-6976-78E221F84C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8632" y="1326682"/>
            <a:ext cx="4887557" cy="3261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857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524F2-1971-7A4F-E68E-34DED383792A}"/>
            </a:ext>
          </a:extLst>
        </p:cNvPr>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64A9FC78-E1BA-E4AA-86CF-4B65D389A90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4762"/>
            <a:ext cx="12192000" cy="6351588"/>
          </a:xfrm>
          <a:prstGeom prst="rect">
            <a:avLst/>
          </a:prstGeom>
          <a:pattFill prst="lgCheck">
            <a:fgClr>
              <a:schemeClr val="accent4"/>
            </a:fgClr>
            <a:bgClr>
              <a:schemeClr val="bg1"/>
            </a:bgClr>
          </a:pattFill>
        </p:spPr>
      </p:pic>
      <p:sp>
        <p:nvSpPr>
          <p:cNvPr id="2" name="Rectangle 1">
            <a:extLst>
              <a:ext uri="{FF2B5EF4-FFF2-40B4-BE49-F238E27FC236}">
                <a16:creationId xmlns:a16="http://schemas.microsoft.com/office/drawing/2014/main" id="{8E52A7B5-87A7-8582-0040-8A3C8777FE95}"/>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EE4D0EB-BBAA-6775-96B6-A2C32181EA1D}"/>
              </a:ext>
            </a:extLst>
          </p:cNvPr>
          <p:cNvSpPr>
            <a:spLocks noGrp="1"/>
          </p:cNvSpPr>
          <p:nvPr>
            <p:ph type="title"/>
          </p:nvPr>
        </p:nvSpPr>
        <p:spPr>
          <a:xfrm>
            <a:off x="8345449" y="217476"/>
            <a:ext cx="3708400" cy="1065742"/>
          </a:xfrm>
        </p:spPr>
        <p:txBody>
          <a:bodyPr/>
          <a:lstStyle/>
          <a:p>
            <a:r>
              <a:rPr lang="en-US" sz="4400" dirty="0"/>
              <a:t>Health &amp; Safety</a:t>
            </a:r>
            <a:endParaRPr lang="en-US" sz="4400" dirty="0">
              <a:solidFill>
                <a:schemeClr val="bg2"/>
              </a:solidFill>
            </a:endParaRPr>
          </a:p>
        </p:txBody>
      </p:sp>
      <p:sp>
        <p:nvSpPr>
          <p:cNvPr id="7" name="Slide Number Placeholder 6">
            <a:extLst>
              <a:ext uri="{FF2B5EF4-FFF2-40B4-BE49-F238E27FC236}">
                <a16:creationId xmlns:a16="http://schemas.microsoft.com/office/drawing/2014/main" id="{401686E9-9F77-327D-A4C8-1120CCB654CB}"/>
              </a:ext>
            </a:extLst>
          </p:cNvPr>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3946822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NA-CONS: CT2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upgrade and consolidation </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testing and commissioning of the 5</a:t>
            </a:r>
            <a:r>
              <a:rPr lang="en-GB" sz="1600" b="0" baseline="30000" dirty="0">
                <a:solidFill>
                  <a:schemeClr val="accent1"/>
                </a:solidFill>
              </a:rPr>
              <a:t>th</a:t>
            </a:r>
            <a:r>
              <a:rPr lang="en-GB" sz="1600" b="0" dirty="0">
                <a:solidFill>
                  <a:schemeClr val="accent1"/>
                </a:solidFill>
              </a:rPr>
              <a:t> cooling tower cell in CT2.</a:t>
            </a:r>
          </a:p>
          <a:p>
            <a:pPr algn="just"/>
            <a:r>
              <a:rPr lang="en-GB" sz="1600" b="0" dirty="0">
                <a:solidFill>
                  <a:schemeClr val="accent1"/>
                </a:solidFill>
              </a:rPr>
              <a:t>To meet the requirements of the additional load required by the new users that will be installed as part of the NA-CONS project, a 5</a:t>
            </a:r>
            <a:r>
              <a:rPr lang="en-GB" sz="1600" b="0" baseline="30000" dirty="0">
                <a:solidFill>
                  <a:schemeClr val="accent1"/>
                </a:solidFill>
              </a:rPr>
              <a:t>th</a:t>
            </a:r>
            <a:r>
              <a:rPr lang="en-GB" sz="1600" b="0" dirty="0">
                <a:solidFill>
                  <a:schemeClr val="accent1"/>
                </a:solidFill>
              </a:rPr>
              <a:t> cooling tower cell will be added to CT2. This Invitation to Tender will cover the equipment to be installed in the cell, as well as consolidation works to the pumping station.</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2027</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01 03 03 00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Q4 2026</a:t>
            </a:r>
          </a:p>
          <a:p>
            <a:r>
              <a:rPr lang="en-GB" sz="1600" b="0" dirty="0">
                <a:solidFill>
                  <a:schemeClr val="accent1"/>
                </a:solidFill>
              </a:rPr>
              <a:t>		IT: 	Q1 2027</a:t>
            </a:r>
          </a:p>
          <a:p>
            <a:r>
              <a:rPr lang="en-GB" sz="1600" dirty="0">
                <a:solidFill>
                  <a:schemeClr val="bg1"/>
                </a:solidFill>
                <a:highlight>
                  <a:srgbClr val="0000FF"/>
                </a:highlight>
              </a:rPr>
              <a:t>Contact:		laurentiu.vlasceanu@cern.ch</a:t>
            </a:r>
            <a:r>
              <a:rPr lang="en-GB" sz="2000" b="0" dirty="0">
                <a:solidFill>
                  <a:schemeClr val="accent1"/>
                </a:solidFill>
              </a:rPr>
              <a:t>	</a:t>
            </a:r>
          </a:p>
        </p:txBody>
      </p:sp>
      <p:pic>
        <p:nvPicPr>
          <p:cNvPr id="7" name="Picture 6">
            <a:extLst>
              <a:ext uri="{FF2B5EF4-FFF2-40B4-BE49-F238E27FC236}">
                <a16:creationId xmlns:a16="http://schemas.microsoft.com/office/drawing/2014/main" id="{48DD6A23-5F1D-B136-BB43-07F27B5B73AA}"/>
              </a:ext>
            </a:extLst>
          </p:cNvPr>
          <p:cNvPicPr>
            <a:picLocks noChangeAspect="1"/>
          </p:cNvPicPr>
          <p:nvPr/>
        </p:nvPicPr>
        <p:blipFill rotWithShape="1">
          <a:blip r:embed="rId3"/>
          <a:srcRect l="10246" t="1991"/>
          <a:stretch/>
        </p:blipFill>
        <p:spPr>
          <a:xfrm>
            <a:off x="7315200" y="3757134"/>
            <a:ext cx="3857198" cy="2522368"/>
          </a:xfrm>
          <a:prstGeom prst="rect">
            <a:avLst/>
          </a:prstGeom>
        </p:spPr>
      </p:pic>
    </p:spTree>
    <p:extLst>
      <p:ext uri="{BB962C8B-B14F-4D97-AF65-F5344CB8AC3E}">
        <p14:creationId xmlns:p14="http://schemas.microsoft.com/office/powerpoint/2010/main" val="3152925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BF28B-176B-D33C-74CC-DD86D07DAC67}"/>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4F33AC9C-82AF-5EE1-7860-9D96F6077580}"/>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three utility vehicles (MS-5083/HSE)</a:t>
            </a:r>
            <a:endPar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FCB7C204-E80B-2FBC-8AC0-E11AF9701046}"/>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marL="342900" indent="-342900">
              <a:buFont typeface="Arial" panose="020B0604020202020204" pitchFamily="34" charset="0"/>
              <a:buChar char="•"/>
            </a:pPr>
            <a:r>
              <a:rPr lang="en-GB" sz="2000" dirty="0">
                <a:solidFill>
                  <a:schemeClr val="accent1"/>
                </a:solidFill>
              </a:rPr>
              <a:t>Three utility vehicles to be delivered over a three- year period (2026-2028)</a:t>
            </a:r>
          </a:p>
          <a:p>
            <a:pPr marL="666750" lvl="1" indent="-342900">
              <a:buFont typeface="Arial" panose="020B0604020202020204" pitchFamily="34" charset="0"/>
              <a:buChar char="•"/>
            </a:pPr>
            <a:r>
              <a:rPr lang="en-GB" sz="1700" dirty="0">
                <a:solidFill>
                  <a:schemeClr val="accent1"/>
                </a:solidFill>
              </a:rPr>
              <a:t>1x Flexi Unit in 2026</a:t>
            </a:r>
          </a:p>
          <a:p>
            <a:pPr marL="666750" lvl="1" indent="-342900">
              <a:buFont typeface="Arial" panose="020B0604020202020204" pitchFamily="34" charset="0"/>
              <a:buChar char="•"/>
            </a:pPr>
            <a:r>
              <a:rPr lang="en-GB" sz="1700" dirty="0">
                <a:solidFill>
                  <a:schemeClr val="accent1"/>
                </a:solidFill>
              </a:rPr>
              <a:t>1x Officer unit in 2027</a:t>
            </a:r>
          </a:p>
          <a:p>
            <a:pPr marL="666750" lvl="1" indent="-342900">
              <a:buFont typeface="Arial" panose="020B0604020202020204" pitchFamily="34" charset="0"/>
              <a:buChar char="•"/>
            </a:pPr>
            <a:r>
              <a:rPr lang="en-GB" sz="1700" dirty="0">
                <a:solidFill>
                  <a:schemeClr val="accent1"/>
                </a:solidFill>
              </a:rPr>
              <a:t>1x Flexi unit in 2028</a:t>
            </a:r>
          </a:p>
          <a:p>
            <a:pPr marL="342900" indent="-342900">
              <a:buFont typeface="Arial" panose="020B0604020202020204" pitchFamily="34" charset="0"/>
              <a:buChar char="•"/>
            </a:pPr>
            <a:r>
              <a:rPr lang="en-GB" sz="2000" dirty="0">
                <a:solidFill>
                  <a:schemeClr val="accent1"/>
                </a:solidFill>
              </a:rPr>
              <a:t>Vehicles must be suited to transport fire and rescue equipment </a:t>
            </a:r>
          </a:p>
          <a:p>
            <a:pPr marL="342900" indent="-342900">
              <a:buFont typeface="Arial" panose="020B0604020202020204" pitchFamily="34" charset="0"/>
              <a:buChar char="•"/>
            </a:pPr>
            <a:r>
              <a:rPr lang="en-GB" sz="2000" dirty="0">
                <a:solidFill>
                  <a:schemeClr val="accent1"/>
                </a:solidFill>
              </a:rPr>
              <a:t>Be equipped with an automatic gearbox</a:t>
            </a:r>
          </a:p>
          <a:p>
            <a:pPr marL="342900" indent="-342900">
              <a:buFont typeface="Arial" panose="020B0604020202020204" pitchFamily="34" charset="0"/>
              <a:buChar char="•"/>
            </a:pPr>
            <a:endParaRPr lang="en-GB" sz="2000" dirty="0">
              <a:solidFill>
                <a:schemeClr val="accent1"/>
              </a:solidFill>
            </a:endParaRPr>
          </a:p>
        </p:txBody>
      </p:sp>
      <p:sp>
        <p:nvSpPr>
          <p:cNvPr id="14" name="Text Placeholder 3">
            <a:extLst>
              <a:ext uri="{FF2B5EF4-FFF2-40B4-BE49-F238E27FC236}">
                <a16:creationId xmlns:a16="http://schemas.microsoft.com/office/drawing/2014/main" id="{673D767D-CAF4-01BE-D223-2DDCF8B78CB3}"/>
              </a:ext>
            </a:extLst>
          </p:cNvPr>
          <p:cNvSpPr txBox="1">
            <a:spLocks/>
          </p:cNvSpPr>
          <p:nvPr/>
        </p:nvSpPr>
        <p:spPr>
          <a:xfrm>
            <a:off x="6860530" y="1685164"/>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11 01 04 01 (Fire engines) </a:t>
            </a:r>
          </a:p>
          <a:p>
            <a:r>
              <a:rPr lang="en-GB" sz="1600" u="sng" dirty="0">
                <a:solidFill>
                  <a:schemeClr val="accent1"/>
                </a:solidFill>
              </a:rPr>
              <a:t>Cost Range :</a:t>
            </a:r>
            <a:r>
              <a:rPr lang="en-GB" sz="1600" b="0" dirty="0">
                <a:solidFill>
                  <a:schemeClr val="accent1"/>
                </a:solidFill>
              </a:rPr>
              <a:t> 	 400 </a:t>
            </a:r>
            <a:r>
              <a:rPr lang="en-GB" sz="1600" b="0" dirty="0" err="1">
                <a:solidFill>
                  <a:schemeClr val="accent1"/>
                </a:solidFill>
              </a:rPr>
              <a:t>kCHF</a:t>
            </a:r>
            <a:r>
              <a:rPr lang="en-GB" sz="1600" b="0" dirty="0">
                <a:solidFill>
                  <a:schemeClr val="accent1"/>
                </a:solidFill>
              </a:rPr>
              <a:t> - 1.5 MCHF</a:t>
            </a:r>
          </a:p>
          <a:p>
            <a:r>
              <a:rPr lang="en-GB" sz="1600" u="sng" dirty="0">
                <a:solidFill>
                  <a:schemeClr val="accent1"/>
                </a:solidFill>
              </a:rPr>
              <a:t>Planning:</a:t>
            </a:r>
            <a:r>
              <a:rPr lang="en-GB" sz="1600" b="0" dirty="0">
                <a:solidFill>
                  <a:schemeClr val="accent1"/>
                </a:solidFill>
              </a:rPr>
              <a:t> 	MS: Q2 2025   IT:  Q3/4 2024</a:t>
            </a:r>
          </a:p>
          <a:p>
            <a:r>
              <a:rPr lang="en-GB" sz="1600" dirty="0">
                <a:solidFill>
                  <a:schemeClr val="bg1"/>
                </a:solidFill>
                <a:highlight>
                  <a:srgbClr val="0000FF"/>
                </a:highlight>
              </a:rPr>
              <a:t>Contact:		</a:t>
            </a:r>
            <a:r>
              <a:rPr lang="en-GB" sz="1600" dirty="0">
                <a:solidFill>
                  <a:schemeClr val="bg1"/>
                </a:solidFill>
                <a:highlight>
                  <a:srgbClr val="0000FF"/>
                </a:highlight>
                <a:hlinkClick r:id="rId3"/>
              </a:rPr>
              <a:t>Miikka.Leinonen@cern.ch</a:t>
            </a:r>
            <a:r>
              <a:rPr lang="en-GB" sz="1600" dirty="0">
                <a:solidFill>
                  <a:schemeClr val="bg1"/>
                </a:solidFill>
                <a:highlight>
                  <a:srgbClr val="0000FF"/>
                </a:highlight>
              </a:rPr>
              <a:t> </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871F151D-6317-C3AF-AB8A-3DE4158B98B8}"/>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3" name="Picture 2">
            <a:extLst>
              <a:ext uri="{FF2B5EF4-FFF2-40B4-BE49-F238E27FC236}">
                <a16:creationId xmlns:a16="http://schemas.microsoft.com/office/drawing/2014/main" id="{53BBDF97-4BB3-B10E-C29F-C72E23DC24BC}"/>
              </a:ext>
            </a:extLst>
          </p:cNvPr>
          <p:cNvPicPr>
            <a:picLocks noChangeAspect="1"/>
          </p:cNvPicPr>
          <p:nvPr/>
        </p:nvPicPr>
        <p:blipFill>
          <a:blip r:embed="rId4"/>
          <a:stretch>
            <a:fillRect/>
          </a:stretch>
        </p:blipFill>
        <p:spPr>
          <a:xfrm>
            <a:off x="6923313" y="3570060"/>
            <a:ext cx="4702629" cy="2645229"/>
          </a:xfrm>
          <a:prstGeom prst="rect">
            <a:avLst/>
          </a:prstGeom>
        </p:spPr>
      </p:pic>
    </p:spTree>
    <p:extLst>
      <p:ext uri="{BB962C8B-B14F-4D97-AF65-F5344CB8AC3E}">
        <p14:creationId xmlns:p14="http://schemas.microsoft.com/office/powerpoint/2010/main" val="4537607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1921974C-6BA2-90F4-154C-C44AD0A6F9E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4762"/>
            <a:ext cx="12192000" cy="6351588"/>
          </a:xfrm>
          <a:prstGeom prst="rect">
            <a:avLst/>
          </a:prstGeom>
          <a:pattFill prst="lgCheck">
            <a:fgClr>
              <a:schemeClr val="accent4"/>
            </a:fgClr>
            <a:bgClr>
              <a:schemeClr val="bg1"/>
            </a:bgClr>
          </a:pattFill>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Construction,</a:t>
            </a:r>
            <a:br>
              <a:rPr lang="en-US" sz="4400" dirty="0"/>
            </a:br>
            <a:r>
              <a:rPr lang="en-US" sz="4400" dirty="0"/>
              <a:t>Onsite &amp; Offsite Services</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2833945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336726"/>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Construction of new Building 140</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240347" y="951104"/>
            <a:ext cx="4971733" cy="277397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 :</a:t>
            </a:r>
          </a:p>
          <a:p>
            <a:r>
              <a:rPr lang="en-GB" sz="1600" b="0" dirty="0">
                <a:solidFill>
                  <a:schemeClr val="accent1"/>
                </a:solidFill>
              </a:rPr>
              <a:t>General contractor to construct new Building 140 on CERN’s Meyrin site in Switzerland.</a:t>
            </a:r>
          </a:p>
          <a:p>
            <a:r>
              <a:rPr lang="en-GB" sz="1600" b="0" dirty="0">
                <a:solidFill>
                  <a:schemeClr val="accent1"/>
                </a:solidFill>
              </a:rPr>
              <a:t>Highly-performing mechanical, electrical, plumbing (MEP) and façade system to achieve recognised sustainability accreditation. </a:t>
            </a:r>
          </a:p>
          <a:p>
            <a:r>
              <a:rPr lang="en-GB" sz="1600" b="0" dirty="0">
                <a:solidFill>
                  <a:schemeClr val="accent1"/>
                </a:solidFill>
              </a:rPr>
              <a:t>The building will provide a new council chamber, EP workshops, a learning centre and media facilities and will be constructed in two phases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273760" y="419878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01 02 01 00/ 01/ 02</a:t>
            </a:r>
          </a:p>
          <a:p>
            <a:r>
              <a:rPr lang="en-GB" sz="1600" u="sng" dirty="0">
                <a:solidFill>
                  <a:schemeClr val="accent1"/>
                </a:solidFill>
              </a:rPr>
              <a:t>Cost Range :</a:t>
            </a:r>
            <a:r>
              <a:rPr lang="en-GB" sz="1600" b="0" dirty="0">
                <a:solidFill>
                  <a:schemeClr val="accent1"/>
                </a:solidFill>
              </a:rPr>
              <a:t> 	&gt; 10M CHF</a:t>
            </a:r>
          </a:p>
          <a:p>
            <a:r>
              <a:rPr lang="en-GB" sz="1600" u="sng" dirty="0">
                <a:solidFill>
                  <a:schemeClr val="accent1"/>
                </a:solidFill>
              </a:rPr>
              <a:t>Planning:</a:t>
            </a:r>
            <a:r>
              <a:rPr lang="en-GB" sz="1600" b="0" dirty="0">
                <a:solidFill>
                  <a:schemeClr val="accent1"/>
                </a:solidFill>
              </a:rPr>
              <a:t> 	MS Published (MS-5104) / IT Q1 2026</a:t>
            </a:r>
          </a:p>
          <a:p>
            <a:r>
              <a:rPr lang="en-GB" sz="1600" dirty="0">
                <a:solidFill>
                  <a:schemeClr val="bg1"/>
                </a:solidFill>
                <a:highlight>
                  <a:srgbClr val="0000FF"/>
                </a:highlight>
              </a:rPr>
              <a:t>Contact:		baptiste.mercier@cern.ch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F36783EC-00E7-C503-BB82-983D14544E47}"/>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2" name="Picture 1">
            <a:extLst>
              <a:ext uri="{FF2B5EF4-FFF2-40B4-BE49-F238E27FC236}">
                <a16:creationId xmlns:a16="http://schemas.microsoft.com/office/drawing/2014/main" id="{358960D5-0E56-DF72-754C-44EF76A7AD1C}"/>
              </a:ext>
            </a:extLst>
          </p:cNvPr>
          <p:cNvPicPr>
            <a:picLocks noChangeAspect="1"/>
          </p:cNvPicPr>
          <p:nvPr/>
        </p:nvPicPr>
        <p:blipFill>
          <a:blip r:embed="rId3"/>
          <a:stretch>
            <a:fillRect/>
          </a:stretch>
        </p:blipFill>
        <p:spPr>
          <a:xfrm>
            <a:off x="5732691" y="951104"/>
            <a:ext cx="5514430" cy="3380585"/>
          </a:xfrm>
          <a:prstGeom prst="rect">
            <a:avLst/>
          </a:prstGeom>
        </p:spPr>
      </p:pic>
      <p:pic>
        <p:nvPicPr>
          <p:cNvPr id="3" name="Picture 2">
            <a:extLst>
              <a:ext uri="{FF2B5EF4-FFF2-40B4-BE49-F238E27FC236}">
                <a16:creationId xmlns:a16="http://schemas.microsoft.com/office/drawing/2014/main" id="{0BC554D9-3A47-3C95-6A69-1A92E7276ED5}"/>
              </a:ext>
            </a:extLst>
          </p:cNvPr>
          <p:cNvPicPr>
            <a:picLocks noChangeAspect="1"/>
          </p:cNvPicPr>
          <p:nvPr/>
        </p:nvPicPr>
        <p:blipFill>
          <a:blip r:embed="rId4"/>
          <a:stretch>
            <a:fillRect/>
          </a:stretch>
        </p:blipFill>
        <p:spPr>
          <a:xfrm>
            <a:off x="7104798" y="4198788"/>
            <a:ext cx="3084897" cy="2077958"/>
          </a:xfrm>
          <a:prstGeom prst="rect">
            <a:avLst/>
          </a:prstGeom>
        </p:spPr>
      </p:pic>
    </p:spTree>
    <p:extLst>
      <p:ext uri="{BB962C8B-B14F-4D97-AF65-F5344CB8AC3E}">
        <p14:creationId xmlns:p14="http://schemas.microsoft.com/office/powerpoint/2010/main" val="6746768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Insurance brokerage services (MS-4864/FAP)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insurance broking services; </a:t>
            </a:r>
          </a:p>
          <a:p>
            <a:pPr marL="285750" indent="-285750" algn="just">
              <a:spcBef>
                <a:spcPts val="0"/>
              </a:spcBef>
              <a:buFont typeface="Arial" panose="020B0604020202020204" pitchFamily="34" charset="0"/>
              <a:buChar char="•"/>
            </a:pPr>
            <a:r>
              <a:rPr lang="en-GB" sz="1400" b="0" dirty="0">
                <a:solidFill>
                  <a:schemeClr val="accent1"/>
                </a:solidFill>
              </a:rPr>
              <a:t>Support, advice and monitoring of CERNs insurance contract portfolio (around twenty contracts).</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 </a:t>
            </a:r>
            <a:r>
              <a:rPr lang="en-GB" sz="1400" b="0" dirty="0">
                <a:solidFill>
                  <a:schemeClr val="accent1"/>
                </a:solidFill>
              </a:rPr>
              <a:t>5 years (+ optional 2-y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competence and experience in providing insurance broking services for large science infrastructures and international organizations</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Carmelo.Saitta</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14 01 02 00 (Transport and Property Insurance)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Q1 2025 </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January 2026</a:t>
            </a:r>
          </a:p>
        </p:txBody>
      </p:sp>
      <p:pic>
        <p:nvPicPr>
          <p:cNvPr id="2" name="Picture 2">
            <a:extLst>
              <a:ext uri="{FF2B5EF4-FFF2-40B4-BE49-F238E27FC236}">
                <a16:creationId xmlns:a16="http://schemas.microsoft.com/office/drawing/2014/main" id="{720C1592-F7A8-39F0-3854-3275CC60D00B}"/>
              </a:ext>
            </a:extLst>
          </p:cNvPr>
          <p:cNvPicPr>
            <a:picLocks noChangeAspect="1" noChangeArrowheads="1"/>
          </p:cNvPicPr>
          <p:nvPr/>
        </p:nvPicPr>
        <p:blipFill>
          <a:blip r:embed="rId3"/>
          <a:srcRect/>
          <a:stretch/>
        </p:blipFill>
        <p:spPr bwMode="auto">
          <a:xfrm>
            <a:off x="6573524" y="1482694"/>
            <a:ext cx="5391314" cy="359701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5FE19E1-0FDB-81BA-BFC4-1BEB1F72745F}"/>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3808758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386110"/>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Maintenance services for high voltage (HTB) power electrical equipment  at CERN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(MS-4819/EN)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Preventive and corrective maintenance for high voltage (HTB) power electrical equipment rated 400 kV and 66 kV at CERN. </a:t>
            </a:r>
          </a:p>
          <a:p>
            <a:pPr marL="285750" indent="-285750" algn="just">
              <a:spcBef>
                <a:spcPts val="0"/>
              </a:spcBef>
              <a:buFont typeface="Arial" panose="020B0604020202020204" pitchFamily="34" charset="0"/>
              <a:buChar char="•"/>
            </a:pPr>
            <a:r>
              <a:rPr lang="en-GB" sz="1400" b="0" dirty="0">
                <a:solidFill>
                  <a:schemeClr val="accent1"/>
                </a:solidFill>
              </a:rPr>
              <a:t>The equipment to be maintained will include power transformers, circuit breakers, switches, measurements instruments and busbar systems.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b="0" dirty="0">
                <a:solidFill>
                  <a:schemeClr val="accent1"/>
                </a:solidFill>
              </a:rPr>
              <a:t> 5 years (+ optional 2-y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maintenance of similar high voltage (HTB) power electrical equipment rated 400 kV and 66 kV.</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Giuseppe.Cappai</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2" y="1430103"/>
            <a:ext cx="4955084"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02010100, 13030200, 13030600 			(Electrical Services)</a:t>
            </a:r>
          </a:p>
          <a:p>
            <a:r>
              <a:rPr lang="en-GB" sz="1400" u="sng" dirty="0">
                <a:solidFill>
                  <a:schemeClr val="accent1"/>
                </a:solidFill>
              </a:rPr>
              <a:t>Cost Range :</a:t>
            </a:r>
            <a:r>
              <a:rPr lang="en-GB" sz="1400" b="0" dirty="0">
                <a:solidFill>
                  <a:schemeClr val="accent1"/>
                </a:solidFill>
              </a:rPr>
              <a:t>  1.5 – 5 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Q1 2026</a:t>
            </a:r>
          </a:p>
        </p:txBody>
      </p:sp>
      <p:pic>
        <p:nvPicPr>
          <p:cNvPr id="6" name="Picture 5">
            <a:extLst>
              <a:ext uri="{FF2B5EF4-FFF2-40B4-BE49-F238E27FC236}">
                <a16:creationId xmlns:a16="http://schemas.microsoft.com/office/drawing/2014/main" id="{E9E89148-B6C3-D5D0-150C-6696833DB2E4}"/>
              </a:ext>
            </a:extLst>
          </p:cNvPr>
          <p:cNvPicPr>
            <a:picLocks noChangeAspect="1"/>
          </p:cNvPicPr>
          <p:nvPr/>
        </p:nvPicPr>
        <p:blipFill>
          <a:blip r:embed="rId3"/>
          <a:stretch>
            <a:fillRect/>
          </a:stretch>
        </p:blipFill>
        <p:spPr>
          <a:xfrm>
            <a:off x="6816983" y="1495681"/>
            <a:ext cx="4752409" cy="3564307"/>
          </a:xfrm>
          <a:prstGeom prst="rect">
            <a:avLst/>
          </a:prstGeom>
        </p:spPr>
      </p:pic>
      <p:sp>
        <p:nvSpPr>
          <p:cNvPr id="2" name="TextBox 1">
            <a:extLst>
              <a:ext uri="{FF2B5EF4-FFF2-40B4-BE49-F238E27FC236}">
                <a16:creationId xmlns:a16="http://schemas.microsoft.com/office/drawing/2014/main" id="{576ECE8C-F4C3-BE55-93C0-5E5A1AF28180}"/>
              </a:ext>
            </a:extLst>
          </p:cNvPr>
          <p:cNvSpPr txBox="1"/>
          <p:nvPr/>
        </p:nvSpPr>
        <p:spPr>
          <a:xfrm>
            <a:off x="10922846" y="5036291"/>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4153154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3442-21FA-CFB0-D9FE-1E7DC805875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2B36EE5-0047-3DE1-1884-42B5DA8BA41E}"/>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4" name="Title 1">
            <a:extLst>
              <a:ext uri="{FF2B5EF4-FFF2-40B4-BE49-F238E27FC236}">
                <a16:creationId xmlns:a16="http://schemas.microsoft.com/office/drawing/2014/main" id="{A278FD8D-9206-E1E9-4E7F-53C4B7AF13E6}"/>
              </a:ext>
            </a:extLst>
          </p:cNvPr>
          <p:cNvSpPr txBox="1">
            <a:spLocks/>
          </p:cNvSpPr>
          <p:nvPr/>
        </p:nvSpPr>
        <p:spPr>
          <a:xfrm>
            <a:off x="566057" y="386110"/>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Maintenance services of low voltage switchboards at CERN </a:t>
            </a: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(MS-5072/EN) </a:t>
            </a:r>
          </a:p>
        </p:txBody>
      </p:sp>
      <p:sp>
        <p:nvSpPr>
          <p:cNvPr id="7" name="Text Placeholder 3">
            <a:extLst>
              <a:ext uri="{FF2B5EF4-FFF2-40B4-BE49-F238E27FC236}">
                <a16:creationId xmlns:a16="http://schemas.microsoft.com/office/drawing/2014/main" id="{71F02A83-73BB-0391-0548-FB6A11667611}"/>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Preventive and corrective maintenance services of low voltage switchboards at CERN. including management of parts and consumables, revamping of drawers, supply of drawers and switching, modification of fixed parts and installation of drawers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b="0" dirty="0">
                <a:solidFill>
                  <a:schemeClr val="accent1"/>
                </a:solidFill>
              </a:rPr>
              <a:t> 3 years (+ 2 optional 2-y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a proven experience in similar activities, with particular emphasis on technical expertise, project scale, and financial scope. Firms shall also demonstrate the capability to collaborate with switchboard manufacturers to procure spare parts or perform complex maintenance interventions.</a:t>
            </a:r>
          </a:p>
        </p:txBody>
      </p:sp>
      <p:sp>
        <p:nvSpPr>
          <p:cNvPr id="8" name="TextBox 7">
            <a:extLst>
              <a:ext uri="{FF2B5EF4-FFF2-40B4-BE49-F238E27FC236}">
                <a16:creationId xmlns:a16="http://schemas.microsoft.com/office/drawing/2014/main" id="{06DB2A03-49CC-E924-23CA-7C70EE5AA4B2}"/>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it-IT" dirty="0">
                <a:solidFill>
                  <a:prstClr val="white"/>
                </a:solidFill>
                <a:latin typeface="Arial"/>
              </a:rPr>
              <a:t>Stefano.Bertolasi@cern.ch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2205DAAA-B9BE-0F51-2515-3D30B1482C9E}"/>
              </a:ext>
            </a:extLst>
          </p:cNvPr>
          <p:cNvSpPr txBox="1">
            <a:spLocks/>
          </p:cNvSpPr>
          <p:nvPr/>
        </p:nvSpPr>
        <p:spPr>
          <a:xfrm>
            <a:off x="227162" y="1430103"/>
            <a:ext cx="4955084"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02020400 (Electrical Services)</a:t>
            </a:r>
          </a:p>
          <a:p>
            <a:r>
              <a:rPr lang="en-GB" sz="1400" u="sng" dirty="0">
                <a:solidFill>
                  <a:schemeClr val="accent1"/>
                </a:solidFill>
              </a:rPr>
              <a:t>Cost Range :</a:t>
            </a:r>
            <a:r>
              <a:rPr lang="en-GB" sz="1400" b="0" dirty="0">
                <a:solidFill>
                  <a:schemeClr val="accent1"/>
                </a:solidFill>
              </a:rPr>
              <a:t>  1.5 – 5 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April 2026</a:t>
            </a:r>
          </a:p>
        </p:txBody>
      </p:sp>
      <p:pic>
        <p:nvPicPr>
          <p:cNvPr id="6" name="Picture 5">
            <a:extLst>
              <a:ext uri="{FF2B5EF4-FFF2-40B4-BE49-F238E27FC236}">
                <a16:creationId xmlns:a16="http://schemas.microsoft.com/office/drawing/2014/main" id="{252CB70D-15A8-B946-0F26-572934D052BB}"/>
              </a:ext>
            </a:extLst>
          </p:cNvPr>
          <p:cNvPicPr>
            <a:picLocks noChangeAspect="1"/>
          </p:cNvPicPr>
          <p:nvPr/>
        </p:nvPicPr>
        <p:blipFill>
          <a:blip r:embed="rId3"/>
          <a:stretch>
            <a:fillRect/>
          </a:stretch>
        </p:blipFill>
        <p:spPr>
          <a:xfrm>
            <a:off x="6816983" y="1495681"/>
            <a:ext cx="4752409" cy="3564307"/>
          </a:xfrm>
          <a:prstGeom prst="rect">
            <a:avLst/>
          </a:prstGeom>
        </p:spPr>
      </p:pic>
      <p:sp>
        <p:nvSpPr>
          <p:cNvPr id="2" name="TextBox 1">
            <a:extLst>
              <a:ext uri="{FF2B5EF4-FFF2-40B4-BE49-F238E27FC236}">
                <a16:creationId xmlns:a16="http://schemas.microsoft.com/office/drawing/2014/main" id="{8B45A13D-EC1A-D30C-60AF-F9FFBDFBE099}"/>
              </a:ext>
            </a:extLst>
          </p:cNvPr>
          <p:cNvSpPr txBox="1"/>
          <p:nvPr/>
        </p:nvSpPr>
        <p:spPr>
          <a:xfrm>
            <a:off x="10922846" y="5036291"/>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23489035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834F6-B935-C1A6-DA82-76041C8CF0A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DB6923-7A58-D3CF-17DD-0BCF6998575A}"/>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
        <p:nvSpPr>
          <p:cNvPr id="4" name="Title 1">
            <a:extLst>
              <a:ext uri="{FF2B5EF4-FFF2-40B4-BE49-F238E27FC236}">
                <a16:creationId xmlns:a16="http://schemas.microsoft.com/office/drawing/2014/main" id="{82B2DB5A-D263-35C7-D022-85254C1DFD00}"/>
              </a:ext>
            </a:extLst>
          </p:cNvPr>
          <p:cNvSpPr txBox="1">
            <a:spLocks/>
          </p:cNvSpPr>
          <p:nvPr/>
        </p:nvSpPr>
        <p:spPr>
          <a:xfrm>
            <a:off x="566057" y="386110"/>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and installation of HV cable accessories at CERN </a:t>
            </a: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(MS-5082/EN) </a:t>
            </a:r>
          </a:p>
        </p:txBody>
      </p:sp>
      <p:sp>
        <p:nvSpPr>
          <p:cNvPr id="7" name="Text Placeholder 3">
            <a:extLst>
              <a:ext uri="{FF2B5EF4-FFF2-40B4-BE49-F238E27FC236}">
                <a16:creationId xmlns:a16="http://schemas.microsoft.com/office/drawing/2014/main" id="{007A7C91-EA04-F631-08E2-31F327E65C05}"/>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installation of HV cable accessories compatible with existing and new power cables, including: the supply, the installation, the connection to electrical equipment and qualification after mounting of the accessories.</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b="0" dirty="0">
                <a:solidFill>
                  <a:schemeClr val="accent1"/>
                </a:solidFill>
              </a:rPr>
              <a:t> 3 years (+ 4 optional 1-y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be specialized and qualified in the field of HV cable accessories (up to 66 kV) with skilled and experienced technicians</a:t>
            </a:r>
          </a:p>
        </p:txBody>
      </p:sp>
      <p:sp>
        <p:nvSpPr>
          <p:cNvPr id="8" name="TextBox 7">
            <a:extLst>
              <a:ext uri="{FF2B5EF4-FFF2-40B4-BE49-F238E27FC236}">
                <a16:creationId xmlns:a16="http://schemas.microsoft.com/office/drawing/2014/main" id="{4332E57B-9AB1-D92B-5472-566E83DE294E}"/>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mathieu.rigollet@cern.ch</a:t>
            </a:r>
          </a:p>
        </p:txBody>
      </p:sp>
      <p:sp>
        <p:nvSpPr>
          <p:cNvPr id="9" name="Text Placeholder 3">
            <a:extLst>
              <a:ext uri="{FF2B5EF4-FFF2-40B4-BE49-F238E27FC236}">
                <a16:creationId xmlns:a16="http://schemas.microsoft.com/office/drawing/2014/main" id="{FA912203-9406-EE55-E89A-78297B53524F}"/>
              </a:ext>
            </a:extLst>
          </p:cNvPr>
          <p:cNvSpPr txBox="1">
            <a:spLocks/>
          </p:cNvSpPr>
          <p:nvPr/>
        </p:nvSpPr>
        <p:spPr>
          <a:xfrm>
            <a:off x="227162" y="1430103"/>
            <a:ext cx="4955084"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13030601 , 02059000 	(Electrical Services)</a:t>
            </a:r>
          </a:p>
          <a:p>
            <a:r>
              <a:rPr lang="en-GB" sz="1400" u="sng" dirty="0">
                <a:solidFill>
                  <a:schemeClr val="accent1"/>
                </a:solidFill>
              </a:rPr>
              <a:t>Cost Range :</a:t>
            </a:r>
            <a:r>
              <a:rPr lang="en-GB" sz="1400" b="0" dirty="0">
                <a:solidFill>
                  <a:schemeClr val="accent1"/>
                </a:solidFill>
              </a:rPr>
              <a:t>  0.4 – 1.5 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January 2026</a:t>
            </a:r>
          </a:p>
        </p:txBody>
      </p:sp>
      <p:pic>
        <p:nvPicPr>
          <p:cNvPr id="6" name="Picture 5">
            <a:extLst>
              <a:ext uri="{FF2B5EF4-FFF2-40B4-BE49-F238E27FC236}">
                <a16:creationId xmlns:a16="http://schemas.microsoft.com/office/drawing/2014/main" id="{6CE15418-9E58-082E-20AD-D515CC66026C}"/>
              </a:ext>
            </a:extLst>
          </p:cNvPr>
          <p:cNvPicPr>
            <a:picLocks noChangeAspect="1"/>
          </p:cNvPicPr>
          <p:nvPr/>
        </p:nvPicPr>
        <p:blipFill>
          <a:blip r:embed="rId3"/>
          <a:stretch>
            <a:fillRect/>
          </a:stretch>
        </p:blipFill>
        <p:spPr>
          <a:xfrm>
            <a:off x="6816983" y="1495681"/>
            <a:ext cx="4752409" cy="3564307"/>
          </a:xfrm>
          <a:prstGeom prst="rect">
            <a:avLst/>
          </a:prstGeom>
        </p:spPr>
      </p:pic>
      <p:sp>
        <p:nvSpPr>
          <p:cNvPr id="2" name="TextBox 1">
            <a:extLst>
              <a:ext uri="{FF2B5EF4-FFF2-40B4-BE49-F238E27FC236}">
                <a16:creationId xmlns:a16="http://schemas.microsoft.com/office/drawing/2014/main" id="{73F1D621-40DC-4C65-F449-536F494BC597}"/>
              </a:ext>
            </a:extLst>
          </p:cNvPr>
          <p:cNvSpPr txBox="1"/>
          <p:nvPr/>
        </p:nvSpPr>
        <p:spPr>
          <a:xfrm>
            <a:off x="10922846" y="5036291"/>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13037632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14403"/>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Maintenance of CERN’s green spaces (MS-5071/SCE)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310506" y="3656217"/>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dirty="0">
                <a:solidFill>
                  <a:schemeClr val="tx1"/>
                </a:solidFill>
                <a:effectLst/>
                <a:ea typeface="Times New Roman" panose="02020603050405020304" pitchFamily="18" charset="0"/>
              </a:rPr>
              <a:t>maintenance of all the green spaces with the CERN domain, including lawn, trees, terraces and pedestrian paths, roads, and parking lots.</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spcBef>
                <a:spcPts val="0"/>
              </a:spcBef>
            </a:pPr>
            <a:r>
              <a:rPr lang="en-GB" sz="1400" b="0" dirty="0">
                <a:solidFill>
                  <a:schemeClr val="accent1"/>
                </a:solidFill>
              </a:rPr>
              <a:t>CERN intends to place two contracts, one for the French part and one for the Swiss part of CERN.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maintenance of green spaces</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Mathieu.fontaine</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313205" y="1222579"/>
            <a:ext cx="5985379" cy="220642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ffectLst/>
                <a:ea typeface="Calibri" panose="020F0502020204030204" pitchFamily="34" charset="0"/>
                <a:cs typeface="Times New Roman" panose="02020603050405020304" pitchFamily="18" charset="0"/>
              </a:rPr>
              <a:t>13 01 02 00 (Green </a:t>
            </a:r>
            <a:r>
              <a:rPr lang="fr-CH" sz="1400" b="0" dirty="0" err="1">
                <a:solidFill>
                  <a:schemeClr val="accent1"/>
                </a:solidFill>
                <a:effectLst/>
                <a:ea typeface="Calibri" panose="020F0502020204030204" pitchFamily="34" charset="0"/>
                <a:cs typeface="Times New Roman" panose="02020603050405020304" pitchFamily="18" charset="0"/>
              </a:rPr>
              <a:t>spaces</a:t>
            </a:r>
            <a:r>
              <a:rPr lang="fr-CH" sz="1400" b="0" dirty="0">
                <a:solidFill>
                  <a:schemeClr val="accent1"/>
                </a:solidFill>
                <a:effectLst/>
                <a:ea typeface="Calibri" panose="020F0502020204030204" pitchFamily="34" charset="0"/>
                <a:cs typeface="Times New Roman" panose="02020603050405020304" pitchFamily="18" charset="0"/>
              </a:rPr>
              <a:t>)</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MS-5071/SCE : Q1 2025</a:t>
            </a:r>
          </a:p>
          <a:p>
            <a:pPr>
              <a:spcBef>
                <a:spcPts val="0"/>
              </a:spcBef>
            </a:pPr>
            <a:r>
              <a:rPr lang="en-GB" sz="1400" b="0" dirty="0">
                <a:solidFill>
                  <a:schemeClr val="accent1"/>
                </a:solidFill>
              </a:rPr>
              <a:t>	IT-5071/SCE: Q3 2025</a:t>
            </a:r>
          </a:p>
          <a:p>
            <a:pPr>
              <a:spcBef>
                <a:spcPts val="0"/>
              </a:spcBef>
            </a:pPr>
            <a:r>
              <a:rPr lang="en-GB" sz="1400" b="0" dirty="0">
                <a:solidFill>
                  <a:schemeClr val="accent1"/>
                </a:solidFill>
              </a:rPr>
              <a:t>	Contract start: 1 January 2026</a:t>
            </a:r>
          </a:p>
        </p:txBody>
      </p:sp>
      <p:pic>
        <p:nvPicPr>
          <p:cNvPr id="12" name="Picture 11">
            <a:extLst>
              <a:ext uri="{FF2B5EF4-FFF2-40B4-BE49-F238E27FC236}">
                <a16:creationId xmlns:a16="http://schemas.microsoft.com/office/drawing/2014/main" id="{627039EA-FFB5-FA3D-E16F-D6DEB90D0F0D}"/>
              </a:ext>
            </a:extLst>
          </p:cNvPr>
          <p:cNvPicPr>
            <a:picLocks noChangeAspect="1"/>
          </p:cNvPicPr>
          <p:nvPr/>
        </p:nvPicPr>
        <p:blipFill>
          <a:blip r:embed="rId3"/>
          <a:stretch>
            <a:fillRect/>
          </a:stretch>
        </p:blipFill>
        <p:spPr>
          <a:xfrm>
            <a:off x="6666655" y="1308259"/>
            <a:ext cx="5053065" cy="3776575"/>
          </a:xfrm>
          <a:prstGeom prst="rect">
            <a:avLst/>
          </a:prstGeom>
        </p:spPr>
      </p:pic>
      <p:sp>
        <p:nvSpPr>
          <p:cNvPr id="13" name="TextBox 12">
            <a:extLst>
              <a:ext uri="{FF2B5EF4-FFF2-40B4-BE49-F238E27FC236}">
                <a16:creationId xmlns:a16="http://schemas.microsoft.com/office/drawing/2014/main" id="{7E6B2C88-62A5-7B47-B4BA-61D390BB9FBF}"/>
              </a:ext>
            </a:extLst>
          </p:cNvPr>
          <p:cNvSpPr txBox="1"/>
          <p:nvPr/>
        </p:nvSpPr>
        <p:spPr>
          <a:xfrm>
            <a:off x="9950572" y="5073359"/>
            <a:ext cx="1838228" cy="230832"/>
          </a:xfrm>
          <a:prstGeom prst="rect">
            <a:avLst/>
          </a:prstGeom>
          <a:noFill/>
        </p:spPr>
        <p:txBody>
          <a:bodyPr wrap="square" rtlCol="0">
            <a:spAutoFit/>
          </a:bodyPr>
          <a:lstStyle/>
          <a:p>
            <a:r>
              <a:rPr lang="en-GB" sz="900" i="0" u="none" strike="noStrike" dirty="0">
                <a:solidFill>
                  <a:srgbClr val="000000"/>
                </a:solidFill>
                <a:effectLst/>
                <a:highlight>
                  <a:srgbClr val="FFFFFF"/>
                </a:highlight>
                <a:latin typeface="PT Sans" panose="020B0503020203020204" pitchFamily="34" charset="0"/>
                <a:hlinkClick r:id="rId4"/>
              </a:rPr>
              <a:t>Rare wild Orchids at CERN Meyrin</a:t>
            </a:r>
            <a:endParaRPr lang="en-US" sz="900" dirty="0"/>
          </a:p>
        </p:txBody>
      </p:sp>
      <p:sp>
        <p:nvSpPr>
          <p:cNvPr id="14" name="TextBox 13">
            <a:extLst>
              <a:ext uri="{FF2B5EF4-FFF2-40B4-BE49-F238E27FC236}">
                <a16:creationId xmlns:a16="http://schemas.microsoft.com/office/drawing/2014/main" id="{78C7E065-5450-93E8-04C8-A5BC2853C605}"/>
              </a:ext>
            </a:extLst>
          </p:cNvPr>
          <p:cNvSpPr txBox="1"/>
          <p:nvPr/>
        </p:nvSpPr>
        <p:spPr>
          <a:xfrm>
            <a:off x="11069004" y="5215499"/>
            <a:ext cx="1293091" cy="246221"/>
          </a:xfrm>
          <a:prstGeom prst="rect">
            <a:avLst/>
          </a:prstGeom>
          <a:noFill/>
        </p:spPr>
        <p:txBody>
          <a:bodyPr wrap="square" rtlCol="0">
            <a:spAutoFit/>
          </a:bodyPr>
          <a:lstStyle/>
          <a:p>
            <a:r>
              <a:rPr lang="en-GB" sz="1000" b="0" i="0" u="none" strike="noStrike" dirty="0">
                <a:effectLst/>
                <a:latin typeface="verdana" panose="020B0604030504040204" pitchFamily="34" charset="0"/>
                <a:hlinkClick r:id="rId5"/>
              </a:rPr>
              <a:t>© CERN</a:t>
            </a:r>
            <a:r>
              <a:rPr lang="en-GB" sz="1000" b="0" i="0" dirty="0">
                <a:solidFill>
                  <a:srgbClr val="000000"/>
                </a:solidFill>
                <a:effectLst/>
                <a:latin typeface="verdana" panose="020B0604030504040204" pitchFamily="34" charset="0"/>
              </a:rPr>
              <a:t> </a:t>
            </a:r>
            <a:endParaRPr lang="en-GB" sz="1000" dirty="0"/>
          </a:p>
        </p:txBody>
      </p:sp>
    </p:spTree>
    <p:extLst>
      <p:ext uri="{BB962C8B-B14F-4D97-AF65-F5344CB8AC3E}">
        <p14:creationId xmlns:p14="http://schemas.microsoft.com/office/powerpoint/2010/main" val="1914814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B56E0-84EE-1C13-1721-16D57A9D6FF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CDB347-CAAB-AB6D-402C-9653507EE28A}"/>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4" name="Title 1">
            <a:extLst>
              <a:ext uri="{FF2B5EF4-FFF2-40B4-BE49-F238E27FC236}">
                <a16:creationId xmlns:a16="http://schemas.microsoft.com/office/drawing/2014/main" id="{1969C796-7A21-4076-759D-F1D9FDAA6540}"/>
              </a:ext>
            </a:extLst>
          </p:cNvPr>
          <p:cNvSpPr txBox="1">
            <a:spLocks/>
          </p:cNvSpPr>
          <p:nvPr/>
        </p:nvSpPr>
        <p:spPr>
          <a:xfrm>
            <a:off x="566057" y="414403"/>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Small works for CERN’s green spaces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pPr algn="ctr"/>
            <a:r>
              <a:rPr lang="en-GB" sz="2800" b="1" dirty="0">
                <a:solidFill>
                  <a:schemeClr val="tx1">
                    <a:lumMod val="60000"/>
                    <a:lumOff val="40000"/>
                  </a:schemeClr>
                </a:solidFill>
                <a:effectLst/>
                <a:ea typeface="Times New Roman" panose="02020603050405020304" pitchFamily="18" charset="0"/>
              </a:rPr>
              <a:t> </a:t>
            </a:r>
            <a:endParaRPr lang="en-US" sz="2800" b="1" dirty="0">
              <a:solidFill>
                <a:schemeClr val="tx1">
                  <a:lumMod val="60000"/>
                  <a:lumOff val="40000"/>
                </a:schemeClr>
              </a:solidFill>
              <a:effectLst/>
              <a:ea typeface="Times New Roman" panose="02020603050405020304" pitchFamily="18" charset="0"/>
            </a:endParaRP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p>
        </p:txBody>
      </p:sp>
      <p:sp>
        <p:nvSpPr>
          <p:cNvPr id="7" name="Text Placeholder 3">
            <a:extLst>
              <a:ext uri="{FF2B5EF4-FFF2-40B4-BE49-F238E27FC236}">
                <a16:creationId xmlns:a16="http://schemas.microsoft.com/office/drawing/2014/main" id="{B928E525-2EF5-6671-1256-9D9D2DF78236}"/>
              </a:ext>
            </a:extLst>
          </p:cNvPr>
          <p:cNvSpPr txBox="1">
            <a:spLocks/>
          </p:cNvSpPr>
          <p:nvPr/>
        </p:nvSpPr>
        <p:spPr>
          <a:xfrm>
            <a:off x="313205" y="3005174"/>
            <a:ext cx="5868838" cy="25240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 </a:t>
            </a:r>
            <a:r>
              <a:rPr lang="en-GB" sz="1400" b="0" i="0" dirty="0">
                <a:solidFill>
                  <a:srgbClr val="0033A0"/>
                </a:solidFill>
                <a:effectLst/>
                <a:cs typeface="Frank Ruhl Libre" panose="00000500000000000000" pitchFamily="2" charset="-79"/>
              </a:rPr>
              <a:t>Small works for CERN’s green spaces including tree and agricultural work as well as landscaping work.</a:t>
            </a:r>
            <a:endParaRPr lang="en-GB" sz="1400" b="0" dirty="0">
              <a:solidFill>
                <a:schemeClr val="tx1"/>
              </a:solidFill>
            </a:endParaRP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spcBef>
                <a:spcPts val="0"/>
              </a:spcBef>
            </a:pPr>
            <a:r>
              <a:rPr lang="en-GB" sz="1400" b="0" dirty="0">
                <a:solidFill>
                  <a:schemeClr val="accent1"/>
                </a:solidFill>
              </a:rPr>
              <a:t>CERN intends to place three contracts: </a:t>
            </a:r>
          </a:p>
          <a:p>
            <a:pPr algn="just">
              <a:spcBef>
                <a:spcPts val="0"/>
              </a:spcBef>
            </a:pPr>
            <a:r>
              <a:rPr lang="en-GB" sz="1400" b="0" dirty="0">
                <a:solidFill>
                  <a:schemeClr val="accent1"/>
                </a:solidFill>
              </a:rPr>
              <a:t>- One for tree and agricultural work</a:t>
            </a:r>
          </a:p>
          <a:p>
            <a:pPr algn="just">
              <a:spcBef>
                <a:spcPts val="0"/>
              </a:spcBef>
            </a:pPr>
            <a:r>
              <a:rPr lang="en-GB" sz="1400" b="0" dirty="0">
                <a:solidFill>
                  <a:schemeClr val="accent1"/>
                </a:solidFill>
              </a:rPr>
              <a:t>- One for the French part and one for the Swiss part of CERN for landscaping work.</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maintenance of green spaces</a:t>
            </a:r>
          </a:p>
        </p:txBody>
      </p:sp>
      <p:sp>
        <p:nvSpPr>
          <p:cNvPr id="8" name="TextBox 7">
            <a:extLst>
              <a:ext uri="{FF2B5EF4-FFF2-40B4-BE49-F238E27FC236}">
                <a16:creationId xmlns:a16="http://schemas.microsoft.com/office/drawing/2014/main" id="{C5BFD054-113C-1F79-B458-29399919E988}"/>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Mathieu.fontaine</a:t>
            </a:r>
            <a:r>
              <a:rPr lang="pt-BR" dirty="0">
                <a:solidFill>
                  <a:prstClr val="white"/>
                </a:solidFill>
              </a:rPr>
              <a:t>@cern.ch</a:t>
            </a:r>
            <a:endParaRPr lang="en-US" dirty="0">
              <a:solidFill>
                <a:prstClr val="white"/>
              </a:solidFill>
            </a:endParaRPr>
          </a:p>
        </p:txBody>
      </p:sp>
      <p:sp>
        <p:nvSpPr>
          <p:cNvPr id="9" name="Text Placeholder 3">
            <a:extLst>
              <a:ext uri="{FF2B5EF4-FFF2-40B4-BE49-F238E27FC236}">
                <a16:creationId xmlns:a16="http://schemas.microsoft.com/office/drawing/2014/main" id="{E19AB41F-4E3C-F94A-AEF6-CCC58278FFD5}"/>
              </a:ext>
            </a:extLst>
          </p:cNvPr>
          <p:cNvSpPr txBox="1">
            <a:spLocks/>
          </p:cNvSpPr>
          <p:nvPr/>
        </p:nvSpPr>
        <p:spPr>
          <a:xfrm>
            <a:off x="313205" y="1222579"/>
            <a:ext cx="5985379" cy="220642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a:t>
            </a:r>
            <a:r>
              <a:rPr lang="fr-CH" sz="1400" b="0" dirty="0">
                <a:solidFill>
                  <a:schemeClr val="accent1"/>
                </a:solidFill>
                <a:effectLst/>
                <a:ea typeface="Calibri" panose="020F0502020204030204" pitchFamily="34" charset="0"/>
                <a:cs typeface="Times New Roman" panose="02020603050405020304" pitchFamily="18" charset="0"/>
              </a:rPr>
              <a:t>13 01 02 00 (Green </a:t>
            </a:r>
            <a:r>
              <a:rPr lang="fr-CH" sz="1400" b="0" dirty="0" err="1">
                <a:solidFill>
                  <a:schemeClr val="accent1"/>
                </a:solidFill>
                <a:effectLst/>
                <a:ea typeface="Calibri" panose="020F0502020204030204" pitchFamily="34" charset="0"/>
                <a:cs typeface="Times New Roman" panose="02020603050405020304" pitchFamily="18" charset="0"/>
              </a:rPr>
              <a:t>spaces</a:t>
            </a:r>
            <a:r>
              <a:rPr lang="fr-CH" sz="1400" b="0" dirty="0">
                <a:solidFill>
                  <a:schemeClr val="accent1"/>
                </a:solidFill>
                <a:effectLst/>
                <a:ea typeface="Calibri" panose="020F0502020204030204" pitchFamily="34" charset="0"/>
                <a:cs typeface="Times New Roman" panose="02020603050405020304" pitchFamily="18" charset="0"/>
              </a:rPr>
              <a:t>)</a:t>
            </a:r>
            <a:endParaRPr lang="en-GB" sz="1400" b="0" dirty="0">
              <a:solidFill>
                <a:schemeClr val="accent1"/>
              </a:solidFill>
            </a:endParaRPr>
          </a:p>
          <a:p>
            <a:r>
              <a:rPr lang="en-GB" sz="1400" u="sng" dirty="0">
                <a:solidFill>
                  <a:schemeClr val="accent1"/>
                </a:solidFill>
              </a:rPr>
              <a:t>Cost Range :</a:t>
            </a:r>
            <a:r>
              <a:rPr lang="en-GB" sz="1400" b="0" dirty="0">
                <a:solidFill>
                  <a:schemeClr val="accent1"/>
                </a:solidFill>
              </a:rPr>
              <a:t>  200k – 400 KCHF for each PE (three in total)</a:t>
            </a:r>
          </a:p>
          <a:p>
            <a:r>
              <a:rPr lang="en-GB" sz="1400" u="sng" dirty="0">
                <a:solidFill>
                  <a:schemeClr val="accent1"/>
                </a:solidFill>
              </a:rPr>
              <a:t>Planning:</a:t>
            </a:r>
            <a:r>
              <a:rPr lang="en-GB" sz="1400" b="0" dirty="0">
                <a:solidFill>
                  <a:schemeClr val="accent1"/>
                </a:solidFill>
              </a:rPr>
              <a:t> 	PE : Q3 2025</a:t>
            </a:r>
          </a:p>
          <a:p>
            <a:pPr>
              <a:spcBef>
                <a:spcPts val="0"/>
              </a:spcBef>
            </a:pPr>
            <a:r>
              <a:rPr lang="en-GB" sz="1400" b="0" dirty="0">
                <a:solidFill>
                  <a:schemeClr val="accent1"/>
                </a:solidFill>
              </a:rPr>
              <a:t>	Contract start: 1 January 2026</a:t>
            </a:r>
          </a:p>
        </p:txBody>
      </p:sp>
      <p:pic>
        <p:nvPicPr>
          <p:cNvPr id="5" name="Picture 4">
            <a:extLst>
              <a:ext uri="{FF2B5EF4-FFF2-40B4-BE49-F238E27FC236}">
                <a16:creationId xmlns:a16="http://schemas.microsoft.com/office/drawing/2014/main" id="{5B2DFC2A-E6A9-2230-38BE-192B305493B2}"/>
              </a:ext>
            </a:extLst>
          </p:cNvPr>
          <p:cNvPicPr>
            <a:picLocks noChangeAspect="1"/>
          </p:cNvPicPr>
          <p:nvPr/>
        </p:nvPicPr>
        <p:blipFill>
          <a:blip r:embed="rId3"/>
          <a:stretch>
            <a:fillRect/>
          </a:stretch>
        </p:blipFill>
        <p:spPr>
          <a:xfrm>
            <a:off x="6408623" y="1301581"/>
            <a:ext cx="5039550" cy="3352099"/>
          </a:xfrm>
          <a:prstGeom prst="rect">
            <a:avLst/>
          </a:prstGeom>
        </p:spPr>
      </p:pic>
    </p:spTree>
    <p:extLst>
      <p:ext uri="{BB962C8B-B14F-4D97-AF65-F5344CB8AC3E}">
        <p14:creationId xmlns:p14="http://schemas.microsoft.com/office/powerpoint/2010/main" val="42515130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1DC9E-280E-3F45-C8C6-451D8E19A0A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B4352C4-5078-718D-CE89-4DA12410B471}"/>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4" name="Title 1">
            <a:extLst>
              <a:ext uri="{FF2B5EF4-FFF2-40B4-BE49-F238E27FC236}">
                <a16:creationId xmlns:a16="http://schemas.microsoft.com/office/drawing/2014/main" id="{164F5A37-6A44-84FF-F0DE-1752C6999952}"/>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Wooden joinery works on the CERN Site</a:t>
            </a: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(MS-5045/SCE) </a:t>
            </a:r>
          </a:p>
        </p:txBody>
      </p:sp>
      <p:sp>
        <p:nvSpPr>
          <p:cNvPr id="7" name="Text Placeholder 3">
            <a:extLst>
              <a:ext uri="{FF2B5EF4-FFF2-40B4-BE49-F238E27FC236}">
                <a16:creationId xmlns:a16="http://schemas.microsoft.com/office/drawing/2014/main" id="{0B1BD84C-125C-F038-406B-7B69B1B3D6E2}"/>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spcBef>
                <a:spcPts val="2400"/>
              </a:spcBef>
            </a:pPr>
            <a:r>
              <a:rPr lang="en-GB" sz="1400" u="sng" dirty="0">
                <a:solidFill>
                  <a:srgbClr val="0033A0"/>
                </a:solidFill>
              </a:rPr>
              <a:t>Scope</a:t>
            </a:r>
            <a:r>
              <a:rPr lang="en-GB" sz="1400" dirty="0">
                <a:solidFill>
                  <a:srgbClr val="0033A0"/>
                </a:solidFill>
              </a:rPr>
              <a:t>: </a:t>
            </a:r>
            <a:r>
              <a:rPr lang="en-US" sz="1400" b="0" dirty="0">
                <a:solidFill>
                  <a:srgbClr val="0033A0"/>
                </a:solidFill>
                <a:effectLst/>
                <a:ea typeface="Times New Roman" panose="02020603050405020304" pitchFamily="18" charset="0"/>
              </a:rPr>
              <a:t>wooden joinery works for CERN’s buildings: custom installations, maintenance and modification of windows, doors, partitions, cupboards, furniture and glazing.</a:t>
            </a:r>
            <a:endParaRPr lang="en-GB" sz="1400" b="0" dirty="0">
              <a:solidFill>
                <a:srgbClr val="0033A0"/>
              </a:solidFill>
            </a:endParaRPr>
          </a:p>
          <a:p>
            <a:pPr algn="just"/>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 optional 2 x 2-y extensions)</a:t>
            </a:r>
          </a:p>
          <a:p>
            <a:pPr algn="just">
              <a:spcBef>
                <a:spcPts val="0"/>
              </a:spcBef>
            </a:pPr>
            <a:endParaRPr lang="en-GB" sz="1400" b="0" dirty="0">
              <a:solidFill>
                <a:schemeClr val="accent1"/>
              </a:solidFill>
            </a:endParaRPr>
          </a:p>
          <a:p>
            <a:pPr algn="just">
              <a:spcBef>
                <a:spcPts val="600"/>
              </a:spcBef>
            </a:pPr>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timber joinery works (Maintenance and works)</a:t>
            </a:r>
          </a:p>
        </p:txBody>
      </p:sp>
      <p:sp>
        <p:nvSpPr>
          <p:cNvPr id="8" name="TextBox 7">
            <a:extLst>
              <a:ext uri="{FF2B5EF4-FFF2-40B4-BE49-F238E27FC236}">
                <a16:creationId xmlns:a16="http://schemas.microsoft.com/office/drawing/2014/main" id="{3D4C37A2-2D35-A6BE-238E-EEC682F86998}"/>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schemeClr val="bg1"/>
                </a:solidFill>
                <a:latin typeface="Arial"/>
              </a:rPr>
              <a:t>samuel.adam</a:t>
            </a:r>
            <a:r>
              <a:rPr lang="pt-BR" b="1" dirty="0">
                <a:solidFill>
                  <a:schemeClr val="bg1"/>
                </a:solidFill>
                <a:latin typeface="Arial"/>
              </a:rPr>
              <a:t>@cern.ch</a:t>
            </a:r>
            <a:endParaRPr lang="en-US" b="1" dirty="0">
              <a:solidFill>
                <a:schemeClr val="bg1"/>
              </a:solidFill>
              <a:latin typeface="Arial"/>
            </a:endParaRPr>
          </a:p>
        </p:txBody>
      </p:sp>
      <p:sp>
        <p:nvSpPr>
          <p:cNvPr id="9" name="Text Placeholder 3">
            <a:extLst>
              <a:ext uri="{FF2B5EF4-FFF2-40B4-BE49-F238E27FC236}">
                <a16:creationId xmlns:a16="http://schemas.microsoft.com/office/drawing/2014/main" id="{31790C0F-33A0-7645-7851-CA231B851E12}"/>
              </a:ext>
            </a:extLst>
          </p:cNvPr>
          <p:cNvSpPr txBox="1">
            <a:spLocks/>
          </p:cNvSpPr>
          <p:nvPr/>
        </p:nvSpPr>
        <p:spPr>
          <a:xfrm>
            <a:off x="227161" y="1430103"/>
            <a:ext cx="5791801" cy="174412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01 02 04 21 (Timber joinery) </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Q4 2024 </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July 2025</a:t>
            </a:r>
          </a:p>
        </p:txBody>
      </p:sp>
      <p:pic>
        <p:nvPicPr>
          <p:cNvPr id="6" name="Picture 5">
            <a:extLst>
              <a:ext uri="{FF2B5EF4-FFF2-40B4-BE49-F238E27FC236}">
                <a16:creationId xmlns:a16="http://schemas.microsoft.com/office/drawing/2014/main" id="{B7CB0F7F-2880-FB26-17F4-5F5623151DCF}"/>
              </a:ext>
            </a:extLst>
          </p:cNvPr>
          <p:cNvPicPr>
            <a:picLocks noChangeAspect="1"/>
          </p:cNvPicPr>
          <p:nvPr/>
        </p:nvPicPr>
        <p:blipFill>
          <a:blip r:embed="rId3"/>
          <a:stretch>
            <a:fillRect/>
          </a:stretch>
        </p:blipFill>
        <p:spPr>
          <a:xfrm>
            <a:off x="6349183" y="1690104"/>
            <a:ext cx="4996343" cy="3197660"/>
          </a:xfrm>
          <a:prstGeom prst="rect">
            <a:avLst/>
          </a:prstGeom>
        </p:spPr>
      </p:pic>
    </p:spTree>
    <p:extLst>
      <p:ext uri="{BB962C8B-B14F-4D97-AF65-F5344CB8AC3E}">
        <p14:creationId xmlns:p14="http://schemas.microsoft.com/office/powerpoint/2010/main" val="2089616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and ventilation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systems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 and commissioning of all the HVAC systems and the air treatment system in the new building SA18 at Point 1.8 of the LHC.</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HVAC systems of similar size and complexity.</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air treatment systems with wet scrubbers.</a:t>
            </a:r>
          </a:p>
          <a:p>
            <a:pPr marL="285750" indent="-285750" algn="just">
              <a:spcBef>
                <a:spcPts val="0"/>
              </a:spcBef>
              <a:buFont typeface="Arial" panose="020B0604020202020204" pitchFamily="34" charset="0"/>
              <a:buChar char="•"/>
            </a:pPr>
            <a:r>
              <a:rPr lang="en-GB" sz="1600" b="0" dirty="0">
                <a:solidFill>
                  <a:schemeClr val="accent1"/>
                </a:solidFill>
              </a:rPr>
              <a:t>Experience in the execution of similar projects in accordance with applicable regulations.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 2025</a:t>
            </a:r>
          </a:p>
          <a:p>
            <a:r>
              <a:rPr lang="en-GB" sz="1600" b="0" dirty="0">
                <a:solidFill>
                  <a:schemeClr val="accent1"/>
                </a:solidFill>
              </a:rPr>
              <a:t>		IT: 	Q4 2025</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1CF75125-AA5F-C891-EE9E-383E99BCDB2E}"/>
              </a:ext>
            </a:extLst>
          </p:cNvPr>
          <p:cNvPicPr>
            <a:picLocks noChangeAspect="1"/>
          </p:cNvPicPr>
          <p:nvPr/>
        </p:nvPicPr>
        <p:blipFill rotWithShape="1">
          <a:blip r:embed="rId3"/>
          <a:srcRect t="5744"/>
          <a:stretch/>
        </p:blipFill>
        <p:spPr>
          <a:xfrm>
            <a:off x="7096350" y="3809343"/>
            <a:ext cx="4463503" cy="2416528"/>
          </a:xfrm>
          <a:prstGeom prst="rect">
            <a:avLst/>
          </a:prstGeom>
        </p:spPr>
      </p:pic>
    </p:spTree>
    <p:extLst>
      <p:ext uri="{BB962C8B-B14F-4D97-AF65-F5344CB8AC3E}">
        <p14:creationId xmlns:p14="http://schemas.microsoft.com/office/powerpoint/2010/main" val="12037054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E9945-9AFF-4720-335A-385EC9643E2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5BB6D4-400B-0E72-A4BA-CC4869E1FF58}"/>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4" name="Title 1">
            <a:extLst>
              <a:ext uri="{FF2B5EF4-FFF2-40B4-BE49-F238E27FC236}">
                <a16:creationId xmlns:a16="http://schemas.microsoft.com/office/drawing/2014/main" id="{3A425D73-75C8-EF89-6E83-758679BFB5A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Electrical installation services at CERN  </a:t>
            </a:r>
          </a:p>
        </p:txBody>
      </p:sp>
      <p:sp>
        <p:nvSpPr>
          <p:cNvPr id="7" name="Text Placeholder 3">
            <a:extLst>
              <a:ext uri="{FF2B5EF4-FFF2-40B4-BE49-F238E27FC236}">
                <a16:creationId xmlns:a16="http://schemas.microsoft.com/office/drawing/2014/main" id="{3EFF2CEC-0DEB-DC35-FB29-7BC2FA2BD686}"/>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spcBef>
                <a:spcPts val="0"/>
              </a:spcBef>
              <a:buFont typeface="Arial" panose="020B0604020202020204" pitchFamily="34" charset="0"/>
              <a:buChar char="•"/>
            </a:pPr>
            <a:r>
              <a:rPr lang="en-GB" sz="1400" b="0" dirty="0">
                <a:solidFill>
                  <a:schemeClr val="accent1"/>
                </a:solidFill>
              </a:rPr>
              <a:t>Modifications to the electrical power distribution network</a:t>
            </a:r>
          </a:p>
          <a:p>
            <a:pPr marL="285750" indent="-285750">
              <a:spcBef>
                <a:spcPts val="0"/>
              </a:spcBef>
              <a:buFont typeface="Arial" panose="020B0604020202020204" pitchFamily="34" charset="0"/>
              <a:buChar char="•"/>
            </a:pPr>
            <a:r>
              <a:rPr lang="en-GB" sz="1400" b="0" dirty="0">
                <a:solidFill>
                  <a:schemeClr val="accent1"/>
                </a:solidFill>
              </a:rPr>
              <a:t>Cabling work</a:t>
            </a:r>
          </a:p>
          <a:p>
            <a:pPr marL="285750" indent="-285750">
              <a:spcBef>
                <a:spcPts val="0"/>
              </a:spcBef>
              <a:buFont typeface="Arial" panose="020B0604020202020204" pitchFamily="34" charset="0"/>
              <a:buChar char="•"/>
            </a:pPr>
            <a:r>
              <a:rPr lang="en-GB" sz="1400" b="0" dirty="0">
                <a:solidFill>
                  <a:schemeClr val="accent1"/>
                </a:solidFill>
              </a:rPr>
              <a:t>Minor electrical works</a:t>
            </a:r>
          </a:p>
          <a:p>
            <a:pPr marL="285750" indent="-285750">
              <a:spcBef>
                <a:spcPts val="0"/>
              </a:spcBef>
              <a:buFont typeface="Arial" panose="020B0604020202020204" pitchFamily="34" charset="0"/>
              <a:buChar char="•"/>
            </a:pPr>
            <a:r>
              <a:rPr lang="en-GB" sz="1400" b="0" dirty="0">
                <a:solidFill>
                  <a:schemeClr val="accent1"/>
                </a:solidFill>
              </a:rPr>
              <a:t>IT cabling</a:t>
            </a:r>
          </a:p>
          <a:p>
            <a:pPr marL="285750" indent="-285750">
              <a:spcBef>
                <a:spcPts val="0"/>
              </a:spcBef>
              <a:buFont typeface="Arial" panose="020B0604020202020204" pitchFamily="34" charset="0"/>
              <a:buChar char="•"/>
            </a:pPr>
            <a:r>
              <a:rPr lang="en-GB" sz="1400" b="0" dirty="0">
                <a:solidFill>
                  <a:schemeClr val="accent1"/>
                </a:solidFill>
              </a:rPr>
              <a:t>Work supervision</a:t>
            </a:r>
          </a:p>
          <a:p>
            <a:pPr marL="285750" indent="-285750">
              <a:spcBef>
                <a:spcPts val="0"/>
              </a:spcBef>
              <a:buFont typeface="Arial" panose="020B0604020202020204" pitchFamily="34" charset="0"/>
              <a:buChar char="•"/>
            </a:pPr>
            <a:r>
              <a:rPr lang="en-GB" sz="1400" b="0" dirty="0">
                <a:solidFill>
                  <a:schemeClr val="accent1"/>
                </a:solidFill>
              </a:rPr>
              <a:t>...</a:t>
            </a:r>
            <a:endParaRPr lang="en-GB" sz="1100" b="0" dirty="0">
              <a:solidFill>
                <a:schemeClr val="accent1"/>
              </a:solidFill>
            </a:endParaRPr>
          </a:p>
          <a:p>
            <a:r>
              <a:rPr lang="en-GB" sz="1400" u="sng" dirty="0">
                <a:solidFill>
                  <a:schemeClr val="accent1"/>
                </a:solidFill>
              </a:rPr>
              <a:t>Duration: </a:t>
            </a:r>
            <a:r>
              <a:rPr lang="en-GB" sz="1400" b="0" dirty="0">
                <a:solidFill>
                  <a:schemeClr val="accent1"/>
                </a:solidFill>
              </a:rPr>
              <a:t>5 years (+ optional 2-y extension)</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large electrical installation service contracts.</a:t>
            </a:r>
          </a:p>
        </p:txBody>
      </p:sp>
      <p:sp>
        <p:nvSpPr>
          <p:cNvPr id="8" name="TextBox 7">
            <a:extLst>
              <a:ext uri="{FF2B5EF4-FFF2-40B4-BE49-F238E27FC236}">
                <a16:creationId xmlns:a16="http://schemas.microsoft.com/office/drawing/2014/main" id="{99C0100C-31F9-401D-AB8E-A9A08B26964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schemeClr val="bg1"/>
                </a:solidFill>
                <a:latin typeface="Arial"/>
              </a:rPr>
              <a:t>Jan</a:t>
            </a:r>
            <a:r>
              <a:rPr lang="en-US" dirty="0" err="1">
                <a:solidFill>
                  <a:schemeClr val="bg1"/>
                </a:solidFill>
                <a:latin typeface="Arial"/>
              </a:rPr>
              <a:t>.</a:t>
            </a:r>
            <a:r>
              <a:rPr lang="en-US" b="1" dirty="0" err="1">
                <a:solidFill>
                  <a:schemeClr val="bg1"/>
                </a:solidFill>
                <a:latin typeface="Arial"/>
              </a:rPr>
              <a:t>Devoght</a:t>
            </a:r>
            <a:r>
              <a:rPr lang="pt-BR" b="1" dirty="0">
                <a:solidFill>
                  <a:schemeClr val="bg1"/>
                </a:solidFill>
                <a:latin typeface="Arial"/>
              </a:rPr>
              <a:t>@cern.ch</a:t>
            </a:r>
            <a:endParaRPr lang="en-US" b="1" dirty="0">
              <a:solidFill>
                <a:schemeClr val="bg1"/>
              </a:solidFill>
              <a:latin typeface="Arial"/>
            </a:endParaRPr>
          </a:p>
        </p:txBody>
      </p:sp>
      <p:sp>
        <p:nvSpPr>
          <p:cNvPr id="9" name="Text Placeholder 3">
            <a:extLst>
              <a:ext uri="{FF2B5EF4-FFF2-40B4-BE49-F238E27FC236}">
                <a16:creationId xmlns:a16="http://schemas.microsoft.com/office/drawing/2014/main" id="{533F6A72-8120-DE7B-4026-E965AF638BB3}"/>
              </a:ext>
            </a:extLst>
          </p:cNvPr>
          <p:cNvSpPr txBox="1">
            <a:spLocks/>
          </p:cNvSpPr>
          <p:nvPr/>
        </p:nvSpPr>
        <p:spPr>
          <a:xfrm>
            <a:off x="227161" y="1430103"/>
            <a:ext cx="5791801"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13 03 06 00 (Electrical installation works) </a:t>
            </a:r>
          </a:p>
          <a:p>
            <a:r>
              <a:rPr lang="en-GB" sz="1400" u="sng" dirty="0">
                <a:solidFill>
                  <a:schemeClr val="accent1"/>
                </a:solidFill>
              </a:rPr>
              <a:t>Cost Range :</a:t>
            </a:r>
            <a:r>
              <a:rPr lang="en-GB" sz="1400" b="0" dirty="0">
                <a:solidFill>
                  <a:schemeClr val="accent1"/>
                </a:solidFill>
              </a:rPr>
              <a:t>  &gt; 10M CHF</a:t>
            </a:r>
          </a:p>
          <a:p>
            <a:r>
              <a:rPr lang="en-GB" sz="1400" u="sng" dirty="0">
                <a:solidFill>
                  <a:schemeClr val="accent1"/>
                </a:solidFill>
              </a:rPr>
              <a:t>Planning:</a:t>
            </a:r>
            <a:r>
              <a:rPr lang="en-GB" sz="1400" b="0" dirty="0">
                <a:solidFill>
                  <a:schemeClr val="accent1"/>
                </a:solidFill>
              </a:rPr>
              <a:t> 	MS : Q3 2025 </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Q2 2026</a:t>
            </a:r>
          </a:p>
        </p:txBody>
      </p:sp>
      <p:pic>
        <p:nvPicPr>
          <p:cNvPr id="1026" name="Picture 2">
            <a:extLst>
              <a:ext uri="{FF2B5EF4-FFF2-40B4-BE49-F238E27FC236}">
                <a16:creationId xmlns:a16="http://schemas.microsoft.com/office/drawing/2014/main" id="{78E282F0-2C5E-5266-F432-01BAEDD96A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75" y="1482857"/>
            <a:ext cx="5343525"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9808EBB-4FB6-F755-F52F-4114C3837C1E}"/>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4"/>
              </a:rPr>
              <a:t>© CERN</a:t>
            </a:r>
            <a:r>
              <a:rPr lang="en-GB" sz="1100" b="0" i="0" dirty="0">
                <a:solidFill>
                  <a:srgbClr val="000000"/>
                </a:solidFill>
                <a:effectLst/>
                <a:latin typeface="verdana" panose="020B0604030504040204" pitchFamily="34" charset="0"/>
              </a:rPr>
              <a:t> </a:t>
            </a:r>
            <a:endParaRPr lang="en-GB" sz="1100" dirty="0"/>
          </a:p>
        </p:txBody>
      </p:sp>
    </p:spTree>
    <p:extLst>
      <p:ext uri="{BB962C8B-B14F-4D97-AF65-F5344CB8AC3E}">
        <p14:creationId xmlns:p14="http://schemas.microsoft.com/office/powerpoint/2010/main" val="38468941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F9D29-9B41-64D1-7CD9-ABE1630E7CD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4570B9-8E27-D0C6-552F-00795FBC2ADA}"/>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
        <p:nvSpPr>
          <p:cNvPr id="4" name="Title 1">
            <a:extLst>
              <a:ext uri="{FF2B5EF4-FFF2-40B4-BE49-F238E27FC236}">
                <a16:creationId xmlns:a16="http://schemas.microsoft.com/office/drawing/2014/main" id="{8F8A4584-13BE-D946-2D85-F73C05A8A49B}"/>
              </a:ext>
            </a:extLst>
          </p:cNvPr>
          <p:cNvSpPr txBox="1">
            <a:spLocks/>
          </p:cNvSpPr>
          <p:nvPr/>
        </p:nvSpPr>
        <p:spPr>
          <a:xfrm>
            <a:off x="566057" y="386110"/>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Consultancy Services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(MS-5066/FAP) – several tenders </a:t>
            </a:r>
          </a:p>
        </p:txBody>
      </p:sp>
      <p:sp>
        <p:nvSpPr>
          <p:cNvPr id="7" name="Text Placeholder 3">
            <a:extLst>
              <a:ext uri="{FF2B5EF4-FFF2-40B4-BE49-F238E27FC236}">
                <a16:creationId xmlns:a16="http://schemas.microsoft.com/office/drawing/2014/main" id="{4506FA31-CDE7-3874-DFBB-CD0E0A98C44C}"/>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Consultancy Services to assist CERN in Corporate Services, Technical and Business Computing and Associated Transverse Domains. </a:t>
            </a:r>
          </a:p>
          <a:p>
            <a:pPr marL="285750" indent="-285750" algn="just">
              <a:spcBef>
                <a:spcPts val="0"/>
              </a:spcBef>
              <a:buFont typeface="Arial" panose="020B0604020202020204" pitchFamily="34" charset="0"/>
              <a:buChar char="•"/>
            </a:pPr>
            <a:r>
              <a:rPr lang="en-GB" sz="1400" b="0" dirty="0">
                <a:solidFill>
                  <a:schemeClr val="accent1"/>
                </a:solidFill>
              </a:rPr>
              <a:t>Service consists of the provision of domain experts to give advice, document templates, submit related reports and presentations with recommendations, research articles.</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b="0" dirty="0">
                <a:solidFill>
                  <a:schemeClr val="accent1"/>
                </a:solidFill>
              </a:rPr>
              <a:t> project based</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a proven experience and competence in technical and business computing, in associated transverse domains as well as in management and corporate consultancy.</a:t>
            </a:r>
          </a:p>
        </p:txBody>
      </p:sp>
      <p:sp>
        <p:nvSpPr>
          <p:cNvPr id="8" name="TextBox 7">
            <a:extLst>
              <a:ext uri="{FF2B5EF4-FFF2-40B4-BE49-F238E27FC236}">
                <a16:creationId xmlns:a16="http://schemas.microsoft.com/office/drawing/2014/main" id="{A97B207E-AD2A-2F63-0573-C8F0FB824BF1}"/>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nl-NL" dirty="0">
                <a:solidFill>
                  <a:prstClr val="white"/>
                </a:solidFill>
                <a:latin typeface="Arial"/>
              </a:rPr>
              <a:t>Derek.Mathieson@cern.ch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1B6AB544-2DF4-F761-5236-D8B82EB6E8F3}"/>
              </a:ext>
            </a:extLst>
          </p:cNvPr>
          <p:cNvSpPr txBox="1">
            <a:spLocks/>
          </p:cNvSpPr>
          <p:nvPr/>
        </p:nvSpPr>
        <p:spPr>
          <a:xfrm>
            <a:off x="227162" y="1430103"/>
            <a:ext cx="5868838"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04900200, 04900100, 04900300, 04900400, 			04900100, 12900100, 12900200, 12900300, 			12900400, 12900500 (Consulting Services)</a:t>
            </a:r>
          </a:p>
          <a:p>
            <a:r>
              <a:rPr lang="en-GB" sz="1400" u="sng" dirty="0">
                <a:solidFill>
                  <a:schemeClr val="accent1"/>
                </a:solidFill>
              </a:rPr>
              <a:t>Cost Range :</a:t>
            </a:r>
            <a:r>
              <a:rPr lang="en-GB" sz="1400" b="0" dirty="0">
                <a:solidFill>
                  <a:schemeClr val="accent1"/>
                </a:solidFill>
              </a:rPr>
              <a:t>  widely varying, depending on the opportunity</a:t>
            </a:r>
          </a:p>
          <a:p>
            <a:r>
              <a:rPr lang="en-GB" sz="1400" u="sng" dirty="0">
                <a:solidFill>
                  <a:schemeClr val="accent1"/>
                </a:solidFill>
              </a:rPr>
              <a:t>Planning:</a:t>
            </a:r>
            <a:r>
              <a:rPr lang="en-GB" sz="1400" b="0" dirty="0">
                <a:solidFill>
                  <a:schemeClr val="accent1"/>
                </a:solidFill>
              </a:rPr>
              <a:t> 	MS : </a:t>
            </a:r>
            <a:r>
              <a:rPr lang="en-GB" sz="1400" b="0" dirty="0">
                <a:solidFill>
                  <a:srgbClr val="FF0000"/>
                </a:solidFill>
              </a:rPr>
              <a:t>Closed but still open to applications</a:t>
            </a:r>
          </a:p>
          <a:p>
            <a:pPr>
              <a:spcBef>
                <a:spcPts val="0"/>
              </a:spcBef>
            </a:pPr>
            <a:r>
              <a:rPr lang="en-GB" sz="1400" b="0" dirty="0">
                <a:solidFill>
                  <a:schemeClr val="accent1"/>
                </a:solidFill>
              </a:rPr>
              <a:t>	DO/IT: from now till 2027</a:t>
            </a:r>
          </a:p>
          <a:p>
            <a:pPr>
              <a:spcBef>
                <a:spcPts val="0"/>
              </a:spcBef>
            </a:pPr>
            <a:r>
              <a:rPr lang="en-GB" sz="1400" b="0" dirty="0">
                <a:solidFill>
                  <a:schemeClr val="accent1"/>
                </a:solidFill>
              </a:rPr>
              <a:t>	Contract start: as per needs</a:t>
            </a:r>
          </a:p>
        </p:txBody>
      </p:sp>
      <p:pic>
        <p:nvPicPr>
          <p:cNvPr id="5" name="Picture 4">
            <a:extLst>
              <a:ext uri="{FF2B5EF4-FFF2-40B4-BE49-F238E27FC236}">
                <a16:creationId xmlns:a16="http://schemas.microsoft.com/office/drawing/2014/main" id="{2363AEFA-3DA7-5451-881F-7F62737E4520}"/>
              </a:ext>
            </a:extLst>
          </p:cNvPr>
          <p:cNvPicPr>
            <a:picLocks noChangeAspect="1"/>
          </p:cNvPicPr>
          <p:nvPr/>
        </p:nvPicPr>
        <p:blipFill>
          <a:blip r:embed="rId3"/>
          <a:stretch>
            <a:fillRect/>
          </a:stretch>
        </p:blipFill>
        <p:spPr>
          <a:xfrm>
            <a:off x="6564288" y="1672096"/>
            <a:ext cx="5257800" cy="3257550"/>
          </a:xfrm>
          <a:prstGeom prst="rect">
            <a:avLst/>
          </a:prstGeom>
        </p:spPr>
      </p:pic>
    </p:spTree>
    <p:extLst>
      <p:ext uri="{BB962C8B-B14F-4D97-AF65-F5344CB8AC3E}">
        <p14:creationId xmlns:p14="http://schemas.microsoft.com/office/powerpoint/2010/main" val="14985986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10F26-D6FD-AF7B-A22E-D3A2347BEAF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1308D3-B67D-C17A-31AB-9AA66381B8AB}"/>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4" name="Title 1">
            <a:extLst>
              <a:ext uri="{FF2B5EF4-FFF2-40B4-BE49-F238E27FC236}">
                <a16:creationId xmlns:a16="http://schemas.microsoft.com/office/drawing/2014/main" id="{F8ABBFE3-BB3C-AB58-A7FA-372C79AC2F4F}"/>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Multimedia content production</a:t>
            </a:r>
          </a:p>
        </p:txBody>
      </p:sp>
      <p:sp>
        <p:nvSpPr>
          <p:cNvPr id="7" name="Text Placeholder 3">
            <a:extLst>
              <a:ext uri="{FF2B5EF4-FFF2-40B4-BE49-F238E27FC236}">
                <a16:creationId xmlns:a16="http://schemas.microsoft.com/office/drawing/2014/main" id="{3D9633FE-F9F4-9BCE-B34B-7B983151CFBE}"/>
              </a:ext>
            </a:extLst>
          </p:cNvPr>
          <p:cNvSpPr txBox="1">
            <a:spLocks/>
          </p:cNvSpPr>
          <p:nvPr/>
        </p:nvSpPr>
        <p:spPr>
          <a:xfrm>
            <a:off x="227161" y="2791743"/>
            <a:ext cx="5868838" cy="6372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sz="1400" u="sng" dirty="0">
              <a:solidFill>
                <a:schemeClr val="accent1"/>
              </a:solidFill>
            </a:endParaRPr>
          </a:p>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multimedia material (videos, animations) foreseen by the design of a new exhibition at CERN</a:t>
            </a:r>
            <a:endParaRPr lang="en-GB" sz="1400" b="0" u="sng" dirty="0">
              <a:solidFill>
                <a:schemeClr val="accent1"/>
              </a:solidFill>
            </a:endParaRPr>
          </a:p>
        </p:txBody>
      </p:sp>
      <p:sp>
        <p:nvSpPr>
          <p:cNvPr id="8" name="TextBox 7">
            <a:extLst>
              <a:ext uri="{FF2B5EF4-FFF2-40B4-BE49-F238E27FC236}">
                <a16:creationId xmlns:a16="http://schemas.microsoft.com/office/drawing/2014/main" id="{C3504791-18E9-0D88-E267-FCF1B8465D99}"/>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Antonella.Del.Rosso@cern.ch</a:t>
            </a:r>
          </a:p>
        </p:txBody>
      </p:sp>
      <p:sp>
        <p:nvSpPr>
          <p:cNvPr id="9" name="Text Placeholder 3">
            <a:extLst>
              <a:ext uri="{FF2B5EF4-FFF2-40B4-BE49-F238E27FC236}">
                <a16:creationId xmlns:a16="http://schemas.microsoft.com/office/drawing/2014/main" id="{1DF29529-3831-ABF9-E7E7-D3D37799C4F0}"/>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 04 00 00 Audio-visual Equipment</a:t>
            </a:r>
          </a:p>
          <a:p>
            <a:r>
              <a:rPr lang="en-GB" sz="1400" u="sng" dirty="0">
                <a:solidFill>
                  <a:schemeClr val="accent1"/>
                </a:solidFill>
              </a:rPr>
              <a:t>Cost Range :</a:t>
            </a:r>
            <a:r>
              <a:rPr lang="en-GB" sz="1400" b="0" dirty="0">
                <a:solidFill>
                  <a:schemeClr val="accent1"/>
                </a:solidFill>
              </a:rPr>
              <a:t>  50k – 100k CHF</a:t>
            </a:r>
          </a:p>
          <a:p>
            <a:r>
              <a:rPr lang="en-GB" sz="1400" u="sng" dirty="0">
                <a:solidFill>
                  <a:schemeClr val="accent1"/>
                </a:solidFill>
              </a:rPr>
              <a:t>Planning:</a:t>
            </a:r>
            <a:r>
              <a:rPr lang="en-GB" sz="1400" b="0" dirty="0">
                <a:solidFill>
                  <a:schemeClr val="accent1"/>
                </a:solidFill>
              </a:rPr>
              <a:t> 	- DO launch Q3 2025</a:t>
            </a:r>
          </a:p>
          <a:p>
            <a:r>
              <a:rPr lang="en-GB" sz="1400" b="0" dirty="0">
                <a:solidFill>
                  <a:schemeClr val="accent1"/>
                </a:solidFill>
              </a:rPr>
              <a:t>	- Contract start: Q4 2025</a:t>
            </a:r>
          </a:p>
        </p:txBody>
      </p:sp>
      <p:sp>
        <p:nvSpPr>
          <p:cNvPr id="5" name="TextBox 4">
            <a:extLst>
              <a:ext uri="{FF2B5EF4-FFF2-40B4-BE49-F238E27FC236}">
                <a16:creationId xmlns:a16="http://schemas.microsoft.com/office/drawing/2014/main" id="{D5C46D10-B58A-03B2-C407-B091AD0CDF14}"/>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2050" name="Picture 2">
            <a:extLst>
              <a:ext uri="{FF2B5EF4-FFF2-40B4-BE49-F238E27FC236}">
                <a16:creationId xmlns:a16="http://schemas.microsoft.com/office/drawing/2014/main" id="{215EBF20-EB3B-C29C-0519-9C9A8E722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9183" y="1158755"/>
            <a:ext cx="5343525" cy="3562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3213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2DC986-8D83-F3C3-3C06-073A73530D23}"/>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9E91FDD-57D2-B8DF-06B6-17D48A689092}"/>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4" name="Title 1">
            <a:extLst>
              <a:ext uri="{FF2B5EF4-FFF2-40B4-BE49-F238E27FC236}">
                <a16:creationId xmlns:a16="http://schemas.microsoft.com/office/drawing/2014/main" id="{9F8DD333-A4C8-A7E2-A467-DA5D98D54207}"/>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Vacuum vessel design study</a:t>
            </a:r>
          </a:p>
        </p:txBody>
      </p:sp>
      <p:sp>
        <p:nvSpPr>
          <p:cNvPr id="7" name="Text Placeholder 3">
            <a:extLst>
              <a:ext uri="{FF2B5EF4-FFF2-40B4-BE49-F238E27FC236}">
                <a16:creationId xmlns:a16="http://schemas.microsoft.com/office/drawing/2014/main" id="{5CE713D4-E1C7-9BAF-5A78-1824F42C1079}"/>
              </a:ext>
            </a:extLst>
          </p:cNvPr>
          <p:cNvSpPr txBox="1">
            <a:spLocks/>
          </p:cNvSpPr>
          <p:nvPr/>
        </p:nvSpPr>
        <p:spPr>
          <a:xfrm>
            <a:off x="154806" y="3543556"/>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a preliminary design study of a 40m3 vacuum vessel housing the target for the Beam Dump Facility target complex</a:t>
            </a:r>
            <a:endParaRPr lang="en-GB" sz="1400" b="0" u="sng" dirty="0">
              <a:solidFill>
                <a:schemeClr val="accent1"/>
              </a:solidFill>
            </a:endParaRPr>
          </a:p>
        </p:txBody>
      </p:sp>
      <p:sp>
        <p:nvSpPr>
          <p:cNvPr id="8" name="TextBox 7">
            <a:extLst>
              <a:ext uri="{FF2B5EF4-FFF2-40B4-BE49-F238E27FC236}">
                <a16:creationId xmlns:a16="http://schemas.microsoft.com/office/drawing/2014/main" id="{688FF5B7-8F67-B5CC-35E8-513DF368B7BA}"/>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Jean-Louis.Grenard@cern.ch</a:t>
            </a:r>
          </a:p>
        </p:txBody>
      </p:sp>
      <p:sp>
        <p:nvSpPr>
          <p:cNvPr id="9" name="Text Placeholder 3">
            <a:extLst>
              <a:ext uri="{FF2B5EF4-FFF2-40B4-BE49-F238E27FC236}">
                <a16:creationId xmlns:a16="http://schemas.microsoft.com/office/drawing/2014/main" id="{B75BE4CD-E21A-46F0-DC3D-52641E65C26B}"/>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90 01 00 Mechanical engineering design and consultancy </a:t>
            </a:r>
          </a:p>
          <a:p>
            <a:r>
              <a:rPr lang="en-GB" sz="1400" u="sng" dirty="0">
                <a:solidFill>
                  <a:schemeClr val="accent1"/>
                </a:solidFill>
              </a:rPr>
              <a:t>Cost Range :</a:t>
            </a:r>
            <a:r>
              <a:rPr lang="en-GB" sz="1400" b="0" dirty="0">
                <a:solidFill>
                  <a:schemeClr val="accent1"/>
                </a:solidFill>
              </a:rPr>
              <a:t>  50k - 100 CHF</a:t>
            </a:r>
          </a:p>
          <a:p>
            <a:r>
              <a:rPr lang="en-GB" sz="1400" u="sng" dirty="0">
                <a:solidFill>
                  <a:schemeClr val="accent1"/>
                </a:solidFill>
              </a:rPr>
              <a:t>Planning:</a:t>
            </a:r>
            <a:r>
              <a:rPr lang="en-GB" sz="1400" b="0" dirty="0">
                <a:solidFill>
                  <a:schemeClr val="accent1"/>
                </a:solidFill>
              </a:rPr>
              <a:t> 	- DO launch Q3 2025</a:t>
            </a:r>
          </a:p>
          <a:p>
            <a:r>
              <a:rPr lang="en-GB" sz="1400" b="0" dirty="0">
                <a:solidFill>
                  <a:schemeClr val="accent1"/>
                </a:solidFill>
              </a:rPr>
              <a:t>	- Contract start: Q4 2025</a:t>
            </a:r>
          </a:p>
        </p:txBody>
      </p:sp>
      <p:sp>
        <p:nvSpPr>
          <p:cNvPr id="5" name="TextBox 4">
            <a:extLst>
              <a:ext uri="{FF2B5EF4-FFF2-40B4-BE49-F238E27FC236}">
                <a16:creationId xmlns:a16="http://schemas.microsoft.com/office/drawing/2014/main" id="{F0AFFEC1-121B-92A9-A5A9-03444B5433E7}"/>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1026" name="Picture 2">
            <a:extLst>
              <a:ext uri="{FF2B5EF4-FFF2-40B4-BE49-F238E27FC236}">
                <a16:creationId xmlns:a16="http://schemas.microsoft.com/office/drawing/2014/main" id="{C71EE099-215D-5178-8E2A-5ACCFF9E06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9183" y="1172520"/>
            <a:ext cx="5565726" cy="3713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6507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B3083-F893-7BD4-789F-B161C357184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2B6BE3D-B958-7F4C-FD06-9E6E25E03010}"/>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4" name="Title 1">
            <a:extLst>
              <a:ext uri="{FF2B5EF4-FFF2-40B4-BE49-F238E27FC236}">
                <a16:creationId xmlns:a16="http://schemas.microsoft.com/office/drawing/2014/main" id="{E2E522E7-4D6C-27B1-B6A2-7BE47608C38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Human Capital Management (HCM) Implementation Services</a:t>
            </a: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(MS-5061/FAP)</a:t>
            </a:r>
          </a:p>
        </p:txBody>
      </p:sp>
      <p:sp>
        <p:nvSpPr>
          <p:cNvPr id="7" name="Text Placeholder 3">
            <a:extLst>
              <a:ext uri="{FF2B5EF4-FFF2-40B4-BE49-F238E27FC236}">
                <a16:creationId xmlns:a16="http://schemas.microsoft.com/office/drawing/2014/main" id="{39E8340E-46FE-F597-C32D-13DB7A8C2E18}"/>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agile HCM Suite implementation services (tool vendor to be determined in preceding tendering procedure).</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a:t>
            </a:r>
          </a:p>
        </p:txBody>
      </p:sp>
      <p:sp>
        <p:nvSpPr>
          <p:cNvPr id="9" name="Text Placeholder 3">
            <a:extLst>
              <a:ext uri="{FF2B5EF4-FFF2-40B4-BE49-F238E27FC236}">
                <a16:creationId xmlns:a16="http://schemas.microsoft.com/office/drawing/2014/main" id="{222485DE-0A81-8481-D643-8871458CFE68}"/>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04900200 (Software Development Consultants)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Q3 2025</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1 May 2026</a:t>
            </a:r>
          </a:p>
        </p:txBody>
      </p:sp>
      <p:sp>
        <p:nvSpPr>
          <p:cNvPr id="10" name="TextBox 9">
            <a:extLst>
              <a:ext uri="{FF2B5EF4-FFF2-40B4-BE49-F238E27FC236}">
                <a16:creationId xmlns:a16="http://schemas.microsoft.com/office/drawing/2014/main" id="{C66BA630-AC68-8401-DC09-D3AAC00339F3}"/>
              </a:ext>
            </a:extLst>
          </p:cNvPr>
          <p:cNvSpPr txBox="1"/>
          <p:nvPr/>
        </p:nvSpPr>
        <p:spPr>
          <a:xfrm>
            <a:off x="227161" y="4493414"/>
            <a:ext cx="5276759" cy="1384995"/>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proven competence and experience in implementing HCM/ERP solutions in replacement of an existing system.</a:t>
            </a:r>
          </a:p>
          <a:p>
            <a:pPr marL="285750" indent="-285750" algn="just">
              <a:buFont typeface="Arial" panose="020B0604020202020204" pitchFamily="34" charset="0"/>
              <a:buChar char="•"/>
            </a:pPr>
            <a:r>
              <a:rPr lang="en-GB" sz="1400" b="0" dirty="0">
                <a:solidFill>
                  <a:schemeClr val="accent1"/>
                </a:solidFill>
              </a:rPr>
              <a:t>They shall be certified implementation partners for the HCM solutions they wish to be considered for.</a:t>
            </a:r>
          </a:p>
        </p:txBody>
      </p:sp>
      <p:sp>
        <p:nvSpPr>
          <p:cNvPr id="6" name="TextBox 5">
            <a:extLst>
              <a:ext uri="{FF2B5EF4-FFF2-40B4-BE49-F238E27FC236}">
                <a16:creationId xmlns:a16="http://schemas.microsoft.com/office/drawing/2014/main" id="{08D64E86-E581-DAD4-C9C6-DF4AE47712D6}"/>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Oana.Liteanu</a:t>
            </a:r>
            <a:r>
              <a:rPr lang="pt-BR" dirty="0">
                <a:solidFill>
                  <a:prstClr val="white"/>
                </a:solidFill>
              </a:rPr>
              <a:t>@cern.ch, </a:t>
            </a:r>
            <a:r>
              <a:rPr lang="en-US" dirty="0" err="1">
                <a:solidFill>
                  <a:prstClr val="white"/>
                </a:solidFill>
                <a:latin typeface="Arial"/>
              </a:rPr>
              <a:t>Jan.Janke</a:t>
            </a:r>
            <a:r>
              <a:rPr lang="pt-BR" dirty="0">
                <a:solidFill>
                  <a:prstClr val="white"/>
                </a:solidFill>
              </a:rPr>
              <a:t>@cern.ch</a:t>
            </a:r>
            <a:endParaRPr lang="en-US" dirty="0">
              <a:solidFill>
                <a:prstClr val="white"/>
              </a:solidFill>
              <a:latin typeface="Arial"/>
            </a:endParaRPr>
          </a:p>
        </p:txBody>
      </p:sp>
      <p:pic>
        <p:nvPicPr>
          <p:cNvPr id="2" name="Picture 1">
            <a:extLst>
              <a:ext uri="{FF2B5EF4-FFF2-40B4-BE49-F238E27FC236}">
                <a16:creationId xmlns:a16="http://schemas.microsoft.com/office/drawing/2014/main" id="{6CA86433-E41A-E846-8CB2-316080E19A1F}"/>
              </a:ext>
            </a:extLst>
          </p:cNvPr>
          <p:cNvPicPr>
            <a:picLocks noChangeAspect="1"/>
          </p:cNvPicPr>
          <p:nvPr/>
        </p:nvPicPr>
        <p:blipFill>
          <a:blip r:embed="rId3"/>
          <a:stretch>
            <a:fillRect/>
          </a:stretch>
        </p:blipFill>
        <p:spPr>
          <a:xfrm>
            <a:off x="6926042" y="2126071"/>
            <a:ext cx="4699900" cy="2096305"/>
          </a:xfrm>
          <a:prstGeom prst="rect">
            <a:avLst/>
          </a:prstGeom>
        </p:spPr>
      </p:pic>
    </p:spTree>
    <p:extLst>
      <p:ext uri="{BB962C8B-B14F-4D97-AF65-F5344CB8AC3E}">
        <p14:creationId xmlns:p14="http://schemas.microsoft.com/office/powerpoint/2010/main" val="31281258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5E0C8-49F6-08C9-F7AE-B4519F5C622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4D2BC59-C246-C25D-2340-C07DDB737E0E}"/>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4" name="Title 1">
            <a:extLst>
              <a:ext uri="{FF2B5EF4-FFF2-40B4-BE49-F238E27FC236}">
                <a16:creationId xmlns:a16="http://schemas.microsoft.com/office/drawing/2014/main" id="{836A099A-4CFC-8852-461E-19C5EAB2037B}"/>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Human Capital Management (HCM) </a:t>
            </a:r>
            <a:b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Implementation Quality Assurance Services (MS-5060/FAP) </a:t>
            </a:r>
          </a:p>
        </p:txBody>
      </p:sp>
      <p:sp>
        <p:nvSpPr>
          <p:cNvPr id="7" name="Text Placeholder 3">
            <a:extLst>
              <a:ext uri="{FF2B5EF4-FFF2-40B4-BE49-F238E27FC236}">
                <a16:creationId xmlns:a16="http://schemas.microsoft.com/office/drawing/2014/main" id="{D7A73871-8D1A-4739-6FFC-C81A51CF3EAF}"/>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Quality Assurance services during the HCM Suite implementation period. As part of the HCM implementation Steering Committee act as intermediate between CERN’s implementation partner and CERN.</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a:t>
            </a:r>
          </a:p>
        </p:txBody>
      </p:sp>
      <p:sp>
        <p:nvSpPr>
          <p:cNvPr id="9" name="Text Placeholder 3">
            <a:extLst>
              <a:ext uri="{FF2B5EF4-FFF2-40B4-BE49-F238E27FC236}">
                <a16:creationId xmlns:a16="http://schemas.microsoft.com/office/drawing/2014/main" id="{0D48656F-3D93-F30B-A61C-29585ECF0CE8}"/>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04900200 (Software Development Consultants) </a:t>
            </a:r>
          </a:p>
          <a:p>
            <a:r>
              <a:rPr lang="en-GB" sz="1400" u="sng" dirty="0">
                <a:solidFill>
                  <a:schemeClr val="accent1"/>
                </a:solidFill>
              </a:rPr>
              <a:t>Cost Range :</a:t>
            </a:r>
            <a:r>
              <a:rPr lang="en-GB" sz="1400" b="0" dirty="0">
                <a:solidFill>
                  <a:schemeClr val="accent1"/>
                </a:solidFill>
              </a:rPr>
              <a:t>  100k – 400K CHF</a:t>
            </a:r>
          </a:p>
          <a:p>
            <a:r>
              <a:rPr lang="en-GB" sz="1400" u="sng" dirty="0">
                <a:solidFill>
                  <a:schemeClr val="accent1"/>
                </a:solidFill>
              </a:rPr>
              <a:t>Planning:</a:t>
            </a:r>
            <a:r>
              <a:rPr lang="en-GB" sz="1400" b="0" dirty="0">
                <a:solidFill>
                  <a:schemeClr val="accent1"/>
                </a:solidFill>
              </a:rPr>
              <a:t> 	MS : Q4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1 May 2026</a:t>
            </a:r>
          </a:p>
        </p:txBody>
      </p:sp>
      <p:sp>
        <p:nvSpPr>
          <p:cNvPr id="10" name="TextBox 9">
            <a:extLst>
              <a:ext uri="{FF2B5EF4-FFF2-40B4-BE49-F238E27FC236}">
                <a16:creationId xmlns:a16="http://schemas.microsoft.com/office/drawing/2014/main" id="{10A4F96C-4378-239F-2E22-8BD30D424A96}"/>
              </a:ext>
            </a:extLst>
          </p:cNvPr>
          <p:cNvSpPr txBox="1"/>
          <p:nvPr/>
        </p:nvSpPr>
        <p:spPr>
          <a:xfrm>
            <a:off x="227161" y="4815780"/>
            <a:ext cx="5276759" cy="1384995"/>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proven competence and experience in providing quality assurance for HCM/ERP implementation projects.</a:t>
            </a:r>
          </a:p>
          <a:p>
            <a:pPr marL="285750" indent="-285750" algn="just">
              <a:buFont typeface="Arial" panose="020B0604020202020204" pitchFamily="34" charset="0"/>
              <a:buChar char="•"/>
            </a:pPr>
            <a:r>
              <a:rPr lang="en-GB" sz="1400" dirty="0">
                <a:solidFill>
                  <a:schemeClr val="accent1"/>
                </a:solidFill>
              </a:rPr>
              <a:t>Firm has to be fully independent from the chosen HCM implementation provider.</a:t>
            </a:r>
            <a:endParaRPr lang="en-GB" sz="1400" b="0" dirty="0">
              <a:solidFill>
                <a:schemeClr val="accent1"/>
              </a:solidFill>
            </a:endParaRPr>
          </a:p>
        </p:txBody>
      </p:sp>
      <p:sp>
        <p:nvSpPr>
          <p:cNvPr id="2" name="TextBox 1">
            <a:extLst>
              <a:ext uri="{FF2B5EF4-FFF2-40B4-BE49-F238E27FC236}">
                <a16:creationId xmlns:a16="http://schemas.microsoft.com/office/drawing/2014/main" id="{D8A9EF3A-1F3D-3A90-3F9D-4EC6F13297AC}"/>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Oana.Liteanu</a:t>
            </a:r>
            <a:r>
              <a:rPr lang="pt-BR" dirty="0">
                <a:solidFill>
                  <a:prstClr val="white"/>
                </a:solidFill>
              </a:rPr>
              <a:t>@cern.ch, </a:t>
            </a:r>
            <a:r>
              <a:rPr lang="en-US" dirty="0" err="1">
                <a:solidFill>
                  <a:prstClr val="white"/>
                </a:solidFill>
                <a:latin typeface="Arial"/>
              </a:rPr>
              <a:t>Jan.Janke</a:t>
            </a:r>
            <a:r>
              <a:rPr lang="pt-BR" dirty="0">
                <a:solidFill>
                  <a:prstClr val="white"/>
                </a:solidFill>
              </a:rPr>
              <a:t>@cern.ch</a:t>
            </a:r>
            <a:endParaRPr lang="en-US" dirty="0">
              <a:solidFill>
                <a:prstClr val="white"/>
              </a:solidFill>
              <a:latin typeface="Arial"/>
            </a:endParaRPr>
          </a:p>
        </p:txBody>
      </p:sp>
      <p:pic>
        <p:nvPicPr>
          <p:cNvPr id="5" name="Picture 4">
            <a:extLst>
              <a:ext uri="{FF2B5EF4-FFF2-40B4-BE49-F238E27FC236}">
                <a16:creationId xmlns:a16="http://schemas.microsoft.com/office/drawing/2014/main" id="{1D6354DB-C16F-C3E3-9548-42E339597F72}"/>
              </a:ext>
            </a:extLst>
          </p:cNvPr>
          <p:cNvPicPr>
            <a:picLocks noChangeAspect="1"/>
          </p:cNvPicPr>
          <p:nvPr/>
        </p:nvPicPr>
        <p:blipFill>
          <a:blip r:embed="rId3"/>
          <a:stretch>
            <a:fillRect/>
          </a:stretch>
        </p:blipFill>
        <p:spPr>
          <a:xfrm>
            <a:off x="6926042" y="2126071"/>
            <a:ext cx="4699900" cy="2096305"/>
          </a:xfrm>
          <a:prstGeom prst="rect">
            <a:avLst/>
          </a:prstGeom>
        </p:spPr>
      </p:pic>
    </p:spTree>
    <p:extLst>
      <p:ext uri="{BB962C8B-B14F-4D97-AF65-F5344CB8AC3E}">
        <p14:creationId xmlns:p14="http://schemas.microsoft.com/office/powerpoint/2010/main" val="4477890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Cleanrooms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construction</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90659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construction, test and commissioning of all the cleanrooms and their associated HVAC systems in the new building SA18 at Point 1.8 of the LHC.</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construction of laminar flow ISO Class 4 cleanrooms and mixed flow ISO 8 cleanrooms of similar size and complexity.</a:t>
            </a:r>
          </a:p>
          <a:p>
            <a:pPr marL="285750" indent="-285750" algn="just">
              <a:spcBef>
                <a:spcPts val="0"/>
              </a:spcBef>
              <a:buFont typeface="Arial" panose="020B0604020202020204" pitchFamily="34" charset="0"/>
              <a:buChar char="•"/>
            </a:pPr>
            <a:r>
              <a:rPr lang="en-GB" sz="1600" b="0" dirty="0">
                <a:solidFill>
                  <a:schemeClr val="accent1"/>
                </a:solidFill>
              </a:rPr>
              <a:t>Experience in the execution of similar projects in accordance with the applicable regulations.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 2025</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5A2CF028-E9BA-5FAC-DE6E-9FD025744BA2}"/>
              </a:ext>
            </a:extLst>
          </p:cNvPr>
          <p:cNvPicPr>
            <a:picLocks noChangeAspect="1"/>
          </p:cNvPicPr>
          <p:nvPr/>
        </p:nvPicPr>
        <p:blipFill>
          <a:blip r:embed="rId3"/>
          <a:stretch>
            <a:fillRect/>
          </a:stretch>
        </p:blipFill>
        <p:spPr>
          <a:xfrm>
            <a:off x="7075156" y="3826897"/>
            <a:ext cx="4431516" cy="2383489"/>
          </a:xfrm>
          <a:prstGeom prst="rect">
            <a:avLst/>
          </a:prstGeom>
        </p:spPr>
      </p:pic>
    </p:spTree>
    <p:extLst>
      <p:ext uri="{BB962C8B-B14F-4D97-AF65-F5344CB8AC3E}">
        <p14:creationId xmlns:p14="http://schemas.microsoft.com/office/powerpoint/2010/main" val="1514064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Natural </a:t>
            </a: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refrigerant</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heat pumps/chillers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Supply of the Air Source Heat Pumps (ASHPs), which will generate heating and cooling water for the new building SA18 at Point 1.8 of the LHC.</a:t>
            </a:r>
            <a:endParaRPr lang="en-GB" sz="1600" b="0" dirty="0">
              <a:solidFill>
                <a:schemeClr val="tx1"/>
              </a:solidFill>
            </a:endParaRPr>
          </a:p>
          <a:p>
            <a:pPr algn="just"/>
            <a:r>
              <a:rPr lang="en-GB" sz="1600" b="0" dirty="0">
                <a:solidFill>
                  <a:schemeClr val="tx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supply of units of similar cooling and heating capacities.</a:t>
            </a:r>
          </a:p>
          <a:p>
            <a:pPr marL="285750" indent="-285750" algn="just">
              <a:spcBef>
                <a:spcPts val="0"/>
              </a:spcBef>
              <a:buFont typeface="Arial" panose="020B0604020202020204" pitchFamily="34" charset="0"/>
              <a:buChar char="•"/>
            </a:pPr>
            <a:r>
              <a:rPr lang="en-GB" sz="1600" b="0" dirty="0">
                <a:solidFill>
                  <a:schemeClr val="accent1"/>
                </a:solidFill>
              </a:rPr>
              <a:t>Utilisation of a natural refrigerant with very low GWP.</a:t>
            </a:r>
          </a:p>
          <a:p>
            <a:pPr marL="285750" indent="-285750" algn="just">
              <a:spcBef>
                <a:spcPts val="0"/>
              </a:spcBef>
              <a:buFont typeface="Arial" panose="020B0604020202020204" pitchFamily="34" charset="0"/>
              <a:buChar char="•"/>
            </a:pPr>
            <a:r>
              <a:rPr lang="en-GB" sz="1600" b="0" dirty="0">
                <a:solidFill>
                  <a:schemeClr val="accent1"/>
                </a:solidFill>
              </a:rPr>
              <a:t>Energy performance validated in accordance to EN14511.</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01 03 01 03</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endParaRPr lang="en-GB" sz="1600" b="0" dirty="0">
              <a:solidFill>
                <a:srgbClr val="FF0000"/>
              </a:solidFill>
            </a:endParaRPr>
          </a:p>
          <a:p>
            <a:r>
              <a:rPr lang="en-GB" sz="1600" u="sng" dirty="0">
                <a:solidFill>
                  <a:schemeClr val="accent1"/>
                </a:solidFill>
              </a:rPr>
              <a:t>Planning:</a:t>
            </a:r>
            <a:r>
              <a:rPr lang="en-GB" sz="1600" b="0" dirty="0">
                <a:solidFill>
                  <a:schemeClr val="accent1"/>
                </a:solidFill>
              </a:rPr>
              <a:t> 	MS:  	Q3 2025</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10" name="Picture 9" descr="A blue and white machine&#10;&#10;Description automatically generated">
            <a:extLst>
              <a:ext uri="{FF2B5EF4-FFF2-40B4-BE49-F238E27FC236}">
                <a16:creationId xmlns:a16="http://schemas.microsoft.com/office/drawing/2014/main" id="{B569F7B7-283D-A11B-7C00-8D07F216B018}"/>
              </a:ext>
            </a:extLst>
          </p:cNvPr>
          <p:cNvPicPr>
            <a:picLocks noChangeAspect="1"/>
          </p:cNvPicPr>
          <p:nvPr/>
        </p:nvPicPr>
        <p:blipFill rotWithShape="1">
          <a:blip r:embed="rId3"/>
          <a:srcRect b="6453"/>
          <a:stretch/>
        </p:blipFill>
        <p:spPr>
          <a:xfrm>
            <a:off x="7387968" y="3851910"/>
            <a:ext cx="3831322" cy="2304066"/>
          </a:xfrm>
          <a:prstGeom prst="rect">
            <a:avLst/>
          </a:prstGeom>
        </p:spPr>
      </p:pic>
    </p:spTree>
    <p:extLst>
      <p:ext uri="{BB962C8B-B14F-4D97-AF65-F5344CB8AC3E}">
        <p14:creationId xmlns:p14="http://schemas.microsoft.com/office/powerpoint/2010/main" val="3976583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Water treatment plant in point 1</a:t>
            </a:r>
          </a:p>
        </p:txBody>
      </p:sp>
      <p:sp>
        <p:nvSpPr>
          <p:cNvPr id="2" name="Text Placeholder 3">
            <a:extLst>
              <a:ext uri="{FF2B5EF4-FFF2-40B4-BE49-F238E27FC236}">
                <a16:creationId xmlns:a16="http://schemas.microsoft.com/office/drawing/2014/main" id="{9DAB7E16-E2E9-639F-E906-8BC45938E351}"/>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chemeClr val="accent1"/>
                </a:solidFill>
              </a:rPr>
              <a:t>Design, supply, installation, test and commissioning of a water treatment plant including : </a:t>
            </a:r>
          </a:p>
          <a:p>
            <a:pPr marL="285750" indent="-285750">
              <a:buFont typeface="Arial" panose="020B0604020202020204" pitchFamily="34" charset="0"/>
              <a:buChar char="•"/>
            </a:pPr>
            <a:r>
              <a:rPr lang="en-GB" sz="1800" b="0" dirty="0">
                <a:solidFill>
                  <a:schemeClr val="accent1"/>
                </a:solidFill>
              </a:rPr>
              <a:t>Filtration: multimedia filters, ultrafiltration.</a:t>
            </a:r>
          </a:p>
          <a:p>
            <a:pPr marL="285750" indent="-285750">
              <a:buFont typeface="Arial" panose="020B0604020202020204" pitchFamily="34" charset="0"/>
              <a:buChar char="•"/>
            </a:pPr>
            <a:r>
              <a:rPr lang="en-GB" sz="1800" b="0" dirty="0">
                <a:solidFill>
                  <a:schemeClr val="accent1"/>
                </a:solidFill>
              </a:rPr>
              <a:t>Softeners.</a:t>
            </a:r>
          </a:p>
          <a:p>
            <a:pPr marL="285750" indent="-285750">
              <a:buFont typeface="Arial" panose="020B0604020202020204" pitchFamily="34" charset="0"/>
              <a:buChar char="•"/>
            </a:pPr>
            <a:r>
              <a:rPr lang="en-GB" sz="1800" b="0" dirty="0">
                <a:solidFill>
                  <a:schemeClr val="accent1"/>
                </a:solidFill>
              </a:rPr>
              <a:t>Reverse osmosis.</a:t>
            </a:r>
          </a:p>
          <a:p>
            <a:pPr marL="285750" indent="-285750">
              <a:buFont typeface="Arial" panose="020B0604020202020204" pitchFamily="34" charset="0"/>
              <a:buChar char="•"/>
            </a:pPr>
            <a:r>
              <a:rPr lang="en-GB" sz="1800" b="0" dirty="0">
                <a:solidFill>
                  <a:schemeClr val="accent1"/>
                </a:solidFill>
              </a:rPr>
              <a:t>Tanks and piping.</a:t>
            </a:r>
          </a:p>
          <a:p>
            <a:pPr marL="285750" indent="-285750">
              <a:buFont typeface="Arial" panose="020B0604020202020204" pitchFamily="34" charset="0"/>
              <a:buChar char="•"/>
            </a:pPr>
            <a:r>
              <a:rPr lang="en-GB" sz="1800" b="0" dirty="0">
                <a:solidFill>
                  <a:schemeClr val="accent1"/>
                </a:solidFill>
              </a:rPr>
              <a:t>Power and control cubicles.</a:t>
            </a:r>
          </a:p>
        </p:txBody>
      </p:sp>
      <p:sp>
        <p:nvSpPr>
          <p:cNvPr id="5" name="Slide Number Placeholder 3">
            <a:extLst>
              <a:ext uri="{FF2B5EF4-FFF2-40B4-BE49-F238E27FC236}">
                <a16:creationId xmlns:a16="http://schemas.microsoft.com/office/drawing/2014/main" id="{D96CABA9-53E9-2D9E-2301-ABCDD306682C}"/>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7</a:t>
            </a:fld>
            <a:endParaRPr lang="en-US" dirty="0"/>
          </a:p>
        </p:txBody>
      </p:sp>
      <p:sp>
        <p:nvSpPr>
          <p:cNvPr id="10" name="Text Placeholder 3">
            <a:extLst>
              <a:ext uri="{FF2B5EF4-FFF2-40B4-BE49-F238E27FC236}">
                <a16:creationId xmlns:a16="http://schemas.microsoft.com/office/drawing/2014/main" id="{A60E1605-45D0-DD5F-8DB8-175AA98C2E7B}"/>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1.5 MCHF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 2027    IT:  Q3 2027</a:t>
            </a:r>
          </a:p>
          <a:p>
            <a:r>
              <a:rPr lang="en-GB" sz="1600" dirty="0">
                <a:solidFill>
                  <a:schemeClr val="bg1"/>
                </a:solidFill>
                <a:highlight>
                  <a:srgbClr val="0000FF"/>
                </a:highlight>
              </a:rPr>
              <a:t>Contact:	serge.deleval@cern.ch</a:t>
            </a:r>
            <a:r>
              <a:rPr lang="en-GB" sz="2000" b="0" dirty="0">
                <a:solidFill>
                  <a:schemeClr val="accent1"/>
                </a:solidFill>
              </a:rPr>
              <a:t>	</a:t>
            </a:r>
          </a:p>
        </p:txBody>
      </p:sp>
      <p:pic>
        <p:nvPicPr>
          <p:cNvPr id="13" name="Picture 12">
            <a:extLst>
              <a:ext uri="{FF2B5EF4-FFF2-40B4-BE49-F238E27FC236}">
                <a16:creationId xmlns:a16="http://schemas.microsoft.com/office/drawing/2014/main" id="{96138AD7-1A2E-E8C8-68CF-83F80F3802B5}"/>
              </a:ext>
            </a:extLst>
          </p:cNvPr>
          <p:cNvPicPr>
            <a:picLocks noChangeAspect="1"/>
          </p:cNvPicPr>
          <p:nvPr/>
        </p:nvPicPr>
        <p:blipFill>
          <a:blip r:embed="rId2"/>
          <a:stretch>
            <a:fillRect/>
          </a:stretch>
        </p:blipFill>
        <p:spPr>
          <a:xfrm>
            <a:off x="7040093" y="3098939"/>
            <a:ext cx="4155950" cy="3148877"/>
          </a:xfrm>
          <a:prstGeom prst="rect">
            <a:avLst/>
          </a:prstGeom>
        </p:spPr>
      </p:pic>
    </p:spTree>
    <p:extLst>
      <p:ext uri="{BB962C8B-B14F-4D97-AF65-F5344CB8AC3E}">
        <p14:creationId xmlns:p14="http://schemas.microsoft.com/office/powerpoint/2010/main" val="277645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Ventilation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systems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(MS-5113/EN)</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US" sz="1600" b="0" dirty="0">
                <a:solidFill>
                  <a:srgbClr val="0033A0"/>
                </a:solidFill>
              </a:rPr>
              <a:t>Two blanket purchase contracts (</a:t>
            </a:r>
            <a:r>
              <a:rPr lang="en-GB" sz="1600" b="0" dirty="0">
                <a:solidFill>
                  <a:schemeClr val="accent1"/>
                </a:solidFill>
              </a:rPr>
              <a:t>5+1+1 years). </a:t>
            </a:r>
          </a:p>
          <a:p>
            <a:pPr algn="just"/>
            <a:r>
              <a:rPr lang="fr-CH" sz="1600" b="0" dirty="0">
                <a:solidFill>
                  <a:schemeClr val="accent1"/>
                </a:solidFill>
              </a:rPr>
              <a:t>Design</a:t>
            </a:r>
            <a:r>
              <a:rPr lang="en-US" sz="1600" b="0" dirty="0">
                <a:solidFill>
                  <a:srgbClr val="0033A0"/>
                </a:solidFill>
              </a:rPr>
              <a:t>, supply, installation, testing and commissioning of ventilation systems on the CERN Site</a:t>
            </a:r>
            <a:r>
              <a:rPr lang="en-GB" sz="1600" b="0" dirty="0">
                <a:solidFill>
                  <a:srgbClr val="0033A0"/>
                </a:solidFill>
              </a:rPr>
              <a:t>.</a:t>
            </a:r>
          </a:p>
          <a:p>
            <a:pPr algn="just"/>
            <a:r>
              <a:rPr lang="en-GB" sz="1600" b="0" dirty="0">
                <a:solidFill>
                  <a:schemeClr val="accent1"/>
                </a:solidFill>
              </a:rPr>
              <a:t>Projects will range from small to medium and large sizes</a:t>
            </a:r>
          </a:p>
          <a:p>
            <a:pPr algn="just"/>
            <a:r>
              <a:rPr lang="en-GB" sz="1600" b="0" dirty="0">
                <a:solidFill>
                  <a:schemeClr val="tx1"/>
                </a:solidFill>
              </a:rPr>
              <a:t>Key conditions:</a:t>
            </a:r>
          </a:p>
          <a:p>
            <a:pPr marL="285750" indent="-285750">
              <a:lnSpc>
                <a:spcPct val="100000"/>
              </a:lnSpc>
              <a:spcBef>
                <a:spcPts val="0"/>
              </a:spcBef>
              <a:spcAft>
                <a:spcPts val="0"/>
              </a:spcAft>
              <a:buFont typeface="Arial" panose="020B0604020202020204" pitchFamily="34" charset="0"/>
              <a:buChar char="•"/>
            </a:pPr>
            <a:r>
              <a:rPr lang="en-US" sz="1600" b="0" dirty="0">
                <a:solidFill>
                  <a:srgbClr val="0033A0"/>
                </a:solidFill>
              </a:rPr>
              <a:t>Proven experience and competence in large-size industrial ventilations systems;</a:t>
            </a:r>
          </a:p>
          <a:p>
            <a:pPr marL="285750" indent="-285750">
              <a:lnSpc>
                <a:spcPct val="100000"/>
              </a:lnSpc>
              <a:spcBef>
                <a:spcPts val="0"/>
              </a:spcBef>
              <a:spcAft>
                <a:spcPts val="0"/>
              </a:spcAft>
              <a:buFont typeface="Arial" panose="020B0604020202020204" pitchFamily="34" charset="0"/>
              <a:buChar char="•"/>
            </a:pPr>
            <a:r>
              <a:rPr lang="en-US" sz="1600" b="0" dirty="0">
                <a:solidFill>
                  <a:srgbClr val="0033A0"/>
                </a:solidFill>
              </a:rPr>
              <a:t>Yearly turnover of at least 6 M CHF in the field;</a:t>
            </a:r>
          </a:p>
          <a:p>
            <a:pPr marL="285750" indent="-285750">
              <a:lnSpc>
                <a:spcPct val="100000"/>
              </a:lnSpc>
              <a:spcBef>
                <a:spcPts val="0"/>
              </a:spcBef>
              <a:spcAft>
                <a:spcPts val="0"/>
              </a:spcAft>
              <a:buFont typeface="Arial" panose="020B0604020202020204" pitchFamily="34" charset="0"/>
              <a:buChar char="•"/>
            </a:pPr>
            <a:r>
              <a:rPr lang="en-US" sz="1600" b="0" dirty="0">
                <a:solidFill>
                  <a:srgbClr val="0033A0"/>
                </a:solidFill>
              </a:rPr>
              <a:t>Have at least 20 technical employees and four engineers </a:t>
            </a:r>
            <a:r>
              <a:rPr lang="en-US" sz="1600" b="0" dirty="0" err="1">
                <a:solidFill>
                  <a:srgbClr val="0033A0"/>
                </a:solidFill>
              </a:rPr>
              <a:t>specialised</a:t>
            </a:r>
            <a:r>
              <a:rPr lang="en-US" sz="1600" b="0" dirty="0">
                <a:solidFill>
                  <a:srgbClr val="0033A0"/>
                </a:solidFill>
              </a:rPr>
              <a:t> in the field.</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01 03 01 03</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&gt; 10 MCHF</a:t>
            </a:r>
            <a:endParaRPr lang="en-GB" sz="1600" b="0" dirty="0">
              <a:solidFill>
                <a:srgbClr val="FF0000"/>
              </a:solidFill>
            </a:endParaRPr>
          </a:p>
          <a:p>
            <a:r>
              <a:rPr lang="en-GB" sz="1600" u="sng" dirty="0">
                <a:solidFill>
                  <a:schemeClr val="accent1"/>
                </a:solidFill>
              </a:rPr>
              <a:t>Planning:</a:t>
            </a:r>
            <a:r>
              <a:rPr lang="en-GB" sz="1600" b="0" dirty="0">
                <a:solidFill>
                  <a:schemeClr val="accent1"/>
                </a:solidFill>
              </a:rPr>
              <a:t> 	MS:  	Q3 2025</a:t>
            </a:r>
          </a:p>
          <a:p>
            <a:r>
              <a:rPr lang="en-GB" sz="1600" b="0" dirty="0">
                <a:solidFill>
                  <a:schemeClr val="accent1"/>
                </a:solidFill>
              </a:rPr>
              <a:t>		IT: 	Q1 2026</a:t>
            </a:r>
          </a:p>
          <a:p>
            <a:r>
              <a:rPr lang="en-GB" sz="1600" dirty="0">
                <a:solidFill>
                  <a:schemeClr val="bg1"/>
                </a:solidFill>
                <a:highlight>
                  <a:srgbClr val="0000FF"/>
                </a:highlight>
              </a:rPr>
              <a:t>Contact:		Francesco.Dragoni@cern.ch</a:t>
            </a:r>
            <a:r>
              <a:rPr lang="en-GB" sz="2000" b="0" dirty="0">
                <a:solidFill>
                  <a:schemeClr val="accent1"/>
                </a:solidFill>
              </a:rPr>
              <a:t>	</a:t>
            </a:r>
          </a:p>
        </p:txBody>
      </p:sp>
      <p:pic>
        <p:nvPicPr>
          <p:cNvPr id="7" name="Picture 6" descr="A close-up of a metal pipe system&#10;&#10;AI-generated content may be incorrect.">
            <a:extLst>
              <a:ext uri="{FF2B5EF4-FFF2-40B4-BE49-F238E27FC236}">
                <a16:creationId xmlns:a16="http://schemas.microsoft.com/office/drawing/2014/main" id="{BF6EE4D8-0F4F-28F5-D7CA-C0C1AADEB84B}"/>
              </a:ext>
            </a:extLst>
          </p:cNvPr>
          <p:cNvPicPr>
            <a:picLocks noChangeAspect="1"/>
          </p:cNvPicPr>
          <p:nvPr/>
        </p:nvPicPr>
        <p:blipFill>
          <a:blip r:embed="rId3"/>
          <a:stretch>
            <a:fillRect/>
          </a:stretch>
        </p:blipFill>
        <p:spPr>
          <a:xfrm>
            <a:off x="7472183" y="3920661"/>
            <a:ext cx="3072973" cy="2149219"/>
          </a:xfrm>
          <a:prstGeom prst="rect">
            <a:avLst/>
          </a:prstGeom>
        </p:spPr>
      </p:pic>
    </p:spTree>
    <p:extLst>
      <p:ext uri="{BB962C8B-B14F-4D97-AF65-F5344CB8AC3E}">
        <p14:creationId xmlns:p14="http://schemas.microsoft.com/office/powerpoint/2010/main" val="3696165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BBCCC-BD9F-5BDF-6E1E-15DB3310246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0DF6C3-5172-928F-7795-7AE23F04AAF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Title 1">
            <a:extLst>
              <a:ext uri="{FF2B5EF4-FFF2-40B4-BE49-F238E27FC236}">
                <a16:creationId xmlns:a16="http://schemas.microsoft.com/office/drawing/2014/main" id="{A1680FF7-B6C5-4D52-1425-46B34ABE0851}"/>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CO</a:t>
            </a:r>
            <a:r>
              <a:rPr lang="en-GB" sz="2800" baseline="-25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2</a:t>
            </a: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Cooling Flexible Lines </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(DO-34782/EP/ATLAS) </a:t>
            </a:r>
          </a:p>
        </p:txBody>
      </p:sp>
      <p:sp>
        <p:nvSpPr>
          <p:cNvPr id="8" name="TextBox 7">
            <a:extLst>
              <a:ext uri="{FF2B5EF4-FFF2-40B4-BE49-F238E27FC236}">
                <a16:creationId xmlns:a16="http://schemas.microsoft.com/office/drawing/2014/main" id="{A12ADA36-A369-A480-116D-273CBF19CD1E}"/>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joao.noite@cern.ch</a:t>
            </a:r>
          </a:p>
        </p:txBody>
      </p:sp>
      <p:sp>
        <p:nvSpPr>
          <p:cNvPr id="9" name="Text Placeholder 3">
            <a:extLst>
              <a:ext uri="{FF2B5EF4-FFF2-40B4-BE49-F238E27FC236}">
                <a16:creationId xmlns:a16="http://schemas.microsoft.com/office/drawing/2014/main" id="{E2AB2DFA-AC1E-C822-BCF5-D6185DBA904C}"/>
              </a:ext>
            </a:extLst>
          </p:cNvPr>
          <p:cNvSpPr txBox="1">
            <a:spLocks/>
          </p:cNvSpPr>
          <p:nvPr/>
        </p:nvSpPr>
        <p:spPr>
          <a:xfrm>
            <a:off x="227160" y="1187131"/>
            <a:ext cx="7568888" cy="178645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01 03 03 01 (Cooling equipment, related pipework and accessories)</a:t>
            </a:r>
          </a:p>
          <a:p>
            <a:pPr>
              <a:spcBef>
                <a:spcPts val="0"/>
              </a:spcBef>
            </a:pPr>
            <a:r>
              <a:rPr lang="en-GB" sz="1400" b="0" dirty="0">
                <a:solidFill>
                  <a:schemeClr val="accent1"/>
                </a:solidFill>
              </a:rPr>
              <a:t>		05 01 02 00 (Metallic pipes, tubes, rods, bars and profiles)</a:t>
            </a:r>
          </a:p>
          <a:p>
            <a:r>
              <a:rPr lang="en-GB" sz="1400" u="sng" dirty="0">
                <a:solidFill>
                  <a:schemeClr val="accent1"/>
                </a:solidFill>
              </a:rPr>
              <a:t>Cost Range :</a:t>
            </a:r>
            <a:r>
              <a:rPr lang="en-GB" sz="1400" b="0" dirty="0">
                <a:solidFill>
                  <a:schemeClr val="accent1"/>
                </a:solidFill>
              </a:rPr>
              <a:t>  200k – 400k CHF</a:t>
            </a:r>
          </a:p>
          <a:p>
            <a:r>
              <a:rPr lang="en-GB" sz="1400" u="sng" dirty="0">
                <a:solidFill>
                  <a:schemeClr val="accent1"/>
                </a:solidFill>
              </a:rPr>
              <a:t>Planning:</a:t>
            </a:r>
            <a:r>
              <a:rPr lang="en-GB" sz="1400" b="0" dirty="0">
                <a:solidFill>
                  <a:schemeClr val="accent1"/>
                </a:solidFill>
              </a:rPr>
              <a:t> 	DO : Q3 2025</a:t>
            </a:r>
          </a:p>
          <a:p>
            <a:pPr>
              <a:spcBef>
                <a:spcPts val="0"/>
              </a:spcBef>
            </a:pPr>
            <a:r>
              <a:rPr lang="en-GB" sz="1400" b="0" dirty="0">
                <a:solidFill>
                  <a:schemeClr val="accent1"/>
                </a:solidFill>
              </a:rPr>
              <a:t>	Contract start: Q4 2025</a:t>
            </a:r>
          </a:p>
        </p:txBody>
      </p:sp>
      <p:sp>
        <p:nvSpPr>
          <p:cNvPr id="2" name="Text Placeholder 3">
            <a:extLst>
              <a:ext uri="{FF2B5EF4-FFF2-40B4-BE49-F238E27FC236}">
                <a16:creationId xmlns:a16="http://schemas.microsoft.com/office/drawing/2014/main" id="{6DCCE712-C221-AE8D-1610-B58AC2BCE243}"/>
              </a:ext>
            </a:extLst>
          </p:cNvPr>
          <p:cNvSpPr txBox="1">
            <a:spLocks/>
          </p:cNvSpPr>
          <p:nvPr/>
        </p:nvSpPr>
        <p:spPr>
          <a:xfrm>
            <a:off x="227160" y="2973588"/>
            <a:ext cx="10880386"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CO2 Cooling Flexible Lines, commonly designated as Flexline</a:t>
            </a:r>
          </a:p>
          <a:p>
            <a:pPr marL="285750" indent="-285750" algn="just">
              <a:spcBef>
                <a:spcPts val="0"/>
              </a:spcBef>
              <a:buFont typeface="Arial" panose="020B0604020202020204" pitchFamily="34" charset="0"/>
              <a:buChar char="•"/>
            </a:pPr>
            <a:r>
              <a:rPr lang="en-GB" sz="1400" b="0" dirty="0">
                <a:solidFill>
                  <a:schemeClr val="accent1"/>
                </a:solidFill>
              </a:rPr>
              <a:t>To transfer the liquid and two-phase CO2 in counterflow configuration between its end connections</a:t>
            </a:r>
          </a:p>
          <a:p>
            <a:pPr marL="285750" indent="-285750" algn="just">
              <a:spcBef>
                <a:spcPts val="0"/>
              </a:spcBef>
              <a:buFont typeface="Arial" panose="020B0604020202020204" pitchFamily="34" charset="0"/>
              <a:buChar char="•"/>
            </a:pPr>
            <a:r>
              <a:rPr lang="en-GB" sz="1400" b="0" dirty="0">
                <a:solidFill>
                  <a:schemeClr val="accent1"/>
                </a:solidFill>
              </a:rPr>
              <a:t>Length between 5 and 13m</a:t>
            </a:r>
          </a:p>
          <a:p>
            <a:pPr algn="just"/>
            <a:r>
              <a:rPr lang="en-GB" sz="1400" u="sng" dirty="0">
                <a:solidFill>
                  <a:schemeClr val="accent1"/>
                </a:solidFill>
              </a:rPr>
              <a:t>Eligible Firm Profile</a:t>
            </a:r>
          </a:p>
          <a:p>
            <a:pPr algn="just"/>
            <a:r>
              <a:rPr lang="en-GB" sz="1400" b="0" dirty="0">
                <a:solidFill>
                  <a:schemeClr val="accent1"/>
                </a:solidFill>
              </a:rPr>
              <a:t>Interested firms shall have competence and experience in design, assembly, welding and testing for high pressure applications.</a:t>
            </a:r>
          </a:p>
          <a:p>
            <a:pPr algn="just">
              <a:spcBef>
                <a:spcPts val="0"/>
              </a:spcBef>
            </a:pPr>
            <a:r>
              <a:rPr lang="en-GB" sz="1400" b="0" dirty="0">
                <a:solidFill>
                  <a:schemeClr val="accent1"/>
                </a:solidFill>
              </a:rPr>
              <a:t>They shall have as well the necessary equipment to perform the Contract, as well as a 500m</a:t>
            </a:r>
            <a:r>
              <a:rPr lang="en-GB" sz="1400" b="0" baseline="30000" dirty="0">
                <a:solidFill>
                  <a:schemeClr val="accent1"/>
                </a:solidFill>
              </a:rPr>
              <a:t>2</a:t>
            </a:r>
            <a:r>
              <a:rPr lang="en-GB" sz="1400" b="0" dirty="0">
                <a:solidFill>
                  <a:schemeClr val="accent1"/>
                </a:solidFill>
              </a:rPr>
              <a:t> or bigger assembly hall.</a:t>
            </a:r>
          </a:p>
        </p:txBody>
      </p:sp>
      <p:pic>
        <p:nvPicPr>
          <p:cNvPr id="6" name="Picture 5">
            <a:extLst>
              <a:ext uri="{FF2B5EF4-FFF2-40B4-BE49-F238E27FC236}">
                <a16:creationId xmlns:a16="http://schemas.microsoft.com/office/drawing/2014/main" id="{666FB0FE-0DA7-BD5E-98DC-7A61458B51E2}"/>
              </a:ext>
            </a:extLst>
          </p:cNvPr>
          <p:cNvPicPr>
            <a:picLocks noChangeAspect="1"/>
          </p:cNvPicPr>
          <p:nvPr/>
        </p:nvPicPr>
        <p:blipFill>
          <a:blip r:embed="rId3"/>
          <a:stretch>
            <a:fillRect/>
          </a:stretch>
        </p:blipFill>
        <p:spPr>
          <a:xfrm>
            <a:off x="9130330" y="980719"/>
            <a:ext cx="2442040" cy="3326524"/>
          </a:xfrm>
          <a:prstGeom prst="rect">
            <a:avLst/>
          </a:prstGeom>
        </p:spPr>
      </p:pic>
    </p:spTree>
    <p:extLst>
      <p:ext uri="{BB962C8B-B14F-4D97-AF65-F5344CB8AC3E}">
        <p14:creationId xmlns:p14="http://schemas.microsoft.com/office/powerpoint/2010/main" val="230057510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CFFA68-9535-4A73-9537-96DF82D2D29C}">
  <ds:schemaRefs>
    <ds:schemaRef ds:uri="http://www.w3.org/XML/1998/namespace"/>
    <ds:schemaRef ds:uri="http://schemas.microsoft.com/office/2006/documentManagement/types"/>
    <ds:schemaRef ds:uri="850c376b-1aac-4ec0-adcf-4224293d5934"/>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7711b265-0409-466d-ab96-e8f726e62d93"/>
    <ds:schemaRef ds:uri="http://schemas.microsoft.com/office/2006/metadata/properties"/>
  </ds:schemaRefs>
</ds:datastoreItem>
</file>

<file path=customXml/itemProps2.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5EF5ED-8550-457C-B27E-6B948D0D28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33757</TotalTime>
  <Words>5247</Words>
  <Application>Microsoft Office PowerPoint</Application>
  <PresentationFormat>Widescreen</PresentationFormat>
  <Paragraphs>620</Paragraphs>
  <Slides>46</Slides>
  <Notes>44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Calibri</vt:lpstr>
      <vt:lpstr>Courier New</vt:lpstr>
      <vt:lpstr>Frank Ruhl Libre</vt:lpstr>
      <vt:lpstr>PT Sans</vt:lpstr>
      <vt:lpstr>Times New Roman</vt:lpstr>
      <vt:lpstr>verdana</vt:lpstr>
      <vt:lpstr>Wingdings</vt:lpstr>
      <vt:lpstr>Office Theme</vt:lpstr>
      <vt:lpstr> Upcoming Tenders at CERN </vt:lpstr>
      <vt:lpstr>Cooling &amp; Ventilation, Cryogenics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Information Technology</vt:lpstr>
      <vt:lpstr>PowerPoint Presentation</vt:lpstr>
      <vt:lpstr>PowerPoint Presentation</vt:lpstr>
      <vt:lpstr>PowerPoint Presentation</vt:lpstr>
      <vt:lpstr>PowerPoint Presentation</vt:lpstr>
      <vt:lpstr>Health &amp; Safety</vt:lpstr>
      <vt:lpstr>PowerPoint Presentation</vt:lpstr>
      <vt:lpstr>Construction, Onsite &amp; Offsite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Alvaro Lecinana Soldevilla</cp:lastModifiedBy>
  <cp:revision>1017</cp:revision>
  <cp:lastPrinted>2023-03-21T10:42:49Z</cp:lastPrinted>
  <dcterms:created xsi:type="dcterms:W3CDTF">2019-03-14T08:20:25Z</dcterms:created>
  <dcterms:modified xsi:type="dcterms:W3CDTF">2025-06-24T07:18:06Z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