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4" r:id="rId2"/>
    <p:sldId id="424" r:id="rId3"/>
    <p:sldId id="421" r:id="rId4"/>
    <p:sldId id="438" r:id="rId5"/>
    <p:sldId id="382" r:id="rId6"/>
    <p:sldId id="425" r:id="rId7"/>
    <p:sldId id="429" r:id="rId8"/>
    <p:sldId id="426" r:id="rId9"/>
    <p:sldId id="427" r:id="rId10"/>
    <p:sldId id="428" r:id="rId11"/>
    <p:sldId id="430" r:id="rId12"/>
    <p:sldId id="431" r:id="rId13"/>
    <p:sldId id="432" r:id="rId14"/>
    <p:sldId id="433" r:id="rId15"/>
    <p:sldId id="434" r:id="rId16"/>
    <p:sldId id="435" r:id="rId17"/>
    <p:sldId id="416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/>
  <p:cmAuthor id="2" name="Microsoft Office User" initials="MOU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C4D3"/>
    <a:srgbClr val="0033A0"/>
    <a:srgbClr val="418D13"/>
    <a:srgbClr val="FFFFFF"/>
    <a:srgbClr val="303030"/>
    <a:srgbClr val="6698CB"/>
    <a:srgbClr val="6E2466"/>
    <a:srgbClr val="61C5D3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8"/>
    <p:restoredTop sz="81130"/>
  </p:normalViewPr>
  <p:slideViewPr>
    <p:cSldViewPr snapToGrid="0" snapToObjects="1">
      <p:cViewPr varScale="1">
        <p:scale>
          <a:sx n="67" d="100"/>
          <a:sy n="67" d="100"/>
        </p:scale>
        <p:origin x="978" y="72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E648AC-4000-49F6-9CC4-E92C264023B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E39174-676F-4A3D-962B-8C692C2F22ED}">
      <dgm:prSet phldrT="[Text]"/>
      <dgm:spPr/>
      <dgm:t>
        <a:bodyPr/>
        <a:lstStyle/>
        <a:p>
          <a:r>
            <a:rPr lang="en-US" dirty="0"/>
            <a:t>1 - E-mail Cover letter</a:t>
          </a:r>
        </a:p>
      </dgm:t>
    </dgm:pt>
    <dgm:pt modelId="{FB2A23C8-B584-48DA-B461-486E717EA757}" type="parTrans" cxnId="{9949F8E1-905A-4E33-AB1B-CDE8343A10EB}">
      <dgm:prSet/>
      <dgm:spPr/>
      <dgm:t>
        <a:bodyPr/>
        <a:lstStyle/>
        <a:p>
          <a:endParaRPr lang="en-US"/>
        </a:p>
      </dgm:t>
    </dgm:pt>
    <dgm:pt modelId="{CC528E26-51F4-4873-B2DF-9AE41B452060}" type="sibTrans" cxnId="{9949F8E1-905A-4E33-AB1B-CDE8343A10EB}">
      <dgm:prSet/>
      <dgm:spPr/>
      <dgm:t>
        <a:bodyPr/>
        <a:lstStyle/>
        <a:p>
          <a:endParaRPr lang="en-US"/>
        </a:p>
      </dgm:t>
    </dgm:pt>
    <dgm:pt modelId="{707728B5-ADDC-43B2-AC03-3DB812086485}">
      <dgm:prSet phldrT="[Text]"/>
      <dgm:spPr/>
      <dgm:t>
        <a:bodyPr/>
        <a:lstStyle/>
        <a:p>
          <a:r>
            <a:rPr lang="en-US" dirty="0"/>
            <a:t>2 – CERN e-survey Interface</a:t>
          </a:r>
        </a:p>
      </dgm:t>
    </dgm:pt>
    <dgm:pt modelId="{CD08F0E0-230A-4B86-AF3E-7814EA26F840}" type="parTrans" cxnId="{976A1165-2E46-4622-B74E-877D9215010A}">
      <dgm:prSet/>
      <dgm:spPr/>
      <dgm:t>
        <a:bodyPr/>
        <a:lstStyle/>
        <a:p>
          <a:endParaRPr lang="en-US"/>
        </a:p>
      </dgm:t>
    </dgm:pt>
    <dgm:pt modelId="{E9CA96A5-037C-43B9-A5C2-9B15144A47B0}" type="sibTrans" cxnId="{976A1165-2E46-4622-B74E-877D9215010A}">
      <dgm:prSet/>
      <dgm:spPr/>
      <dgm:t>
        <a:bodyPr/>
        <a:lstStyle/>
        <a:p>
          <a:endParaRPr lang="en-US"/>
        </a:p>
      </dgm:t>
    </dgm:pt>
    <dgm:pt modelId="{109166BA-9D9B-40BE-A382-4AFA35AF41F3}">
      <dgm:prSet phldrT="[Text]"/>
      <dgm:spPr/>
      <dgm:t>
        <a:bodyPr/>
        <a:lstStyle/>
        <a:p>
          <a:r>
            <a:rPr lang="en-US" dirty="0"/>
            <a:t>4 - Qualification Questionnaire</a:t>
          </a:r>
        </a:p>
      </dgm:t>
    </dgm:pt>
    <dgm:pt modelId="{49E47932-29C6-44E9-98E1-19E9F0E5540D}" type="parTrans" cxnId="{11D48900-53F3-4592-AAB5-790ECB535D1E}">
      <dgm:prSet/>
      <dgm:spPr/>
      <dgm:t>
        <a:bodyPr/>
        <a:lstStyle/>
        <a:p>
          <a:endParaRPr lang="en-US"/>
        </a:p>
      </dgm:t>
    </dgm:pt>
    <dgm:pt modelId="{0E533F2F-2DFB-4651-88BE-BCDB808A9DF8}" type="sibTrans" cxnId="{11D48900-53F3-4592-AAB5-790ECB535D1E}">
      <dgm:prSet/>
      <dgm:spPr/>
      <dgm:t>
        <a:bodyPr/>
        <a:lstStyle/>
        <a:p>
          <a:endParaRPr lang="en-US"/>
        </a:p>
      </dgm:t>
    </dgm:pt>
    <dgm:pt modelId="{7F4EE1E3-3C36-4962-8ECF-FE7E6059C333}">
      <dgm:prSet phldrT="[Text]"/>
      <dgm:spPr/>
      <dgm:t>
        <a:bodyPr/>
        <a:lstStyle/>
        <a:p>
          <a:r>
            <a:rPr lang="en-US" dirty="0"/>
            <a:t>5 - Selection and Adjudication Criteria</a:t>
          </a:r>
        </a:p>
      </dgm:t>
    </dgm:pt>
    <dgm:pt modelId="{D14271E8-72EB-4161-950D-B160905D4186}" type="parTrans" cxnId="{7688A08B-2A4F-4182-874A-291E24FD20DA}">
      <dgm:prSet/>
      <dgm:spPr/>
      <dgm:t>
        <a:bodyPr/>
        <a:lstStyle/>
        <a:p>
          <a:endParaRPr lang="en-US"/>
        </a:p>
      </dgm:t>
    </dgm:pt>
    <dgm:pt modelId="{4ED7AFCE-1BAD-4AEE-914C-8F04A7BBFC19}" type="sibTrans" cxnId="{7688A08B-2A4F-4182-874A-291E24FD20DA}">
      <dgm:prSet/>
      <dgm:spPr/>
      <dgm:t>
        <a:bodyPr/>
        <a:lstStyle/>
        <a:p>
          <a:endParaRPr lang="en-US"/>
        </a:p>
      </dgm:t>
    </dgm:pt>
    <dgm:pt modelId="{4ABAD6C3-BA6D-4360-AB93-A36FB2C62215}">
      <dgm:prSet phldrT="[Text]"/>
      <dgm:spPr/>
      <dgm:t>
        <a:bodyPr/>
        <a:lstStyle/>
        <a:p>
          <a:r>
            <a:rPr lang="en-US" dirty="0"/>
            <a:t>3 - Technical Description</a:t>
          </a:r>
        </a:p>
      </dgm:t>
    </dgm:pt>
    <dgm:pt modelId="{0FEDFB74-C517-4102-97CF-065186EE69BE}" type="parTrans" cxnId="{64946094-CA66-4ABD-BF1A-4D9DF61ECF6C}">
      <dgm:prSet/>
      <dgm:spPr/>
      <dgm:t>
        <a:bodyPr/>
        <a:lstStyle/>
        <a:p>
          <a:endParaRPr lang="en-US"/>
        </a:p>
      </dgm:t>
    </dgm:pt>
    <dgm:pt modelId="{30FCA118-5384-4147-80C9-E3B13F4B838F}" type="sibTrans" cxnId="{64946094-CA66-4ABD-BF1A-4D9DF61ECF6C}">
      <dgm:prSet/>
      <dgm:spPr/>
      <dgm:t>
        <a:bodyPr/>
        <a:lstStyle/>
        <a:p>
          <a:endParaRPr lang="en-US"/>
        </a:p>
      </dgm:t>
    </dgm:pt>
    <dgm:pt modelId="{44B4FE81-4194-42BF-A7CA-061A1917D493}" type="pres">
      <dgm:prSet presAssocID="{6CE648AC-4000-49F6-9CC4-E92C264023BF}" presName="Name0" presStyleCnt="0">
        <dgm:presLayoutVars>
          <dgm:chMax val="7"/>
          <dgm:chPref val="7"/>
          <dgm:dir/>
        </dgm:presLayoutVars>
      </dgm:prSet>
      <dgm:spPr/>
    </dgm:pt>
    <dgm:pt modelId="{77806B0D-478F-47CB-A3FE-BC1B00960C76}" type="pres">
      <dgm:prSet presAssocID="{6CE648AC-4000-49F6-9CC4-E92C264023BF}" presName="Name1" presStyleCnt="0"/>
      <dgm:spPr/>
    </dgm:pt>
    <dgm:pt modelId="{B459C9C8-2F68-4777-B834-796EC46F3E70}" type="pres">
      <dgm:prSet presAssocID="{6CE648AC-4000-49F6-9CC4-E92C264023BF}" presName="cycle" presStyleCnt="0"/>
      <dgm:spPr/>
    </dgm:pt>
    <dgm:pt modelId="{4AB17E25-C55F-410E-9FFF-F4E285665B95}" type="pres">
      <dgm:prSet presAssocID="{6CE648AC-4000-49F6-9CC4-E92C264023BF}" presName="srcNode" presStyleLbl="node1" presStyleIdx="0" presStyleCnt="5"/>
      <dgm:spPr/>
    </dgm:pt>
    <dgm:pt modelId="{12FFD7A7-3F9A-4A1F-A466-A57F23CDA169}" type="pres">
      <dgm:prSet presAssocID="{6CE648AC-4000-49F6-9CC4-E92C264023BF}" presName="conn" presStyleLbl="parChTrans1D2" presStyleIdx="0" presStyleCnt="1"/>
      <dgm:spPr/>
    </dgm:pt>
    <dgm:pt modelId="{235D8FB4-3B37-43D3-B17C-C4F961419661}" type="pres">
      <dgm:prSet presAssocID="{6CE648AC-4000-49F6-9CC4-E92C264023BF}" presName="extraNode" presStyleLbl="node1" presStyleIdx="0" presStyleCnt="5"/>
      <dgm:spPr/>
    </dgm:pt>
    <dgm:pt modelId="{78E7927C-FADE-41AA-B975-ECEF741C3C43}" type="pres">
      <dgm:prSet presAssocID="{6CE648AC-4000-49F6-9CC4-E92C264023BF}" presName="dstNode" presStyleLbl="node1" presStyleIdx="0" presStyleCnt="5"/>
      <dgm:spPr/>
    </dgm:pt>
    <dgm:pt modelId="{8EAD925F-B7E0-4FE0-8A86-4A99E0B943C4}" type="pres">
      <dgm:prSet presAssocID="{75E39174-676F-4A3D-962B-8C692C2F22ED}" presName="text_1" presStyleLbl="node1" presStyleIdx="0" presStyleCnt="5">
        <dgm:presLayoutVars>
          <dgm:bulletEnabled val="1"/>
        </dgm:presLayoutVars>
      </dgm:prSet>
      <dgm:spPr/>
    </dgm:pt>
    <dgm:pt modelId="{E7EE9044-4E55-4EF2-A315-A7629D6BBD31}" type="pres">
      <dgm:prSet presAssocID="{75E39174-676F-4A3D-962B-8C692C2F22ED}" presName="accent_1" presStyleCnt="0"/>
      <dgm:spPr/>
    </dgm:pt>
    <dgm:pt modelId="{82F28A31-0247-480E-A1AC-8155FF994179}" type="pres">
      <dgm:prSet presAssocID="{75E39174-676F-4A3D-962B-8C692C2F22ED}" presName="accentRepeatNode" presStyleLbl="solidFgAcc1" presStyleIdx="0" presStyleCnt="5"/>
      <dgm:spPr/>
    </dgm:pt>
    <dgm:pt modelId="{A275EE77-E12E-4048-BE4E-8DF2A02D769C}" type="pres">
      <dgm:prSet presAssocID="{707728B5-ADDC-43B2-AC03-3DB812086485}" presName="text_2" presStyleLbl="node1" presStyleIdx="1" presStyleCnt="5">
        <dgm:presLayoutVars>
          <dgm:bulletEnabled val="1"/>
        </dgm:presLayoutVars>
      </dgm:prSet>
      <dgm:spPr/>
    </dgm:pt>
    <dgm:pt modelId="{DF49B0C0-82A6-496F-9F10-08C6C81F775C}" type="pres">
      <dgm:prSet presAssocID="{707728B5-ADDC-43B2-AC03-3DB812086485}" presName="accent_2" presStyleCnt="0"/>
      <dgm:spPr/>
    </dgm:pt>
    <dgm:pt modelId="{7FAB79EC-5771-4D18-A477-C2BD6E2AD4C0}" type="pres">
      <dgm:prSet presAssocID="{707728B5-ADDC-43B2-AC03-3DB812086485}" presName="accentRepeatNode" presStyleLbl="solidFgAcc1" presStyleIdx="1" presStyleCnt="5"/>
      <dgm:spPr/>
    </dgm:pt>
    <dgm:pt modelId="{030FE269-9E7E-4DDB-B7F6-B3D1E9160A45}" type="pres">
      <dgm:prSet presAssocID="{4ABAD6C3-BA6D-4360-AB93-A36FB2C62215}" presName="text_3" presStyleLbl="node1" presStyleIdx="2" presStyleCnt="5">
        <dgm:presLayoutVars>
          <dgm:bulletEnabled val="1"/>
        </dgm:presLayoutVars>
      </dgm:prSet>
      <dgm:spPr/>
    </dgm:pt>
    <dgm:pt modelId="{C28986A5-FF03-4242-A613-44F3637F0788}" type="pres">
      <dgm:prSet presAssocID="{4ABAD6C3-BA6D-4360-AB93-A36FB2C62215}" presName="accent_3" presStyleCnt="0"/>
      <dgm:spPr/>
    </dgm:pt>
    <dgm:pt modelId="{D6580DFA-BE8D-4960-BBE6-0B8CA3507B1F}" type="pres">
      <dgm:prSet presAssocID="{4ABAD6C3-BA6D-4360-AB93-A36FB2C62215}" presName="accentRepeatNode" presStyleLbl="solidFgAcc1" presStyleIdx="2" presStyleCnt="5"/>
      <dgm:spPr/>
    </dgm:pt>
    <dgm:pt modelId="{33E0FFAB-3F6F-407D-A210-B5ECCAB28ABD}" type="pres">
      <dgm:prSet presAssocID="{109166BA-9D9B-40BE-A382-4AFA35AF41F3}" presName="text_4" presStyleLbl="node1" presStyleIdx="3" presStyleCnt="5">
        <dgm:presLayoutVars>
          <dgm:bulletEnabled val="1"/>
        </dgm:presLayoutVars>
      </dgm:prSet>
      <dgm:spPr/>
    </dgm:pt>
    <dgm:pt modelId="{AD9FACC7-4AC2-4F2B-BB7A-182EAFA9F1C4}" type="pres">
      <dgm:prSet presAssocID="{109166BA-9D9B-40BE-A382-4AFA35AF41F3}" presName="accent_4" presStyleCnt="0"/>
      <dgm:spPr/>
    </dgm:pt>
    <dgm:pt modelId="{55899A9D-900F-450A-8F64-5DBCF0832975}" type="pres">
      <dgm:prSet presAssocID="{109166BA-9D9B-40BE-A382-4AFA35AF41F3}" presName="accentRepeatNode" presStyleLbl="solidFgAcc1" presStyleIdx="3" presStyleCnt="5"/>
      <dgm:spPr/>
    </dgm:pt>
    <dgm:pt modelId="{651BE488-2411-4E42-86C1-CB0022246AB5}" type="pres">
      <dgm:prSet presAssocID="{7F4EE1E3-3C36-4962-8ECF-FE7E6059C333}" presName="text_5" presStyleLbl="node1" presStyleIdx="4" presStyleCnt="5">
        <dgm:presLayoutVars>
          <dgm:bulletEnabled val="1"/>
        </dgm:presLayoutVars>
      </dgm:prSet>
      <dgm:spPr/>
    </dgm:pt>
    <dgm:pt modelId="{D900F9B5-66C4-43D3-9A3C-CC83CF1F4CCF}" type="pres">
      <dgm:prSet presAssocID="{7F4EE1E3-3C36-4962-8ECF-FE7E6059C333}" presName="accent_5" presStyleCnt="0"/>
      <dgm:spPr/>
    </dgm:pt>
    <dgm:pt modelId="{E310A259-9417-4D6B-80B8-BAEBF7AC3DAF}" type="pres">
      <dgm:prSet presAssocID="{7F4EE1E3-3C36-4962-8ECF-FE7E6059C333}" presName="accentRepeatNode" presStyleLbl="solidFgAcc1" presStyleIdx="4" presStyleCnt="5"/>
      <dgm:spPr/>
    </dgm:pt>
  </dgm:ptLst>
  <dgm:cxnLst>
    <dgm:cxn modelId="{11D48900-53F3-4592-AAB5-790ECB535D1E}" srcId="{6CE648AC-4000-49F6-9CC4-E92C264023BF}" destId="{109166BA-9D9B-40BE-A382-4AFA35AF41F3}" srcOrd="3" destOrd="0" parTransId="{49E47932-29C6-44E9-98E1-19E9F0E5540D}" sibTransId="{0E533F2F-2DFB-4651-88BE-BCDB808A9DF8}"/>
    <dgm:cxn modelId="{08D45742-8ACE-40B3-BCA7-05E1756FF544}" type="presOf" srcId="{4ABAD6C3-BA6D-4360-AB93-A36FB2C62215}" destId="{030FE269-9E7E-4DDB-B7F6-B3D1E9160A45}" srcOrd="0" destOrd="0" presId="urn:microsoft.com/office/officeart/2008/layout/VerticalCurvedList"/>
    <dgm:cxn modelId="{976A1165-2E46-4622-B74E-877D9215010A}" srcId="{6CE648AC-4000-49F6-9CC4-E92C264023BF}" destId="{707728B5-ADDC-43B2-AC03-3DB812086485}" srcOrd="1" destOrd="0" parTransId="{CD08F0E0-230A-4B86-AF3E-7814EA26F840}" sibTransId="{E9CA96A5-037C-43B9-A5C2-9B15144A47B0}"/>
    <dgm:cxn modelId="{A7C2D84D-3F40-4CB9-8454-E9D9C840AFD1}" type="presOf" srcId="{6CE648AC-4000-49F6-9CC4-E92C264023BF}" destId="{44B4FE81-4194-42BF-A7CA-061A1917D493}" srcOrd="0" destOrd="0" presId="urn:microsoft.com/office/officeart/2008/layout/VerticalCurvedList"/>
    <dgm:cxn modelId="{7688A08B-2A4F-4182-874A-291E24FD20DA}" srcId="{6CE648AC-4000-49F6-9CC4-E92C264023BF}" destId="{7F4EE1E3-3C36-4962-8ECF-FE7E6059C333}" srcOrd="4" destOrd="0" parTransId="{D14271E8-72EB-4161-950D-B160905D4186}" sibTransId="{4ED7AFCE-1BAD-4AEE-914C-8F04A7BBFC19}"/>
    <dgm:cxn modelId="{64946094-CA66-4ABD-BF1A-4D9DF61ECF6C}" srcId="{6CE648AC-4000-49F6-9CC4-E92C264023BF}" destId="{4ABAD6C3-BA6D-4360-AB93-A36FB2C62215}" srcOrd="2" destOrd="0" parTransId="{0FEDFB74-C517-4102-97CF-065186EE69BE}" sibTransId="{30FCA118-5384-4147-80C9-E3B13F4B838F}"/>
    <dgm:cxn modelId="{8C9AE29C-7C64-4F2A-A4EC-6F32A100E9B4}" type="presOf" srcId="{CC528E26-51F4-4873-B2DF-9AE41B452060}" destId="{12FFD7A7-3F9A-4A1F-A466-A57F23CDA169}" srcOrd="0" destOrd="0" presId="urn:microsoft.com/office/officeart/2008/layout/VerticalCurvedList"/>
    <dgm:cxn modelId="{C32175A5-F20E-40F0-8DD4-157EAFDAA989}" type="presOf" srcId="{707728B5-ADDC-43B2-AC03-3DB812086485}" destId="{A275EE77-E12E-4048-BE4E-8DF2A02D769C}" srcOrd="0" destOrd="0" presId="urn:microsoft.com/office/officeart/2008/layout/VerticalCurvedList"/>
    <dgm:cxn modelId="{CBD9ABB3-D4A8-44A0-AF24-B8C33C4A7D32}" type="presOf" srcId="{7F4EE1E3-3C36-4962-8ECF-FE7E6059C333}" destId="{651BE488-2411-4E42-86C1-CB0022246AB5}" srcOrd="0" destOrd="0" presId="urn:microsoft.com/office/officeart/2008/layout/VerticalCurvedList"/>
    <dgm:cxn modelId="{1ED0DEC9-FE3D-407D-A849-C43F81B934E4}" type="presOf" srcId="{75E39174-676F-4A3D-962B-8C692C2F22ED}" destId="{8EAD925F-B7E0-4FE0-8A86-4A99E0B943C4}" srcOrd="0" destOrd="0" presId="urn:microsoft.com/office/officeart/2008/layout/VerticalCurvedList"/>
    <dgm:cxn modelId="{C1FB2DCB-F83D-4AB5-AAD9-42A3329B2D65}" type="presOf" srcId="{109166BA-9D9B-40BE-A382-4AFA35AF41F3}" destId="{33E0FFAB-3F6F-407D-A210-B5ECCAB28ABD}" srcOrd="0" destOrd="0" presId="urn:microsoft.com/office/officeart/2008/layout/VerticalCurvedList"/>
    <dgm:cxn modelId="{9949F8E1-905A-4E33-AB1B-CDE8343A10EB}" srcId="{6CE648AC-4000-49F6-9CC4-E92C264023BF}" destId="{75E39174-676F-4A3D-962B-8C692C2F22ED}" srcOrd="0" destOrd="0" parTransId="{FB2A23C8-B584-48DA-B461-486E717EA757}" sibTransId="{CC528E26-51F4-4873-B2DF-9AE41B452060}"/>
    <dgm:cxn modelId="{28B0C34A-733E-4E5B-AC7F-FD2CDF7387F2}" type="presParOf" srcId="{44B4FE81-4194-42BF-A7CA-061A1917D493}" destId="{77806B0D-478F-47CB-A3FE-BC1B00960C76}" srcOrd="0" destOrd="0" presId="urn:microsoft.com/office/officeart/2008/layout/VerticalCurvedList"/>
    <dgm:cxn modelId="{2F564475-EA7A-44ED-B0EA-01CD581E9FE8}" type="presParOf" srcId="{77806B0D-478F-47CB-A3FE-BC1B00960C76}" destId="{B459C9C8-2F68-4777-B834-796EC46F3E70}" srcOrd="0" destOrd="0" presId="urn:microsoft.com/office/officeart/2008/layout/VerticalCurvedList"/>
    <dgm:cxn modelId="{3F5B5DE1-F637-451C-855B-085F290B5E0D}" type="presParOf" srcId="{B459C9C8-2F68-4777-B834-796EC46F3E70}" destId="{4AB17E25-C55F-410E-9FFF-F4E285665B95}" srcOrd="0" destOrd="0" presId="urn:microsoft.com/office/officeart/2008/layout/VerticalCurvedList"/>
    <dgm:cxn modelId="{9223E40D-C274-426E-B99F-787E4CDAC040}" type="presParOf" srcId="{B459C9C8-2F68-4777-B834-796EC46F3E70}" destId="{12FFD7A7-3F9A-4A1F-A466-A57F23CDA169}" srcOrd="1" destOrd="0" presId="urn:microsoft.com/office/officeart/2008/layout/VerticalCurvedList"/>
    <dgm:cxn modelId="{3813F0BC-A8AD-42E4-9C39-49A2C18BC65E}" type="presParOf" srcId="{B459C9C8-2F68-4777-B834-796EC46F3E70}" destId="{235D8FB4-3B37-43D3-B17C-C4F961419661}" srcOrd="2" destOrd="0" presId="urn:microsoft.com/office/officeart/2008/layout/VerticalCurvedList"/>
    <dgm:cxn modelId="{DC496F4C-92DF-44F2-8F47-EAABEC519476}" type="presParOf" srcId="{B459C9C8-2F68-4777-B834-796EC46F3E70}" destId="{78E7927C-FADE-41AA-B975-ECEF741C3C43}" srcOrd="3" destOrd="0" presId="urn:microsoft.com/office/officeart/2008/layout/VerticalCurvedList"/>
    <dgm:cxn modelId="{E621AF9A-9F1B-4E9C-A4F9-D0C1D8172A1F}" type="presParOf" srcId="{77806B0D-478F-47CB-A3FE-BC1B00960C76}" destId="{8EAD925F-B7E0-4FE0-8A86-4A99E0B943C4}" srcOrd="1" destOrd="0" presId="urn:microsoft.com/office/officeart/2008/layout/VerticalCurvedList"/>
    <dgm:cxn modelId="{FA4FCACC-D671-4B9F-86B8-BE538D5ABD91}" type="presParOf" srcId="{77806B0D-478F-47CB-A3FE-BC1B00960C76}" destId="{E7EE9044-4E55-4EF2-A315-A7629D6BBD31}" srcOrd="2" destOrd="0" presId="urn:microsoft.com/office/officeart/2008/layout/VerticalCurvedList"/>
    <dgm:cxn modelId="{0E176441-6797-45A2-8860-BF6EE592CBBC}" type="presParOf" srcId="{E7EE9044-4E55-4EF2-A315-A7629D6BBD31}" destId="{82F28A31-0247-480E-A1AC-8155FF994179}" srcOrd="0" destOrd="0" presId="urn:microsoft.com/office/officeart/2008/layout/VerticalCurvedList"/>
    <dgm:cxn modelId="{B9DF4CF3-E0A2-43F0-A6FE-6DA4CB98B073}" type="presParOf" srcId="{77806B0D-478F-47CB-A3FE-BC1B00960C76}" destId="{A275EE77-E12E-4048-BE4E-8DF2A02D769C}" srcOrd="3" destOrd="0" presId="urn:microsoft.com/office/officeart/2008/layout/VerticalCurvedList"/>
    <dgm:cxn modelId="{CD4B3112-CCF3-4E07-978F-613D6CC3CE25}" type="presParOf" srcId="{77806B0D-478F-47CB-A3FE-BC1B00960C76}" destId="{DF49B0C0-82A6-496F-9F10-08C6C81F775C}" srcOrd="4" destOrd="0" presId="urn:microsoft.com/office/officeart/2008/layout/VerticalCurvedList"/>
    <dgm:cxn modelId="{A0D0AAAE-E8EF-4611-9EFA-8C618A1CA3D8}" type="presParOf" srcId="{DF49B0C0-82A6-496F-9F10-08C6C81F775C}" destId="{7FAB79EC-5771-4D18-A477-C2BD6E2AD4C0}" srcOrd="0" destOrd="0" presId="urn:microsoft.com/office/officeart/2008/layout/VerticalCurvedList"/>
    <dgm:cxn modelId="{860C8642-ACF9-4006-9CD9-0F399B14DC83}" type="presParOf" srcId="{77806B0D-478F-47CB-A3FE-BC1B00960C76}" destId="{030FE269-9E7E-4DDB-B7F6-B3D1E9160A45}" srcOrd="5" destOrd="0" presId="urn:microsoft.com/office/officeart/2008/layout/VerticalCurvedList"/>
    <dgm:cxn modelId="{03429685-10D7-47DE-B9D1-95D8B4BE2EDA}" type="presParOf" srcId="{77806B0D-478F-47CB-A3FE-BC1B00960C76}" destId="{C28986A5-FF03-4242-A613-44F3637F0788}" srcOrd="6" destOrd="0" presId="urn:microsoft.com/office/officeart/2008/layout/VerticalCurvedList"/>
    <dgm:cxn modelId="{4DD3EE45-3F29-40F9-891C-6257A245184E}" type="presParOf" srcId="{C28986A5-FF03-4242-A613-44F3637F0788}" destId="{D6580DFA-BE8D-4960-BBE6-0B8CA3507B1F}" srcOrd="0" destOrd="0" presId="urn:microsoft.com/office/officeart/2008/layout/VerticalCurvedList"/>
    <dgm:cxn modelId="{69E72213-F549-4C6F-BB51-0D5708051FAE}" type="presParOf" srcId="{77806B0D-478F-47CB-A3FE-BC1B00960C76}" destId="{33E0FFAB-3F6F-407D-A210-B5ECCAB28ABD}" srcOrd="7" destOrd="0" presId="urn:microsoft.com/office/officeart/2008/layout/VerticalCurvedList"/>
    <dgm:cxn modelId="{5789B5A8-6ACD-4AFD-8ABE-E1C9F74918C1}" type="presParOf" srcId="{77806B0D-478F-47CB-A3FE-BC1B00960C76}" destId="{AD9FACC7-4AC2-4F2B-BB7A-182EAFA9F1C4}" srcOrd="8" destOrd="0" presId="urn:microsoft.com/office/officeart/2008/layout/VerticalCurvedList"/>
    <dgm:cxn modelId="{2BC4BB16-DF31-4B23-9E55-16AC619D8829}" type="presParOf" srcId="{AD9FACC7-4AC2-4F2B-BB7A-182EAFA9F1C4}" destId="{55899A9D-900F-450A-8F64-5DBCF0832975}" srcOrd="0" destOrd="0" presId="urn:microsoft.com/office/officeart/2008/layout/VerticalCurvedList"/>
    <dgm:cxn modelId="{F58FCF82-22B6-4F88-AE6D-1ADC921294DF}" type="presParOf" srcId="{77806B0D-478F-47CB-A3FE-BC1B00960C76}" destId="{651BE488-2411-4E42-86C1-CB0022246AB5}" srcOrd="9" destOrd="0" presId="urn:microsoft.com/office/officeart/2008/layout/VerticalCurvedList"/>
    <dgm:cxn modelId="{3DF46D47-2FFE-43D8-9666-EA95FC0253C7}" type="presParOf" srcId="{77806B0D-478F-47CB-A3FE-BC1B00960C76}" destId="{D900F9B5-66C4-43D3-9A3C-CC83CF1F4CCF}" srcOrd="10" destOrd="0" presId="urn:microsoft.com/office/officeart/2008/layout/VerticalCurvedList"/>
    <dgm:cxn modelId="{33C4988E-E082-44B9-8386-745D746C150D}" type="presParOf" srcId="{D900F9B5-66C4-43D3-9A3C-CC83CF1F4CCF}" destId="{E310A259-9417-4D6B-80B8-BAEBF7AC3DA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E648AC-4000-49F6-9CC4-E92C264023B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E39174-676F-4A3D-962B-8C692C2F22ED}">
      <dgm:prSet phldrT="[Text]"/>
      <dgm:spPr/>
      <dgm:t>
        <a:bodyPr/>
        <a:lstStyle/>
        <a:p>
          <a:r>
            <a:rPr lang="en-US" dirty="0"/>
            <a:t>1 - E-mail - Cover letter</a:t>
          </a:r>
        </a:p>
      </dgm:t>
    </dgm:pt>
    <dgm:pt modelId="{FB2A23C8-B584-48DA-B461-486E717EA757}" type="parTrans" cxnId="{9949F8E1-905A-4E33-AB1B-CDE8343A10EB}">
      <dgm:prSet/>
      <dgm:spPr/>
      <dgm:t>
        <a:bodyPr/>
        <a:lstStyle/>
        <a:p>
          <a:endParaRPr lang="en-US"/>
        </a:p>
      </dgm:t>
    </dgm:pt>
    <dgm:pt modelId="{CC528E26-51F4-4873-B2DF-9AE41B452060}" type="sibTrans" cxnId="{9949F8E1-905A-4E33-AB1B-CDE8343A10EB}">
      <dgm:prSet/>
      <dgm:spPr/>
      <dgm:t>
        <a:bodyPr/>
        <a:lstStyle/>
        <a:p>
          <a:endParaRPr lang="en-US"/>
        </a:p>
      </dgm:t>
    </dgm:pt>
    <dgm:pt modelId="{707728B5-ADDC-43B2-AC03-3DB812086485}">
      <dgm:prSet phldrT="[Text]"/>
      <dgm:spPr/>
      <dgm:t>
        <a:bodyPr/>
        <a:lstStyle/>
        <a:p>
          <a:r>
            <a:rPr lang="en-US" dirty="0"/>
            <a:t>2 – CERN e-tendering Interface</a:t>
          </a:r>
        </a:p>
      </dgm:t>
    </dgm:pt>
    <dgm:pt modelId="{CD08F0E0-230A-4B86-AF3E-7814EA26F840}" type="parTrans" cxnId="{976A1165-2E46-4622-B74E-877D9215010A}">
      <dgm:prSet/>
      <dgm:spPr/>
      <dgm:t>
        <a:bodyPr/>
        <a:lstStyle/>
        <a:p>
          <a:endParaRPr lang="en-US"/>
        </a:p>
      </dgm:t>
    </dgm:pt>
    <dgm:pt modelId="{E9CA96A5-037C-43B9-A5C2-9B15144A47B0}" type="sibTrans" cxnId="{976A1165-2E46-4622-B74E-877D9215010A}">
      <dgm:prSet/>
      <dgm:spPr/>
      <dgm:t>
        <a:bodyPr/>
        <a:lstStyle/>
        <a:p>
          <a:endParaRPr lang="en-US"/>
        </a:p>
      </dgm:t>
    </dgm:pt>
    <dgm:pt modelId="{109166BA-9D9B-40BE-A382-4AFA35AF41F3}">
      <dgm:prSet phldrT="[Text]"/>
      <dgm:spPr/>
      <dgm:t>
        <a:bodyPr/>
        <a:lstStyle/>
        <a:p>
          <a:r>
            <a:rPr lang="en-US" dirty="0"/>
            <a:t>5 – Tender Form</a:t>
          </a:r>
        </a:p>
      </dgm:t>
    </dgm:pt>
    <dgm:pt modelId="{49E47932-29C6-44E9-98E1-19E9F0E5540D}" type="parTrans" cxnId="{11D48900-53F3-4592-AAB5-790ECB535D1E}">
      <dgm:prSet/>
      <dgm:spPr/>
      <dgm:t>
        <a:bodyPr/>
        <a:lstStyle/>
        <a:p>
          <a:endParaRPr lang="en-US"/>
        </a:p>
      </dgm:t>
    </dgm:pt>
    <dgm:pt modelId="{0E533F2F-2DFB-4651-88BE-BCDB808A9DF8}" type="sibTrans" cxnId="{11D48900-53F3-4592-AAB5-790ECB535D1E}">
      <dgm:prSet/>
      <dgm:spPr/>
      <dgm:t>
        <a:bodyPr/>
        <a:lstStyle/>
        <a:p>
          <a:endParaRPr lang="en-US"/>
        </a:p>
      </dgm:t>
    </dgm:pt>
    <dgm:pt modelId="{4ABAD6C3-BA6D-4360-AB93-A36FB2C62215}">
      <dgm:prSet phldrT="[Text]"/>
      <dgm:spPr/>
      <dgm:t>
        <a:bodyPr/>
        <a:lstStyle/>
        <a:p>
          <a:r>
            <a:rPr lang="en-US" dirty="0"/>
            <a:t>3 – General Documents </a:t>
          </a:r>
        </a:p>
      </dgm:t>
    </dgm:pt>
    <dgm:pt modelId="{0FEDFB74-C517-4102-97CF-065186EE69BE}" type="parTrans" cxnId="{64946094-CA66-4ABD-BF1A-4D9DF61ECF6C}">
      <dgm:prSet/>
      <dgm:spPr/>
      <dgm:t>
        <a:bodyPr/>
        <a:lstStyle/>
        <a:p>
          <a:endParaRPr lang="en-US"/>
        </a:p>
      </dgm:t>
    </dgm:pt>
    <dgm:pt modelId="{30FCA118-5384-4147-80C9-E3B13F4B838F}" type="sibTrans" cxnId="{64946094-CA66-4ABD-BF1A-4D9DF61ECF6C}">
      <dgm:prSet/>
      <dgm:spPr/>
      <dgm:t>
        <a:bodyPr/>
        <a:lstStyle/>
        <a:p>
          <a:endParaRPr lang="en-US"/>
        </a:p>
      </dgm:t>
    </dgm:pt>
    <dgm:pt modelId="{34272CE4-586B-4FF8-8AB4-4CAE3687B882}">
      <dgm:prSet phldrT="[Text]"/>
      <dgm:spPr/>
      <dgm:t>
        <a:bodyPr/>
        <a:lstStyle/>
        <a:p>
          <a:r>
            <a:rPr lang="en-US" dirty="0"/>
            <a:t>4 - Technical Specification</a:t>
          </a:r>
        </a:p>
      </dgm:t>
    </dgm:pt>
    <dgm:pt modelId="{64D3C38D-7484-4E80-BE99-9F9F5B8276B8}" type="parTrans" cxnId="{10B2F702-0CC4-488B-B095-EBE99D2ECB36}">
      <dgm:prSet/>
      <dgm:spPr/>
      <dgm:t>
        <a:bodyPr/>
        <a:lstStyle/>
        <a:p>
          <a:endParaRPr lang="en-US"/>
        </a:p>
      </dgm:t>
    </dgm:pt>
    <dgm:pt modelId="{0C70ED0D-C1E3-4D19-80AC-B513F36A532F}" type="sibTrans" cxnId="{10B2F702-0CC4-488B-B095-EBE99D2ECB36}">
      <dgm:prSet/>
      <dgm:spPr/>
      <dgm:t>
        <a:bodyPr/>
        <a:lstStyle/>
        <a:p>
          <a:endParaRPr lang="en-US"/>
        </a:p>
      </dgm:t>
    </dgm:pt>
    <dgm:pt modelId="{44B4FE81-4194-42BF-A7CA-061A1917D493}" type="pres">
      <dgm:prSet presAssocID="{6CE648AC-4000-49F6-9CC4-E92C264023BF}" presName="Name0" presStyleCnt="0">
        <dgm:presLayoutVars>
          <dgm:chMax val="7"/>
          <dgm:chPref val="7"/>
          <dgm:dir/>
        </dgm:presLayoutVars>
      </dgm:prSet>
      <dgm:spPr/>
    </dgm:pt>
    <dgm:pt modelId="{77806B0D-478F-47CB-A3FE-BC1B00960C76}" type="pres">
      <dgm:prSet presAssocID="{6CE648AC-4000-49F6-9CC4-E92C264023BF}" presName="Name1" presStyleCnt="0"/>
      <dgm:spPr/>
    </dgm:pt>
    <dgm:pt modelId="{B459C9C8-2F68-4777-B834-796EC46F3E70}" type="pres">
      <dgm:prSet presAssocID="{6CE648AC-4000-49F6-9CC4-E92C264023BF}" presName="cycle" presStyleCnt="0"/>
      <dgm:spPr/>
    </dgm:pt>
    <dgm:pt modelId="{4AB17E25-C55F-410E-9FFF-F4E285665B95}" type="pres">
      <dgm:prSet presAssocID="{6CE648AC-4000-49F6-9CC4-E92C264023BF}" presName="srcNode" presStyleLbl="node1" presStyleIdx="0" presStyleCnt="5"/>
      <dgm:spPr/>
    </dgm:pt>
    <dgm:pt modelId="{12FFD7A7-3F9A-4A1F-A466-A57F23CDA169}" type="pres">
      <dgm:prSet presAssocID="{6CE648AC-4000-49F6-9CC4-E92C264023BF}" presName="conn" presStyleLbl="parChTrans1D2" presStyleIdx="0" presStyleCnt="1"/>
      <dgm:spPr/>
    </dgm:pt>
    <dgm:pt modelId="{235D8FB4-3B37-43D3-B17C-C4F961419661}" type="pres">
      <dgm:prSet presAssocID="{6CE648AC-4000-49F6-9CC4-E92C264023BF}" presName="extraNode" presStyleLbl="node1" presStyleIdx="0" presStyleCnt="5"/>
      <dgm:spPr/>
    </dgm:pt>
    <dgm:pt modelId="{78E7927C-FADE-41AA-B975-ECEF741C3C43}" type="pres">
      <dgm:prSet presAssocID="{6CE648AC-4000-49F6-9CC4-E92C264023BF}" presName="dstNode" presStyleLbl="node1" presStyleIdx="0" presStyleCnt="5"/>
      <dgm:spPr/>
    </dgm:pt>
    <dgm:pt modelId="{8EAD925F-B7E0-4FE0-8A86-4A99E0B943C4}" type="pres">
      <dgm:prSet presAssocID="{75E39174-676F-4A3D-962B-8C692C2F22ED}" presName="text_1" presStyleLbl="node1" presStyleIdx="0" presStyleCnt="5">
        <dgm:presLayoutVars>
          <dgm:bulletEnabled val="1"/>
        </dgm:presLayoutVars>
      </dgm:prSet>
      <dgm:spPr/>
    </dgm:pt>
    <dgm:pt modelId="{E7EE9044-4E55-4EF2-A315-A7629D6BBD31}" type="pres">
      <dgm:prSet presAssocID="{75E39174-676F-4A3D-962B-8C692C2F22ED}" presName="accent_1" presStyleCnt="0"/>
      <dgm:spPr/>
    </dgm:pt>
    <dgm:pt modelId="{82F28A31-0247-480E-A1AC-8155FF994179}" type="pres">
      <dgm:prSet presAssocID="{75E39174-676F-4A3D-962B-8C692C2F22ED}" presName="accentRepeatNode" presStyleLbl="solidFgAcc1" presStyleIdx="0" presStyleCnt="5"/>
      <dgm:spPr/>
    </dgm:pt>
    <dgm:pt modelId="{A275EE77-E12E-4048-BE4E-8DF2A02D769C}" type="pres">
      <dgm:prSet presAssocID="{707728B5-ADDC-43B2-AC03-3DB812086485}" presName="text_2" presStyleLbl="node1" presStyleIdx="1" presStyleCnt="5">
        <dgm:presLayoutVars>
          <dgm:bulletEnabled val="1"/>
        </dgm:presLayoutVars>
      </dgm:prSet>
      <dgm:spPr/>
    </dgm:pt>
    <dgm:pt modelId="{DF49B0C0-82A6-496F-9F10-08C6C81F775C}" type="pres">
      <dgm:prSet presAssocID="{707728B5-ADDC-43B2-AC03-3DB812086485}" presName="accent_2" presStyleCnt="0"/>
      <dgm:spPr/>
    </dgm:pt>
    <dgm:pt modelId="{7FAB79EC-5771-4D18-A477-C2BD6E2AD4C0}" type="pres">
      <dgm:prSet presAssocID="{707728B5-ADDC-43B2-AC03-3DB812086485}" presName="accentRepeatNode" presStyleLbl="solidFgAcc1" presStyleIdx="1" presStyleCnt="5"/>
      <dgm:spPr/>
    </dgm:pt>
    <dgm:pt modelId="{030FE269-9E7E-4DDB-B7F6-B3D1E9160A45}" type="pres">
      <dgm:prSet presAssocID="{4ABAD6C3-BA6D-4360-AB93-A36FB2C62215}" presName="text_3" presStyleLbl="node1" presStyleIdx="2" presStyleCnt="5">
        <dgm:presLayoutVars>
          <dgm:bulletEnabled val="1"/>
        </dgm:presLayoutVars>
      </dgm:prSet>
      <dgm:spPr/>
    </dgm:pt>
    <dgm:pt modelId="{C28986A5-FF03-4242-A613-44F3637F0788}" type="pres">
      <dgm:prSet presAssocID="{4ABAD6C3-BA6D-4360-AB93-A36FB2C62215}" presName="accent_3" presStyleCnt="0"/>
      <dgm:spPr/>
    </dgm:pt>
    <dgm:pt modelId="{D6580DFA-BE8D-4960-BBE6-0B8CA3507B1F}" type="pres">
      <dgm:prSet presAssocID="{4ABAD6C3-BA6D-4360-AB93-A36FB2C62215}" presName="accentRepeatNode" presStyleLbl="solidFgAcc1" presStyleIdx="2" presStyleCnt="5"/>
      <dgm:spPr/>
    </dgm:pt>
    <dgm:pt modelId="{6356B26F-A166-4626-B6A2-FFB852904030}" type="pres">
      <dgm:prSet presAssocID="{34272CE4-586B-4FF8-8AB4-4CAE3687B882}" presName="text_4" presStyleLbl="node1" presStyleIdx="3" presStyleCnt="5">
        <dgm:presLayoutVars>
          <dgm:bulletEnabled val="1"/>
        </dgm:presLayoutVars>
      </dgm:prSet>
      <dgm:spPr/>
    </dgm:pt>
    <dgm:pt modelId="{3FF800AC-8E95-4D24-B76C-16C8E0EB9BAC}" type="pres">
      <dgm:prSet presAssocID="{34272CE4-586B-4FF8-8AB4-4CAE3687B882}" presName="accent_4" presStyleCnt="0"/>
      <dgm:spPr/>
    </dgm:pt>
    <dgm:pt modelId="{A50AA12C-65F8-4915-9424-99BE9052E678}" type="pres">
      <dgm:prSet presAssocID="{34272CE4-586B-4FF8-8AB4-4CAE3687B882}" presName="accentRepeatNode" presStyleLbl="solidFgAcc1" presStyleIdx="3" presStyleCnt="5"/>
      <dgm:spPr/>
    </dgm:pt>
    <dgm:pt modelId="{7E9289FC-1BF0-4FCD-A3B6-9E1DC1D06E17}" type="pres">
      <dgm:prSet presAssocID="{109166BA-9D9B-40BE-A382-4AFA35AF41F3}" presName="text_5" presStyleLbl="node1" presStyleIdx="4" presStyleCnt="5">
        <dgm:presLayoutVars>
          <dgm:bulletEnabled val="1"/>
        </dgm:presLayoutVars>
      </dgm:prSet>
      <dgm:spPr/>
    </dgm:pt>
    <dgm:pt modelId="{28E860AF-7D8D-4C27-AA0E-48D75F0F8732}" type="pres">
      <dgm:prSet presAssocID="{109166BA-9D9B-40BE-A382-4AFA35AF41F3}" presName="accent_5" presStyleCnt="0"/>
      <dgm:spPr/>
    </dgm:pt>
    <dgm:pt modelId="{55899A9D-900F-450A-8F64-5DBCF0832975}" type="pres">
      <dgm:prSet presAssocID="{109166BA-9D9B-40BE-A382-4AFA35AF41F3}" presName="accentRepeatNode" presStyleLbl="solidFgAcc1" presStyleIdx="4" presStyleCnt="5"/>
      <dgm:spPr/>
    </dgm:pt>
  </dgm:ptLst>
  <dgm:cxnLst>
    <dgm:cxn modelId="{11D48900-53F3-4592-AAB5-790ECB535D1E}" srcId="{6CE648AC-4000-49F6-9CC4-E92C264023BF}" destId="{109166BA-9D9B-40BE-A382-4AFA35AF41F3}" srcOrd="4" destOrd="0" parTransId="{49E47932-29C6-44E9-98E1-19E9F0E5540D}" sibTransId="{0E533F2F-2DFB-4651-88BE-BCDB808A9DF8}"/>
    <dgm:cxn modelId="{10B2F702-0CC4-488B-B095-EBE99D2ECB36}" srcId="{6CE648AC-4000-49F6-9CC4-E92C264023BF}" destId="{34272CE4-586B-4FF8-8AB4-4CAE3687B882}" srcOrd="3" destOrd="0" parTransId="{64D3C38D-7484-4E80-BE99-9F9F5B8276B8}" sibTransId="{0C70ED0D-C1E3-4D19-80AC-B513F36A532F}"/>
    <dgm:cxn modelId="{08D45742-8ACE-40B3-BCA7-05E1756FF544}" type="presOf" srcId="{4ABAD6C3-BA6D-4360-AB93-A36FB2C62215}" destId="{030FE269-9E7E-4DDB-B7F6-B3D1E9160A45}" srcOrd="0" destOrd="0" presId="urn:microsoft.com/office/officeart/2008/layout/VerticalCurvedList"/>
    <dgm:cxn modelId="{976A1165-2E46-4622-B74E-877D9215010A}" srcId="{6CE648AC-4000-49F6-9CC4-E92C264023BF}" destId="{707728B5-ADDC-43B2-AC03-3DB812086485}" srcOrd="1" destOrd="0" parTransId="{CD08F0E0-230A-4B86-AF3E-7814EA26F840}" sibTransId="{E9CA96A5-037C-43B9-A5C2-9B15144A47B0}"/>
    <dgm:cxn modelId="{A7C2D84D-3F40-4CB9-8454-E9D9C840AFD1}" type="presOf" srcId="{6CE648AC-4000-49F6-9CC4-E92C264023BF}" destId="{44B4FE81-4194-42BF-A7CA-061A1917D493}" srcOrd="0" destOrd="0" presId="urn:microsoft.com/office/officeart/2008/layout/VerticalCurvedList"/>
    <dgm:cxn modelId="{76772988-FF02-47D7-8386-0306B4FCED2D}" type="presOf" srcId="{34272CE4-586B-4FF8-8AB4-4CAE3687B882}" destId="{6356B26F-A166-4626-B6A2-FFB852904030}" srcOrd="0" destOrd="0" presId="urn:microsoft.com/office/officeart/2008/layout/VerticalCurvedList"/>
    <dgm:cxn modelId="{64946094-CA66-4ABD-BF1A-4D9DF61ECF6C}" srcId="{6CE648AC-4000-49F6-9CC4-E92C264023BF}" destId="{4ABAD6C3-BA6D-4360-AB93-A36FB2C62215}" srcOrd="2" destOrd="0" parTransId="{0FEDFB74-C517-4102-97CF-065186EE69BE}" sibTransId="{30FCA118-5384-4147-80C9-E3B13F4B838F}"/>
    <dgm:cxn modelId="{8C9AE29C-7C64-4F2A-A4EC-6F32A100E9B4}" type="presOf" srcId="{CC528E26-51F4-4873-B2DF-9AE41B452060}" destId="{12FFD7A7-3F9A-4A1F-A466-A57F23CDA169}" srcOrd="0" destOrd="0" presId="urn:microsoft.com/office/officeart/2008/layout/VerticalCurvedList"/>
    <dgm:cxn modelId="{C32175A5-F20E-40F0-8DD4-157EAFDAA989}" type="presOf" srcId="{707728B5-ADDC-43B2-AC03-3DB812086485}" destId="{A275EE77-E12E-4048-BE4E-8DF2A02D769C}" srcOrd="0" destOrd="0" presId="urn:microsoft.com/office/officeart/2008/layout/VerticalCurvedList"/>
    <dgm:cxn modelId="{1ED0DEC9-FE3D-407D-A849-C43F81B934E4}" type="presOf" srcId="{75E39174-676F-4A3D-962B-8C692C2F22ED}" destId="{8EAD925F-B7E0-4FE0-8A86-4A99E0B943C4}" srcOrd="0" destOrd="0" presId="urn:microsoft.com/office/officeart/2008/layout/VerticalCurvedList"/>
    <dgm:cxn modelId="{9949F8E1-905A-4E33-AB1B-CDE8343A10EB}" srcId="{6CE648AC-4000-49F6-9CC4-E92C264023BF}" destId="{75E39174-676F-4A3D-962B-8C692C2F22ED}" srcOrd="0" destOrd="0" parTransId="{FB2A23C8-B584-48DA-B461-486E717EA757}" sibTransId="{CC528E26-51F4-4873-B2DF-9AE41B452060}"/>
    <dgm:cxn modelId="{DDC18FFD-BC07-43E0-B22E-DA9955562021}" type="presOf" srcId="{109166BA-9D9B-40BE-A382-4AFA35AF41F3}" destId="{7E9289FC-1BF0-4FCD-A3B6-9E1DC1D06E17}" srcOrd="0" destOrd="0" presId="urn:microsoft.com/office/officeart/2008/layout/VerticalCurvedList"/>
    <dgm:cxn modelId="{28B0C34A-733E-4E5B-AC7F-FD2CDF7387F2}" type="presParOf" srcId="{44B4FE81-4194-42BF-A7CA-061A1917D493}" destId="{77806B0D-478F-47CB-A3FE-BC1B00960C76}" srcOrd="0" destOrd="0" presId="urn:microsoft.com/office/officeart/2008/layout/VerticalCurvedList"/>
    <dgm:cxn modelId="{2F564475-EA7A-44ED-B0EA-01CD581E9FE8}" type="presParOf" srcId="{77806B0D-478F-47CB-A3FE-BC1B00960C76}" destId="{B459C9C8-2F68-4777-B834-796EC46F3E70}" srcOrd="0" destOrd="0" presId="urn:microsoft.com/office/officeart/2008/layout/VerticalCurvedList"/>
    <dgm:cxn modelId="{3F5B5DE1-F637-451C-855B-085F290B5E0D}" type="presParOf" srcId="{B459C9C8-2F68-4777-B834-796EC46F3E70}" destId="{4AB17E25-C55F-410E-9FFF-F4E285665B95}" srcOrd="0" destOrd="0" presId="urn:microsoft.com/office/officeart/2008/layout/VerticalCurvedList"/>
    <dgm:cxn modelId="{9223E40D-C274-426E-B99F-787E4CDAC040}" type="presParOf" srcId="{B459C9C8-2F68-4777-B834-796EC46F3E70}" destId="{12FFD7A7-3F9A-4A1F-A466-A57F23CDA169}" srcOrd="1" destOrd="0" presId="urn:microsoft.com/office/officeart/2008/layout/VerticalCurvedList"/>
    <dgm:cxn modelId="{3813F0BC-A8AD-42E4-9C39-49A2C18BC65E}" type="presParOf" srcId="{B459C9C8-2F68-4777-B834-796EC46F3E70}" destId="{235D8FB4-3B37-43D3-B17C-C4F961419661}" srcOrd="2" destOrd="0" presId="urn:microsoft.com/office/officeart/2008/layout/VerticalCurvedList"/>
    <dgm:cxn modelId="{DC496F4C-92DF-44F2-8F47-EAABEC519476}" type="presParOf" srcId="{B459C9C8-2F68-4777-B834-796EC46F3E70}" destId="{78E7927C-FADE-41AA-B975-ECEF741C3C43}" srcOrd="3" destOrd="0" presId="urn:microsoft.com/office/officeart/2008/layout/VerticalCurvedList"/>
    <dgm:cxn modelId="{E621AF9A-9F1B-4E9C-A4F9-D0C1D8172A1F}" type="presParOf" srcId="{77806B0D-478F-47CB-A3FE-BC1B00960C76}" destId="{8EAD925F-B7E0-4FE0-8A86-4A99E0B943C4}" srcOrd="1" destOrd="0" presId="urn:microsoft.com/office/officeart/2008/layout/VerticalCurvedList"/>
    <dgm:cxn modelId="{FA4FCACC-D671-4B9F-86B8-BE538D5ABD91}" type="presParOf" srcId="{77806B0D-478F-47CB-A3FE-BC1B00960C76}" destId="{E7EE9044-4E55-4EF2-A315-A7629D6BBD31}" srcOrd="2" destOrd="0" presId="urn:microsoft.com/office/officeart/2008/layout/VerticalCurvedList"/>
    <dgm:cxn modelId="{0E176441-6797-45A2-8860-BF6EE592CBBC}" type="presParOf" srcId="{E7EE9044-4E55-4EF2-A315-A7629D6BBD31}" destId="{82F28A31-0247-480E-A1AC-8155FF994179}" srcOrd="0" destOrd="0" presId="urn:microsoft.com/office/officeart/2008/layout/VerticalCurvedList"/>
    <dgm:cxn modelId="{B9DF4CF3-E0A2-43F0-A6FE-6DA4CB98B073}" type="presParOf" srcId="{77806B0D-478F-47CB-A3FE-BC1B00960C76}" destId="{A275EE77-E12E-4048-BE4E-8DF2A02D769C}" srcOrd="3" destOrd="0" presId="urn:microsoft.com/office/officeart/2008/layout/VerticalCurvedList"/>
    <dgm:cxn modelId="{CD4B3112-CCF3-4E07-978F-613D6CC3CE25}" type="presParOf" srcId="{77806B0D-478F-47CB-A3FE-BC1B00960C76}" destId="{DF49B0C0-82A6-496F-9F10-08C6C81F775C}" srcOrd="4" destOrd="0" presId="urn:microsoft.com/office/officeart/2008/layout/VerticalCurvedList"/>
    <dgm:cxn modelId="{A0D0AAAE-E8EF-4611-9EFA-8C618A1CA3D8}" type="presParOf" srcId="{DF49B0C0-82A6-496F-9F10-08C6C81F775C}" destId="{7FAB79EC-5771-4D18-A477-C2BD6E2AD4C0}" srcOrd="0" destOrd="0" presId="urn:microsoft.com/office/officeart/2008/layout/VerticalCurvedList"/>
    <dgm:cxn modelId="{860C8642-ACF9-4006-9CD9-0F399B14DC83}" type="presParOf" srcId="{77806B0D-478F-47CB-A3FE-BC1B00960C76}" destId="{030FE269-9E7E-4DDB-B7F6-B3D1E9160A45}" srcOrd="5" destOrd="0" presId="urn:microsoft.com/office/officeart/2008/layout/VerticalCurvedList"/>
    <dgm:cxn modelId="{03429685-10D7-47DE-B9D1-95D8B4BE2EDA}" type="presParOf" srcId="{77806B0D-478F-47CB-A3FE-BC1B00960C76}" destId="{C28986A5-FF03-4242-A613-44F3637F0788}" srcOrd="6" destOrd="0" presId="urn:microsoft.com/office/officeart/2008/layout/VerticalCurvedList"/>
    <dgm:cxn modelId="{4DD3EE45-3F29-40F9-891C-6257A245184E}" type="presParOf" srcId="{C28986A5-FF03-4242-A613-44F3637F0788}" destId="{D6580DFA-BE8D-4960-BBE6-0B8CA3507B1F}" srcOrd="0" destOrd="0" presId="urn:microsoft.com/office/officeart/2008/layout/VerticalCurvedList"/>
    <dgm:cxn modelId="{3C79DF53-9643-426D-9C64-3109EE207750}" type="presParOf" srcId="{77806B0D-478F-47CB-A3FE-BC1B00960C76}" destId="{6356B26F-A166-4626-B6A2-FFB852904030}" srcOrd="7" destOrd="0" presId="urn:microsoft.com/office/officeart/2008/layout/VerticalCurvedList"/>
    <dgm:cxn modelId="{C48E8FC6-3A1C-402A-9D00-BAB1F95CEC66}" type="presParOf" srcId="{77806B0D-478F-47CB-A3FE-BC1B00960C76}" destId="{3FF800AC-8E95-4D24-B76C-16C8E0EB9BAC}" srcOrd="8" destOrd="0" presId="urn:microsoft.com/office/officeart/2008/layout/VerticalCurvedList"/>
    <dgm:cxn modelId="{7FE287E0-ECD9-4682-B483-51B444958B40}" type="presParOf" srcId="{3FF800AC-8E95-4D24-B76C-16C8E0EB9BAC}" destId="{A50AA12C-65F8-4915-9424-99BE9052E678}" srcOrd="0" destOrd="0" presId="urn:microsoft.com/office/officeart/2008/layout/VerticalCurvedList"/>
    <dgm:cxn modelId="{B9F31639-9FD0-4362-9AD9-81143C38B78C}" type="presParOf" srcId="{77806B0D-478F-47CB-A3FE-BC1B00960C76}" destId="{7E9289FC-1BF0-4FCD-A3B6-9E1DC1D06E17}" srcOrd="9" destOrd="0" presId="urn:microsoft.com/office/officeart/2008/layout/VerticalCurvedList"/>
    <dgm:cxn modelId="{123D9464-3C80-4AD6-A7AA-FDFD6DD0EF12}" type="presParOf" srcId="{77806B0D-478F-47CB-A3FE-BC1B00960C76}" destId="{28E860AF-7D8D-4C27-AA0E-48D75F0F8732}" srcOrd="10" destOrd="0" presId="urn:microsoft.com/office/officeart/2008/layout/VerticalCurvedList"/>
    <dgm:cxn modelId="{96055A50-0906-4EDC-B95B-8C2199078A12}" type="presParOf" srcId="{28E860AF-7D8D-4C27-AA0E-48D75F0F8732}" destId="{55899A9D-900F-450A-8F64-5DBCF083297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FD7A7-3F9A-4A1F-A466-A57F23CDA169}">
      <dsp:nvSpPr>
        <dsp:cNvPr id="0" name=""/>
        <dsp:cNvSpPr/>
      </dsp:nvSpPr>
      <dsp:spPr>
        <a:xfrm>
          <a:off x="-4594828" y="-704482"/>
          <a:ext cx="5473401" cy="5473401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D925F-B7E0-4FE0-8A86-4A99E0B943C4}">
      <dsp:nvSpPr>
        <dsp:cNvPr id="0" name=""/>
        <dsp:cNvSpPr/>
      </dsp:nvSpPr>
      <dsp:spPr>
        <a:xfrm>
          <a:off x="384578" y="253945"/>
          <a:ext cx="6002925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1 - E-mail Cover letter</a:t>
          </a:r>
        </a:p>
      </dsp:txBody>
      <dsp:txXfrm>
        <a:off x="384578" y="253945"/>
        <a:ext cx="6002925" cy="508217"/>
      </dsp:txXfrm>
    </dsp:sp>
    <dsp:sp modelId="{82F28A31-0247-480E-A1AC-8155FF994179}">
      <dsp:nvSpPr>
        <dsp:cNvPr id="0" name=""/>
        <dsp:cNvSpPr/>
      </dsp:nvSpPr>
      <dsp:spPr>
        <a:xfrm>
          <a:off x="66942" y="190418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75EE77-E12E-4048-BE4E-8DF2A02D769C}">
      <dsp:nvSpPr>
        <dsp:cNvPr id="0" name=""/>
        <dsp:cNvSpPr/>
      </dsp:nvSpPr>
      <dsp:spPr>
        <a:xfrm>
          <a:off x="748751" y="1016027"/>
          <a:ext cx="5638751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2 – CERN e-survey Interface</a:t>
          </a:r>
        </a:p>
      </dsp:txBody>
      <dsp:txXfrm>
        <a:off x="748751" y="1016027"/>
        <a:ext cx="5638751" cy="508217"/>
      </dsp:txXfrm>
    </dsp:sp>
    <dsp:sp modelId="{7FAB79EC-5771-4D18-A477-C2BD6E2AD4C0}">
      <dsp:nvSpPr>
        <dsp:cNvPr id="0" name=""/>
        <dsp:cNvSpPr/>
      </dsp:nvSpPr>
      <dsp:spPr>
        <a:xfrm>
          <a:off x="431116" y="952500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0FE269-9E7E-4DDB-B7F6-B3D1E9160A45}">
      <dsp:nvSpPr>
        <dsp:cNvPr id="0" name=""/>
        <dsp:cNvSpPr/>
      </dsp:nvSpPr>
      <dsp:spPr>
        <a:xfrm>
          <a:off x="860523" y="1778109"/>
          <a:ext cx="5526979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3 - Technical Description</a:t>
          </a:r>
        </a:p>
      </dsp:txBody>
      <dsp:txXfrm>
        <a:off x="860523" y="1778109"/>
        <a:ext cx="5526979" cy="508217"/>
      </dsp:txXfrm>
    </dsp:sp>
    <dsp:sp modelId="{D6580DFA-BE8D-4960-BBE6-0B8CA3507B1F}">
      <dsp:nvSpPr>
        <dsp:cNvPr id="0" name=""/>
        <dsp:cNvSpPr/>
      </dsp:nvSpPr>
      <dsp:spPr>
        <a:xfrm>
          <a:off x="542888" y="1714582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E0FFAB-3F6F-407D-A210-B5ECCAB28ABD}">
      <dsp:nvSpPr>
        <dsp:cNvPr id="0" name=""/>
        <dsp:cNvSpPr/>
      </dsp:nvSpPr>
      <dsp:spPr>
        <a:xfrm>
          <a:off x="748751" y="2540191"/>
          <a:ext cx="5638751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4 - Qualification Questionnaire</a:t>
          </a:r>
        </a:p>
      </dsp:txBody>
      <dsp:txXfrm>
        <a:off x="748751" y="2540191"/>
        <a:ext cx="5638751" cy="508217"/>
      </dsp:txXfrm>
    </dsp:sp>
    <dsp:sp modelId="{55899A9D-900F-450A-8F64-5DBCF0832975}">
      <dsp:nvSpPr>
        <dsp:cNvPr id="0" name=""/>
        <dsp:cNvSpPr/>
      </dsp:nvSpPr>
      <dsp:spPr>
        <a:xfrm>
          <a:off x="431116" y="2476664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1BE488-2411-4E42-86C1-CB0022246AB5}">
      <dsp:nvSpPr>
        <dsp:cNvPr id="0" name=""/>
        <dsp:cNvSpPr/>
      </dsp:nvSpPr>
      <dsp:spPr>
        <a:xfrm>
          <a:off x="384578" y="3302272"/>
          <a:ext cx="6002925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5 - Selection and Adjudication Criteria</a:t>
          </a:r>
        </a:p>
      </dsp:txBody>
      <dsp:txXfrm>
        <a:off x="384578" y="3302272"/>
        <a:ext cx="6002925" cy="508217"/>
      </dsp:txXfrm>
    </dsp:sp>
    <dsp:sp modelId="{E310A259-9417-4D6B-80B8-BAEBF7AC3DAF}">
      <dsp:nvSpPr>
        <dsp:cNvPr id="0" name=""/>
        <dsp:cNvSpPr/>
      </dsp:nvSpPr>
      <dsp:spPr>
        <a:xfrm>
          <a:off x="66942" y="3238745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FD7A7-3F9A-4A1F-A466-A57F23CDA169}">
      <dsp:nvSpPr>
        <dsp:cNvPr id="0" name=""/>
        <dsp:cNvSpPr/>
      </dsp:nvSpPr>
      <dsp:spPr>
        <a:xfrm>
          <a:off x="-4594828" y="-704482"/>
          <a:ext cx="5473401" cy="5473401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D925F-B7E0-4FE0-8A86-4A99E0B943C4}">
      <dsp:nvSpPr>
        <dsp:cNvPr id="0" name=""/>
        <dsp:cNvSpPr/>
      </dsp:nvSpPr>
      <dsp:spPr>
        <a:xfrm>
          <a:off x="384578" y="253945"/>
          <a:ext cx="6002925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1 - E-mail - Cover letter</a:t>
          </a:r>
        </a:p>
      </dsp:txBody>
      <dsp:txXfrm>
        <a:off x="384578" y="253945"/>
        <a:ext cx="6002925" cy="508217"/>
      </dsp:txXfrm>
    </dsp:sp>
    <dsp:sp modelId="{82F28A31-0247-480E-A1AC-8155FF994179}">
      <dsp:nvSpPr>
        <dsp:cNvPr id="0" name=""/>
        <dsp:cNvSpPr/>
      </dsp:nvSpPr>
      <dsp:spPr>
        <a:xfrm>
          <a:off x="66942" y="190418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75EE77-E12E-4048-BE4E-8DF2A02D769C}">
      <dsp:nvSpPr>
        <dsp:cNvPr id="0" name=""/>
        <dsp:cNvSpPr/>
      </dsp:nvSpPr>
      <dsp:spPr>
        <a:xfrm>
          <a:off x="748751" y="1016027"/>
          <a:ext cx="5638751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2 – CERN e-tendering Interface</a:t>
          </a:r>
        </a:p>
      </dsp:txBody>
      <dsp:txXfrm>
        <a:off x="748751" y="1016027"/>
        <a:ext cx="5638751" cy="508217"/>
      </dsp:txXfrm>
    </dsp:sp>
    <dsp:sp modelId="{7FAB79EC-5771-4D18-A477-C2BD6E2AD4C0}">
      <dsp:nvSpPr>
        <dsp:cNvPr id="0" name=""/>
        <dsp:cNvSpPr/>
      </dsp:nvSpPr>
      <dsp:spPr>
        <a:xfrm>
          <a:off x="431116" y="952500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0FE269-9E7E-4DDB-B7F6-B3D1E9160A45}">
      <dsp:nvSpPr>
        <dsp:cNvPr id="0" name=""/>
        <dsp:cNvSpPr/>
      </dsp:nvSpPr>
      <dsp:spPr>
        <a:xfrm>
          <a:off x="860523" y="1778109"/>
          <a:ext cx="5526979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3 – General Documents </a:t>
          </a:r>
        </a:p>
      </dsp:txBody>
      <dsp:txXfrm>
        <a:off x="860523" y="1778109"/>
        <a:ext cx="5526979" cy="508217"/>
      </dsp:txXfrm>
    </dsp:sp>
    <dsp:sp modelId="{D6580DFA-BE8D-4960-BBE6-0B8CA3507B1F}">
      <dsp:nvSpPr>
        <dsp:cNvPr id="0" name=""/>
        <dsp:cNvSpPr/>
      </dsp:nvSpPr>
      <dsp:spPr>
        <a:xfrm>
          <a:off x="542888" y="1714582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56B26F-A166-4626-B6A2-FFB852904030}">
      <dsp:nvSpPr>
        <dsp:cNvPr id="0" name=""/>
        <dsp:cNvSpPr/>
      </dsp:nvSpPr>
      <dsp:spPr>
        <a:xfrm>
          <a:off x="748751" y="2540191"/>
          <a:ext cx="5638751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4 - Technical Specification</a:t>
          </a:r>
        </a:p>
      </dsp:txBody>
      <dsp:txXfrm>
        <a:off x="748751" y="2540191"/>
        <a:ext cx="5638751" cy="508217"/>
      </dsp:txXfrm>
    </dsp:sp>
    <dsp:sp modelId="{A50AA12C-65F8-4915-9424-99BE9052E678}">
      <dsp:nvSpPr>
        <dsp:cNvPr id="0" name=""/>
        <dsp:cNvSpPr/>
      </dsp:nvSpPr>
      <dsp:spPr>
        <a:xfrm>
          <a:off x="431116" y="2476664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9289FC-1BF0-4FCD-A3B6-9E1DC1D06E17}">
      <dsp:nvSpPr>
        <dsp:cNvPr id="0" name=""/>
        <dsp:cNvSpPr/>
      </dsp:nvSpPr>
      <dsp:spPr>
        <a:xfrm>
          <a:off x="384578" y="3302272"/>
          <a:ext cx="6002925" cy="508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97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5 – Tender Form</a:t>
          </a:r>
        </a:p>
      </dsp:txBody>
      <dsp:txXfrm>
        <a:off x="384578" y="3302272"/>
        <a:ext cx="6002925" cy="508217"/>
      </dsp:txXfrm>
    </dsp:sp>
    <dsp:sp modelId="{55899A9D-900F-450A-8F64-5DBCF0832975}">
      <dsp:nvSpPr>
        <dsp:cNvPr id="0" name=""/>
        <dsp:cNvSpPr/>
      </dsp:nvSpPr>
      <dsp:spPr>
        <a:xfrm>
          <a:off x="66942" y="3238745"/>
          <a:ext cx="635271" cy="6352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64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42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84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43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27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148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61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62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612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86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41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5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6/23/2025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procurement.web.cern.ch/document-category/key-reference-documents" TargetMode="External"/><Relationship Id="rId5" Type="http://schemas.openxmlformats.org/officeDocument/2006/relationships/hyperlink" Target="https://procurement.web.cern.ch/system/files/document/general-conditions-cern-contracts-cernfc6674-ii.pdf" TargetMode="External"/><Relationship Id="rId4" Type="http://schemas.openxmlformats.org/officeDocument/2006/relationships/hyperlink" Target="https://procurement.web.cern.ch/system/files/document/general-conditions-cern-invitations-tender-cernfc6674-i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forthcoming-ms.app.cern.ch/#!/" TargetMode="External"/><Relationship Id="rId2" Type="http://schemas.openxmlformats.org/officeDocument/2006/relationships/hyperlink" Target="https://procurement.web.cern.ch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hyperlink" Target="https://www.linkedin.com/showcase/business-with-cern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orthcoming-ms.app.cern.ch/#!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orthcoming-ms.app.cern.ch/#!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forthcoming-ms.app.cern.ch/#!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490D5E-9254-7443-B68C-572C1F20F732}"/>
              </a:ext>
            </a:extLst>
          </p:cNvPr>
          <p:cNvGrpSpPr/>
          <p:nvPr/>
        </p:nvGrpSpPr>
        <p:grpSpPr>
          <a:xfrm>
            <a:off x="-1" y="823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98DBC4-0DCD-E74F-A5BB-804AFF8611A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191512-9730-A84B-BEE9-A4F67B05B201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3DD523-0EEB-8C40-9CC2-468669C898F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F3269A-CC4D-8B4E-9823-0115BA1D036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0C5F83-DBD5-4C4B-A9C2-C036F5FC2C8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4D340A-80F7-5540-B01D-7AA89F380E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15EE0A07-A685-3DB5-9441-8E460AF10D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968750"/>
            <a:ext cx="11376025" cy="1731502"/>
          </a:xfrm>
        </p:spPr>
        <p:txBody>
          <a:bodyPr/>
          <a:lstStyle/>
          <a:p>
            <a:pPr algn="ctr"/>
            <a:r>
              <a:rPr lang="en-US" altLang="fr-FR" sz="4800" dirty="0"/>
              <a:t>A Typical Tender Package</a:t>
            </a:r>
            <a:br>
              <a:rPr lang="en-US" altLang="fr-FR" sz="4800" dirty="0"/>
            </a:br>
            <a:r>
              <a:rPr lang="en-US" altLang="fr-FR" sz="4800" dirty="0">
                <a:solidFill>
                  <a:schemeClr val="accent3"/>
                </a:solidFill>
              </a:rPr>
              <a:t>Industry Webinar</a:t>
            </a:r>
            <a:endParaRPr lang="en-US" sz="4800" dirty="0">
              <a:solidFill>
                <a:schemeClr val="accent3"/>
              </a:solidFill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270FD8C-7175-FC43-23F0-5987F1FCDA63}"/>
              </a:ext>
            </a:extLst>
          </p:cNvPr>
          <p:cNvSpPr txBox="1">
            <a:spLocks/>
          </p:cNvSpPr>
          <p:nvPr/>
        </p:nvSpPr>
        <p:spPr>
          <a:xfrm>
            <a:off x="407988" y="5700252"/>
            <a:ext cx="11376026" cy="803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Adam Horridge</a:t>
            </a:r>
          </a:p>
          <a:p>
            <a:r>
              <a:rPr lang="en-US" sz="1600" dirty="0"/>
              <a:t>24 June 2025</a:t>
            </a:r>
          </a:p>
        </p:txBody>
      </p:sp>
    </p:spTree>
    <p:extLst>
      <p:ext uri="{BB962C8B-B14F-4D97-AF65-F5344CB8AC3E}">
        <p14:creationId xmlns:p14="http://schemas.microsoft.com/office/powerpoint/2010/main" val="1153787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 - Phase 1 : </a:t>
            </a:r>
            <a:r>
              <a:rPr lang="en-US" altLang="en-US" sz="2400" dirty="0">
                <a:solidFill>
                  <a:schemeClr val="accent2"/>
                </a:solidFill>
              </a:rPr>
              <a:t>“Market Survey” (MS) </a:t>
            </a: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96" y="977493"/>
            <a:ext cx="4285350" cy="5066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31212" y="1319753"/>
            <a:ext cx="50763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Only</a:t>
            </a:r>
            <a:r>
              <a:rPr lang="fr-CH" sz="1600" dirty="0"/>
              <a:t> </a:t>
            </a:r>
            <a:r>
              <a:rPr lang="fr-CH" sz="1600" dirty="0" err="1"/>
              <a:t>firms</a:t>
            </a:r>
            <a:r>
              <a:rPr lang="fr-CH" sz="1600" dirty="0"/>
              <a:t> </a:t>
            </a:r>
            <a:r>
              <a:rPr lang="fr-CH" sz="1600" b="1" dirty="0" err="1"/>
              <a:t>fullfilling</a:t>
            </a:r>
            <a:r>
              <a:rPr lang="fr-CH" sz="1600" b="1" dirty="0"/>
              <a:t> the Qualification </a:t>
            </a:r>
            <a:r>
              <a:rPr lang="fr-CH" sz="1600" b="1" dirty="0" err="1"/>
              <a:t>Criteria</a:t>
            </a:r>
            <a:endParaRPr lang="fr-CH" sz="1600" dirty="0"/>
          </a:p>
          <a:p>
            <a:r>
              <a:rPr lang="fr-CH" sz="1600" dirty="0"/>
              <a:t>and </a:t>
            </a:r>
            <a:r>
              <a:rPr lang="fr-CH" sz="1600" dirty="0" err="1"/>
              <a:t>having</a:t>
            </a:r>
            <a:r>
              <a:rPr lang="fr-CH" sz="1600" dirty="0"/>
              <a:t> been </a:t>
            </a:r>
            <a:r>
              <a:rPr lang="fr-CH" sz="1600" b="1" dirty="0" err="1"/>
              <a:t>Selected</a:t>
            </a:r>
            <a:r>
              <a:rPr lang="fr-CH" sz="1600" dirty="0"/>
              <a:t> by CERN on the basis of the </a:t>
            </a:r>
            <a:r>
              <a:rPr lang="fr-CH" sz="1600" dirty="0" err="1"/>
              <a:t>Market</a:t>
            </a:r>
            <a:r>
              <a:rPr lang="fr-CH" sz="1600" dirty="0"/>
              <a:t> Survey </a:t>
            </a:r>
            <a:r>
              <a:rPr lang="fr-CH" sz="1600" dirty="0" err="1"/>
              <a:t>will</a:t>
            </a:r>
            <a:r>
              <a:rPr lang="fr-CH" sz="1600" dirty="0"/>
              <a:t>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invited</a:t>
            </a:r>
            <a:r>
              <a:rPr lang="fr-CH" sz="1600" dirty="0"/>
              <a:t> to </a:t>
            </a:r>
            <a:r>
              <a:rPr lang="fr-CH" sz="1600" dirty="0" err="1"/>
              <a:t>participate</a:t>
            </a:r>
            <a:r>
              <a:rPr lang="fr-CH" sz="1600" dirty="0"/>
              <a:t> in the </a:t>
            </a:r>
            <a:r>
              <a:rPr lang="fr-CH" sz="1600" dirty="0" err="1"/>
              <a:t>forthcoming</a:t>
            </a:r>
            <a:r>
              <a:rPr lang="fr-CH" sz="1600" dirty="0"/>
              <a:t> Invitation to Tender. </a:t>
            </a:r>
          </a:p>
          <a:p>
            <a:endParaRPr lang="fr-CH" sz="1600" dirty="0"/>
          </a:p>
          <a:p>
            <a:endParaRPr lang="fr-CH" sz="1600" dirty="0"/>
          </a:p>
          <a:p>
            <a:endParaRPr lang="fr-CH" sz="1600" dirty="0"/>
          </a:p>
          <a:p>
            <a:endParaRPr lang="fr-CH" sz="1600" dirty="0"/>
          </a:p>
          <a:p>
            <a:endParaRPr lang="en-GB" sz="1600" dirty="0"/>
          </a:p>
          <a:p>
            <a:r>
              <a:rPr lang="en-GB" sz="1600" dirty="0"/>
              <a:t>technical and financial qualifications of the firm; </a:t>
            </a:r>
          </a:p>
          <a:p>
            <a:endParaRPr lang="en-GB" sz="1600" dirty="0"/>
          </a:p>
          <a:p>
            <a:r>
              <a:rPr lang="en-GB" sz="1600" dirty="0"/>
              <a:t>CERN's previous experience with the firm, if any;</a:t>
            </a:r>
          </a:p>
          <a:p>
            <a:endParaRPr lang="en-GB" sz="1600" dirty="0"/>
          </a:p>
          <a:p>
            <a:r>
              <a:rPr lang="en-GB" sz="1600" dirty="0"/>
              <a:t>the number of firms selected from each Member State (MS's contribution, the relevant industrial return coefficient and the estimated amount of the contract)</a:t>
            </a:r>
            <a:endParaRPr lang="fr-CH" sz="1600" dirty="0"/>
          </a:p>
          <a:p>
            <a:endParaRPr lang="fr-CH" sz="1600" dirty="0"/>
          </a:p>
          <a:p>
            <a:endParaRPr lang="fr-CH" sz="1600" dirty="0"/>
          </a:p>
          <a:p>
            <a:endParaRPr lang="fr-CH" sz="1600" dirty="0"/>
          </a:p>
          <a:p>
            <a:endParaRPr lang="en-GB" sz="1600" dirty="0"/>
          </a:p>
        </p:txBody>
      </p:sp>
      <p:sp>
        <p:nvSpPr>
          <p:cNvPr id="18" name="Down Arrow 17"/>
          <p:cNvSpPr/>
          <p:nvPr/>
        </p:nvSpPr>
        <p:spPr>
          <a:xfrm>
            <a:off x="8285236" y="2935897"/>
            <a:ext cx="391885" cy="4490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938" y="4363533"/>
            <a:ext cx="1628598" cy="17869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1BE73C-4CFF-CBCE-8386-54AD95E532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433" y="1511614"/>
            <a:ext cx="3577294" cy="511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96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</a:t>
            </a:r>
            <a:b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Phase 2 : </a:t>
            </a:r>
            <a:r>
              <a:rPr lang="en-US" altLang="en-US" sz="2400" dirty="0">
                <a:solidFill>
                  <a:schemeClr val="accent2"/>
                </a:solidFill>
              </a:rPr>
              <a:t>“Invitation to Tender” (IT) (Tendering stage)</a:t>
            </a:r>
            <a:br>
              <a:rPr lang="en-US" altLang="en-US" sz="2400" dirty="0">
                <a:solidFill>
                  <a:schemeClr val="accent2"/>
                </a:solidFill>
              </a:rPr>
            </a:b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74717988"/>
              </p:ext>
            </p:extLst>
          </p:nvPr>
        </p:nvGraphicFramePr>
        <p:xfrm>
          <a:off x="2696589" y="2121031"/>
          <a:ext cx="6442697" cy="4064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300085" y="1386005"/>
            <a:ext cx="10413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AU" altLang="en-US" dirty="0"/>
              <a:t>Sent to qualified and selected firms only</a:t>
            </a:r>
          </a:p>
          <a:p>
            <a:pPr>
              <a:buFontTx/>
              <a:buChar char="•"/>
            </a:pPr>
            <a:r>
              <a:rPr lang="en-AU" altLang="en-US" dirty="0"/>
              <a:t>Submission deadline: </a:t>
            </a:r>
            <a:r>
              <a:rPr lang="en-AU" altLang="en-US" b="1" dirty="0"/>
              <a:t>4 weeks from date of dispatch </a:t>
            </a:r>
            <a:r>
              <a:rPr lang="en-AU" altLang="en-US" dirty="0"/>
              <a:t>(with a longer period for more complex requirements)</a:t>
            </a:r>
          </a:p>
        </p:txBody>
      </p:sp>
    </p:spTree>
    <p:extLst>
      <p:ext uri="{BB962C8B-B14F-4D97-AF65-F5344CB8AC3E}">
        <p14:creationId xmlns:p14="http://schemas.microsoft.com/office/powerpoint/2010/main" val="1504916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6037" y="989814"/>
            <a:ext cx="8485262" cy="586818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 - Phase 2 : </a:t>
            </a:r>
            <a:r>
              <a:rPr lang="en-US" altLang="en-US" sz="2400" dirty="0">
                <a:solidFill>
                  <a:schemeClr val="accent2"/>
                </a:solidFill>
              </a:rPr>
              <a:t>“Invitation to tender” (IT) </a:t>
            </a: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9362622" y="1286661"/>
            <a:ext cx="959728" cy="352639"/>
          </a:xfrm>
          <a:prstGeom prst="ellipse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8799922" y="1753513"/>
            <a:ext cx="1875934" cy="3639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7239786" y="5959214"/>
            <a:ext cx="1349308" cy="352639"/>
          </a:xfrm>
          <a:prstGeom prst="ellipse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289741" y="3988468"/>
            <a:ext cx="1941922" cy="4666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9827738" y="4106743"/>
            <a:ext cx="1941922" cy="4666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FA0BCB-5682-E86E-0B20-0682084FB7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01" y="718704"/>
            <a:ext cx="4505954" cy="628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0FD7CC-9145-E9F7-E51E-23291D8DF6BF}"/>
              </a:ext>
            </a:extLst>
          </p:cNvPr>
          <p:cNvSpPr txBox="1"/>
          <p:nvPr/>
        </p:nvSpPr>
        <p:spPr>
          <a:xfrm>
            <a:off x="190274" y="2750143"/>
            <a:ext cx="27125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Sets out key timing and procedural steps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7134536-C221-C83D-2D60-B23FFAF3FCCD}"/>
              </a:ext>
            </a:extLst>
          </p:cNvPr>
          <p:cNvSpPr/>
          <p:nvPr/>
        </p:nvSpPr>
        <p:spPr>
          <a:xfrm>
            <a:off x="2840025" y="2875892"/>
            <a:ext cx="782748" cy="488960"/>
          </a:xfrm>
          <a:prstGeom prst="rightArrow">
            <a:avLst/>
          </a:prstGeom>
          <a:solidFill>
            <a:srgbClr val="61C4D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244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 - Phase 2 : </a:t>
            </a:r>
            <a:r>
              <a:rPr lang="en-US" altLang="en-US" sz="2400" dirty="0">
                <a:solidFill>
                  <a:schemeClr val="accent2"/>
                </a:solidFill>
              </a:rPr>
              <a:t>“Invitation to tender” (IT) </a:t>
            </a: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21839" y="1291851"/>
            <a:ext cx="356842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On a case-by-case basis: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Mandatory Bidders Conference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Mandatory/Optional technical visits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altLang="en-US" sz="1400" b="1" dirty="0"/>
              <a:t>Firms may ask any necessary questions in writing to: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AU" altLang="en-US" sz="1400" b="1" dirty="0"/>
              <a:t>Ensure full understanding of all requirements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AU" altLang="en-US" sz="14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AU" altLang="en-US" sz="1400" b="1" dirty="0"/>
              <a:t>Prepare a bid that best matches CERN’s needs</a:t>
            </a:r>
            <a:endParaRPr lang="en-AU" altLang="en-US" sz="14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AU" altLang="en-US" sz="1400" b="1" dirty="0">
              <a:solidFill>
                <a:srgbClr val="FF0000"/>
              </a:solidFill>
            </a:endParaRPr>
          </a:p>
          <a:p>
            <a:pPr lvl="1"/>
            <a:r>
              <a:rPr lang="en-AU" altLang="en-US" sz="1400" b="1" dirty="0">
                <a:solidFill>
                  <a:srgbClr val="FF0000"/>
                </a:solidFill>
              </a:rPr>
              <a:t>Pay close attention to adjudication basis i.e. lowest compliant bid vs best-value-for-money (</a:t>
            </a:r>
            <a:r>
              <a:rPr lang="en-AU" altLang="en-US" sz="1400" b="1" u="sng" dirty="0">
                <a:solidFill>
                  <a:srgbClr val="FF0000"/>
                </a:solidFill>
              </a:rPr>
              <a:t>technical/commercial submission envelopes</a:t>
            </a:r>
            <a:r>
              <a:rPr lang="en-AU" altLang="en-US" sz="1400" b="1" dirty="0">
                <a:solidFill>
                  <a:srgbClr val="FF0000"/>
                </a:solidFill>
              </a:rPr>
              <a:t>)</a:t>
            </a:r>
          </a:p>
          <a:p>
            <a:pPr lvl="1"/>
            <a:endParaRPr lang="en-AU" altLang="en-US" sz="1400" b="1" dirty="0">
              <a:solidFill>
                <a:srgbClr val="FF0000"/>
              </a:solidFill>
            </a:endParaRP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altLang="en-US" sz="1400" b="1" dirty="0"/>
              <a:t>Bids shall be submitted on the CERN e-tendering platform</a:t>
            </a:r>
            <a:endParaRPr lang="en-AU" altLang="en-US" sz="1400" b="1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59" y="674401"/>
            <a:ext cx="8501741" cy="6183599"/>
          </a:xfrm>
          <a:prstGeom prst="rect">
            <a:avLst/>
          </a:prstGeom>
        </p:spPr>
      </p:pic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388" y="2693186"/>
            <a:ext cx="26225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838" y="901771"/>
            <a:ext cx="4000999" cy="48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38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 - Phase 2 : </a:t>
            </a:r>
            <a:r>
              <a:rPr lang="en-US" altLang="en-US" sz="2400" dirty="0">
                <a:solidFill>
                  <a:schemeClr val="accent2"/>
                </a:solidFill>
              </a:rPr>
              <a:t>“Invitation to tender” (IT) </a:t>
            </a: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98181-D2D9-BC48-9B26-13F2BD7B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43" y="862553"/>
            <a:ext cx="4366320" cy="5800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3399" y="1442619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endParaRPr lang="fr-CH" altLang="en-US" sz="1600" dirty="0"/>
          </a:p>
          <a:p>
            <a:pPr lvl="1" indent="-285750">
              <a:buFontTx/>
              <a:buChar char="•"/>
            </a:pPr>
            <a:r>
              <a:rPr lang="en-GB" dirty="0">
                <a:hlinkClick r:id="rId4"/>
              </a:rPr>
              <a:t>General Conditions for Invitations to Tender by CERN</a:t>
            </a:r>
            <a:r>
              <a:rPr lang="en-GB" dirty="0"/>
              <a:t> (CERN-FC – 6674-I)</a:t>
            </a:r>
          </a:p>
          <a:p>
            <a:pPr lvl="1" indent="-285750">
              <a:buFontTx/>
              <a:buChar char="•"/>
            </a:pPr>
            <a:endParaRPr lang="en-GB" dirty="0"/>
          </a:p>
          <a:p>
            <a:pPr lvl="1" indent="-285750">
              <a:buFontTx/>
              <a:buChar char="•"/>
            </a:pPr>
            <a:r>
              <a:rPr lang="en-GB" dirty="0">
                <a:hlinkClick r:id="rId5"/>
              </a:rPr>
              <a:t>General Conditions of CERN Contracts                       </a:t>
            </a:r>
            <a:r>
              <a:rPr lang="en-GB" dirty="0"/>
              <a:t>(CERN-FC – 6674-II)</a:t>
            </a:r>
          </a:p>
          <a:p>
            <a:pPr marL="171450" lvl="1"/>
            <a:endParaRPr lang="en-GB" dirty="0"/>
          </a:p>
          <a:p>
            <a:pPr lvl="1" indent="-285750">
              <a:buFontTx/>
              <a:buChar char="•"/>
            </a:pPr>
            <a:r>
              <a:rPr lang="en-GB" dirty="0"/>
              <a:t>Selection and Adjudication criteria – Supplies or Services </a:t>
            </a:r>
          </a:p>
          <a:p>
            <a:pPr lvl="1" indent="-285750">
              <a:buFontTx/>
              <a:buChar char="•"/>
            </a:pPr>
            <a:endParaRPr lang="en-GB" dirty="0"/>
          </a:p>
          <a:p>
            <a:pPr lvl="1" indent="-285750">
              <a:buFontTx/>
              <a:buChar char="•"/>
            </a:pPr>
            <a:r>
              <a:rPr lang="en-GB" dirty="0"/>
              <a:t>CERN Supplier Code of Conduct</a:t>
            </a:r>
          </a:p>
          <a:p>
            <a:pPr lvl="1" indent="-285750">
              <a:buFontTx/>
              <a:buChar char="•"/>
            </a:pPr>
            <a:endParaRPr lang="en-GB" dirty="0"/>
          </a:p>
          <a:p>
            <a:pPr lvl="1" indent="-285750">
              <a:buFontTx/>
              <a:buChar char="•"/>
            </a:pPr>
            <a:endParaRPr lang="en-GB" dirty="0"/>
          </a:p>
          <a:p>
            <a:pPr marL="171450" lvl="1"/>
            <a:r>
              <a:rPr lang="en-GB" b="1" dirty="0"/>
              <a:t>All these documents are publicly available here</a:t>
            </a:r>
            <a:r>
              <a:rPr lang="en-GB" dirty="0"/>
              <a:t>:</a:t>
            </a:r>
          </a:p>
          <a:p>
            <a:pPr marL="171450" lvl="1"/>
            <a:endParaRPr lang="en-GB" dirty="0"/>
          </a:p>
          <a:p>
            <a:pPr marL="171450" lvl="1"/>
            <a:r>
              <a:rPr lang="en-GB" dirty="0"/>
              <a:t>                </a:t>
            </a:r>
            <a:r>
              <a:rPr lang="en-GB" dirty="0">
                <a:hlinkClick r:id="rId6"/>
              </a:rPr>
              <a:t>Key Reference Documents</a:t>
            </a:r>
            <a:br>
              <a:rPr lang="en-GB" dirty="0"/>
            </a:br>
            <a:endParaRPr lang="en-GB" dirty="0"/>
          </a:p>
          <a:p>
            <a:pPr lvl="1">
              <a:buFontTx/>
              <a:buChar char="•"/>
            </a:pPr>
            <a:endParaRPr lang="fr-CH" alt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98E116-1E7C-CC9A-7371-2E830D8D14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6942" y="2091864"/>
            <a:ext cx="3471959" cy="40009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09A858-FF9B-7EEC-C4A5-4B6DEBF645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2649" y="864028"/>
            <a:ext cx="2821501" cy="399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68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 - Phase 2 : </a:t>
            </a:r>
            <a:r>
              <a:rPr lang="en-US" altLang="en-US" sz="2400" dirty="0">
                <a:solidFill>
                  <a:schemeClr val="accent2"/>
                </a:solidFill>
              </a:rPr>
              <a:t>“Invitation to tender” (IT) </a:t>
            </a: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87" y="794981"/>
            <a:ext cx="4698469" cy="5983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66136"/>
            <a:ext cx="4587879" cy="52110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49A21A-FF04-621C-D95A-67DFA22C2E31}"/>
              </a:ext>
            </a:extLst>
          </p:cNvPr>
          <p:cNvSpPr txBox="1"/>
          <p:nvPr/>
        </p:nvSpPr>
        <p:spPr>
          <a:xfrm>
            <a:off x="551542" y="2721114"/>
            <a:ext cx="40930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Technical Specification is structured in order to explain 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010D126-A54D-85EF-DFA0-8B43C5E2D843}"/>
              </a:ext>
            </a:extLst>
          </p:cNvPr>
          <p:cNvSpPr/>
          <p:nvPr/>
        </p:nvSpPr>
        <p:spPr>
          <a:xfrm>
            <a:off x="4339771" y="2836646"/>
            <a:ext cx="1219200" cy="488960"/>
          </a:xfrm>
          <a:prstGeom prst="rightArrow">
            <a:avLst/>
          </a:prstGeom>
          <a:solidFill>
            <a:srgbClr val="61C4D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383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 - Phase 2 : </a:t>
            </a:r>
            <a:r>
              <a:rPr lang="en-US" altLang="en-US" sz="2400" dirty="0">
                <a:solidFill>
                  <a:schemeClr val="accent2"/>
                </a:solidFill>
              </a:rPr>
              <a:t>“Invitation to tender” (IT) </a:t>
            </a: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606443" y="1007936"/>
            <a:ext cx="584532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/>
              <a:t>Your Tender Form shall be:  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Duly completed and signed by the bidder (single firm or all member firms in case the bidder is a group of firms)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UPLOADED</a:t>
            </a:r>
            <a:r>
              <a:rPr lang="en-GB" sz="1600" dirty="0"/>
              <a:t> on the CERN e-tendering Interface with all documents to be attached to the bid (§12)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 your chosen currency. CERN converts all bids into CHF using SNB rate on the closing date of the DO/IT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Comments and/or Deviations from the IT documents shall be listed in the closing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In case you cannot meet the required delivery schedule, </a:t>
            </a:r>
            <a:r>
              <a:rPr lang="en-GB" sz="1600" b="1" u="sng" dirty="0">
                <a:latin typeface="Arial" panose="020B0604020202020204" pitchFamily="34" charset="0"/>
              </a:rPr>
              <a:t>do not decline</a:t>
            </a:r>
            <a:r>
              <a:rPr lang="en-GB" sz="1600" u="sng" dirty="0">
                <a:latin typeface="Arial" panose="020B0604020202020204" pitchFamily="34" charset="0"/>
              </a:rPr>
              <a:t>,</a:t>
            </a:r>
            <a:r>
              <a:rPr lang="en-GB" sz="1600" dirty="0">
                <a:latin typeface="Arial" panose="020B0604020202020204" pitchFamily="34" charset="0"/>
              </a:rPr>
              <a:t> Please mention your best achievable delivery schedule as CERN may have some flexibility 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Bidders are always encouraged to ask any questions during the tender period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r>
              <a:rPr lang="fr-CH" sz="1400" dirty="0"/>
              <a:t> 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D51A63-3871-5D10-EFD3-0C0DF6C95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44" y="1134747"/>
            <a:ext cx="4888136" cy="52216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249" y="862553"/>
            <a:ext cx="3969454" cy="48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0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cs typeface="Calibri" panose="020F0502020204030204" pitchFamily="34" charset="0"/>
              </a:rPr>
              <a:t>Conclusion: Success Factors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661" y="821107"/>
            <a:ext cx="8350495" cy="557530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Register your company on the CERN Suppliers Portal.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2"/>
              </a:rPr>
              <a:t>https://procurement.web.cern.ch/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Look out for forthcoming opportunities, large and small: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/>
              </a:rPr>
              <a:t>https://forthcoming-ms.app.cern.ch/#!/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dirty="0">
                <a:solidFill>
                  <a:srgbClr val="0033A0"/>
                </a:solidFill>
                <a:latin typeface="Arial" panose="020B0604020202020204"/>
              </a:rPr>
              <a:t>Our </a:t>
            </a:r>
            <a:r>
              <a:rPr lang="en-GB" sz="2000" dirty="0">
                <a:solidFill>
                  <a:srgbClr val="0033A0"/>
                </a:solidFill>
                <a:latin typeface="Arial" panose="020B0604020202020204"/>
                <a:hlinkClick r:id="rId4"/>
              </a:rPr>
              <a:t>LinkedIn page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Gain a full understanding of CERN’s requirements and ask questions if needed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Submit bid documentation in full and on time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 mindful of adjudication methods…..lowest compliant bid or best-value-for-money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Readiness to adapt production techniques and meet demanding tolerances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956CB88-B460-AFB7-194E-2B03D71CAF6C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BECF825-411A-4C18-8A17-6C32580EBAD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BF16BFF-E1EF-7317-4FCF-CBDDAED451A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E1C60D5-3208-4120-2531-E27E33FE9ABE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9E2A0B2-1D1A-6B81-9ABA-2837ECCC8794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2ADC566-E616-C4A2-CF6A-BA0CD8879FD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05110B0-4824-A1A6-FDD5-251487C8F1C0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49F97C8A-56C2-3634-46D8-51D2936B64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1829" y="1142680"/>
            <a:ext cx="3468914" cy="481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196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4CE7C6-9095-0B4E-BE10-F23315D08569}"/>
              </a:ext>
            </a:extLst>
          </p:cNvPr>
          <p:cNvSpPr txBox="1"/>
          <p:nvPr/>
        </p:nvSpPr>
        <p:spPr>
          <a:xfrm>
            <a:off x="4905937" y="1126222"/>
            <a:ext cx="244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Tendering at CERN – A Quick Recap</a:t>
            </a:r>
            <a:b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</a:br>
            <a:b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</a:br>
            <a:br>
              <a:rPr lang="en-US" altLang="en-US" sz="2400" dirty="0">
                <a:solidFill>
                  <a:schemeClr val="accent2"/>
                </a:solidFill>
              </a:rPr>
            </a:br>
            <a:br>
              <a:rPr lang="en-US" altLang="en-US" sz="2400" dirty="0">
                <a:solidFill>
                  <a:schemeClr val="accent2"/>
                </a:solidFill>
              </a:rPr>
            </a:b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CD0819-A229-5DA2-1F62-E216CE26D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2000" y="1532241"/>
            <a:ext cx="9467849" cy="4608512"/>
          </a:xfrm>
        </p:spPr>
        <p:txBody>
          <a:bodyPr/>
          <a:lstStyle/>
          <a:p>
            <a:pPr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“Price enquiry” (</a:t>
            </a:r>
            <a:r>
              <a:rPr lang="en-US" altLang="en-US" sz="2000" dirty="0" err="1">
                <a:solidFill>
                  <a:schemeClr val="accent2"/>
                </a:solidFill>
              </a:rPr>
              <a:t>Demande</a:t>
            </a:r>
            <a:r>
              <a:rPr lang="en-US" altLang="en-US" sz="2000" dirty="0">
                <a:solidFill>
                  <a:schemeClr val="accent2"/>
                </a:solidFill>
              </a:rPr>
              <a:t> </a:t>
            </a:r>
            <a:r>
              <a:rPr lang="en-US" altLang="en-US" sz="2000" dirty="0" err="1">
                <a:solidFill>
                  <a:schemeClr val="accent2"/>
                </a:solidFill>
              </a:rPr>
              <a:t>d’Offre</a:t>
            </a:r>
            <a:r>
              <a:rPr lang="en-US" altLang="en-US" sz="2000" dirty="0">
                <a:solidFill>
                  <a:schemeClr val="accent2"/>
                </a:solidFill>
              </a:rPr>
              <a:t> - DO)</a:t>
            </a:r>
            <a:endParaRPr lang="en-AU" altLang="en-US" sz="2000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fr-CH" altLang="en-US" sz="2000" dirty="0"/>
              <a:t>A single-</a:t>
            </a:r>
            <a:r>
              <a:rPr lang="fr-CH" altLang="en-US" sz="2000" dirty="0" err="1"/>
              <a:t>step</a:t>
            </a:r>
            <a:r>
              <a:rPr lang="fr-CH" altLang="en-US" sz="2000" dirty="0"/>
              <a:t> </a:t>
            </a:r>
            <a:r>
              <a:rPr lang="fr-CH" altLang="en-US" sz="2000" dirty="0" err="1"/>
              <a:t>tendering</a:t>
            </a:r>
            <a:r>
              <a:rPr lang="fr-CH" altLang="en-US" sz="2000" dirty="0"/>
              <a:t> process for </a:t>
            </a:r>
            <a:r>
              <a:rPr lang="fr-CH" altLang="en-US" sz="2000" dirty="0" err="1"/>
              <a:t>requirements</a:t>
            </a:r>
            <a:r>
              <a:rPr lang="fr-CH" altLang="en-US" sz="2000" dirty="0"/>
              <a:t> up to 400k CHF</a:t>
            </a:r>
          </a:p>
          <a:p>
            <a:pPr marL="0" indent="0"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“Market Survey” (MS) &gt;400k CHF</a:t>
            </a:r>
          </a:p>
          <a:p>
            <a:pPr>
              <a:buFontTx/>
              <a:buChar char="•"/>
            </a:pPr>
            <a:r>
              <a:rPr lang="fr-CH" altLang="en-US" sz="2000" dirty="0" err="1"/>
              <a:t>CERN’s</a:t>
            </a:r>
            <a:r>
              <a:rPr lang="fr-CH" altLang="en-US" sz="2000" dirty="0"/>
              <a:t> </a:t>
            </a:r>
            <a:r>
              <a:rPr lang="fr-CH" altLang="en-US" sz="2000" dirty="0" err="1"/>
              <a:t>prequalification</a:t>
            </a:r>
            <a:r>
              <a:rPr lang="fr-CH" altLang="en-US" sz="2000" dirty="0"/>
              <a:t> phase to </a:t>
            </a:r>
            <a:r>
              <a:rPr lang="fr-CH" altLang="en-US" sz="2000" dirty="0" err="1"/>
              <a:t>qualify</a:t>
            </a:r>
            <a:r>
              <a:rPr lang="fr-CH" altLang="en-US" sz="2000" dirty="0"/>
              <a:t> and select </a:t>
            </a:r>
            <a:r>
              <a:rPr lang="fr-CH" altLang="en-US" sz="2000" dirty="0" err="1"/>
              <a:t>suitable</a:t>
            </a:r>
            <a:r>
              <a:rPr lang="fr-CH" altLang="en-US" sz="2000" dirty="0"/>
              <a:t> </a:t>
            </a:r>
            <a:r>
              <a:rPr lang="fr-CH" altLang="en-US" sz="2000" dirty="0" err="1"/>
              <a:t>companies</a:t>
            </a:r>
            <a:r>
              <a:rPr lang="fr-CH" altLang="en-US" sz="2000" dirty="0"/>
              <a:t> for </a:t>
            </a:r>
            <a:r>
              <a:rPr lang="fr-CH" altLang="en-US" sz="2000" dirty="0" err="1"/>
              <a:t>tendering</a:t>
            </a:r>
            <a:r>
              <a:rPr lang="fr-CH" altLang="en-US" sz="2000" dirty="0"/>
              <a:t> </a:t>
            </a:r>
            <a:r>
              <a:rPr lang="fr-CH" altLang="en-US" sz="2000" dirty="0" err="1"/>
              <a:t>requirements</a:t>
            </a:r>
            <a:r>
              <a:rPr lang="fr-CH" altLang="en-US" sz="2000" dirty="0"/>
              <a:t> </a:t>
            </a:r>
            <a:r>
              <a:rPr lang="fr-CH" altLang="en-US" sz="2000" dirty="0" err="1"/>
              <a:t>above</a:t>
            </a:r>
            <a:r>
              <a:rPr lang="fr-CH" altLang="en-US" sz="2000" dirty="0"/>
              <a:t> 400k CHF</a:t>
            </a:r>
            <a:endParaRPr lang="en-AU" altLang="en-US" sz="20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“Invitation to Tender” (IT)</a:t>
            </a:r>
          </a:p>
          <a:p>
            <a:pPr>
              <a:buFontTx/>
              <a:buChar char="•"/>
            </a:pPr>
            <a:r>
              <a:rPr lang="en-GB" altLang="en-US" sz="2000" dirty="0">
                <a:solidFill>
                  <a:srgbClr val="2F2F2F">
                    <a:lumMod val="50000"/>
                  </a:srgbClr>
                </a:solidFill>
              </a:rPr>
              <a:t>Bidding phase for requirements above 400k CHF issued to firms </a:t>
            </a:r>
            <a:endParaRPr lang="en-US" altLang="en-US" sz="2000" dirty="0"/>
          </a:p>
          <a:p>
            <a:pPr lvl="0">
              <a:buFontTx/>
              <a:buChar char="•"/>
            </a:pPr>
            <a:endParaRPr lang="fr-CH" altLang="en-US" sz="2000" dirty="0">
              <a:solidFill>
                <a:srgbClr val="2F2F2F">
                  <a:lumMod val="50000"/>
                </a:srgbClr>
              </a:solidFill>
            </a:endParaRPr>
          </a:p>
          <a:p>
            <a:pPr marL="366712" lvl="1" indent="0">
              <a:buNone/>
            </a:pPr>
            <a:endParaRPr lang="fr-CH" altLang="en-US" sz="1600" dirty="0"/>
          </a:p>
          <a:p>
            <a:endParaRPr lang="en-US" dirty="0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5DA85C2D-886A-A032-C8D3-AC5A8320CFCC}"/>
              </a:ext>
            </a:extLst>
          </p:cNvPr>
          <p:cNvSpPr>
            <a:spLocks noEditPoints="1"/>
          </p:cNvSpPr>
          <p:nvPr/>
        </p:nvSpPr>
        <p:spPr bwMode="auto">
          <a:xfrm>
            <a:off x="367129" y="4010669"/>
            <a:ext cx="771905" cy="1974206"/>
          </a:xfrm>
          <a:custGeom>
            <a:avLst/>
            <a:gdLst>
              <a:gd name="T0" fmla="*/ 34 w 69"/>
              <a:gd name="T1" fmla="*/ 33 h 177"/>
              <a:gd name="T2" fmla="*/ 0 w 69"/>
              <a:gd name="T3" fmla="*/ 16 h 177"/>
              <a:gd name="T4" fmla="*/ 34 w 69"/>
              <a:gd name="T5" fmla="*/ 0 h 177"/>
              <a:gd name="T6" fmla="*/ 69 w 69"/>
              <a:gd name="T7" fmla="*/ 16 h 177"/>
              <a:gd name="T8" fmla="*/ 34 w 69"/>
              <a:gd name="T9" fmla="*/ 33 h 177"/>
              <a:gd name="T10" fmla="*/ 34 w 69"/>
              <a:gd name="T11" fmla="*/ 157 h 177"/>
              <a:gd name="T12" fmla="*/ 0 w 69"/>
              <a:gd name="T13" fmla="*/ 141 h 177"/>
              <a:gd name="T14" fmla="*/ 0 w 69"/>
              <a:gd name="T15" fmla="*/ 161 h 177"/>
              <a:gd name="T16" fmla="*/ 34 w 69"/>
              <a:gd name="T17" fmla="*/ 177 h 177"/>
              <a:gd name="T18" fmla="*/ 69 w 69"/>
              <a:gd name="T19" fmla="*/ 161 h 177"/>
              <a:gd name="T20" fmla="*/ 69 w 69"/>
              <a:gd name="T21" fmla="*/ 141 h 177"/>
              <a:gd name="T22" fmla="*/ 34 w 69"/>
              <a:gd name="T23" fmla="*/ 157 h 177"/>
              <a:gd name="T24" fmla="*/ 34 w 69"/>
              <a:gd name="T25" fmla="*/ 128 h 177"/>
              <a:gd name="T26" fmla="*/ 0 w 69"/>
              <a:gd name="T27" fmla="*/ 112 h 177"/>
              <a:gd name="T28" fmla="*/ 0 w 69"/>
              <a:gd name="T29" fmla="*/ 132 h 177"/>
              <a:gd name="T30" fmla="*/ 34 w 69"/>
              <a:gd name="T31" fmla="*/ 148 h 177"/>
              <a:gd name="T32" fmla="*/ 69 w 69"/>
              <a:gd name="T33" fmla="*/ 132 h 177"/>
              <a:gd name="T34" fmla="*/ 69 w 69"/>
              <a:gd name="T35" fmla="*/ 112 h 177"/>
              <a:gd name="T36" fmla="*/ 34 w 69"/>
              <a:gd name="T37" fmla="*/ 128 h 177"/>
              <a:gd name="T38" fmla="*/ 34 w 69"/>
              <a:gd name="T39" fmla="*/ 99 h 177"/>
              <a:gd name="T40" fmla="*/ 0 w 69"/>
              <a:gd name="T41" fmla="*/ 83 h 177"/>
              <a:gd name="T42" fmla="*/ 0 w 69"/>
              <a:gd name="T43" fmla="*/ 103 h 177"/>
              <a:gd name="T44" fmla="*/ 34 w 69"/>
              <a:gd name="T45" fmla="*/ 119 h 177"/>
              <a:gd name="T46" fmla="*/ 69 w 69"/>
              <a:gd name="T47" fmla="*/ 103 h 177"/>
              <a:gd name="T48" fmla="*/ 69 w 69"/>
              <a:gd name="T49" fmla="*/ 83 h 177"/>
              <a:gd name="T50" fmla="*/ 34 w 69"/>
              <a:gd name="T51" fmla="*/ 99 h 177"/>
              <a:gd name="T52" fmla="*/ 34 w 69"/>
              <a:gd name="T53" fmla="*/ 71 h 177"/>
              <a:gd name="T54" fmla="*/ 0 w 69"/>
              <a:gd name="T55" fmla="*/ 54 h 177"/>
              <a:gd name="T56" fmla="*/ 0 w 69"/>
              <a:gd name="T57" fmla="*/ 74 h 177"/>
              <a:gd name="T58" fmla="*/ 34 w 69"/>
              <a:gd name="T59" fmla="*/ 90 h 177"/>
              <a:gd name="T60" fmla="*/ 69 w 69"/>
              <a:gd name="T61" fmla="*/ 74 h 177"/>
              <a:gd name="T62" fmla="*/ 69 w 69"/>
              <a:gd name="T63" fmla="*/ 54 h 177"/>
              <a:gd name="T64" fmla="*/ 34 w 69"/>
              <a:gd name="T65" fmla="*/ 71 h 177"/>
              <a:gd name="T66" fmla="*/ 34 w 69"/>
              <a:gd name="T67" fmla="*/ 42 h 177"/>
              <a:gd name="T68" fmla="*/ 0 w 69"/>
              <a:gd name="T69" fmla="*/ 25 h 177"/>
              <a:gd name="T70" fmla="*/ 0 w 69"/>
              <a:gd name="T71" fmla="*/ 45 h 177"/>
              <a:gd name="T72" fmla="*/ 34 w 69"/>
              <a:gd name="T73" fmla="*/ 61 h 177"/>
              <a:gd name="T74" fmla="*/ 69 w 69"/>
              <a:gd name="T75" fmla="*/ 45 h 177"/>
              <a:gd name="T76" fmla="*/ 69 w 69"/>
              <a:gd name="T77" fmla="*/ 25 h 177"/>
              <a:gd name="T78" fmla="*/ 34 w 69"/>
              <a:gd name="T79" fmla="*/ 4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9" h="177">
                <a:moveTo>
                  <a:pt x="34" y="33"/>
                </a:moveTo>
                <a:cubicBezTo>
                  <a:pt x="15" y="33"/>
                  <a:pt x="0" y="25"/>
                  <a:pt x="0" y="16"/>
                </a:cubicBezTo>
                <a:cubicBezTo>
                  <a:pt x="0" y="7"/>
                  <a:pt x="15" y="0"/>
                  <a:pt x="34" y="0"/>
                </a:cubicBezTo>
                <a:cubicBezTo>
                  <a:pt x="53" y="0"/>
                  <a:pt x="69" y="7"/>
                  <a:pt x="69" y="16"/>
                </a:cubicBezTo>
                <a:cubicBezTo>
                  <a:pt x="69" y="25"/>
                  <a:pt x="53" y="33"/>
                  <a:pt x="34" y="33"/>
                </a:cubicBezTo>
                <a:close/>
                <a:moveTo>
                  <a:pt x="34" y="157"/>
                </a:moveTo>
                <a:cubicBezTo>
                  <a:pt x="15" y="157"/>
                  <a:pt x="0" y="150"/>
                  <a:pt x="0" y="14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15" y="177"/>
                  <a:pt x="34" y="177"/>
                </a:cubicBezTo>
                <a:cubicBezTo>
                  <a:pt x="53" y="177"/>
                  <a:pt x="69" y="170"/>
                  <a:pt x="69" y="161"/>
                </a:cubicBezTo>
                <a:cubicBezTo>
                  <a:pt x="69" y="141"/>
                  <a:pt x="69" y="141"/>
                  <a:pt x="69" y="141"/>
                </a:cubicBezTo>
                <a:cubicBezTo>
                  <a:pt x="69" y="150"/>
                  <a:pt x="53" y="157"/>
                  <a:pt x="34" y="157"/>
                </a:cubicBezTo>
                <a:close/>
                <a:moveTo>
                  <a:pt x="34" y="128"/>
                </a:moveTo>
                <a:cubicBezTo>
                  <a:pt x="15" y="128"/>
                  <a:pt x="0" y="121"/>
                  <a:pt x="0" y="11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1"/>
                  <a:pt x="15" y="148"/>
                  <a:pt x="34" y="148"/>
                </a:cubicBezTo>
                <a:cubicBezTo>
                  <a:pt x="53" y="148"/>
                  <a:pt x="69" y="141"/>
                  <a:pt x="69" y="132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69" y="121"/>
                  <a:pt x="53" y="128"/>
                  <a:pt x="34" y="128"/>
                </a:cubicBezTo>
                <a:close/>
                <a:moveTo>
                  <a:pt x="34" y="99"/>
                </a:moveTo>
                <a:cubicBezTo>
                  <a:pt x="15" y="99"/>
                  <a:pt x="0" y="92"/>
                  <a:pt x="0" y="8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2"/>
                  <a:pt x="15" y="119"/>
                  <a:pt x="34" y="119"/>
                </a:cubicBezTo>
                <a:cubicBezTo>
                  <a:pt x="53" y="119"/>
                  <a:pt x="69" y="112"/>
                  <a:pt x="69" y="103"/>
                </a:cubicBezTo>
                <a:cubicBezTo>
                  <a:pt x="69" y="83"/>
                  <a:pt x="69" y="83"/>
                  <a:pt x="69" y="83"/>
                </a:cubicBezTo>
                <a:cubicBezTo>
                  <a:pt x="69" y="92"/>
                  <a:pt x="53" y="99"/>
                  <a:pt x="34" y="99"/>
                </a:cubicBezTo>
                <a:close/>
                <a:moveTo>
                  <a:pt x="34" y="71"/>
                </a:moveTo>
                <a:cubicBezTo>
                  <a:pt x="15" y="71"/>
                  <a:pt x="0" y="63"/>
                  <a:pt x="0" y="5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3"/>
                  <a:pt x="15" y="90"/>
                  <a:pt x="34" y="90"/>
                </a:cubicBezTo>
                <a:cubicBezTo>
                  <a:pt x="53" y="90"/>
                  <a:pt x="69" y="83"/>
                  <a:pt x="69" y="74"/>
                </a:cubicBezTo>
                <a:cubicBezTo>
                  <a:pt x="69" y="54"/>
                  <a:pt x="69" y="54"/>
                  <a:pt x="69" y="54"/>
                </a:cubicBezTo>
                <a:cubicBezTo>
                  <a:pt x="69" y="63"/>
                  <a:pt x="53" y="71"/>
                  <a:pt x="34" y="71"/>
                </a:cubicBezTo>
                <a:close/>
                <a:moveTo>
                  <a:pt x="34" y="42"/>
                </a:moveTo>
                <a:cubicBezTo>
                  <a:pt x="15" y="42"/>
                  <a:pt x="0" y="34"/>
                  <a:pt x="0" y="2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4"/>
                  <a:pt x="15" y="61"/>
                  <a:pt x="34" y="61"/>
                </a:cubicBezTo>
                <a:cubicBezTo>
                  <a:pt x="53" y="61"/>
                  <a:pt x="69" y="54"/>
                  <a:pt x="69" y="4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4"/>
                  <a:pt x="53" y="42"/>
                  <a:pt x="34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741CF5-A5C0-8F03-F003-E00889ACB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3167" y="373593"/>
            <a:ext cx="1748758" cy="2034270"/>
          </a:xfrm>
          <a:prstGeom prst="rect">
            <a:avLst/>
          </a:prstGeom>
        </p:spPr>
      </p:pic>
      <p:sp>
        <p:nvSpPr>
          <p:cNvPr id="7" name="Freeform 5">
            <a:extLst>
              <a:ext uri="{FF2B5EF4-FFF2-40B4-BE49-F238E27FC236}">
                <a16:creationId xmlns:a16="http://schemas.microsoft.com/office/drawing/2014/main" id="{2479EE82-CED1-F172-C789-109D4E893223}"/>
              </a:ext>
            </a:extLst>
          </p:cNvPr>
          <p:cNvSpPr>
            <a:spLocks noEditPoints="1"/>
          </p:cNvSpPr>
          <p:nvPr/>
        </p:nvSpPr>
        <p:spPr bwMode="auto">
          <a:xfrm>
            <a:off x="10889849" y="2719482"/>
            <a:ext cx="767227" cy="3265393"/>
          </a:xfrm>
          <a:custGeom>
            <a:avLst/>
            <a:gdLst>
              <a:gd name="T0" fmla="*/ 0 w 69"/>
              <a:gd name="T1" fmla="*/ 17 h 293"/>
              <a:gd name="T2" fmla="*/ 69 w 69"/>
              <a:gd name="T3" fmla="*/ 17 h 293"/>
              <a:gd name="T4" fmla="*/ 35 w 69"/>
              <a:gd name="T5" fmla="*/ 274 h 293"/>
              <a:gd name="T6" fmla="*/ 0 w 69"/>
              <a:gd name="T7" fmla="*/ 277 h 293"/>
              <a:gd name="T8" fmla="*/ 69 w 69"/>
              <a:gd name="T9" fmla="*/ 277 h 293"/>
              <a:gd name="T10" fmla="*/ 35 w 69"/>
              <a:gd name="T11" fmla="*/ 274 h 293"/>
              <a:gd name="T12" fmla="*/ 0 w 69"/>
              <a:gd name="T13" fmla="*/ 228 h 293"/>
              <a:gd name="T14" fmla="*/ 35 w 69"/>
              <a:gd name="T15" fmla="*/ 264 h 293"/>
              <a:gd name="T16" fmla="*/ 69 w 69"/>
              <a:gd name="T17" fmla="*/ 228 h 293"/>
              <a:gd name="T18" fmla="*/ 35 w 69"/>
              <a:gd name="T19" fmla="*/ 216 h 293"/>
              <a:gd name="T20" fmla="*/ 0 w 69"/>
              <a:gd name="T21" fmla="*/ 219 h 293"/>
              <a:gd name="T22" fmla="*/ 69 w 69"/>
              <a:gd name="T23" fmla="*/ 219 h 293"/>
              <a:gd name="T24" fmla="*/ 35 w 69"/>
              <a:gd name="T25" fmla="*/ 216 h 293"/>
              <a:gd name="T26" fmla="*/ 0 w 69"/>
              <a:gd name="T27" fmla="*/ 170 h 293"/>
              <a:gd name="T28" fmla="*/ 35 w 69"/>
              <a:gd name="T29" fmla="*/ 207 h 293"/>
              <a:gd name="T30" fmla="*/ 69 w 69"/>
              <a:gd name="T31" fmla="*/ 170 h 293"/>
              <a:gd name="T32" fmla="*/ 35 w 69"/>
              <a:gd name="T33" fmla="*/ 158 h 293"/>
              <a:gd name="T34" fmla="*/ 0 w 69"/>
              <a:gd name="T35" fmla="*/ 161 h 293"/>
              <a:gd name="T36" fmla="*/ 69 w 69"/>
              <a:gd name="T37" fmla="*/ 161 h 293"/>
              <a:gd name="T38" fmla="*/ 35 w 69"/>
              <a:gd name="T39" fmla="*/ 158 h 293"/>
              <a:gd name="T40" fmla="*/ 0 w 69"/>
              <a:gd name="T41" fmla="*/ 113 h 293"/>
              <a:gd name="T42" fmla="*/ 35 w 69"/>
              <a:gd name="T43" fmla="*/ 149 h 293"/>
              <a:gd name="T44" fmla="*/ 69 w 69"/>
              <a:gd name="T45" fmla="*/ 113 h 293"/>
              <a:gd name="T46" fmla="*/ 35 w 69"/>
              <a:gd name="T47" fmla="*/ 100 h 293"/>
              <a:gd name="T48" fmla="*/ 0 w 69"/>
              <a:gd name="T49" fmla="*/ 104 h 293"/>
              <a:gd name="T50" fmla="*/ 69 w 69"/>
              <a:gd name="T51" fmla="*/ 104 h 293"/>
              <a:gd name="T52" fmla="*/ 35 w 69"/>
              <a:gd name="T53" fmla="*/ 100 h 293"/>
              <a:gd name="T54" fmla="*/ 0 w 69"/>
              <a:gd name="T55" fmla="*/ 55 h 293"/>
              <a:gd name="T56" fmla="*/ 35 w 69"/>
              <a:gd name="T57" fmla="*/ 91 h 293"/>
              <a:gd name="T58" fmla="*/ 69 w 69"/>
              <a:gd name="T59" fmla="*/ 55 h 293"/>
              <a:gd name="T60" fmla="*/ 35 w 69"/>
              <a:gd name="T61" fmla="*/ 42 h 293"/>
              <a:gd name="T62" fmla="*/ 0 w 69"/>
              <a:gd name="T63" fmla="*/ 46 h 293"/>
              <a:gd name="T64" fmla="*/ 69 w 69"/>
              <a:gd name="T65" fmla="*/ 46 h 293"/>
              <a:gd name="T66" fmla="*/ 35 w 69"/>
              <a:gd name="T67" fmla="*/ 4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293">
                <a:moveTo>
                  <a:pt x="35" y="33"/>
                </a:moveTo>
                <a:cubicBezTo>
                  <a:pt x="16" y="33"/>
                  <a:pt x="0" y="26"/>
                  <a:pt x="0" y="17"/>
                </a:cubicBezTo>
                <a:cubicBezTo>
                  <a:pt x="0" y="8"/>
                  <a:pt x="16" y="0"/>
                  <a:pt x="35" y="0"/>
                </a:cubicBezTo>
                <a:cubicBezTo>
                  <a:pt x="54" y="0"/>
                  <a:pt x="69" y="8"/>
                  <a:pt x="69" y="17"/>
                </a:cubicBezTo>
                <a:cubicBezTo>
                  <a:pt x="69" y="26"/>
                  <a:pt x="54" y="33"/>
                  <a:pt x="35" y="33"/>
                </a:cubicBezTo>
                <a:close/>
                <a:moveTo>
                  <a:pt x="35" y="274"/>
                </a:moveTo>
                <a:cubicBezTo>
                  <a:pt x="16" y="274"/>
                  <a:pt x="0" y="266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6"/>
                  <a:pt x="16" y="293"/>
                  <a:pt x="35" y="293"/>
                </a:cubicBezTo>
                <a:cubicBezTo>
                  <a:pt x="54" y="293"/>
                  <a:pt x="69" y="286"/>
                  <a:pt x="69" y="277"/>
                </a:cubicBezTo>
                <a:cubicBezTo>
                  <a:pt x="69" y="257"/>
                  <a:pt x="69" y="257"/>
                  <a:pt x="69" y="257"/>
                </a:cubicBezTo>
                <a:cubicBezTo>
                  <a:pt x="69" y="266"/>
                  <a:pt x="54" y="274"/>
                  <a:pt x="35" y="274"/>
                </a:cubicBezTo>
                <a:close/>
                <a:moveTo>
                  <a:pt x="35" y="245"/>
                </a:moveTo>
                <a:cubicBezTo>
                  <a:pt x="16" y="245"/>
                  <a:pt x="0" y="237"/>
                  <a:pt x="0" y="22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16" y="264"/>
                  <a:pt x="35" y="264"/>
                </a:cubicBezTo>
                <a:cubicBezTo>
                  <a:pt x="54" y="264"/>
                  <a:pt x="69" y="257"/>
                  <a:pt x="69" y="248"/>
                </a:cubicBezTo>
                <a:cubicBezTo>
                  <a:pt x="69" y="228"/>
                  <a:pt x="69" y="228"/>
                  <a:pt x="69" y="228"/>
                </a:cubicBezTo>
                <a:cubicBezTo>
                  <a:pt x="69" y="237"/>
                  <a:pt x="54" y="245"/>
                  <a:pt x="35" y="245"/>
                </a:cubicBezTo>
                <a:close/>
                <a:moveTo>
                  <a:pt x="35" y="216"/>
                </a:moveTo>
                <a:cubicBezTo>
                  <a:pt x="16" y="216"/>
                  <a:pt x="0" y="208"/>
                  <a:pt x="0" y="199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28"/>
                  <a:pt x="16" y="236"/>
                  <a:pt x="35" y="236"/>
                </a:cubicBezTo>
                <a:cubicBezTo>
                  <a:pt x="54" y="236"/>
                  <a:pt x="69" y="228"/>
                  <a:pt x="69" y="219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69" y="208"/>
                  <a:pt x="54" y="216"/>
                  <a:pt x="35" y="216"/>
                </a:cubicBezTo>
                <a:close/>
                <a:moveTo>
                  <a:pt x="35" y="187"/>
                </a:moveTo>
                <a:cubicBezTo>
                  <a:pt x="16" y="187"/>
                  <a:pt x="0" y="180"/>
                  <a:pt x="0" y="17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9"/>
                  <a:pt x="16" y="207"/>
                  <a:pt x="35" y="207"/>
                </a:cubicBezTo>
                <a:cubicBezTo>
                  <a:pt x="54" y="207"/>
                  <a:pt x="69" y="199"/>
                  <a:pt x="69" y="190"/>
                </a:cubicBezTo>
                <a:cubicBezTo>
                  <a:pt x="69" y="170"/>
                  <a:pt x="69" y="170"/>
                  <a:pt x="69" y="170"/>
                </a:cubicBezTo>
                <a:cubicBezTo>
                  <a:pt x="69" y="180"/>
                  <a:pt x="54" y="187"/>
                  <a:pt x="35" y="187"/>
                </a:cubicBezTo>
                <a:close/>
                <a:moveTo>
                  <a:pt x="35" y="158"/>
                </a:moveTo>
                <a:cubicBezTo>
                  <a:pt x="16" y="158"/>
                  <a:pt x="0" y="151"/>
                  <a:pt x="0" y="14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16" y="178"/>
                  <a:pt x="35" y="178"/>
                </a:cubicBezTo>
                <a:cubicBezTo>
                  <a:pt x="54" y="178"/>
                  <a:pt x="69" y="170"/>
                  <a:pt x="69" y="161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51"/>
                  <a:pt x="54" y="158"/>
                  <a:pt x="35" y="158"/>
                </a:cubicBezTo>
                <a:close/>
                <a:moveTo>
                  <a:pt x="35" y="129"/>
                </a:moveTo>
                <a:cubicBezTo>
                  <a:pt x="16" y="129"/>
                  <a:pt x="0" y="122"/>
                  <a:pt x="0" y="1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1"/>
                  <a:pt x="16" y="149"/>
                  <a:pt x="35" y="149"/>
                </a:cubicBezTo>
                <a:cubicBezTo>
                  <a:pt x="54" y="149"/>
                  <a:pt x="69" y="141"/>
                  <a:pt x="69" y="132"/>
                </a:cubicBezTo>
                <a:cubicBezTo>
                  <a:pt x="69" y="113"/>
                  <a:pt x="69" y="113"/>
                  <a:pt x="69" y="113"/>
                </a:cubicBezTo>
                <a:cubicBezTo>
                  <a:pt x="69" y="122"/>
                  <a:pt x="54" y="129"/>
                  <a:pt x="35" y="129"/>
                </a:cubicBezTo>
                <a:close/>
                <a:moveTo>
                  <a:pt x="35" y="100"/>
                </a:moveTo>
                <a:cubicBezTo>
                  <a:pt x="16" y="100"/>
                  <a:pt x="0" y="93"/>
                  <a:pt x="0" y="8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16" y="120"/>
                  <a:pt x="35" y="120"/>
                </a:cubicBezTo>
                <a:cubicBezTo>
                  <a:pt x="54" y="120"/>
                  <a:pt x="69" y="113"/>
                  <a:pt x="69" y="10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93"/>
                  <a:pt x="54" y="100"/>
                  <a:pt x="35" y="100"/>
                </a:cubicBezTo>
                <a:close/>
                <a:moveTo>
                  <a:pt x="35" y="71"/>
                </a:moveTo>
                <a:cubicBezTo>
                  <a:pt x="16" y="71"/>
                  <a:pt x="0" y="64"/>
                  <a:pt x="0" y="5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4"/>
                  <a:pt x="16" y="91"/>
                  <a:pt x="35" y="91"/>
                </a:cubicBezTo>
                <a:cubicBezTo>
                  <a:pt x="54" y="91"/>
                  <a:pt x="69" y="84"/>
                  <a:pt x="69" y="7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64"/>
                  <a:pt x="54" y="71"/>
                  <a:pt x="35" y="71"/>
                </a:cubicBezTo>
                <a:close/>
                <a:moveTo>
                  <a:pt x="35" y="42"/>
                </a:moveTo>
                <a:cubicBezTo>
                  <a:pt x="16" y="42"/>
                  <a:pt x="0" y="35"/>
                  <a:pt x="0" y="2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55"/>
                  <a:pt x="16" y="62"/>
                  <a:pt x="35" y="62"/>
                </a:cubicBezTo>
                <a:cubicBezTo>
                  <a:pt x="54" y="62"/>
                  <a:pt x="69" y="55"/>
                  <a:pt x="69" y="46"/>
                </a:cubicBezTo>
                <a:cubicBezTo>
                  <a:pt x="69" y="26"/>
                  <a:pt x="69" y="26"/>
                  <a:pt x="69" y="26"/>
                </a:cubicBezTo>
                <a:cubicBezTo>
                  <a:pt x="69" y="35"/>
                  <a:pt x="54" y="42"/>
                  <a:pt x="35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25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Whether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/>
              <a:t>company</a:t>
            </a:r>
            <a:r>
              <a:rPr lang="fr-CH" dirty="0"/>
              <a:t>…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77191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8332" y="1215380"/>
            <a:ext cx="11376024" cy="4825737"/>
          </a:xfrm>
        </p:spPr>
        <p:txBody>
          <a:bodyPr/>
          <a:lstStyle/>
          <a:p>
            <a:pPr>
              <a:buFontTx/>
              <a:buChar char="•"/>
            </a:pPr>
            <a:r>
              <a:rPr lang="fr-CH" dirty="0"/>
              <a:t>   </a:t>
            </a:r>
            <a:r>
              <a:rPr lang="fr-CH" dirty="0" err="1"/>
              <a:t>Expressly</a:t>
            </a:r>
            <a:r>
              <a:rPr lang="fr-CH" dirty="0"/>
              <a:t> </a:t>
            </a:r>
            <a:r>
              <a:rPr lang="fr-CH" dirty="0" err="1"/>
              <a:t>asked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consulted</a:t>
            </a:r>
            <a:r>
              <a:rPr lang="fr-CH" dirty="0"/>
              <a:t> </a:t>
            </a:r>
            <a:r>
              <a:rPr lang="fr-CH" dirty="0" err="1"/>
              <a:t>based</a:t>
            </a:r>
            <a:r>
              <a:rPr lang="fr-CH" dirty="0"/>
              <a:t> on </a:t>
            </a:r>
            <a:r>
              <a:rPr lang="fr-CH" dirty="0" err="1"/>
              <a:t>CERN’s</a:t>
            </a:r>
            <a:r>
              <a:rPr lang="fr-CH" dirty="0"/>
              <a:t> </a:t>
            </a:r>
            <a:r>
              <a:rPr lang="fr-CH" dirty="0" err="1"/>
              <a:t>published</a:t>
            </a:r>
            <a:r>
              <a:rPr lang="fr-CH" dirty="0"/>
              <a:t>:</a:t>
            </a:r>
          </a:p>
          <a:p>
            <a:r>
              <a:rPr lang="fr-CH" altLang="en-US" sz="2400" dirty="0"/>
              <a:t>    </a:t>
            </a:r>
            <a:r>
              <a:rPr lang="en-US" altLang="en-US" sz="2400" dirty="0"/>
              <a:t>“</a:t>
            </a:r>
            <a:r>
              <a:rPr lang="en-US" altLang="en-US" sz="2400" dirty="0">
                <a:hlinkClick r:id="rId3"/>
              </a:rPr>
              <a:t>Business Opportunities</a:t>
            </a:r>
            <a:r>
              <a:rPr lang="en-US" altLang="en-US" sz="2400" dirty="0"/>
              <a:t>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Is </a:t>
            </a:r>
            <a:r>
              <a:rPr lang="fr-CH" dirty="0" err="1"/>
              <a:t>selected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CERN’s</a:t>
            </a:r>
            <a:r>
              <a:rPr lang="fr-CH" dirty="0"/>
              <a:t> </a:t>
            </a:r>
            <a:r>
              <a:rPr lang="fr-CH" dirty="0" err="1"/>
              <a:t>Suppliers</a:t>
            </a:r>
            <a:r>
              <a:rPr lang="fr-CH" dirty="0"/>
              <a:t> Data 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Is </a:t>
            </a:r>
            <a:r>
              <a:rPr lang="fr-CH" dirty="0" err="1"/>
              <a:t>added</a:t>
            </a:r>
            <a:r>
              <a:rPr lang="fr-CH" dirty="0"/>
              <a:t> by </a:t>
            </a:r>
            <a:r>
              <a:rPr lang="fr-CH" dirty="0" err="1"/>
              <a:t>your</a:t>
            </a:r>
            <a:r>
              <a:rPr lang="fr-CH" dirty="0"/>
              <a:t> ILO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algn="r">
              <a:spcBef>
                <a:spcPct val="0"/>
              </a:spcBef>
            </a:pPr>
            <a:r>
              <a:rPr lang="fr-CH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… It all </a:t>
            </a:r>
            <a:r>
              <a:rPr lang="fr-CH" sz="36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starts</a:t>
            </a:r>
            <a:r>
              <a:rPr lang="fr-CH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36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fr-CH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an email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fr-CH" dirty="0" err="1"/>
              <a:t>Either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the Procurement </a:t>
            </a:r>
            <a:r>
              <a:rPr lang="fr-CH" dirty="0" err="1"/>
              <a:t>Officer</a:t>
            </a:r>
            <a:r>
              <a:rPr lang="fr-CH" dirty="0"/>
              <a:t> (up to 50k CHF) 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fr-CH" dirty="0"/>
              <a:t>Or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sz="20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Procurement.service@cern.ch</a:t>
            </a:r>
            <a:r>
              <a:rPr lang="fr-CH" dirty="0"/>
              <a:t> (&gt;50k CHF and </a:t>
            </a:r>
            <a:r>
              <a:rPr lang="fr-CH" dirty="0" err="1"/>
              <a:t>Market</a:t>
            </a:r>
            <a:r>
              <a:rPr lang="fr-CH" dirty="0"/>
              <a:t> </a:t>
            </a:r>
            <a:r>
              <a:rPr lang="fr-CH" dirty="0" err="1"/>
              <a:t>Surveys</a:t>
            </a:r>
            <a:r>
              <a:rPr lang="fr-CH" dirty="0"/>
              <a:t>)</a:t>
            </a:r>
            <a:endParaRPr lang="en-GB" dirty="0"/>
          </a:p>
          <a:p>
            <a:pPr algn="r">
              <a:spcBef>
                <a:spcPct val="0"/>
              </a:spcBef>
            </a:pPr>
            <a:r>
              <a:rPr lang="fr-CH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endParaRPr lang="en-GB" sz="36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D57582-CB89-6607-0528-85BEABF042E7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5D7784E-4B10-01E2-B070-90275C8100D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0E2C82A-F030-8399-E22F-9E536AE4265A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42AA60-786B-8988-827F-02D34D3A6C42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ED6D7A-BCC1-779B-0F1C-BC13582FB394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883AB07-9E05-1189-8B40-88915CD970C4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AF061D-5DCF-7DDA-7E00-0D9A933908A5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749D922E-D32F-2CFA-D86E-C678529A9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941" y="18151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424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Forthcoming Opportunities Page</a:t>
            </a:r>
            <a:b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</a:br>
            <a:b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Step 1 : </a:t>
            </a:r>
            <a:r>
              <a:rPr lang="en-US" altLang="en-US" sz="2400" dirty="0">
                <a:solidFill>
                  <a:schemeClr val="accent2"/>
                </a:solidFill>
              </a:rPr>
              <a:t>Announcement </a:t>
            </a:r>
            <a:br>
              <a:rPr lang="en-US" altLang="en-US" sz="2400" dirty="0">
                <a:solidFill>
                  <a:schemeClr val="accent2"/>
                </a:solidFill>
              </a:rPr>
            </a:br>
            <a:br>
              <a:rPr lang="en-US" altLang="en-US" sz="2400" dirty="0">
                <a:solidFill>
                  <a:schemeClr val="accent2"/>
                </a:solidFill>
              </a:rPr>
            </a:br>
            <a:br>
              <a:rPr lang="en-US" altLang="en-US" sz="2400" dirty="0">
                <a:solidFill>
                  <a:schemeClr val="accent2"/>
                </a:solidFill>
              </a:rPr>
            </a:br>
            <a:br>
              <a:rPr lang="en-US" altLang="en-US" sz="2400" dirty="0">
                <a:solidFill>
                  <a:schemeClr val="accent2"/>
                </a:solidFill>
              </a:rPr>
            </a:br>
            <a:r>
              <a:rPr lang="en-US" altLang="en-US" sz="2400" dirty="0">
                <a:solidFill>
                  <a:schemeClr val="accent2"/>
                </a:solidFill>
              </a:rPr>
              <a:t>CERN’s Shopping List</a:t>
            </a:r>
            <a:br>
              <a:rPr lang="en-US" altLang="en-US" sz="2400" dirty="0">
                <a:solidFill>
                  <a:schemeClr val="accent2"/>
                </a:solidFill>
              </a:rPr>
            </a:br>
            <a:r>
              <a:rPr lang="en-GB" sz="2000" dirty="0">
                <a:hlinkClick r:id="rId3"/>
              </a:rPr>
              <a:t>https://forthcoming-ms.app.cern.ch/#!/</a:t>
            </a:r>
            <a:br>
              <a:rPr lang="en-GB" altLang="en-US" sz="2400" dirty="0"/>
            </a:b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5C36A543-3127-A201-AC60-98D3B5797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396" y="373593"/>
            <a:ext cx="6842272" cy="5897247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0428068" y="4240415"/>
            <a:ext cx="904174" cy="328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0428068" y="5258557"/>
            <a:ext cx="904174" cy="3282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Callout 20"/>
          <p:cNvSpPr/>
          <p:nvPr/>
        </p:nvSpPr>
        <p:spPr>
          <a:xfrm>
            <a:off x="7962897" y="5595387"/>
            <a:ext cx="1607270" cy="50701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For more info, click </a:t>
            </a:r>
            <a:r>
              <a:rPr lang="en-GB" sz="1200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486738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4AE60A-A4F2-9B4D-A784-6319299EE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181" y="1311143"/>
            <a:ext cx="7925463" cy="4608512"/>
          </a:xfrm>
        </p:spPr>
        <p:txBody>
          <a:bodyPr/>
          <a:lstStyle/>
          <a:p>
            <a:pPr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“Price enquiry” (</a:t>
            </a:r>
            <a:r>
              <a:rPr lang="en-US" altLang="en-US" sz="2000" dirty="0" err="1">
                <a:solidFill>
                  <a:schemeClr val="accent2"/>
                </a:solidFill>
              </a:rPr>
              <a:t>Demande</a:t>
            </a:r>
            <a:r>
              <a:rPr lang="en-US" altLang="en-US" sz="2000" dirty="0">
                <a:solidFill>
                  <a:schemeClr val="accent2"/>
                </a:solidFill>
              </a:rPr>
              <a:t> </a:t>
            </a:r>
            <a:r>
              <a:rPr lang="en-US" altLang="en-US" sz="2000" dirty="0" err="1">
                <a:solidFill>
                  <a:schemeClr val="accent2"/>
                </a:solidFill>
              </a:rPr>
              <a:t>d’Offre</a:t>
            </a:r>
            <a:r>
              <a:rPr lang="en-US" altLang="en-US" sz="2000" dirty="0">
                <a:solidFill>
                  <a:schemeClr val="accent2"/>
                </a:solidFill>
              </a:rPr>
              <a:t> - DO)</a:t>
            </a:r>
            <a:endParaRPr lang="en-AU" altLang="en-US" sz="2000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AU" altLang="en-US" sz="2000" dirty="0"/>
              <a:t>Submission deadline: 4-6 weeks from date of dispatch; </a:t>
            </a:r>
          </a:p>
          <a:p>
            <a:pPr>
              <a:buFontTx/>
              <a:buChar char="•"/>
            </a:pPr>
            <a:r>
              <a:rPr lang="en-AU" altLang="en-US" sz="2000" dirty="0"/>
              <a:t>All price enquiries above 50’000 CHF are also sent to the </a:t>
            </a:r>
            <a:br>
              <a:rPr lang="en-AU" altLang="en-US" sz="2000" dirty="0"/>
            </a:br>
            <a:r>
              <a:rPr lang="en-AU" altLang="en-US" sz="2000" dirty="0"/>
              <a:t>Industrial Liaison Officers (ILOs) for information;</a:t>
            </a:r>
          </a:p>
          <a:p>
            <a:pPr>
              <a:buFontTx/>
              <a:buChar char="•"/>
            </a:pPr>
            <a:r>
              <a:rPr lang="en-AU" altLang="en-US" sz="2000" dirty="0"/>
              <a:t>All price enquiries above 200’000 CHF are advertised on our </a:t>
            </a:r>
            <a:r>
              <a:rPr lang="en-AU" altLang="en-US" sz="2000" dirty="0">
                <a:hlinkClick r:id="rId2"/>
              </a:rPr>
              <a:t>Business Opportunities </a:t>
            </a:r>
            <a:r>
              <a:rPr lang="en-AU" altLang="en-US" sz="2000" dirty="0"/>
              <a:t>page</a:t>
            </a:r>
          </a:p>
          <a:p>
            <a:pPr>
              <a:buFontTx/>
              <a:buChar char="•"/>
            </a:pPr>
            <a:r>
              <a:rPr lang="fr-CH" altLang="en-US" sz="2000" dirty="0"/>
              <a:t>Price </a:t>
            </a:r>
            <a:r>
              <a:rPr lang="fr-CH" altLang="en-US" sz="2000" dirty="0" err="1"/>
              <a:t>enquiries</a:t>
            </a:r>
            <a:r>
              <a:rPr lang="fr-CH" altLang="en-US" sz="2000" dirty="0"/>
              <a:t> </a:t>
            </a:r>
            <a:r>
              <a:rPr lang="fr-CH" altLang="en-US" sz="2000" dirty="0" err="1"/>
              <a:t>consist</a:t>
            </a:r>
            <a:r>
              <a:rPr lang="fr-CH" altLang="en-US" sz="2000" dirty="0"/>
              <a:t> of:</a:t>
            </a:r>
          </a:p>
          <a:p>
            <a:pPr lvl="1">
              <a:buFontTx/>
              <a:buChar char="•"/>
            </a:pPr>
            <a:r>
              <a:rPr lang="fr-CH" altLang="en-US" sz="1600" dirty="0" err="1"/>
              <a:t>Technical</a:t>
            </a:r>
            <a:r>
              <a:rPr lang="fr-CH" altLang="en-US" sz="1600" dirty="0"/>
              <a:t> </a:t>
            </a:r>
            <a:r>
              <a:rPr lang="fr-CH" altLang="en-US" sz="1600" dirty="0" err="1"/>
              <a:t>specification</a:t>
            </a:r>
            <a:r>
              <a:rPr lang="fr-CH" altLang="en-US" sz="1600" dirty="0"/>
              <a:t> and annexes;</a:t>
            </a:r>
          </a:p>
          <a:p>
            <a:pPr lvl="1">
              <a:buFontTx/>
              <a:buChar char="•"/>
            </a:pPr>
            <a:r>
              <a:rPr lang="fr-CH" altLang="en-US" sz="1600" dirty="0"/>
              <a:t>Tender </a:t>
            </a:r>
            <a:r>
              <a:rPr lang="fr-CH" altLang="en-US" sz="1600" dirty="0" err="1"/>
              <a:t>form</a:t>
            </a:r>
            <a:r>
              <a:rPr lang="fr-CH" altLang="en-US" sz="1600" dirty="0"/>
              <a:t> (and a </a:t>
            </a:r>
            <a:r>
              <a:rPr lang="fr-CH" altLang="en-US" sz="1600" dirty="0" err="1"/>
              <a:t>technical</a:t>
            </a:r>
            <a:r>
              <a:rPr lang="fr-CH" altLang="en-US" sz="1600" dirty="0"/>
              <a:t> </a:t>
            </a:r>
            <a:r>
              <a:rPr lang="fr-CH" altLang="en-US" sz="1600" dirty="0" err="1"/>
              <a:t>annex</a:t>
            </a:r>
            <a:r>
              <a:rPr lang="fr-CH" altLang="en-US" sz="1600" dirty="0"/>
              <a:t> - </a:t>
            </a:r>
            <a:r>
              <a:rPr lang="fr-CH" altLang="en-US" sz="1600" dirty="0" err="1"/>
              <a:t>optional</a:t>
            </a:r>
            <a:r>
              <a:rPr lang="fr-CH" altLang="en-US" sz="1600" dirty="0"/>
              <a:t>);</a:t>
            </a:r>
          </a:p>
          <a:p>
            <a:pPr lvl="1">
              <a:buFontTx/>
              <a:buChar char="•"/>
            </a:pPr>
            <a:r>
              <a:rPr lang="fr-CH" altLang="en-US" sz="1600" dirty="0" err="1"/>
              <a:t>CERN’s</a:t>
            </a:r>
            <a:r>
              <a:rPr lang="fr-CH" altLang="en-US" sz="1600" dirty="0"/>
              <a:t> General Conditions (</a:t>
            </a:r>
            <a:r>
              <a:rPr lang="fr-CH" altLang="en-US" sz="1600" dirty="0" err="1"/>
              <a:t>contracts</a:t>
            </a:r>
            <a:r>
              <a:rPr lang="fr-CH" altLang="en-US" sz="1600" dirty="0"/>
              <a:t>, invitations to tender, </a:t>
            </a:r>
            <a:r>
              <a:rPr lang="fr-CH" altLang="en-US" sz="1600" dirty="0" err="1"/>
              <a:t>safety</a:t>
            </a:r>
            <a:r>
              <a:rPr lang="fr-CH" altLang="en-US" sz="1600" dirty="0"/>
              <a:t>, etc.)</a:t>
            </a:r>
          </a:p>
          <a:p>
            <a:pPr lvl="1">
              <a:buFontTx/>
              <a:buChar char="•"/>
            </a:pPr>
            <a:r>
              <a:rPr lang="fr-CH" altLang="en-US" sz="1600" dirty="0" err="1"/>
              <a:t>CERN’s</a:t>
            </a:r>
            <a:r>
              <a:rPr lang="fr-CH" altLang="en-US" sz="1600" dirty="0"/>
              <a:t> Supplier Code of </a:t>
            </a:r>
            <a:r>
              <a:rPr lang="fr-CH" altLang="en-US" sz="1600" dirty="0" err="1"/>
              <a:t>Conduct</a:t>
            </a:r>
            <a:endParaRPr lang="fr-CH" altLang="en-US" sz="160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</a:t>
            </a:r>
            <a:r>
              <a:rPr lang="en-US" altLang="fr-FR" dirty="0">
                <a:solidFill>
                  <a:schemeClr val="accent1"/>
                </a:solidFill>
                <a:cs typeface="Calibri" panose="020F0502020204030204" pitchFamily="34" charset="0"/>
              </a:rPr>
              <a:t> between 10’000 and 400’000 CHF</a:t>
            </a:r>
            <a:br>
              <a:rPr lang="en-GB" altLang="fr-FR" dirty="0">
                <a:solidFill>
                  <a:schemeClr val="accent1"/>
                </a:solidFill>
                <a:cs typeface="Calibri" panose="020F0502020204030204" pitchFamily="34" charset="0"/>
              </a:rPr>
            </a:b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48D4D3A-DF2F-1D4B-A617-F0B4EBD719F6}"/>
              </a:ext>
            </a:extLst>
          </p:cNvPr>
          <p:cNvSpPr>
            <a:spLocks noEditPoints="1"/>
          </p:cNvSpPr>
          <p:nvPr/>
        </p:nvSpPr>
        <p:spPr bwMode="auto">
          <a:xfrm>
            <a:off x="850694" y="4010669"/>
            <a:ext cx="771905" cy="1974206"/>
          </a:xfrm>
          <a:custGeom>
            <a:avLst/>
            <a:gdLst>
              <a:gd name="T0" fmla="*/ 34 w 69"/>
              <a:gd name="T1" fmla="*/ 33 h 177"/>
              <a:gd name="T2" fmla="*/ 0 w 69"/>
              <a:gd name="T3" fmla="*/ 16 h 177"/>
              <a:gd name="T4" fmla="*/ 34 w 69"/>
              <a:gd name="T5" fmla="*/ 0 h 177"/>
              <a:gd name="T6" fmla="*/ 69 w 69"/>
              <a:gd name="T7" fmla="*/ 16 h 177"/>
              <a:gd name="T8" fmla="*/ 34 w 69"/>
              <a:gd name="T9" fmla="*/ 33 h 177"/>
              <a:gd name="T10" fmla="*/ 34 w 69"/>
              <a:gd name="T11" fmla="*/ 157 h 177"/>
              <a:gd name="T12" fmla="*/ 0 w 69"/>
              <a:gd name="T13" fmla="*/ 141 h 177"/>
              <a:gd name="T14" fmla="*/ 0 w 69"/>
              <a:gd name="T15" fmla="*/ 161 h 177"/>
              <a:gd name="T16" fmla="*/ 34 w 69"/>
              <a:gd name="T17" fmla="*/ 177 h 177"/>
              <a:gd name="T18" fmla="*/ 69 w 69"/>
              <a:gd name="T19" fmla="*/ 161 h 177"/>
              <a:gd name="T20" fmla="*/ 69 w 69"/>
              <a:gd name="T21" fmla="*/ 141 h 177"/>
              <a:gd name="T22" fmla="*/ 34 w 69"/>
              <a:gd name="T23" fmla="*/ 157 h 177"/>
              <a:gd name="T24" fmla="*/ 34 w 69"/>
              <a:gd name="T25" fmla="*/ 128 h 177"/>
              <a:gd name="T26" fmla="*/ 0 w 69"/>
              <a:gd name="T27" fmla="*/ 112 h 177"/>
              <a:gd name="T28" fmla="*/ 0 w 69"/>
              <a:gd name="T29" fmla="*/ 132 h 177"/>
              <a:gd name="T30" fmla="*/ 34 w 69"/>
              <a:gd name="T31" fmla="*/ 148 h 177"/>
              <a:gd name="T32" fmla="*/ 69 w 69"/>
              <a:gd name="T33" fmla="*/ 132 h 177"/>
              <a:gd name="T34" fmla="*/ 69 w 69"/>
              <a:gd name="T35" fmla="*/ 112 h 177"/>
              <a:gd name="T36" fmla="*/ 34 w 69"/>
              <a:gd name="T37" fmla="*/ 128 h 177"/>
              <a:gd name="T38" fmla="*/ 34 w 69"/>
              <a:gd name="T39" fmla="*/ 99 h 177"/>
              <a:gd name="T40" fmla="*/ 0 w 69"/>
              <a:gd name="T41" fmla="*/ 83 h 177"/>
              <a:gd name="T42" fmla="*/ 0 w 69"/>
              <a:gd name="T43" fmla="*/ 103 h 177"/>
              <a:gd name="T44" fmla="*/ 34 w 69"/>
              <a:gd name="T45" fmla="*/ 119 h 177"/>
              <a:gd name="T46" fmla="*/ 69 w 69"/>
              <a:gd name="T47" fmla="*/ 103 h 177"/>
              <a:gd name="T48" fmla="*/ 69 w 69"/>
              <a:gd name="T49" fmla="*/ 83 h 177"/>
              <a:gd name="T50" fmla="*/ 34 w 69"/>
              <a:gd name="T51" fmla="*/ 99 h 177"/>
              <a:gd name="T52" fmla="*/ 34 w 69"/>
              <a:gd name="T53" fmla="*/ 71 h 177"/>
              <a:gd name="T54" fmla="*/ 0 w 69"/>
              <a:gd name="T55" fmla="*/ 54 h 177"/>
              <a:gd name="T56" fmla="*/ 0 w 69"/>
              <a:gd name="T57" fmla="*/ 74 h 177"/>
              <a:gd name="T58" fmla="*/ 34 w 69"/>
              <a:gd name="T59" fmla="*/ 90 h 177"/>
              <a:gd name="T60" fmla="*/ 69 w 69"/>
              <a:gd name="T61" fmla="*/ 74 h 177"/>
              <a:gd name="T62" fmla="*/ 69 w 69"/>
              <a:gd name="T63" fmla="*/ 54 h 177"/>
              <a:gd name="T64" fmla="*/ 34 w 69"/>
              <a:gd name="T65" fmla="*/ 71 h 177"/>
              <a:gd name="T66" fmla="*/ 34 w 69"/>
              <a:gd name="T67" fmla="*/ 42 h 177"/>
              <a:gd name="T68" fmla="*/ 0 w 69"/>
              <a:gd name="T69" fmla="*/ 25 h 177"/>
              <a:gd name="T70" fmla="*/ 0 w 69"/>
              <a:gd name="T71" fmla="*/ 45 h 177"/>
              <a:gd name="T72" fmla="*/ 34 w 69"/>
              <a:gd name="T73" fmla="*/ 61 h 177"/>
              <a:gd name="T74" fmla="*/ 69 w 69"/>
              <a:gd name="T75" fmla="*/ 45 h 177"/>
              <a:gd name="T76" fmla="*/ 69 w 69"/>
              <a:gd name="T77" fmla="*/ 25 h 177"/>
              <a:gd name="T78" fmla="*/ 34 w 69"/>
              <a:gd name="T79" fmla="*/ 4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9" h="177">
                <a:moveTo>
                  <a:pt x="34" y="33"/>
                </a:moveTo>
                <a:cubicBezTo>
                  <a:pt x="15" y="33"/>
                  <a:pt x="0" y="25"/>
                  <a:pt x="0" y="16"/>
                </a:cubicBezTo>
                <a:cubicBezTo>
                  <a:pt x="0" y="7"/>
                  <a:pt x="15" y="0"/>
                  <a:pt x="34" y="0"/>
                </a:cubicBezTo>
                <a:cubicBezTo>
                  <a:pt x="53" y="0"/>
                  <a:pt x="69" y="7"/>
                  <a:pt x="69" y="16"/>
                </a:cubicBezTo>
                <a:cubicBezTo>
                  <a:pt x="69" y="25"/>
                  <a:pt x="53" y="33"/>
                  <a:pt x="34" y="33"/>
                </a:cubicBezTo>
                <a:close/>
                <a:moveTo>
                  <a:pt x="34" y="157"/>
                </a:moveTo>
                <a:cubicBezTo>
                  <a:pt x="15" y="157"/>
                  <a:pt x="0" y="150"/>
                  <a:pt x="0" y="14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15" y="177"/>
                  <a:pt x="34" y="177"/>
                </a:cubicBezTo>
                <a:cubicBezTo>
                  <a:pt x="53" y="177"/>
                  <a:pt x="69" y="170"/>
                  <a:pt x="69" y="161"/>
                </a:cubicBezTo>
                <a:cubicBezTo>
                  <a:pt x="69" y="141"/>
                  <a:pt x="69" y="141"/>
                  <a:pt x="69" y="141"/>
                </a:cubicBezTo>
                <a:cubicBezTo>
                  <a:pt x="69" y="150"/>
                  <a:pt x="53" y="157"/>
                  <a:pt x="34" y="157"/>
                </a:cubicBezTo>
                <a:close/>
                <a:moveTo>
                  <a:pt x="34" y="128"/>
                </a:moveTo>
                <a:cubicBezTo>
                  <a:pt x="15" y="128"/>
                  <a:pt x="0" y="121"/>
                  <a:pt x="0" y="11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1"/>
                  <a:pt x="15" y="148"/>
                  <a:pt x="34" y="148"/>
                </a:cubicBezTo>
                <a:cubicBezTo>
                  <a:pt x="53" y="148"/>
                  <a:pt x="69" y="141"/>
                  <a:pt x="69" y="132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69" y="121"/>
                  <a:pt x="53" y="128"/>
                  <a:pt x="34" y="128"/>
                </a:cubicBezTo>
                <a:close/>
                <a:moveTo>
                  <a:pt x="34" y="99"/>
                </a:moveTo>
                <a:cubicBezTo>
                  <a:pt x="15" y="99"/>
                  <a:pt x="0" y="92"/>
                  <a:pt x="0" y="8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2"/>
                  <a:pt x="15" y="119"/>
                  <a:pt x="34" y="119"/>
                </a:cubicBezTo>
                <a:cubicBezTo>
                  <a:pt x="53" y="119"/>
                  <a:pt x="69" y="112"/>
                  <a:pt x="69" y="103"/>
                </a:cubicBezTo>
                <a:cubicBezTo>
                  <a:pt x="69" y="83"/>
                  <a:pt x="69" y="83"/>
                  <a:pt x="69" y="83"/>
                </a:cubicBezTo>
                <a:cubicBezTo>
                  <a:pt x="69" y="92"/>
                  <a:pt x="53" y="99"/>
                  <a:pt x="34" y="99"/>
                </a:cubicBezTo>
                <a:close/>
                <a:moveTo>
                  <a:pt x="34" y="71"/>
                </a:moveTo>
                <a:cubicBezTo>
                  <a:pt x="15" y="71"/>
                  <a:pt x="0" y="63"/>
                  <a:pt x="0" y="5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3"/>
                  <a:pt x="15" y="90"/>
                  <a:pt x="34" y="90"/>
                </a:cubicBezTo>
                <a:cubicBezTo>
                  <a:pt x="53" y="90"/>
                  <a:pt x="69" y="83"/>
                  <a:pt x="69" y="74"/>
                </a:cubicBezTo>
                <a:cubicBezTo>
                  <a:pt x="69" y="54"/>
                  <a:pt x="69" y="54"/>
                  <a:pt x="69" y="54"/>
                </a:cubicBezTo>
                <a:cubicBezTo>
                  <a:pt x="69" y="63"/>
                  <a:pt x="53" y="71"/>
                  <a:pt x="34" y="71"/>
                </a:cubicBezTo>
                <a:close/>
                <a:moveTo>
                  <a:pt x="34" y="42"/>
                </a:moveTo>
                <a:cubicBezTo>
                  <a:pt x="15" y="42"/>
                  <a:pt x="0" y="34"/>
                  <a:pt x="0" y="2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4"/>
                  <a:pt x="15" y="61"/>
                  <a:pt x="34" y="61"/>
                </a:cubicBezTo>
                <a:cubicBezTo>
                  <a:pt x="53" y="61"/>
                  <a:pt x="69" y="54"/>
                  <a:pt x="69" y="4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4"/>
                  <a:pt x="53" y="42"/>
                  <a:pt x="34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F622EA-CB84-6245-BD81-8B9D437E7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3524" y="2314207"/>
            <a:ext cx="2270394" cy="264107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0650242-2C18-FE4D-859C-560AD70F387B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F6CD7A-CE52-9049-9F35-DD4C38E4D80F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507267-FBB0-684E-9FE1-623753D1E50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6C11D2D-135C-A64B-88F5-FA23C74C5D3D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A9CEC6-4F1E-7049-9EDF-F434B34DB6D2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5E28584-2956-C344-AC7E-96C427E3417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5D1E8E5-2209-2341-BEBA-E77CE7939E5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3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</a:t>
            </a:r>
            <a:b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Phase 1 : </a:t>
            </a:r>
            <a:r>
              <a:rPr lang="en-US" altLang="en-US" sz="2400" dirty="0">
                <a:solidFill>
                  <a:schemeClr val="accent2"/>
                </a:solidFill>
              </a:rPr>
              <a:t>“Market Survey” (MS) (Prequalification stage)</a:t>
            </a:r>
            <a:br>
              <a:rPr lang="en-US" altLang="en-US" sz="2400" dirty="0">
                <a:solidFill>
                  <a:schemeClr val="accent2"/>
                </a:solidFill>
              </a:rPr>
            </a:b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349856"/>
              </p:ext>
            </p:extLst>
          </p:nvPr>
        </p:nvGraphicFramePr>
        <p:xfrm>
          <a:off x="2644741" y="1522429"/>
          <a:ext cx="6442697" cy="4064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40E319C-6C30-A262-E619-554A57196CC7}"/>
              </a:ext>
            </a:extLst>
          </p:cNvPr>
          <p:cNvSpPr/>
          <p:nvPr/>
        </p:nvSpPr>
        <p:spPr>
          <a:xfrm>
            <a:off x="2286213" y="3193143"/>
            <a:ext cx="7619574" cy="15530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05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 - Phase 1 : </a:t>
            </a:r>
            <a:r>
              <a:rPr lang="en-US" altLang="en-US" sz="2400" dirty="0">
                <a:solidFill>
                  <a:schemeClr val="accent2"/>
                </a:solidFill>
              </a:rPr>
              <a:t>“Market Survey” (MS) </a:t>
            </a: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37" y="862553"/>
            <a:ext cx="3512978" cy="5372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8222" y="1410828"/>
            <a:ext cx="8209553" cy="370669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096000" y="2361413"/>
            <a:ext cx="1941922" cy="4666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8934826" y="3261033"/>
            <a:ext cx="1941922" cy="4666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57983" y="5592940"/>
            <a:ext cx="111260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Submission deadline: </a:t>
            </a:r>
            <a:r>
              <a:rPr lang="en-US" altLang="en-US" b="1" u="sng" dirty="0"/>
              <a:t>4 weeks</a:t>
            </a:r>
            <a:r>
              <a:rPr lang="en-US" altLang="en-US" dirty="0"/>
              <a:t>, or more if the MS is still online on the business opportunities table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944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9B32E5-0644-AB04-8FE4-07EC13E2B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018" y="1266965"/>
            <a:ext cx="9221487" cy="49822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 - Phase 1 : </a:t>
            </a:r>
            <a:r>
              <a:rPr lang="en-US" altLang="en-US" sz="2400" dirty="0">
                <a:solidFill>
                  <a:schemeClr val="accent2"/>
                </a:solidFill>
              </a:rPr>
              <a:t>“Market Survey” (MS) </a:t>
            </a: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911110"/>
            <a:ext cx="3337866" cy="451063"/>
          </a:xfrm>
          <a:prstGeom prst="rect">
            <a:avLst/>
          </a:prstGeom>
        </p:spPr>
      </p:pic>
      <p:sp>
        <p:nvSpPr>
          <p:cNvPr id="20" name="Down Arrow 19"/>
          <p:cNvSpPr/>
          <p:nvPr/>
        </p:nvSpPr>
        <p:spPr>
          <a:xfrm>
            <a:off x="2131770" y="5591034"/>
            <a:ext cx="146205" cy="355855"/>
          </a:xfrm>
          <a:prstGeom prst="downArrow">
            <a:avLst>
              <a:gd name="adj1" fmla="val 41667"/>
              <a:gd name="adj2" fmla="val 6666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848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37269" cy="48896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Requirements exceeding 400’000 CHF - Phase 1 </a:t>
            </a:r>
            <a:r>
              <a:rPr lang="en-US" altLang="en-US" sz="2400" dirty="0">
                <a:solidFill>
                  <a:schemeClr val="accent2"/>
                </a:solidFill>
              </a:rPr>
              <a:t>“Market Survey” (MS-5090/IT) </a:t>
            </a:r>
            <a:endParaRPr lang="en-US" sz="24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34" y="1208722"/>
            <a:ext cx="4157229" cy="5632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922" y="1208722"/>
            <a:ext cx="4302106" cy="5257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A97BBA-474B-01F9-BAEB-B12F1F2BD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434" y="2259485"/>
            <a:ext cx="5225862" cy="23390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CC9439-A66A-8059-5BE1-8B43BF9686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4988" y="1734478"/>
            <a:ext cx="5390999" cy="44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57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31637</TotalTime>
  <Words>1012</Words>
  <Application>Microsoft Office PowerPoint</Application>
  <PresentationFormat>Widescreen</PresentationFormat>
  <Paragraphs>155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Source Sans Pro</vt:lpstr>
      <vt:lpstr>Office Theme</vt:lpstr>
      <vt:lpstr>A Typical Tender Package Industry Webinar</vt:lpstr>
      <vt:lpstr>Tendering at CERN – A Quick Recap    </vt:lpstr>
      <vt:lpstr>Whether your company…</vt:lpstr>
      <vt:lpstr>Forthcoming Opportunities Page  Step 1 : Announcement     CERN’s Shopping List https://forthcoming-ms.app.cern.ch/#!/ </vt:lpstr>
      <vt:lpstr>Requirements between 10’000 and 400’000 CHF </vt:lpstr>
      <vt:lpstr>Requirements exceeding 400’000 CHF Phase 1 : “Market Survey” (MS) (Prequalification stage) </vt:lpstr>
      <vt:lpstr>Requirements exceeding 400’000 CHF - Phase 1 : “Market Survey” (MS) </vt:lpstr>
      <vt:lpstr>Requirements exceeding 400’000 CHF - Phase 1 : “Market Survey” (MS) </vt:lpstr>
      <vt:lpstr>Requirements exceeding 400’000 CHF - Phase 1 “Market Survey” (MS-5090/IT) </vt:lpstr>
      <vt:lpstr>Requirements exceeding 400’000 CHF - Phase 1 : “Market Survey” (MS) </vt:lpstr>
      <vt:lpstr>Requirements exceeding 400’000 CHF Phase 2 : “Invitation to Tender” (IT) (Tendering stage) </vt:lpstr>
      <vt:lpstr>Requirements exceeding 400’000 CHF - Phase 2 : “Invitation to tender” (IT) </vt:lpstr>
      <vt:lpstr>Requirements exceeding 400’000 CHF - Phase 2 : “Invitation to tender” (IT) </vt:lpstr>
      <vt:lpstr>Requirements exceeding 400’000 CHF - Phase 2 : “Invitation to tender” (IT) </vt:lpstr>
      <vt:lpstr>Requirements exceeding 400’000 CHF - Phase 2 : “Invitation to tender” (IT) </vt:lpstr>
      <vt:lpstr>Requirements exceeding 400’000 CHF - Phase 2 : “Invitation to tender” (IT) </vt:lpstr>
      <vt:lpstr>Conclusion: Success Factors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Adam William Horridge</cp:lastModifiedBy>
  <cp:revision>527</cp:revision>
  <cp:lastPrinted>2019-04-30T10:39:04Z</cp:lastPrinted>
  <dcterms:created xsi:type="dcterms:W3CDTF">2019-03-14T08:20:25Z</dcterms:created>
  <dcterms:modified xsi:type="dcterms:W3CDTF">2025-06-23T14:53:46Z</dcterms:modified>
</cp:coreProperties>
</file>