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Roboto Mon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2AA2F99-14CB-4E0A-AFBB-3E468BA9AF5A}">
  <a:tblStyle styleId="{52AA2F99-14CB-4E0A-AFBB-3E468BA9AF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RobotoMono-bold.fntdata"/><Relationship Id="rId12" Type="http://schemas.openxmlformats.org/officeDocument/2006/relationships/font" Target="fonts/RobotoMon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RobotoMono-boldItalic.fntdata"/><Relationship Id="rId14" Type="http://schemas.openxmlformats.org/officeDocument/2006/relationships/font" Target="fonts/RobotoMon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686a58db6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686a58db6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6ea05b8fcc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6ea05b8fcc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6f0bff477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6f0bff477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6ee5e43d9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6ee5e43d9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edms.cern.ch/ui/file/2045739/1.7/LHC-LV-ER-0001-v1.8.pdf" TargetMode="External"/><Relationship Id="rId4" Type="http://schemas.openxmlformats.org/officeDocument/2006/relationships/hyperlink" Target="https://edms.cern.ch/file/3284880/0.1/LHC-VC1-EC-0003_0_1.pdf" TargetMode="External"/><Relationship Id="rId5" Type="http://schemas.openxmlformats.org/officeDocument/2006/relationships/hyperlink" Target="https://edms.cern.ch/ui/file/3318941/0.1/LHC-LV-EC-0005_0_1.pdf" TargetMode="Externa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593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Task 2.2 news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0683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Maria, K. Skoufaris, Y. Angelis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Optics Tasks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8761D"/>
                </a:solidFill>
              </a:rPr>
              <a:t>On going:</a:t>
            </a:r>
            <a:endParaRPr>
              <a:solidFill>
                <a:srgbClr val="38761D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rgbClr val="38761D"/>
              </a:buClr>
              <a:buSzPct val="100000"/>
              <a:buChar char="●"/>
            </a:pPr>
            <a:r>
              <a:rPr lang="en">
                <a:solidFill>
                  <a:srgbClr val="38761D"/>
                </a:solidFill>
              </a:rPr>
              <a:t>2025-Q4 Full round </a:t>
            </a:r>
            <a:r>
              <a:rPr lang="en">
                <a:solidFill>
                  <a:srgbClr val="38761D"/>
                </a:solidFill>
              </a:rPr>
              <a:t>optics</a:t>
            </a:r>
            <a:r>
              <a:rPr lang="en">
                <a:solidFill>
                  <a:srgbClr val="38761D"/>
                </a:solidFill>
              </a:rPr>
              <a:t> cycle (Yannis) and Flat optics cycles (Kyriacos)</a:t>
            </a:r>
            <a:endParaRPr>
              <a:solidFill>
                <a:srgbClr val="38761D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Char char="●"/>
            </a:pPr>
            <a:r>
              <a:rPr lang="en">
                <a:solidFill>
                  <a:srgbClr val="38761D"/>
                </a:solidFill>
              </a:rPr>
              <a:t>2026-Q2 O</a:t>
            </a:r>
            <a:r>
              <a:rPr lang="en">
                <a:solidFill>
                  <a:srgbClr val="38761D"/>
                </a:solidFill>
              </a:rPr>
              <a:t>perational cycles for testing in IT String (Riccardo)</a:t>
            </a:r>
            <a:endParaRPr>
              <a:solidFill>
                <a:srgbClr val="38761D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ct val="100000"/>
              <a:buChar char="●"/>
            </a:pPr>
            <a:r>
              <a:rPr lang="en">
                <a:solidFill>
                  <a:srgbClr val="38761D"/>
                </a:solidFill>
              </a:rPr>
              <a:t>2025/9 Contribution to String day (Riccardo)</a:t>
            </a:r>
            <a:endParaRPr>
              <a:solidFill>
                <a:srgbClr val="38761D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9900"/>
                </a:solidFill>
              </a:rPr>
              <a:t>Urgent but not started yet:</a:t>
            </a:r>
            <a:endParaRPr>
              <a:solidFill>
                <a:srgbClr val="FF9900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rgbClr val="FF9900"/>
              </a:buClr>
              <a:buSzPct val="100000"/>
              <a:buChar char="●"/>
            </a:pPr>
            <a:r>
              <a:rPr lang="en">
                <a:solidFill>
                  <a:srgbClr val="FF9900"/>
                </a:solidFill>
              </a:rPr>
              <a:t>Reduction aperture analysis LHCb upgrade (MBW 42 mm and D1 70mm)</a:t>
            </a:r>
            <a:endParaRPr>
              <a:solidFill>
                <a:srgbClr val="FF9900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Char char="●"/>
            </a:pPr>
            <a:r>
              <a:rPr lang="en">
                <a:solidFill>
                  <a:srgbClr val="FF9900"/>
                </a:solidFill>
              </a:rPr>
              <a:t>Verify implication in Q11R8 reduction of current + MQ refurbishment</a:t>
            </a:r>
            <a:endParaRPr>
              <a:solidFill>
                <a:srgbClr val="FF9900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Char char="●"/>
            </a:pPr>
            <a:r>
              <a:rPr lang="en">
                <a:solidFill>
                  <a:srgbClr val="FF9900"/>
                </a:solidFill>
              </a:rPr>
              <a:t>ECRs on aperture models (see later)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Other items:</a:t>
            </a:r>
            <a:endParaRPr>
              <a:solidFill>
                <a:srgbClr val="FF0000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●"/>
            </a:pPr>
            <a:r>
              <a:rPr lang="en">
                <a:solidFill>
                  <a:srgbClr val="FF0000"/>
                </a:solidFill>
              </a:rPr>
              <a:t>Optics optimization for CLIQ suspended waiting on models from WP7.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4912" y="627762"/>
            <a:ext cx="2879677" cy="11303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311850" y="1851100"/>
            <a:ext cx="3524700" cy="1881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Xsuite-LSA implementation of triplet circuits</a:t>
            </a:r>
            <a:endParaRPr/>
          </a:p>
        </p:txBody>
      </p:sp>
      <p:sp>
        <p:nvSpPr>
          <p:cNvPr id="69" name="Google Shape;69;p15"/>
          <p:cNvSpPr/>
          <p:nvPr/>
        </p:nvSpPr>
        <p:spPr>
          <a:xfrm>
            <a:off x="311700" y="2112075"/>
            <a:ext cx="3480000" cy="156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mqxfa.a1r1: k1:= 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kqx1a.r1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lqx1a.r1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l:=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lqx1a.r1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fringe=...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mqxfa.b1r1: k1:= 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kqx1b.r1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lqx1b.r1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l:=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lqx1b.r1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fringe=...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mqxfb.a2r1: k1:=-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kqx2a.r1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lqx2a.r1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l:=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lqx2a.r1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fringe=...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mqxfb.b2r1: k1:=-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kqx2b.r1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lqx2b.r1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l:=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lqx2b.r1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fringe=...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mqxfa.a3r1: k1:= 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kqx3a.r1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lqx3a.r1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l:=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lqx3a.r1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fringe=...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mqxfa.b3r1: k1:= 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kqx3b.r1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lqx3b.r1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l:=</a:t>
            </a:r>
            <a:r>
              <a:rPr lang="en" sz="600">
                <a:solidFill>
                  <a:srgbClr val="9900FF"/>
                </a:solidFill>
                <a:latin typeface="Roboto Mono"/>
                <a:ea typeface="Roboto Mono"/>
                <a:cs typeface="Roboto Mono"/>
                <a:sym typeface="Roboto Mono"/>
              </a:rPr>
              <a:t>lqx3b.r1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, fringe=...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#Using 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individual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 magnet transfer functions of the integrated gradient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klqx1a.r1:=</a:t>
            </a:r>
            <a:r>
              <a:rPr lang="en" sz="600">
                <a:solidFill>
                  <a:srgbClr val="FF00FF"/>
                </a:solidFill>
                <a:latin typeface="Roboto Mono"/>
                <a:ea typeface="Roboto Mono"/>
                <a:cs typeface="Roboto Mono"/>
                <a:sym typeface="Roboto Mono"/>
              </a:rPr>
              <a:t>i_to_bl_q1ar1</a:t>
            </a: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(iqx.r1+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itqx1.r1+itqx1a.r1)/brho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klqx1b.r1:=</a:t>
            </a:r>
            <a:r>
              <a:rPr lang="en" sz="600">
                <a:solidFill>
                  <a:srgbClr val="FF00FF"/>
                </a:solidFill>
                <a:latin typeface="Roboto Mono"/>
                <a:ea typeface="Roboto Mono"/>
                <a:cs typeface="Roboto Mono"/>
                <a:sym typeface="Roboto Mono"/>
              </a:rPr>
              <a:t>i_to_bl_q1br1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(iqx.r1+itqx1.r1)/brho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klqx2a.r1:=</a:t>
            </a:r>
            <a:r>
              <a:rPr lang="en" sz="600">
                <a:solidFill>
                  <a:srgbClr val="FF00FF"/>
                </a:solidFill>
                <a:latin typeface="Roboto Mono"/>
                <a:ea typeface="Roboto Mono"/>
                <a:cs typeface="Roboto Mono"/>
                <a:sym typeface="Roboto Mono"/>
              </a:rPr>
              <a:t>i_to_bl_q2ar1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(iqx.r1)/brho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klqx2b.r1:=</a:t>
            </a:r>
            <a:r>
              <a:rPr lang="en" sz="600">
                <a:solidFill>
                  <a:srgbClr val="FF00FF"/>
                </a:solidFill>
                <a:latin typeface="Roboto Mono"/>
                <a:ea typeface="Roboto Mono"/>
                <a:cs typeface="Roboto Mono"/>
                <a:sym typeface="Roboto Mono"/>
              </a:rPr>
              <a:t>i_to_bl_q2br1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(iqx.r1)/brho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klqx3a.r1:=</a:t>
            </a:r>
            <a:r>
              <a:rPr lang="en" sz="600">
                <a:solidFill>
                  <a:srgbClr val="FF00FF"/>
                </a:solidFill>
                <a:latin typeface="Roboto Mono"/>
                <a:ea typeface="Roboto Mono"/>
                <a:cs typeface="Roboto Mono"/>
                <a:sym typeface="Roboto Mono"/>
              </a:rPr>
              <a:t>i_to_bl_q3ar1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(iqx.r1+itqx3.r1)/brho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klqx3b.r1:=</a:t>
            </a:r>
            <a:r>
              <a:rPr lang="en" sz="600">
                <a:solidFill>
                  <a:srgbClr val="FF00FF"/>
                </a:solidFill>
                <a:latin typeface="Roboto Mono"/>
                <a:ea typeface="Roboto Mono"/>
                <a:cs typeface="Roboto Mono"/>
                <a:sym typeface="Roboto Mono"/>
              </a:rPr>
              <a:t>i_to_bl_q3ar1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(iqx.r1+itqx3.r1)/brho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44000" y="923875"/>
            <a:ext cx="5492700" cy="7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arenR"/>
            </a:pPr>
            <a:r>
              <a:rPr lang="en" sz="1200"/>
              <a:t>LSA needs a energy independent variables to control the circuits 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arenR"/>
            </a:pPr>
            <a:r>
              <a:rPr lang="en" sz="1200"/>
              <a:t>Differently from LHC, operational optics will be matched using measured transfer functions (speed up </a:t>
            </a:r>
            <a:r>
              <a:rPr lang="en" sz="1200"/>
              <a:t>convergence</a:t>
            </a:r>
            <a:r>
              <a:rPr lang="en" sz="1200"/>
              <a:t> of OMC iterations)</a:t>
            </a:r>
            <a:endParaRPr sz="1200"/>
          </a:p>
        </p:txBody>
      </p:sp>
      <p:sp>
        <p:nvSpPr>
          <p:cNvPr id="71" name="Google Shape;71;p15"/>
          <p:cNvSpPr txBox="1"/>
          <p:nvPr/>
        </p:nvSpPr>
        <p:spPr>
          <a:xfrm>
            <a:off x="311700" y="1758075"/>
            <a:ext cx="1276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</a:rPr>
              <a:t>Xsuite model</a:t>
            </a:r>
            <a:endParaRPr b="1" sz="1100">
              <a:solidFill>
                <a:schemeClr val="dk2"/>
              </a:solidFill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3939275" y="1851100"/>
            <a:ext cx="5157600" cy="1881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/>
          <p:nvPr/>
        </p:nvSpPr>
        <p:spPr>
          <a:xfrm>
            <a:off x="3997400" y="1876000"/>
            <a:ext cx="4868400" cy="183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qx.r1    = "RQX.R1/I"   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r1("MQXFB.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R1/K"*BRHO)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itqx3.r1  = "RTQX3.R1/I" 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3a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r1("MQXFA.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3A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R1/K"*BRHO) - "RQX.R1/I"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itqx1.r1  = "RTQX1.R1/I" 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1b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r1("MQXFA.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1B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R1/K"*BRHO) - "RQX.R1/I"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itqx1a.r1 = "RTQX1A.R1/I"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r1("MQXFA.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R1/K"*BRHO) - "RQX.R1/I" - "RTQX1.R1/I"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endParaRPr sz="6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 i_to_bl_q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)/ lqx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.r1)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3a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 i_to_bl_q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3a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)/ lqx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3a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.r1)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1b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 i_to_bl_q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1b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)/ lqx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1b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.r1)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b_to_i_q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 i_to_bl_q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r1(</a:t>
            </a:r>
            <a:r>
              <a:rPr lang="en" sz="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)/ lqx</a:t>
            </a:r>
            <a:r>
              <a:rPr lang="en" sz="6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1a</a:t>
            </a:r>
            <a:r>
              <a:rPr lang="en"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.r1)</a:t>
            </a:r>
            <a:endParaRPr sz="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3997400" y="1780300"/>
            <a:ext cx="1276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</a:rPr>
              <a:t>LSA Parameters</a:t>
            </a:r>
            <a:endParaRPr b="1" sz="1100">
              <a:solidFill>
                <a:schemeClr val="dk2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69575" y="3786825"/>
            <a:ext cx="9074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</a:rPr>
              <a:t>L. Fiscarelli (WP3)</a:t>
            </a:r>
            <a:r>
              <a:rPr lang="en" sz="1200">
                <a:solidFill>
                  <a:schemeClr val="dk2"/>
                </a:solidFill>
              </a:rPr>
              <a:t> to provide the </a:t>
            </a:r>
            <a:r>
              <a:rPr lang="en" sz="1200">
                <a:solidFill>
                  <a:srgbClr val="FF00FF"/>
                </a:solidFill>
              </a:rPr>
              <a:t>transfer </a:t>
            </a:r>
            <a:r>
              <a:rPr lang="en" sz="1200">
                <a:solidFill>
                  <a:srgbClr val="FF00FF"/>
                </a:solidFill>
              </a:rPr>
              <a:t>functions </a:t>
            </a:r>
            <a:r>
              <a:rPr lang="en" sz="1200">
                <a:solidFill>
                  <a:srgbClr val="FF00FF"/>
                </a:solidFill>
              </a:rPr>
              <a:t>from current to integrated gradient</a:t>
            </a:r>
            <a:r>
              <a:rPr lang="en" sz="1200">
                <a:solidFill>
                  <a:schemeClr val="dk2"/>
                </a:solidFill>
              </a:rPr>
              <a:t> and </a:t>
            </a:r>
            <a:r>
              <a:rPr lang="en" sz="1200">
                <a:solidFill>
                  <a:srgbClr val="9900FF"/>
                </a:solidFill>
              </a:rPr>
              <a:t>magnetic length</a:t>
            </a:r>
            <a:r>
              <a:rPr lang="en" sz="1200">
                <a:solidFill>
                  <a:schemeClr val="dk2"/>
                </a:solidFill>
              </a:rPr>
              <a:t> for individual magnets in the form of parameters of the Fidel model and/or tabulated functions. </a:t>
            </a:r>
            <a:r>
              <a:rPr b="1" lang="en" sz="1200">
                <a:solidFill>
                  <a:schemeClr val="dk2"/>
                </a:solidFill>
              </a:rPr>
              <a:t>R. De Maria (WP2)</a:t>
            </a:r>
            <a:r>
              <a:rPr lang="en" sz="1200">
                <a:solidFill>
                  <a:schemeClr val="dk2"/>
                </a:solidFill>
              </a:rPr>
              <a:t> provide </a:t>
            </a:r>
            <a:r>
              <a:rPr lang="en" sz="1200">
                <a:solidFill>
                  <a:srgbClr val="0000FF"/>
                </a:solidFill>
              </a:rPr>
              <a:t>scaled gradients</a:t>
            </a:r>
            <a:r>
              <a:rPr lang="en" sz="1200">
                <a:solidFill>
                  <a:schemeClr val="dk2"/>
                </a:solidFill>
              </a:rPr>
              <a:t> for the HL-LHC cycle. </a:t>
            </a:r>
            <a:r>
              <a:rPr b="1" lang="en" sz="1200">
                <a:solidFill>
                  <a:schemeClr val="dk2"/>
                </a:solidFill>
              </a:rPr>
              <a:t>M. Hostletter (OP)</a:t>
            </a:r>
            <a:r>
              <a:rPr lang="en" sz="1200">
                <a:solidFill>
                  <a:schemeClr val="dk2"/>
                </a:solidFill>
              </a:rPr>
              <a:t> uploads </a:t>
            </a:r>
            <a:r>
              <a:rPr lang="en" sz="1200">
                <a:solidFill>
                  <a:srgbClr val="FF00FF"/>
                </a:solidFill>
              </a:rPr>
              <a:t>transfer functions</a:t>
            </a:r>
            <a:r>
              <a:rPr lang="en" sz="1200">
                <a:solidFill>
                  <a:schemeClr val="dk2"/>
                </a:solidFill>
              </a:rPr>
              <a:t> and </a:t>
            </a:r>
            <a:r>
              <a:rPr lang="en" sz="1200">
                <a:solidFill>
                  <a:srgbClr val="0000FF"/>
                </a:solidFill>
              </a:rPr>
              <a:t>scaled </a:t>
            </a:r>
            <a:r>
              <a:rPr lang="en" sz="1200">
                <a:solidFill>
                  <a:srgbClr val="0000FF"/>
                </a:solidFill>
              </a:rPr>
              <a:t>gradients</a:t>
            </a:r>
            <a:r>
              <a:rPr lang="en" sz="1200">
                <a:solidFill>
                  <a:schemeClr val="dk2"/>
                </a:solidFill>
              </a:rPr>
              <a:t> in LSA.  </a:t>
            </a:r>
            <a:r>
              <a:rPr lang="en" sz="1200">
                <a:solidFill>
                  <a:schemeClr val="dk2"/>
                </a:solidFill>
              </a:rPr>
              <a:t>To be tested in Q2/2026 in the String OP test.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 flipH="1">
            <a:off x="1828425" y="4580450"/>
            <a:ext cx="73752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R. De Maria, L. Fiscarelli, M. Hostletter, S. Yammine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String Day</a:t>
            </a: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375" y="1017725"/>
            <a:ext cx="3160325" cy="119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4350" y="1017713"/>
            <a:ext cx="4877126" cy="51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4275" y="2078476"/>
            <a:ext cx="5991976" cy="2997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ECR - on aperture</a:t>
            </a:r>
            <a:endParaRPr/>
          </a:p>
        </p:txBody>
      </p:sp>
      <p:graphicFrame>
        <p:nvGraphicFramePr>
          <p:cNvPr id="90" name="Google Shape;90;p17"/>
          <p:cNvGraphicFramePr/>
          <p:nvPr/>
        </p:nvGraphicFramePr>
        <p:xfrm>
          <a:off x="311700" y="1251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{52AA2F99-14CB-4E0A-AFBB-3E468BA9AF5A}</a:tableStyleId>
              </a:tblPr>
              <a:tblGrid>
                <a:gridCol w="2563175"/>
                <a:gridCol w="1095025"/>
                <a:gridCol w="3471850"/>
              </a:tblGrid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Title</a:t>
                      </a:r>
                      <a:endParaRPr b="1" sz="11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Deadline</a:t>
                      </a:r>
                      <a:endParaRPr b="1" sz="11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Actions</a:t>
                      </a:r>
                      <a:endParaRPr b="1" sz="1100"/>
                    </a:p>
                  </a:txBody>
                  <a:tcPr marT="18275" marB="18275" marR="18275" marL="1827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u="sng">
                          <a:solidFill>
                            <a:schemeClr val="hlink"/>
                          </a:solidFill>
                          <a:hlinkClick r:id="rId3"/>
                        </a:rPr>
                        <a:t>Vacuum Layout LSS5 LS3 1.8</a:t>
                      </a:r>
                      <a:endParaRPr sz="11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2025-07-22 EC</a:t>
                      </a:r>
                      <a:endParaRPr sz="1100"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Validate new aperture models in LDB/optics</a:t>
                      </a:r>
                      <a:endParaRPr sz="1100"/>
                    </a:p>
                  </a:txBody>
                  <a:tcPr marT="18275" marB="18275" marR="18275" marL="1827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u="sng">
                          <a:solidFill>
                            <a:schemeClr val="hlink"/>
                          </a:solidFill>
                          <a:hlinkClick r:id="rId4"/>
                        </a:rPr>
                        <a:t>ATLAS experimental beam vacuum layout configuration for RUN 4</a:t>
                      </a:r>
                      <a:endParaRPr sz="11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EC expired</a:t>
                      </a:r>
                      <a:endParaRPr sz="11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</a:rPr>
                        <a:t>Validate new aperture models in LDB/optics</a:t>
                      </a:r>
                      <a:endParaRPr sz="1100"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u="sng">
                          <a:solidFill>
                            <a:schemeClr val="hlink"/>
                          </a:solidFill>
                          <a:hlinkClick r:id="rId5"/>
                        </a:rPr>
                        <a:t>B5L4.B Layout change</a:t>
                      </a:r>
                      <a:endParaRPr sz="11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2025-07-18 APP</a:t>
                      </a:r>
                      <a:endParaRPr sz="11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Followed-up with impedance, e-cloud</a:t>
                      </a:r>
                      <a:endParaRPr sz="1100"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91" name="Google Shape;91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9525" y="2305925"/>
            <a:ext cx="6253230" cy="2602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