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608" r:id="rId2"/>
    <p:sldId id="2611" r:id="rId3"/>
    <p:sldId id="2621" r:id="rId4"/>
    <p:sldId id="2622" r:id="rId5"/>
    <p:sldId id="2624" r:id="rId6"/>
    <p:sldId id="2604" r:id="rId7"/>
    <p:sldId id="2606" r:id="rId8"/>
    <p:sldId id="2627" r:id="rId9"/>
    <p:sldId id="2609" r:id="rId10"/>
    <p:sldId id="2612" r:id="rId11"/>
    <p:sldId id="2623" r:id="rId12"/>
    <p:sldId id="2615" r:id="rId13"/>
    <p:sldId id="2628" r:id="rId14"/>
    <p:sldId id="2617" r:id="rId15"/>
    <p:sldId id="2619" r:id="rId16"/>
    <p:sldId id="2629" r:id="rId17"/>
    <p:sldId id="2607" r:id="rId18"/>
  </p:sldIdLst>
  <p:sldSz cx="9144000" cy="5143500" type="screen16x9"/>
  <p:notesSz cx="6669088" cy="9926638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kus Zerlauth" initials="MZ" lastIdx="1" clrIdx="0">
    <p:extLst>
      <p:ext uri="{19B8F6BF-5375-455C-9EA6-DF929625EA0E}">
        <p15:presenceInfo xmlns:p15="http://schemas.microsoft.com/office/powerpoint/2012/main" userId="S::markus.zerlauth@cern.ch::5f12ab63-b3c0-438f-8c94-e72fc022f9fe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  <a:srgbClr val="BCE292"/>
    <a:srgbClr val="5FB9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64" autoAdjust="0"/>
    <p:restoredTop sz="92781" autoAdjust="0"/>
  </p:normalViewPr>
  <p:slideViewPr>
    <p:cSldViewPr snapToObjects="1" showGuides="1">
      <p:cViewPr varScale="1">
        <p:scale>
          <a:sx n="150" d="100"/>
          <a:sy n="150" d="100"/>
        </p:scale>
        <p:origin x="630" y="12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3929" tIns="46964" rIns="93929" bIns="46964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3929" tIns="46964" rIns="93929" bIns="46964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23/06/2025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6332"/>
          </a:xfrm>
          <a:prstGeom prst="rect">
            <a:avLst/>
          </a:prstGeom>
        </p:spPr>
        <p:txBody>
          <a:bodyPr vert="horz" lIns="93929" tIns="46964" rIns="93929" bIns="46964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6332"/>
          </a:xfrm>
          <a:prstGeom prst="rect">
            <a:avLst/>
          </a:prstGeom>
        </p:spPr>
        <p:txBody>
          <a:bodyPr vert="horz" lIns="93929" tIns="46964" rIns="93929" bIns="46964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3929" tIns="46964" rIns="93929" bIns="46964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3929" tIns="46964" rIns="93929" bIns="46964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23/06/2025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6988" y="744538"/>
            <a:ext cx="6615112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29" tIns="46964" rIns="93929" bIns="46964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3929" tIns="46964" rIns="93929" bIns="46964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6332"/>
          </a:xfrm>
          <a:prstGeom prst="rect">
            <a:avLst/>
          </a:prstGeom>
        </p:spPr>
        <p:txBody>
          <a:bodyPr vert="horz" lIns="93929" tIns="46964" rIns="93929" bIns="46964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6332"/>
          </a:xfrm>
          <a:prstGeom prst="rect">
            <a:avLst/>
          </a:prstGeom>
        </p:spPr>
        <p:txBody>
          <a:bodyPr vert="horz" lIns="93929" tIns="46964" rIns="93929" bIns="46964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L. Fiscarelli - Update on TF of MQXF magnets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L. Fiscarelli - Update on TF of MQXF magnets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L. Fiscarelli - Update on TF of MQXF magnets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L. Fiscarelli - Update on TF of MQXF magnets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L. Fiscarelli - Update on TF of MQXF magnets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/>
              <a:t>L. Fiscarelli - Update on TF of MQXF magnets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en-GB" noProof="0"/>
              <a:t>L. Fiscarelli - Update on TF of MQXF magnets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L. Fiscarelli - Update on TF of MQXF magnets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4228E8-7E91-4451-80D9-515160C456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600" y="1755150"/>
            <a:ext cx="7016824" cy="1350000"/>
          </a:xfrm>
        </p:spPr>
        <p:txBody>
          <a:bodyPr/>
          <a:lstStyle/>
          <a:p>
            <a:r>
              <a:rPr lang="en-US" dirty="0"/>
              <a:t>Update on TF of MQXFB (Q2)</a:t>
            </a:r>
            <a:br>
              <a:rPr lang="en-US" dirty="0"/>
            </a:br>
            <a:r>
              <a:rPr lang="en-US" dirty="0"/>
              <a:t>and MQXFA (Q1/3) 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A7250F-868E-8A5F-F8CA-9A34745C7D9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Lucio Fiscarelli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CCF214-4A27-9FA0-BE7F-10999FE7F14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17.06.2025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15101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484525-1EDB-66B3-6862-C88687FFCB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EF7604-C5F6-A163-2BB4-05EF125B91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368" y="1347614"/>
            <a:ext cx="7920000" cy="540000"/>
          </a:xfrm>
        </p:spPr>
        <p:txBody>
          <a:bodyPr/>
          <a:lstStyle/>
          <a:p>
            <a:r>
              <a:rPr lang="en-US" dirty="0"/>
              <a:t>MQXFA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D752A4-D8F6-151F-7E6F-959C3E2B3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Fiscarelli - Update on TF of MQXF magnets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D9E782-9A57-4EBF-EFA0-1800A3F8B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86596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43FA33-F4F1-5EE1-0348-0FFEC06CE9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48E923-D721-111E-C10D-F036B696B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E979D5F2-0726-D291-5431-8A9F12710A8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62658" y="768225"/>
            <a:ext cx="3365326" cy="3912974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lvl="1" indent="0">
              <a:buNone/>
            </a:pPr>
            <a:r>
              <a:rPr lang="en-US" sz="1400" b="1" dirty="0"/>
              <a:t>Magnet</a:t>
            </a:r>
          </a:p>
          <a:p>
            <a:pPr lvl="1"/>
            <a:r>
              <a:rPr lang="en-US" sz="1400" dirty="0"/>
              <a:t>Coil-pack</a:t>
            </a:r>
          </a:p>
          <a:p>
            <a:pPr lvl="1"/>
            <a:r>
              <a:rPr lang="en-US" sz="1400" dirty="0"/>
              <a:t>Centering</a:t>
            </a:r>
          </a:p>
          <a:p>
            <a:pPr lvl="1"/>
            <a:r>
              <a:rPr lang="en-US" sz="1400" u="sng" dirty="0"/>
              <a:t>Loading</a:t>
            </a:r>
            <a:endParaRPr lang="en-US" sz="1600" b="1" dirty="0"/>
          </a:p>
          <a:p>
            <a:pPr marL="0" lvl="1" indent="0">
              <a:buNone/>
            </a:pPr>
            <a:endParaRPr lang="en-US" sz="1600" b="1" dirty="0"/>
          </a:p>
          <a:p>
            <a:pPr marL="0" lvl="1" indent="0">
              <a:buNone/>
            </a:pPr>
            <a:r>
              <a:rPr lang="en-US" sz="1400" b="1" dirty="0"/>
              <a:t>Magnet</a:t>
            </a:r>
            <a:endParaRPr lang="en-US" sz="1400" u="sng" dirty="0"/>
          </a:p>
          <a:p>
            <a:pPr lvl="1"/>
            <a:r>
              <a:rPr lang="en-US" sz="1400" dirty="0"/>
              <a:t> Test in vertical</a:t>
            </a:r>
          </a:p>
          <a:p>
            <a:pPr lvl="1"/>
            <a:endParaRPr lang="en-US" sz="1400" dirty="0"/>
          </a:p>
          <a:p>
            <a:pPr marL="457200" lvl="1" indent="0">
              <a:buNone/>
            </a:pPr>
            <a:endParaRPr lang="en-US" sz="1400" dirty="0"/>
          </a:p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r>
              <a:rPr lang="en-US" sz="1400" b="1" dirty="0">
                <a:solidFill>
                  <a:srgbClr val="5A5A5A"/>
                </a:solidFill>
                <a:latin typeface="Arial"/>
              </a:rPr>
              <a:t>C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ryo</a:t>
            </a:r>
            <a:r>
              <a:rPr lang="en-US" sz="1400" b="1" dirty="0">
                <a:solidFill>
                  <a:srgbClr val="5A5A5A"/>
                </a:solidFill>
                <a:latin typeface="Arial"/>
              </a:rPr>
              <a:t>-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assembly (2 MQXFA magnets)</a:t>
            </a:r>
            <a:endParaRPr kumimoji="0" lang="en-US" sz="1400" b="0" i="0" u="sng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GB" sz="1400" b="0" i="0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TF calibration and alignment at nominal</a:t>
            </a:r>
            <a:endParaRPr lang="en-US" sz="1800" dirty="0"/>
          </a:p>
        </p:txBody>
      </p:sp>
      <p:sp>
        <p:nvSpPr>
          <p:cNvPr id="15" name="Title 5">
            <a:extLst>
              <a:ext uri="{FF2B5EF4-FFF2-40B4-BE49-F238E27FC236}">
                <a16:creationId xmlns:a16="http://schemas.microsoft.com/office/drawing/2014/main" id="{C6022BCE-E7EC-DDBC-5F9F-AF0B151932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US" dirty="0"/>
              <a:t>Magnetic tests on MQXFB</a:t>
            </a:r>
            <a:endParaRPr lang="en-GB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360B55D7-0273-749A-92A2-76384878B9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L. Fiscarelli - Update on TF of MQXF magnets</a:t>
            </a:r>
            <a:endParaRPr lang="en-GB" noProof="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5784BFF-7146-F7FC-F3AA-5E62395FD16C}"/>
              </a:ext>
            </a:extLst>
          </p:cNvPr>
          <p:cNvSpPr txBox="1"/>
          <p:nvPr/>
        </p:nvSpPr>
        <p:spPr>
          <a:xfrm>
            <a:off x="4283968" y="934537"/>
            <a:ext cx="1728192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1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tabLst/>
              <a:defRPr/>
            </a:pPr>
            <a:r>
              <a:rPr kumimoji="0" lang="en-US" sz="1400" b="0" i="0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Reference measurement at warm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C78CDFF5-708B-4822-7DA4-E7AC6739C022}"/>
              </a:ext>
            </a:extLst>
          </p:cNvPr>
          <p:cNvCxnSpPr>
            <a:cxnSpLocks/>
          </p:cNvCxnSpPr>
          <p:nvPr/>
        </p:nvCxnSpPr>
        <p:spPr>
          <a:xfrm flipV="1">
            <a:off x="2581454" y="1275606"/>
            <a:ext cx="1630506" cy="435904"/>
          </a:xfrm>
          <a:prstGeom prst="straightConnector1">
            <a:avLst/>
          </a:prstGeom>
          <a:ln w="15875">
            <a:solidFill>
              <a:schemeClr val="tx1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9D320B6-1E1C-2080-3CF4-FF5ED5375E56}"/>
              </a:ext>
            </a:extLst>
          </p:cNvPr>
          <p:cNvSpPr txBox="1"/>
          <p:nvPr/>
        </p:nvSpPr>
        <p:spPr>
          <a:xfrm>
            <a:off x="4355976" y="4019103"/>
            <a:ext cx="1872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1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tabLst/>
              <a:defRPr/>
            </a:pPr>
            <a:r>
              <a:rPr lang="en-US" sz="1400" dirty="0">
                <a:solidFill>
                  <a:srgbClr val="FF0000"/>
                </a:solidFill>
                <a:latin typeface="Arial"/>
              </a:rPr>
              <a:t>Final measurement</a:t>
            </a:r>
            <a:endParaRPr kumimoji="0" lang="en-US" sz="1400" b="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A101455-6050-1FC5-9565-063A80ABB438}"/>
              </a:ext>
            </a:extLst>
          </p:cNvPr>
          <p:cNvCxnSpPr>
            <a:cxnSpLocks/>
            <a:endCxn id="17" idx="1"/>
          </p:cNvCxnSpPr>
          <p:nvPr/>
        </p:nvCxnSpPr>
        <p:spPr>
          <a:xfrm>
            <a:off x="3676274" y="3881277"/>
            <a:ext cx="679702" cy="291715"/>
          </a:xfrm>
          <a:prstGeom prst="straightConnector1">
            <a:avLst/>
          </a:prstGeom>
          <a:ln w="15875">
            <a:solidFill>
              <a:schemeClr val="tx1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Left Brace 29">
            <a:extLst>
              <a:ext uri="{FF2B5EF4-FFF2-40B4-BE49-F238E27FC236}">
                <a16:creationId xmlns:a16="http://schemas.microsoft.com/office/drawing/2014/main" id="{10C48B48-9253-6AF3-5D60-BFA067A7DE0C}"/>
              </a:ext>
            </a:extLst>
          </p:cNvPr>
          <p:cNvSpPr/>
          <p:nvPr/>
        </p:nvSpPr>
        <p:spPr>
          <a:xfrm>
            <a:off x="981125" y="843558"/>
            <a:ext cx="81533" cy="1008112"/>
          </a:xfrm>
          <a:prstGeom prst="leftBrac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Left Brace 30">
            <a:extLst>
              <a:ext uri="{FF2B5EF4-FFF2-40B4-BE49-F238E27FC236}">
                <a16:creationId xmlns:a16="http://schemas.microsoft.com/office/drawing/2014/main" id="{7DDC92D2-FBAE-F4EC-D2DF-04C83243529B}"/>
              </a:ext>
            </a:extLst>
          </p:cNvPr>
          <p:cNvSpPr/>
          <p:nvPr/>
        </p:nvSpPr>
        <p:spPr>
          <a:xfrm>
            <a:off x="990650" y="2036682"/>
            <a:ext cx="62673" cy="1982421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315CC87-E228-C477-E1D8-D16169906993}"/>
              </a:ext>
            </a:extLst>
          </p:cNvPr>
          <p:cNvSpPr txBox="1"/>
          <p:nvPr/>
        </p:nvSpPr>
        <p:spPr>
          <a:xfrm rot="16200000">
            <a:off x="-20067" y="1094231"/>
            <a:ext cx="136168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1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Ambient temperature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C647D8E-55C3-0143-038C-AE032DF97FE0}"/>
              </a:ext>
            </a:extLst>
          </p:cNvPr>
          <p:cNvSpPr txBox="1"/>
          <p:nvPr/>
        </p:nvSpPr>
        <p:spPr>
          <a:xfrm rot="16200000">
            <a:off x="-7221" y="2874003"/>
            <a:ext cx="136168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1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1.9 K</a:t>
            </a:r>
          </a:p>
        </p:txBody>
      </p:sp>
      <p:pic>
        <p:nvPicPr>
          <p:cNvPr id="8" name="Picture 2" descr="Cabling for LHC Upgrade Wraps Up – Berkeley Lab News Center">
            <a:extLst>
              <a:ext uri="{FF2B5EF4-FFF2-40B4-BE49-F238E27FC236}">
                <a16:creationId xmlns:a16="http://schemas.microsoft.com/office/drawing/2014/main" id="{FDD1D22D-3DCB-C834-BA42-6AA9FFBD8E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576" y="606152"/>
            <a:ext cx="1664291" cy="1109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Installation of the MQXFA05 in the vertical Test Dewar 2 for testing">
            <a:extLst>
              <a:ext uri="{FF2B5EF4-FFF2-40B4-BE49-F238E27FC236}">
                <a16:creationId xmlns:a16="http://schemas.microsoft.com/office/drawing/2014/main" id="{58CF3E7C-94F9-CE14-BD23-832AD52440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9615" y="1669594"/>
            <a:ext cx="1246660" cy="1662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G. AMBROSIO | Senior scientist | Fermi National Accelerator Laboratory  (Fermilab), Batavia | Fermilab | Magnet Systems Department | Research  profile">
            <a:extLst>
              <a:ext uri="{FF2B5EF4-FFF2-40B4-BE49-F238E27FC236}">
                <a16:creationId xmlns:a16="http://schemas.microsoft.com/office/drawing/2014/main" id="{8D70DD7D-397B-06A5-FD68-BAC9B8BA60A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82"/>
          <a:stretch/>
        </p:blipFill>
        <p:spPr bwMode="auto">
          <a:xfrm>
            <a:off x="6250880" y="3260073"/>
            <a:ext cx="1658681" cy="1396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0FE3768-3C47-6037-1574-8FBFAFE29D2D}"/>
              </a:ext>
            </a:extLst>
          </p:cNvPr>
          <p:cNvSpPr txBox="1"/>
          <p:nvPr/>
        </p:nvSpPr>
        <p:spPr>
          <a:xfrm>
            <a:off x="4306044" y="2327780"/>
            <a:ext cx="2307952" cy="7817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1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tabLst/>
              <a:defRPr/>
            </a:pPr>
            <a:r>
              <a:rPr kumimoji="0" lang="en-US" sz="1400" b="0" i="0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Limited absolute accuracy</a:t>
            </a:r>
          </a:p>
          <a:p>
            <a:pPr marL="0" marR="0" lvl="1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tabLst/>
              <a:defRPr/>
            </a:pPr>
            <a:r>
              <a:rPr kumimoji="0" lang="en-US" sz="1400" b="0" i="0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but they can be used to improve the TF prediction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CC8351E-2083-D81D-96FD-06BEF405007A}"/>
              </a:ext>
            </a:extLst>
          </p:cNvPr>
          <p:cNvCxnSpPr>
            <a:cxnSpLocks/>
          </p:cNvCxnSpPr>
          <p:nvPr/>
        </p:nvCxnSpPr>
        <p:spPr>
          <a:xfrm>
            <a:off x="3131840" y="2571750"/>
            <a:ext cx="1088775" cy="169546"/>
          </a:xfrm>
          <a:prstGeom prst="straightConnector1">
            <a:avLst/>
          </a:prstGeom>
          <a:ln w="15875">
            <a:solidFill>
              <a:schemeClr val="tx1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98327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C97532-FFEA-125E-E05E-699267C22C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B98D32-05F3-6612-D4C0-7D42D3AADD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Available measurement data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8BDBFA-842B-BCC2-DED6-8665AB6246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Fiscarelli - Update on TF of MQXF magnets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90BEB9-ED96-2F99-7DC9-371A2A877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3D36A5B9-A7A7-FD2C-D9BD-C568D71EC4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4882031"/>
              </p:ext>
            </p:extLst>
          </p:nvPr>
        </p:nvGraphicFramePr>
        <p:xfrm>
          <a:off x="318398" y="987574"/>
          <a:ext cx="8568940" cy="2448274"/>
        </p:xfrm>
        <a:graphic>
          <a:graphicData uri="http://schemas.openxmlformats.org/drawingml/2006/table">
            <a:tbl>
              <a:tblPr/>
              <a:tblGrid>
                <a:gridCol w="721712">
                  <a:extLst>
                    <a:ext uri="{9D8B030D-6E8A-4147-A177-3AD203B41FA5}">
                      <a16:colId xmlns:a16="http://schemas.microsoft.com/office/drawing/2014/main" val="671752304"/>
                    </a:ext>
                  </a:extLst>
                </a:gridCol>
                <a:gridCol w="163031">
                  <a:extLst>
                    <a:ext uri="{9D8B030D-6E8A-4147-A177-3AD203B41FA5}">
                      <a16:colId xmlns:a16="http://schemas.microsoft.com/office/drawing/2014/main" val="324861564"/>
                    </a:ext>
                  </a:extLst>
                </a:gridCol>
                <a:gridCol w="163031">
                  <a:extLst>
                    <a:ext uri="{9D8B030D-6E8A-4147-A177-3AD203B41FA5}">
                      <a16:colId xmlns:a16="http://schemas.microsoft.com/office/drawing/2014/main" val="1281194212"/>
                    </a:ext>
                  </a:extLst>
                </a:gridCol>
                <a:gridCol w="163031">
                  <a:extLst>
                    <a:ext uri="{9D8B030D-6E8A-4147-A177-3AD203B41FA5}">
                      <a16:colId xmlns:a16="http://schemas.microsoft.com/office/drawing/2014/main" val="4151191583"/>
                    </a:ext>
                  </a:extLst>
                </a:gridCol>
                <a:gridCol w="163031">
                  <a:extLst>
                    <a:ext uri="{9D8B030D-6E8A-4147-A177-3AD203B41FA5}">
                      <a16:colId xmlns:a16="http://schemas.microsoft.com/office/drawing/2014/main" val="277392685"/>
                    </a:ext>
                  </a:extLst>
                </a:gridCol>
                <a:gridCol w="163031">
                  <a:extLst>
                    <a:ext uri="{9D8B030D-6E8A-4147-A177-3AD203B41FA5}">
                      <a16:colId xmlns:a16="http://schemas.microsoft.com/office/drawing/2014/main" val="1554690293"/>
                    </a:ext>
                  </a:extLst>
                </a:gridCol>
                <a:gridCol w="163031">
                  <a:extLst>
                    <a:ext uri="{9D8B030D-6E8A-4147-A177-3AD203B41FA5}">
                      <a16:colId xmlns:a16="http://schemas.microsoft.com/office/drawing/2014/main" val="3689478000"/>
                    </a:ext>
                  </a:extLst>
                </a:gridCol>
                <a:gridCol w="163031">
                  <a:extLst>
                    <a:ext uri="{9D8B030D-6E8A-4147-A177-3AD203B41FA5}">
                      <a16:colId xmlns:a16="http://schemas.microsoft.com/office/drawing/2014/main" val="3090050259"/>
                    </a:ext>
                  </a:extLst>
                </a:gridCol>
                <a:gridCol w="163031">
                  <a:extLst>
                    <a:ext uri="{9D8B030D-6E8A-4147-A177-3AD203B41FA5}">
                      <a16:colId xmlns:a16="http://schemas.microsoft.com/office/drawing/2014/main" val="2598319542"/>
                    </a:ext>
                  </a:extLst>
                </a:gridCol>
                <a:gridCol w="163031">
                  <a:extLst>
                    <a:ext uri="{9D8B030D-6E8A-4147-A177-3AD203B41FA5}">
                      <a16:colId xmlns:a16="http://schemas.microsoft.com/office/drawing/2014/main" val="236331285"/>
                    </a:ext>
                  </a:extLst>
                </a:gridCol>
                <a:gridCol w="163031">
                  <a:extLst>
                    <a:ext uri="{9D8B030D-6E8A-4147-A177-3AD203B41FA5}">
                      <a16:colId xmlns:a16="http://schemas.microsoft.com/office/drawing/2014/main" val="1655065233"/>
                    </a:ext>
                  </a:extLst>
                </a:gridCol>
                <a:gridCol w="163031">
                  <a:extLst>
                    <a:ext uri="{9D8B030D-6E8A-4147-A177-3AD203B41FA5}">
                      <a16:colId xmlns:a16="http://schemas.microsoft.com/office/drawing/2014/main" val="2242243284"/>
                    </a:ext>
                  </a:extLst>
                </a:gridCol>
                <a:gridCol w="163031">
                  <a:extLst>
                    <a:ext uri="{9D8B030D-6E8A-4147-A177-3AD203B41FA5}">
                      <a16:colId xmlns:a16="http://schemas.microsoft.com/office/drawing/2014/main" val="2707281004"/>
                    </a:ext>
                  </a:extLst>
                </a:gridCol>
                <a:gridCol w="163031">
                  <a:extLst>
                    <a:ext uri="{9D8B030D-6E8A-4147-A177-3AD203B41FA5}">
                      <a16:colId xmlns:a16="http://schemas.microsoft.com/office/drawing/2014/main" val="2271285096"/>
                    </a:ext>
                  </a:extLst>
                </a:gridCol>
                <a:gridCol w="163031">
                  <a:extLst>
                    <a:ext uri="{9D8B030D-6E8A-4147-A177-3AD203B41FA5}">
                      <a16:colId xmlns:a16="http://schemas.microsoft.com/office/drawing/2014/main" val="1867508485"/>
                    </a:ext>
                  </a:extLst>
                </a:gridCol>
                <a:gridCol w="163031">
                  <a:extLst>
                    <a:ext uri="{9D8B030D-6E8A-4147-A177-3AD203B41FA5}">
                      <a16:colId xmlns:a16="http://schemas.microsoft.com/office/drawing/2014/main" val="1825671385"/>
                    </a:ext>
                  </a:extLst>
                </a:gridCol>
                <a:gridCol w="163031">
                  <a:extLst>
                    <a:ext uri="{9D8B030D-6E8A-4147-A177-3AD203B41FA5}">
                      <a16:colId xmlns:a16="http://schemas.microsoft.com/office/drawing/2014/main" val="855145685"/>
                    </a:ext>
                  </a:extLst>
                </a:gridCol>
                <a:gridCol w="163031">
                  <a:extLst>
                    <a:ext uri="{9D8B030D-6E8A-4147-A177-3AD203B41FA5}">
                      <a16:colId xmlns:a16="http://schemas.microsoft.com/office/drawing/2014/main" val="720473443"/>
                    </a:ext>
                  </a:extLst>
                </a:gridCol>
                <a:gridCol w="163031">
                  <a:extLst>
                    <a:ext uri="{9D8B030D-6E8A-4147-A177-3AD203B41FA5}">
                      <a16:colId xmlns:a16="http://schemas.microsoft.com/office/drawing/2014/main" val="807701125"/>
                    </a:ext>
                  </a:extLst>
                </a:gridCol>
                <a:gridCol w="163031">
                  <a:extLst>
                    <a:ext uri="{9D8B030D-6E8A-4147-A177-3AD203B41FA5}">
                      <a16:colId xmlns:a16="http://schemas.microsoft.com/office/drawing/2014/main" val="4145228417"/>
                    </a:ext>
                  </a:extLst>
                </a:gridCol>
                <a:gridCol w="163031">
                  <a:extLst>
                    <a:ext uri="{9D8B030D-6E8A-4147-A177-3AD203B41FA5}">
                      <a16:colId xmlns:a16="http://schemas.microsoft.com/office/drawing/2014/main" val="240075504"/>
                    </a:ext>
                  </a:extLst>
                </a:gridCol>
                <a:gridCol w="163031">
                  <a:extLst>
                    <a:ext uri="{9D8B030D-6E8A-4147-A177-3AD203B41FA5}">
                      <a16:colId xmlns:a16="http://schemas.microsoft.com/office/drawing/2014/main" val="269514254"/>
                    </a:ext>
                  </a:extLst>
                </a:gridCol>
                <a:gridCol w="163031">
                  <a:extLst>
                    <a:ext uri="{9D8B030D-6E8A-4147-A177-3AD203B41FA5}">
                      <a16:colId xmlns:a16="http://schemas.microsoft.com/office/drawing/2014/main" val="3937001807"/>
                    </a:ext>
                  </a:extLst>
                </a:gridCol>
                <a:gridCol w="163031">
                  <a:extLst>
                    <a:ext uri="{9D8B030D-6E8A-4147-A177-3AD203B41FA5}">
                      <a16:colId xmlns:a16="http://schemas.microsoft.com/office/drawing/2014/main" val="3232966033"/>
                    </a:ext>
                  </a:extLst>
                </a:gridCol>
                <a:gridCol w="163031">
                  <a:extLst>
                    <a:ext uri="{9D8B030D-6E8A-4147-A177-3AD203B41FA5}">
                      <a16:colId xmlns:a16="http://schemas.microsoft.com/office/drawing/2014/main" val="1660636407"/>
                    </a:ext>
                  </a:extLst>
                </a:gridCol>
                <a:gridCol w="163031">
                  <a:extLst>
                    <a:ext uri="{9D8B030D-6E8A-4147-A177-3AD203B41FA5}">
                      <a16:colId xmlns:a16="http://schemas.microsoft.com/office/drawing/2014/main" val="2517306458"/>
                    </a:ext>
                  </a:extLst>
                </a:gridCol>
                <a:gridCol w="163031">
                  <a:extLst>
                    <a:ext uri="{9D8B030D-6E8A-4147-A177-3AD203B41FA5}">
                      <a16:colId xmlns:a16="http://schemas.microsoft.com/office/drawing/2014/main" val="1056993725"/>
                    </a:ext>
                  </a:extLst>
                </a:gridCol>
                <a:gridCol w="163031">
                  <a:extLst>
                    <a:ext uri="{9D8B030D-6E8A-4147-A177-3AD203B41FA5}">
                      <a16:colId xmlns:a16="http://schemas.microsoft.com/office/drawing/2014/main" val="1377437558"/>
                    </a:ext>
                  </a:extLst>
                </a:gridCol>
                <a:gridCol w="163031">
                  <a:extLst>
                    <a:ext uri="{9D8B030D-6E8A-4147-A177-3AD203B41FA5}">
                      <a16:colId xmlns:a16="http://schemas.microsoft.com/office/drawing/2014/main" val="1838287074"/>
                    </a:ext>
                  </a:extLst>
                </a:gridCol>
                <a:gridCol w="163031">
                  <a:extLst>
                    <a:ext uri="{9D8B030D-6E8A-4147-A177-3AD203B41FA5}">
                      <a16:colId xmlns:a16="http://schemas.microsoft.com/office/drawing/2014/main" val="3035939324"/>
                    </a:ext>
                  </a:extLst>
                </a:gridCol>
                <a:gridCol w="163031">
                  <a:extLst>
                    <a:ext uri="{9D8B030D-6E8A-4147-A177-3AD203B41FA5}">
                      <a16:colId xmlns:a16="http://schemas.microsoft.com/office/drawing/2014/main" val="102868122"/>
                    </a:ext>
                  </a:extLst>
                </a:gridCol>
                <a:gridCol w="163031">
                  <a:extLst>
                    <a:ext uri="{9D8B030D-6E8A-4147-A177-3AD203B41FA5}">
                      <a16:colId xmlns:a16="http://schemas.microsoft.com/office/drawing/2014/main" val="2993676079"/>
                    </a:ext>
                  </a:extLst>
                </a:gridCol>
                <a:gridCol w="163031">
                  <a:extLst>
                    <a:ext uri="{9D8B030D-6E8A-4147-A177-3AD203B41FA5}">
                      <a16:colId xmlns:a16="http://schemas.microsoft.com/office/drawing/2014/main" val="2089389116"/>
                    </a:ext>
                  </a:extLst>
                </a:gridCol>
                <a:gridCol w="163031">
                  <a:extLst>
                    <a:ext uri="{9D8B030D-6E8A-4147-A177-3AD203B41FA5}">
                      <a16:colId xmlns:a16="http://schemas.microsoft.com/office/drawing/2014/main" val="2120488480"/>
                    </a:ext>
                  </a:extLst>
                </a:gridCol>
                <a:gridCol w="163031">
                  <a:extLst>
                    <a:ext uri="{9D8B030D-6E8A-4147-A177-3AD203B41FA5}">
                      <a16:colId xmlns:a16="http://schemas.microsoft.com/office/drawing/2014/main" val="2010624195"/>
                    </a:ext>
                  </a:extLst>
                </a:gridCol>
                <a:gridCol w="163031">
                  <a:extLst>
                    <a:ext uri="{9D8B030D-6E8A-4147-A177-3AD203B41FA5}">
                      <a16:colId xmlns:a16="http://schemas.microsoft.com/office/drawing/2014/main" val="2212055741"/>
                    </a:ext>
                  </a:extLst>
                </a:gridCol>
                <a:gridCol w="163031">
                  <a:extLst>
                    <a:ext uri="{9D8B030D-6E8A-4147-A177-3AD203B41FA5}">
                      <a16:colId xmlns:a16="http://schemas.microsoft.com/office/drawing/2014/main" val="4154254887"/>
                    </a:ext>
                  </a:extLst>
                </a:gridCol>
                <a:gridCol w="163031">
                  <a:extLst>
                    <a:ext uri="{9D8B030D-6E8A-4147-A177-3AD203B41FA5}">
                      <a16:colId xmlns:a16="http://schemas.microsoft.com/office/drawing/2014/main" val="4127371416"/>
                    </a:ext>
                  </a:extLst>
                </a:gridCol>
                <a:gridCol w="163031">
                  <a:extLst>
                    <a:ext uri="{9D8B030D-6E8A-4147-A177-3AD203B41FA5}">
                      <a16:colId xmlns:a16="http://schemas.microsoft.com/office/drawing/2014/main" val="3797123799"/>
                    </a:ext>
                  </a:extLst>
                </a:gridCol>
                <a:gridCol w="163031">
                  <a:extLst>
                    <a:ext uri="{9D8B030D-6E8A-4147-A177-3AD203B41FA5}">
                      <a16:colId xmlns:a16="http://schemas.microsoft.com/office/drawing/2014/main" val="1484729321"/>
                    </a:ext>
                  </a:extLst>
                </a:gridCol>
                <a:gridCol w="163031">
                  <a:extLst>
                    <a:ext uri="{9D8B030D-6E8A-4147-A177-3AD203B41FA5}">
                      <a16:colId xmlns:a16="http://schemas.microsoft.com/office/drawing/2014/main" val="996865631"/>
                    </a:ext>
                  </a:extLst>
                </a:gridCol>
                <a:gridCol w="163031">
                  <a:extLst>
                    <a:ext uri="{9D8B030D-6E8A-4147-A177-3AD203B41FA5}">
                      <a16:colId xmlns:a16="http://schemas.microsoft.com/office/drawing/2014/main" val="948820862"/>
                    </a:ext>
                  </a:extLst>
                </a:gridCol>
                <a:gridCol w="163031">
                  <a:extLst>
                    <a:ext uri="{9D8B030D-6E8A-4147-A177-3AD203B41FA5}">
                      <a16:colId xmlns:a16="http://schemas.microsoft.com/office/drawing/2014/main" val="2608163727"/>
                    </a:ext>
                  </a:extLst>
                </a:gridCol>
                <a:gridCol w="163031">
                  <a:extLst>
                    <a:ext uri="{9D8B030D-6E8A-4147-A177-3AD203B41FA5}">
                      <a16:colId xmlns:a16="http://schemas.microsoft.com/office/drawing/2014/main" val="1533646497"/>
                    </a:ext>
                  </a:extLst>
                </a:gridCol>
                <a:gridCol w="163031">
                  <a:extLst>
                    <a:ext uri="{9D8B030D-6E8A-4147-A177-3AD203B41FA5}">
                      <a16:colId xmlns:a16="http://schemas.microsoft.com/office/drawing/2014/main" val="1387926608"/>
                    </a:ext>
                  </a:extLst>
                </a:gridCol>
                <a:gridCol w="163031">
                  <a:extLst>
                    <a:ext uri="{9D8B030D-6E8A-4147-A177-3AD203B41FA5}">
                      <a16:colId xmlns:a16="http://schemas.microsoft.com/office/drawing/2014/main" val="3254222158"/>
                    </a:ext>
                  </a:extLst>
                </a:gridCol>
                <a:gridCol w="163031">
                  <a:extLst>
                    <a:ext uri="{9D8B030D-6E8A-4147-A177-3AD203B41FA5}">
                      <a16:colId xmlns:a16="http://schemas.microsoft.com/office/drawing/2014/main" val="2045015286"/>
                    </a:ext>
                  </a:extLst>
                </a:gridCol>
                <a:gridCol w="173901">
                  <a:extLst>
                    <a:ext uri="{9D8B030D-6E8A-4147-A177-3AD203B41FA5}">
                      <a16:colId xmlns:a16="http://schemas.microsoft.com/office/drawing/2014/main" val="662219503"/>
                    </a:ext>
                  </a:extLst>
                </a:gridCol>
                <a:gridCol w="173901">
                  <a:extLst>
                    <a:ext uri="{9D8B030D-6E8A-4147-A177-3AD203B41FA5}">
                      <a16:colId xmlns:a16="http://schemas.microsoft.com/office/drawing/2014/main" val="3601982865"/>
                    </a:ext>
                  </a:extLst>
                </a:gridCol>
              </a:tblGrid>
              <a:tr h="29948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Coil FNAL</a:t>
                      </a:r>
                    </a:p>
                  </a:txBody>
                  <a:tcPr marL="5815" marR="5815" marT="58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3755414"/>
                  </a:ext>
                </a:extLst>
              </a:tr>
              <a:tr h="29948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Coil BNL</a:t>
                      </a:r>
                    </a:p>
                  </a:txBody>
                  <a:tcPr marL="5815" marR="5815" marT="58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5159885"/>
                  </a:ext>
                </a:extLst>
              </a:tr>
              <a:tr h="58679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Magnet</a:t>
                      </a:r>
                    </a:p>
                  </a:txBody>
                  <a:tcPr marL="5815" marR="5815" marT="58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14b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8b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7b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13b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12b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17b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16b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B2B2B2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1967924"/>
                  </a:ext>
                </a:extLst>
              </a:tr>
              <a:tr h="37623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Vertical test</a:t>
                      </a:r>
                    </a:p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(BNL)</a:t>
                      </a:r>
                    </a:p>
                  </a:txBody>
                  <a:tcPr marL="5815" marR="5815" marT="58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7079428"/>
                  </a:ext>
                </a:extLst>
              </a:tr>
              <a:tr h="29948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Cold mass</a:t>
                      </a:r>
                    </a:p>
                  </a:txBody>
                  <a:tcPr marL="5815" marR="5815" marT="58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LQXFA01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LQXFA02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LQXFA03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LQXFA04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LQXFA05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LQXFA06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LQXFA07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LQXFA08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LQXFA09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LQXFA10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796694"/>
                  </a:ext>
                </a:extLst>
              </a:tr>
              <a:tr h="58679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 test</a:t>
                      </a:r>
                    </a:p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(FNAL)</a:t>
                      </a:r>
                    </a:p>
                  </a:txBody>
                  <a:tcPr marL="5815" marR="5815" marT="58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test at CERN 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test at CERN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test at CERN</a:t>
                      </a:r>
                    </a:p>
                  </a:txBody>
                  <a:tcPr marL="5815" marR="5815" marT="5815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5815" marR="5815" marT="5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15" marR="5815" marT="581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5664613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A62BD3D-E35F-5C7B-ED91-79175EF446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5065698"/>
              </p:ext>
            </p:extLst>
          </p:nvPr>
        </p:nvGraphicFramePr>
        <p:xfrm>
          <a:off x="361504" y="3570060"/>
          <a:ext cx="3674818" cy="531495"/>
        </p:xfrm>
        <a:graphic>
          <a:graphicData uri="http://schemas.openxmlformats.org/drawingml/2006/table">
            <a:tbl>
              <a:tblPr/>
              <a:tblGrid>
                <a:gridCol w="128014">
                  <a:extLst>
                    <a:ext uri="{9D8B030D-6E8A-4147-A177-3AD203B41FA5}">
                      <a16:colId xmlns:a16="http://schemas.microsoft.com/office/drawing/2014/main" val="1386442917"/>
                    </a:ext>
                  </a:extLst>
                </a:gridCol>
                <a:gridCol w="128014">
                  <a:extLst>
                    <a:ext uri="{9D8B030D-6E8A-4147-A177-3AD203B41FA5}">
                      <a16:colId xmlns:a16="http://schemas.microsoft.com/office/drawing/2014/main" val="2792404523"/>
                    </a:ext>
                  </a:extLst>
                </a:gridCol>
                <a:gridCol w="128014">
                  <a:extLst>
                    <a:ext uri="{9D8B030D-6E8A-4147-A177-3AD203B41FA5}">
                      <a16:colId xmlns:a16="http://schemas.microsoft.com/office/drawing/2014/main" val="2936489140"/>
                    </a:ext>
                  </a:extLst>
                </a:gridCol>
                <a:gridCol w="128014">
                  <a:extLst>
                    <a:ext uri="{9D8B030D-6E8A-4147-A177-3AD203B41FA5}">
                      <a16:colId xmlns:a16="http://schemas.microsoft.com/office/drawing/2014/main" val="2092499802"/>
                    </a:ext>
                  </a:extLst>
                </a:gridCol>
                <a:gridCol w="128014">
                  <a:extLst>
                    <a:ext uri="{9D8B030D-6E8A-4147-A177-3AD203B41FA5}">
                      <a16:colId xmlns:a16="http://schemas.microsoft.com/office/drawing/2014/main" val="3989836112"/>
                    </a:ext>
                  </a:extLst>
                </a:gridCol>
                <a:gridCol w="128014">
                  <a:extLst>
                    <a:ext uri="{9D8B030D-6E8A-4147-A177-3AD203B41FA5}">
                      <a16:colId xmlns:a16="http://schemas.microsoft.com/office/drawing/2014/main" val="4059118708"/>
                    </a:ext>
                  </a:extLst>
                </a:gridCol>
                <a:gridCol w="128014">
                  <a:extLst>
                    <a:ext uri="{9D8B030D-6E8A-4147-A177-3AD203B41FA5}">
                      <a16:colId xmlns:a16="http://schemas.microsoft.com/office/drawing/2014/main" val="1169870224"/>
                    </a:ext>
                  </a:extLst>
                </a:gridCol>
                <a:gridCol w="128014">
                  <a:extLst>
                    <a:ext uri="{9D8B030D-6E8A-4147-A177-3AD203B41FA5}">
                      <a16:colId xmlns:a16="http://schemas.microsoft.com/office/drawing/2014/main" val="786478728"/>
                    </a:ext>
                  </a:extLst>
                </a:gridCol>
                <a:gridCol w="128014">
                  <a:extLst>
                    <a:ext uri="{9D8B030D-6E8A-4147-A177-3AD203B41FA5}">
                      <a16:colId xmlns:a16="http://schemas.microsoft.com/office/drawing/2014/main" val="414140733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3892921018"/>
                    </a:ext>
                  </a:extLst>
                </a:gridCol>
                <a:gridCol w="128014">
                  <a:extLst>
                    <a:ext uri="{9D8B030D-6E8A-4147-A177-3AD203B41FA5}">
                      <a16:colId xmlns:a16="http://schemas.microsoft.com/office/drawing/2014/main" val="3752445747"/>
                    </a:ext>
                  </a:extLst>
                </a:gridCol>
                <a:gridCol w="128014">
                  <a:extLst>
                    <a:ext uri="{9D8B030D-6E8A-4147-A177-3AD203B41FA5}">
                      <a16:colId xmlns:a16="http://schemas.microsoft.com/office/drawing/2014/main" val="3526670473"/>
                    </a:ext>
                  </a:extLst>
                </a:gridCol>
                <a:gridCol w="128014">
                  <a:extLst>
                    <a:ext uri="{9D8B030D-6E8A-4147-A177-3AD203B41FA5}">
                      <a16:colId xmlns:a16="http://schemas.microsoft.com/office/drawing/2014/main" val="1185967165"/>
                    </a:ext>
                  </a:extLst>
                </a:gridCol>
                <a:gridCol w="128014">
                  <a:extLst>
                    <a:ext uri="{9D8B030D-6E8A-4147-A177-3AD203B41FA5}">
                      <a16:colId xmlns:a16="http://schemas.microsoft.com/office/drawing/2014/main" val="1398459356"/>
                    </a:ext>
                  </a:extLst>
                </a:gridCol>
                <a:gridCol w="128014">
                  <a:extLst>
                    <a:ext uri="{9D8B030D-6E8A-4147-A177-3AD203B41FA5}">
                      <a16:colId xmlns:a16="http://schemas.microsoft.com/office/drawing/2014/main" val="3599102703"/>
                    </a:ext>
                  </a:extLst>
                </a:gridCol>
                <a:gridCol w="128014">
                  <a:extLst>
                    <a:ext uri="{9D8B030D-6E8A-4147-A177-3AD203B41FA5}">
                      <a16:colId xmlns:a16="http://schemas.microsoft.com/office/drawing/2014/main" val="1389544954"/>
                    </a:ext>
                  </a:extLst>
                </a:gridCol>
                <a:gridCol w="128014">
                  <a:extLst>
                    <a:ext uri="{9D8B030D-6E8A-4147-A177-3AD203B41FA5}">
                      <a16:colId xmlns:a16="http://schemas.microsoft.com/office/drawing/2014/main" val="3882305892"/>
                    </a:ext>
                  </a:extLst>
                </a:gridCol>
                <a:gridCol w="128014">
                  <a:extLst>
                    <a:ext uri="{9D8B030D-6E8A-4147-A177-3AD203B41FA5}">
                      <a16:colId xmlns:a16="http://schemas.microsoft.com/office/drawing/2014/main" val="990143979"/>
                    </a:ext>
                  </a:extLst>
                </a:gridCol>
                <a:gridCol w="128014">
                  <a:extLst>
                    <a:ext uri="{9D8B030D-6E8A-4147-A177-3AD203B41FA5}">
                      <a16:colId xmlns:a16="http://schemas.microsoft.com/office/drawing/2014/main" val="3659772924"/>
                    </a:ext>
                  </a:extLst>
                </a:gridCol>
                <a:gridCol w="50800">
                  <a:extLst>
                    <a:ext uri="{9D8B030D-6E8A-4147-A177-3AD203B41FA5}">
                      <a16:colId xmlns:a16="http://schemas.microsoft.com/office/drawing/2014/main" val="2001877779"/>
                    </a:ext>
                  </a:extLst>
                </a:gridCol>
                <a:gridCol w="128014">
                  <a:extLst>
                    <a:ext uri="{9D8B030D-6E8A-4147-A177-3AD203B41FA5}">
                      <a16:colId xmlns:a16="http://schemas.microsoft.com/office/drawing/2014/main" val="1916230549"/>
                    </a:ext>
                  </a:extLst>
                </a:gridCol>
                <a:gridCol w="128014">
                  <a:extLst>
                    <a:ext uri="{9D8B030D-6E8A-4147-A177-3AD203B41FA5}">
                      <a16:colId xmlns:a16="http://schemas.microsoft.com/office/drawing/2014/main" val="1302062225"/>
                    </a:ext>
                  </a:extLst>
                </a:gridCol>
                <a:gridCol w="128014">
                  <a:extLst>
                    <a:ext uri="{9D8B030D-6E8A-4147-A177-3AD203B41FA5}">
                      <a16:colId xmlns:a16="http://schemas.microsoft.com/office/drawing/2014/main" val="3902649073"/>
                    </a:ext>
                  </a:extLst>
                </a:gridCol>
                <a:gridCol w="128014">
                  <a:extLst>
                    <a:ext uri="{9D8B030D-6E8A-4147-A177-3AD203B41FA5}">
                      <a16:colId xmlns:a16="http://schemas.microsoft.com/office/drawing/2014/main" val="3349652359"/>
                    </a:ext>
                  </a:extLst>
                </a:gridCol>
                <a:gridCol w="128014">
                  <a:extLst>
                    <a:ext uri="{9D8B030D-6E8A-4147-A177-3AD203B41FA5}">
                      <a16:colId xmlns:a16="http://schemas.microsoft.com/office/drawing/2014/main" val="2335827305"/>
                    </a:ext>
                  </a:extLst>
                </a:gridCol>
                <a:gridCol w="128014">
                  <a:extLst>
                    <a:ext uri="{9D8B030D-6E8A-4147-A177-3AD203B41FA5}">
                      <a16:colId xmlns:a16="http://schemas.microsoft.com/office/drawing/2014/main" val="3989899764"/>
                    </a:ext>
                  </a:extLst>
                </a:gridCol>
                <a:gridCol w="128014">
                  <a:extLst>
                    <a:ext uri="{9D8B030D-6E8A-4147-A177-3AD203B41FA5}">
                      <a16:colId xmlns:a16="http://schemas.microsoft.com/office/drawing/2014/main" val="1532671594"/>
                    </a:ext>
                  </a:extLst>
                </a:gridCol>
                <a:gridCol w="128014">
                  <a:extLst>
                    <a:ext uri="{9D8B030D-6E8A-4147-A177-3AD203B41FA5}">
                      <a16:colId xmlns:a16="http://schemas.microsoft.com/office/drawing/2014/main" val="2055392722"/>
                    </a:ext>
                  </a:extLst>
                </a:gridCol>
                <a:gridCol w="128014">
                  <a:extLst>
                    <a:ext uri="{9D8B030D-6E8A-4147-A177-3AD203B41FA5}">
                      <a16:colId xmlns:a16="http://schemas.microsoft.com/office/drawing/2014/main" val="2188792793"/>
                    </a:ext>
                  </a:extLst>
                </a:gridCol>
                <a:gridCol w="50800">
                  <a:extLst>
                    <a:ext uri="{9D8B030D-6E8A-4147-A177-3AD203B41FA5}">
                      <a16:colId xmlns:a16="http://schemas.microsoft.com/office/drawing/2014/main" val="2824525171"/>
                    </a:ext>
                  </a:extLst>
                </a:gridCol>
              </a:tblGrid>
              <a:tr h="14710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1775589"/>
                  </a:ext>
                </a:extLst>
              </a:tr>
              <a:tr h="147106"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Accepted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n-going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 do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6180019"/>
                  </a:ext>
                </a:extLst>
              </a:tr>
              <a:tr h="147106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24055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58160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00C399-3625-3774-AEF8-61EC56BE08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C8ADF-988A-44FF-2DF5-921909DF70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Available data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2AC4EB-ABE3-5115-4E6A-0AF66FB19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Fiscarelli - Update on TF of MQXF magnets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7AC93A-725C-86A0-5DD5-BEB205C0C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0F076B2E-25EA-A430-5F8F-C55D7C6CB5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7071915"/>
              </p:ext>
            </p:extLst>
          </p:nvPr>
        </p:nvGraphicFramePr>
        <p:xfrm>
          <a:off x="916123" y="707097"/>
          <a:ext cx="7253676" cy="3729305"/>
        </p:xfrm>
        <a:graphic>
          <a:graphicData uri="http://schemas.openxmlformats.org/drawingml/2006/table">
            <a:tbl>
              <a:tblPr/>
              <a:tblGrid>
                <a:gridCol w="781448">
                  <a:extLst>
                    <a:ext uri="{9D8B030D-6E8A-4147-A177-3AD203B41FA5}">
                      <a16:colId xmlns:a16="http://schemas.microsoft.com/office/drawing/2014/main" val="2431098257"/>
                    </a:ext>
                  </a:extLst>
                </a:gridCol>
                <a:gridCol w="781448">
                  <a:extLst>
                    <a:ext uri="{9D8B030D-6E8A-4147-A177-3AD203B41FA5}">
                      <a16:colId xmlns:a16="http://schemas.microsoft.com/office/drawing/2014/main" val="137618021"/>
                    </a:ext>
                  </a:extLst>
                </a:gridCol>
                <a:gridCol w="781448">
                  <a:extLst>
                    <a:ext uri="{9D8B030D-6E8A-4147-A177-3AD203B41FA5}">
                      <a16:colId xmlns:a16="http://schemas.microsoft.com/office/drawing/2014/main" val="1602080677"/>
                    </a:ext>
                  </a:extLst>
                </a:gridCol>
                <a:gridCol w="781448">
                  <a:extLst>
                    <a:ext uri="{9D8B030D-6E8A-4147-A177-3AD203B41FA5}">
                      <a16:colId xmlns:a16="http://schemas.microsoft.com/office/drawing/2014/main" val="2851225404"/>
                    </a:ext>
                  </a:extLst>
                </a:gridCol>
                <a:gridCol w="891770">
                  <a:extLst>
                    <a:ext uri="{9D8B030D-6E8A-4147-A177-3AD203B41FA5}">
                      <a16:colId xmlns:a16="http://schemas.microsoft.com/office/drawing/2014/main" val="414285849"/>
                    </a:ext>
                  </a:extLst>
                </a:gridCol>
                <a:gridCol w="891770">
                  <a:extLst>
                    <a:ext uri="{9D8B030D-6E8A-4147-A177-3AD203B41FA5}">
                      <a16:colId xmlns:a16="http://schemas.microsoft.com/office/drawing/2014/main" val="1369071960"/>
                    </a:ext>
                  </a:extLst>
                </a:gridCol>
                <a:gridCol w="781448">
                  <a:extLst>
                    <a:ext uri="{9D8B030D-6E8A-4147-A177-3AD203B41FA5}">
                      <a16:colId xmlns:a16="http://schemas.microsoft.com/office/drawing/2014/main" val="3487316789"/>
                    </a:ext>
                  </a:extLst>
                </a:gridCol>
                <a:gridCol w="781448">
                  <a:extLst>
                    <a:ext uri="{9D8B030D-6E8A-4147-A177-3AD203B41FA5}">
                      <a16:colId xmlns:a16="http://schemas.microsoft.com/office/drawing/2014/main" val="2171588851"/>
                    </a:ext>
                  </a:extLst>
                </a:gridCol>
                <a:gridCol w="781448">
                  <a:extLst>
                    <a:ext uri="{9D8B030D-6E8A-4147-A177-3AD203B41FA5}">
                      <a16:colId xmlns:a16="http://schemas.microsoft.com/office/drawing/2014/main" val="1335116304"/>
                    </a:ext>
                  </a:extLst>
                </a:gridCol>
              </a:tblGrid>
              <a:tr h="141489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Cold mass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Magnet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Warm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Cold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4853280"/>
                  </a:ext>
                </a:extLst>
              </a:tr>
              <a:tr h="14148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Integrated TF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Central TF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Magnetic length 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∆</a:t>
                      </a: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same cold mass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Integrated TF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Central TF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Magnetic length 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14553031"/>
                  </a:ext>
                </a:extLst>
              </a:tr>
              <a:tr h="14148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(T kA-1 )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(T m-1 kA-1 )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(m)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(units)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(T kA-1 )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(T m-1 kA-1 )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(m)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9841617"/>
                  </a:ext>
                </a:extLst>
              </a:tr>
              <a:tr h="14148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LQXFA01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37.198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8.831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4.213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34.486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8.180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4.216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6473121"/>
                  </a:ext>
                </a:extLst>
              </a:tr>
              <a:tr h="14148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37.178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8.828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4.211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34.501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8.189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4.213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1822951"/>
                  </a:ext>
                </a:extLst>
              </a:tr>
              <a:tr h="14148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LQXFA02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37.350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8.870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4.211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34.644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8.219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4.215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7205697"/>
                  </a:ext>
                </a:extLst>
              </a:tr>
              <a:tr h="14148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37.293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8.857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4.210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34.619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8.213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4.215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4481342"/>
                  </a:ext>
                </a:extLst>
              </a:tr>
              <a:tr h="14148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LQXFA03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37.394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8.877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4.213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Tested at FNAL (results not released yet)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878845"/>
                  </a:ext>
                </a:extLst>
              </a:tr>
              <a:tr h="14148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37.322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8.865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4.210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2790249"/>
                  </a:ext>
                </a:extLst>
              </a:tr>
              <a:tr h="14148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LQXFA04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14b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37.287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8.856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4.210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Test at CERN Oct-Dec 2025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2225764"/>
                  </a:ext>
                </a:extLst>
              </a:tr>
              <a:tr h="14148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08b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37.398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8.875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4.214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4079065"/>
                  </a:ext>
                </a:extLst>
              </a:tr>
              <a:tr h="14148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LQXFA05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07b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37.364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8.868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4.213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Test at CERN Feb-Mar 2026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2179156"/>
                  </a:ext>
                </a:extLst>
              </a:tr>
              <a:tr h="14148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15R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37.288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8.855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4.211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7366807"/>
                  </a:ext>
                </a:extLst>
              </a:tr>
              <a:tr h="14148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LQXFA06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13b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37.287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8.855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4.211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0832097"/>
                  </a:ext>
                </a:extLst>
              </a:tr>
              <a:tr h="1471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37.246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8.846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4.211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3879621"/>
                  </a:ext>
                </a:extLst>
              </a:tr>
              <a:tr h="14714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LQXFA07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12b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37.295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8.859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4.210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Test at CERN May-Jun 2026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5133191"/>
                  </a:ext>
                </a:extLst>
              </a:tr>
              <a:tr h="14148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17b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37.265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8.843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4.214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2962613"/>
                  </a:ext>
                </a:extLst>
              </a:tr>
              <a:tr h="14148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LQXFA08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37.216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8.837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4.211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0878059"/>
                  </a:ext>
                </a:extLst>
              </a:tr>
              <a:tr h="14148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37.249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8.844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4.211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60" marR="5660" marT="56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6825161"/>
                  </a:ext>
                </a:extLst>
              </a:tr>
              <a:tr h="14148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LQXFA09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37.226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8.841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4.210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6484519"/>
                  </a:ext>
                </a:extLst>
              </a:tr>
              <a:tr h="1471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0" marR="5660" marT="56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0" marR="5660" marT="56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5067347"/>
                  </a:ext>
                </a:extLst>
              </a:tr>
              <a:tr h="14714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LQXFA10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4652354"/>
                  </a:ext>
                </a:extLst>
              </a:tr>
              <a:tr h="1471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0" marR="5660" marT="56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60" marR="5660" marT="56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60" marR="5660" marT="566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862371"/>
                  </a:ext>
                </a:extLst>
              </a:tr>
              <a:tr h="141489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Max-Min</a:t>
                      </a:r>
                    </a:p>
                  </a:txBody>
                  <a:tcPr marL="5660" marR="5660" marT="56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units</a:t>
                      </a:r>
                    </a:p>
                  </a:txBody>
                  <a:tcPr marL="5660" marR="5660" marT="56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</a:t>
                      </a:r>
                    </a:p>
                  </a:txBody>
                  <a:tcPr marL="5660" marR="5660" marT="566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60" marR="5660" marT="566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60" marR="5660" marT="56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60" marR="5660" marT="566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60" marR="5660" marT="566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7170809"/>
                  </a:ext>
                </a:extLst>
              </a:tr>
              <a:tr h="141489"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</a:t>
                      </a:r>
                    </a:p>
                  </a:txBody>
                  <a:tcPr marL="5660" marR="5660" marT="56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</a:t>
                      </a:r>
                    </a:p>
                  </a:txBody>
                  <a:tcPr marL="5660" marR="5660" marT="56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5660" marR="5660" marT="56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60" marR="5660" marT="566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60" marR="5660" marT="56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60" marR="5660" marT="56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60" marR="5660" marT="566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98037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28881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AEA09C-E7B4-8B50-3D09-B598529F50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56EED-3A4B-54B0-C7B3-28AA01B176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Modeling parameters and error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5BC349-F3B4-17BA-47E3-7BD33001F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Fiscarelli - Update on TF of MQXF magnets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92B232-1EC3-1DE9-69BF-052D5D5BC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F2023A0E-C657-A655-97BD-0DD23ADE47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6489655"/>
              </p:ext>
            </p:extLst>
          </p:nvPr>
        </p:nvGraphicFramePr>
        <p:xfrm>
          <a:off x="827584" y="798195"/>
          <a:ext cx="7200902" cy="3547110"/>
        </p:xfrm>
        <a:graphic>
          <a:graphicData uri="http://schemas.openxmlformats.org/drawingml/2006/table">
            <a:tbl>
              <a:tblPr/>
              <a:tblGrid>
                <a:gridCol w="637812">
                  <a:extLst>
                    <a:ext uri="{9D8B030D-6E8A-4147-A177-3AD203B41FA5}">
                      <a16:colId xmlns:a16="http://schemas.microsoft.com/office/drawing/2014/main" val="1986745254"/>
                    </a:ext>
                  </a:extLst>
                </a:gridCol>
                <a:gridCol w="908882">
                  <a:extLst>
                    <a:ext uri="{9D8B030D-6E8A-4147-A177-3AD203B41FA5}">
                      <a16:colId xmlns:a16="http://schemas.microsoft.com/office/drawing/2014/main" val="3641336654"/>
                    </a:ext>
                  </a:extLst>
                </a:gridCol>
                <a:gridCol w="133941">
                  <a:extLst>
                    <a:ext uri="{9D8B030D-6E8A-4147-A177-3AD203B41FA5}">
                      <a16:colId xmlns:a16="http://schemas.microsoft.com/office/drawing/2014/main" val="3965022097"/>
                    </a:ext>
                  </a:extLst>
                </a:gridCol>
                <a:gridCol w="507061">
                  <a:extLst>
                    <a:ext uri="{9D8B030D-6E8A-4147-A177-3AD203B41FA5}">
                      <a16:colId xmlns:a16="http://schemas.microsoft.com/office/drawing/2014/main" val="208411742"/>
                    </a:ext>
                  </a:extLst>
                </a:gridCol>
                <a:gridCol w="133941">
                  <a:extLst>
                    <a:ext uri="{9D8B030D-6E8A-4147-A177-3AD203B41FA5}">
                      <a16:colId xmlns:a16="http://schemas.microsoft.com/office/drawing/2014/main" val="1441656408"/>
                    </a:ext>
                  </a:extLst>
                </a:gridCol>
                <a:gridCol w="507061">
                  <a:extLst>
                    <a:ext uri="{9D8B030D-6E8A-4147-A177-3AD203B41FA5}">
                      <a16:colId xmlns:a16="http://schemas.microsoft.com/office/drawing/2014/main" val="3477225178"/>
                    </a:ext>
                  </a:extLst>
                </a:gridCol>
                <a:gridCol w="114806">
                  <a:extLst>
                    <a:ext uri="{9D8B030D-6E8A-4147-A177-3AD203B41FA5}">
                      <a16:colId xmlns:a16="http://schemas.microsoft.com/office/drawing/2014/main" val="108435595"/>
                    </a:ext>
                  </a:extLst>
                </a:gridCol>
                <a:gridCol w="507061">
                  <a:extLst>
                    <a:ext uri="{9D8B030D-6E8A-4147-A177-3AD203B41FA5}">
                      <a16:colId xmlns:a16="http://schemas.microsoft.com/office/drawing/2014/main" val="2390069599"/>
                    </a:ext>
                  </a:extLst>
                </a:gridCol>
                <a:gridCol w="133941">
                  <a:extLst>
                    <a:ext uri="{9D8B030D-6E8A-4147-A177-3AD203B41FA5}">
                      <a16:colId xmlns:a16="http://schemas.microsoft.com/office/drawing/2014/main" val="2285412748"/>
                    </a:ext>
                  </a:extLst>
                </a:gridCol>
                <a:gridCol w="612300">
                  <a:extLst>
                    <a:ext uri="{9D8B030D-6E8A-4147-A177-3AD203B41FA5}">
                      <a16:colId xmlns:a16="http://schemas.microsoft.com/office/drawing/2014/main" val="3397214895"/>
                    </a:ext>
                  </a:extLst>
                </a:gridCol>
                <a:gridCol w="133941">
                  <a:extLst>
                    <a:ext uri="{9D8B030D-6E8A-4147-A177-3AD203B41FA5}">
                      <a16:colId xmlns:a16="http://schemas.microsoft.com/office/drawing/2014/main" val="1244773674"/>
                    </a:ext>
                  </a:extLst>
                </a:gridCol>
                <a:gridCol w="966286">
                  <a:extLst>
                    <a:ext uri="{9D8B030D-6E8A-4147-A177-3AD203B41FA5}">
                      <a16:colId xmlns:a16="http://schemas.microsoft.com/office/drawing/2014/main" val="4225997124"/>
                    </a:ext>
                  </a:extLst>
                </a:gridCol>
                <a:gridCol w="908882">
                  <a:extLst>
                    <a:ext uri="{9D8B030D-6E8A-4147-A177-3AD203B41FA5}">
                      <a16:colId xmlns:a16="http://schemas.microsoft.com/office/drawing/2014/main" val="3117260659"/>
                    </a:ext>
                  </a:extLst>
                </a:gridCol>
                <a:gridCol w="994987">
                  <a:extLst>
                    <a:ext uri="{9D8B030D-6E8A-4147-A177-3AD203B41FA5}">
                      <a16:colId xmlns:a16="http://schemas.microsoft.com/office/drawing/2014/main" val="3701040645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Magnet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Model for magnetic length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Measurement</a:t>
                      </a:r>
                    </a:p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(mm)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Modelling error</a:t>
                      </a:r>
                    </a:p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(mm)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22567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Lwl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tc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725383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0.9971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0.01587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4.2166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8792864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4.2147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585008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4.2147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155197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4.2137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123164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4.2113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4.2149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4.2148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0504715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16596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498661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Model for central gradient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Measurement</a:t>
                      </a:r>
                    </a:p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(T/m/kA)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Modelling error</a:t>
                      </a:r>
                    </a:p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(units)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469742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TFwl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tc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shims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TFn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TFn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947601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8.831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0.1480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0.8140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8.1785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8.1797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507605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8.828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8.1755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8.1892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045101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8.870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8.2298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8.2193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505133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8.857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8.2168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8.2133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390558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8.8465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8.2002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8.2004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082324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69075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9379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ECFBF3-08F2-7636-0021-B745AF2B84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8E71DF-60CB-5A1C-EDB7-C413004F43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Available data and extrapolation at nominal</a:t>
            </a:r>
            <a:br>
              <a:rPr lang="en-US" dirty="0"/>
            </a:br>
            <a:r>
              <a:rPr lang="en-US" dirty="0"/>
              <a:t>for magnets under construction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55DA2F-839E-E950-3AF8-9E1107CE4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38500"/>
            <a:ext cx="6627000" cy="270000"/>
          </a:xfrm>
        </p:spPr>
        <p:txBody>
          <a:bodyPr/>
          <a:lstStyle/>
          <a:p>
            <a:r>
              <a:rPr lang="en-GB" noProof="0"/>
              <a:t>L. Fiscarelli - Update on TF of MQXF magnets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8C8087-7D26-9261-8FFE-2B8B039F9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458A05F-FF5C-5A55-BCE0-C727110E5879}"/>
              </a:ext>
            </a:extLst>
          </p:cNvPr>
          <p:cNvSpPr txBox="1"/>
          <p:nvPr/>
        </p:nvSpPr>
        <p:spPr>
          <a:xfrm>
            <a:off x="5868144" y="4515966"/>
            <a:ext cx="281865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solidFill>
                  <a:srgbClr val="00B050"/>
                </a:solidFill>
              </a:rPr>
              <a:t>Measured</a:t>
            </a:r>
            <a:r>
              <a:rPr lang="en-GB" sz="1600" dirty="0">
                <a:solidFill>
                  <a:schemeClr val="accent5"/>
                </a:solidFill>
              </a:rPr>
              <a:t> - </a:t>
            </a:r>
            <a:r>
              <a:rPr lang="en-GB" sz="1600" dirty="0">
                <a:solidFill>
                  <a:srgbClr val="0070C0"/>
                </a:solidFill>
              </a:rPr>
              <a:t>Extrapolated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2D171503-5C9B-162A-159B-3F947CEAFB1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56941478"/>
                  </p:ext>
                </p:extLst>
              </p:nvPr>
            </p:nvGraphicFramePr>
            <p:xfrm>
              <a:off x="405877" y="866502"/>
              <a:ext cx="8280923" cy="3692525"/>
            </p:xfrm>
            <a:graphic>
              <a:graphicData uri="http://schemas.openxmlformats.org/drawingml/2006/table">
                <a:tbl>
                  <a:tblPr/>
                  <a:tblGrid>
                    <a:gridCol w="1182989">
                      <a:extLst>
                        <a:ext uri="{9D8B030D-6E8A-4147-A177-3AD203B41FA5}">
                          <a16:colId xmlns:a16="http://schemas.microsoft.com/office/drawing/2014/main" val="695958691"/>
                        </a:ext>
                      </a:extLst>
                    </a:gridCol>
                    <a:gridCol w="1182989">
                      <a:extLst>
                        <a:ext uri="{9D8B030D-6E8A-4147-A177-3AD203B41FA5}">
                          <a16:colId xmlns:a16="http://schemas.microsoft.com/office/drawing/2014/main" val="1320777276"/>
                        </a:ext>
                      </a:extLst>
                    </a:gridCol>
                    <a:gridCol w="1182989">
                      <a:extLst>
                        <a:ext uri="{9D8B030D-6E8A-4147-A177-3AD203B41FA5}">
                          <a16:colId xmlns:a16="http://schemas.microsoft.com/office/drawing/2014/main" val="4054658535"/>
                        </a:ext>
                      </a:extLst>
                    </a:gridCol>
                    <a:gridCol w="1182989">
                      <a:extLst>
                        <a:ext uri="{9D8B030D-6E8A-4147-A177-3AD203B41FA5}">
                          <a16:colId xmlns:a16="http://schemas.microsoft.com/office/drawing/2014/main" val="4024550278"/>
                        </a:ext>
                      </a:extLst>
                    </a:gridCol>
                    <a:gridCol w="1182989">
                      <a:extLst>
                        <a:ext uri="{9D8B030D-6E8A-4147-A177-3AD203B41FA5}">
                          <a16:colId xmlns:a16="http://schemas.microsoft.com/office/drawing/2014/main" val="2653870449"/>
                        </a:ext>
                      </a:extLst>
                    </a:gridCol>
                    <a:gridCol w="1182989">
                      <a:extLst>
                        <a:ext uri="{9D8B030D-6E8A-4147-A177-3AD203B41FA5}">
                          <a16:colId xmlns:a16="http://schemas.microsoft.com/office/drawing/2014/main" val="3335141584"/>
                        </a:ext>
                      </a:extLst>
                    </a:gridCol>
                    <a:gridCol w="1182989">
                      <a:extLst>
                        <a:ext uri="{9D8B030D-6E8A-4147-A177-3AD203B41FA5}">
                          <a16:colId xmlns:a16="http://schemas.microsoft.com/office/drawing/2014/main" val="1476963770"/>
                        </a:ext>
                      </a:extLst>
                    </a:gridCol>
                  </a:tblGrid>
                  <a:tr h="117223"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8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8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𝒄𝒆</m:t>
                                    </m:r>
                                  </m:e>
                                  <m:sub>
                                    <m:r>
                                      <a:rPr lang="en-US" sz="8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𝑮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070" marR="7070" marT="7070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0.148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02544116"/>
                      </a:ext>
                    </a:extLst>
                  </a:tr>
                  <a:tr h="117223"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8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𝒎</m:t>
                                </m:r>
                              </m:oMath>
                            </m:oMathPara>
                          </a14:m>
                          <a:endParaRPr lang="en-GB" sz="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070" marR="7070" marT="7070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0.0135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640759570"/>
                      </a:ext>
                    </a:extLst>
                  </a:tr>
                  <a:tr h="117223"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8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8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𝒔𝒂𝒕</m:t>
                                    </m:r>
                                  </m:e>
                                  <m:sub>
                                    <m:r>
                                      <a:rPr lang="en-US" sz="8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𝑮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070" marR="7070" marT="7070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0.814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78448039"/>
                      </a:ext>
                    </a:extLst>
                  </a:tr>
                  <a:tr h="117223"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20312305"/>
                      </a:ext>
                    </a:extLst>
                  </a:tr>
                  <a:tr h="105893"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8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8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𝒄𝒇</m:t>
                                    </m:r>
                                  </m:e>
                                  <m:sub>
                                    <m:r>
                                      <a:rPr lang="en-US" sz="800" b="1" i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𝐋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620" marR="7620" marT="7620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0.9971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33713763"/>
                      </a:ext>
                    </a:extLst>
                  </a:tr>
                  <a:tr h="117223"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8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8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𝒔𝒂𝒕</m:t>
                                    </m:r>
                                  </m:e>
                                  <m:sub>
                                    <m:r>
                                      <a:rPr lang="en-US" sz="8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𝑳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620" marR="7620" marT="7620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0.01587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987873158"/>
                      </a:ext>
                    </a:extLst>
                  </a:tr>
                  <a:tr h="117223"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227652747"/>
                      </a:ext>
                    </a:extLst>
                  </a:tr>
                  <a:tr h="117223"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42269701"/>
                      </a:ext>
                    </a:extLst>
                  </a:tr>
                  <a:tr h="117223">
                    <a:tc rowSpan="2"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Magnet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Central TF warm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Central TF cold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Shims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Lm warm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Lm cold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noFill/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Integral TF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821799544"/>
                      </a:ext>
                    </a:extLst>
                  </a:tr>
                  <a:tr h="117223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measurement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extrapolation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calculation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measurement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extrapolation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24285125"/>
                      </a:ext>
                    </a:extLst>
                  </a:tr>
                  <a:tr h="126991"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8.831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8.1785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0.0000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4.213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4.2166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1" i="0" u="none" strike="noStrike">
                              <a:solidFill>
                                <a:srgbClr val="00B05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34.486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650833796"/>
                      </a:ext>
                    </a:extLst>
                  </a:tr>
                  <a:tr h="126991"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8.828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8.1755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0.0000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4.211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4.2147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1" i="0" u="none" strike="noStrike">
                              <a:solidFill>
                                <a:srgbClr val="00B05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34.457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075319971"/>
                      </a:ext>
                    </a:extLst>
                  </a:tr>
                  <a:tr h="126991"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8.870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8.2298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0.0123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4.211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4.2147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1" i="0" u="none" strike="noStrike">
                              <a:solidFill>
                                <a:srgbClr val="00B05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34.686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795709439"/>
                      </a:ext>
                    </a:extLst>
                  </a:tr>
                  <a:tr h="126991"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6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8.857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8.2168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0.0123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4.210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4.2137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1" i="0" u="none" strike="noStrike">
                              <a:solidFill>
                                <a:srgbClr val="00B05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34.623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1159022"/>
                      </a:ext>
                    </a:extLst>
                  </a:tr>
                  <a:tr h="126991"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10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8.877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8.2244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0.0089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4.213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4.2166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1" i="0" u="none" strike="noStrike">
                              <a:solidFill>
                                <a:srgbClr val="0070C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34.680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452124733"/>
                      </a:ext>
                    </a:extLst>
                  </a:tr>
                  <a:tr h="126991"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11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8.865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8.2225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0.0000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4.210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4.2176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1" i="0" u="none" strike="noStrike">
                              <a:solidFill>
                                <a:srgbClr val="0070C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34.680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869927502"/>
                      </a:ext>
                    </a:extLst>
                  </a:tr>
                  <a:tr h="126991"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14b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8.856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8.2301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0.0056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4.210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4.2166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1" i="0" u="none" strike="noStrike">
                              <a:solidFill>
                                <a:srgbClr val="0070C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34.703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530673768"/>
                      </a:ext>
                    </a:extLst>
                  </a:tr>
                  <a:tr h="126991"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08b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8.875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8.2248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0.0123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4.214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4.2137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1" i="0" u="none" strike="noStrike">
                              <a:solidFill>
                                <a:srgbClr val="0070C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34.657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869091571"/>
                      </a:ext>
                    </a:extLst>
                  </a:tr>
                  <a:tr h="126991"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07b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8.868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8.2091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0.0056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4.213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4.2137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1" i="0" u="none" strike="noStrike">
                              <a:solidFill>
                                <a:srgbClr val="0070C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34.590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022379021"/>
                      </a:ext>
                    </a:extLst>
                  </a:tr>
                  <a:tr h="126991"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15R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8.855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8.2148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0.0123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4.211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4.2147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1" i="0" u="none" strike="noStrike">
                              <a:solidFill>
                                <a:srgbClr val="0070C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34.623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39055401"/>
                      </a:ext>
                    </a:extLst>
                  </a:tr>
                  <a:tr h="126991"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13b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8.855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8.1865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0.0000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4.211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4.2157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1" i="0" u="none" strike="noStrike">
                              <a:solidFill>
                                <a:srgbClr val="0070C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34.511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215886208"/>
                      </a:ext>
                    </a:extLst>
                  </a:tr>
                  <a:tr h="126991"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18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8.846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8.1924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0.0089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4.211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4.2147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1" i="0" u="none" strike="noStrike">
                              <a:solidFill>
                                <a:srgbClr val="0070C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34.528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79841826"/>
                      </a:ext>
                    </a:extLst>
                  </a:tr>
                  <a:tr h="126991"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12b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8.859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4.210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063835530"/>
                      </a:ext>
                    </a:extLst>
                  </a:tr>
                  <a:tr h="126991"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17b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8.843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4.214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461630481"/>
                      </a:ext>
                    </a:extLst>
                  </a:tr>
                  <a:tr h="126991"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19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8.837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4.211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505601633"/>
                      </a:ext>
                    </a:extLst>
                  </a:tr>
                  <a:tr h="126991"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20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8.844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4.211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647251388"/>
                      </a:ext>
                    </a:extLst>
                  </a:tr>
                  <a:tr h="126991"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21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8.841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4.210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258634209"/>
                      </a:ext>
                    </a:extLst>
                  </a:tr>
                  <a:tr h="117223"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Average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8.853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rtl="0" fontAlgn="ctr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4884" marR="4884" marT="4884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 </a:t>
                          </a:r>
                        </a:p>
                      </a:txBody>
                      <a:tcPr marL="4884" marR="4884" marT="4884" marB="0" anchor="ctr">
                        <a:lnL>
                          <a:noFill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4.211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 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 </a:t>
                          </a:r>
                        </a:p>
                      </a:txBody>
                      <a:tcPr marL="4884" marR="4884" marT="4884" marB="0" anchor="ctr">
                        <a:lnL>
                          <a:noFill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36799891"/>
                      </a:ext>
                    </a:extLst>
                  </a:tr>
                  <a:tr h="117223"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Max-Min (units)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55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Max-Min (mm)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 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rtl="0" fontAlgn="ctr"/>
                          <a:r>
                            <a:rPr lang="en-GB" sz="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 </a:t>
                          </a:r>
                        </a:p>
                      </a:txBody>
                      <a:tcPr marL="4884" marR="4884" marT="4884" marB="0" anchor="ctr">
                        <a:lnL>
                          <a:noFill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81126578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2D171503-5C9B-162A-159B-3F947CEAFB1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56941478"/>
                  </p:ext>
                </p:extLst>
              </p:nvPr>
            </p:nvGraphicFramePr>
            <p:xfrm>
              <a:off x="405877" y="866502"/>
              <a:ext cx="8280923" cy="3692525"/>
            </p:xfrm>
            <a:graphic>
              <a:graphicData uri="http://schemas.openxmlformats.org/drawingml/2006/table">
                <a:tbl>
                  <a:tblPr/>
                  <a:tblGrid>
                    <a:gridCol w="1182989">
                      <a:extLst>
                        <a:ext uri="{9D8B030D-6E8A-4147-A177-3AD203B41FA5}">
                          <a16:colId xmlns:a16="http://schemas.microsoft.com/office/drawing/2014/main" val="695958691"/>
                        </a:ext>
                      </a:extLst>
                    </a:gridCol>
                    <a:gridCol w="1182989">
                      <a:extLst>
                        <a:ext uri="{9D8B030D-6E8A-4147-A177-3AD203B41FA5}">
                          <a16:colId xmlns:a16="http://schemas.microsoft.com/office/drawing/2014/main" val="1320777276"/>
                        </a:ext>
                      </a:extLst>
                    </a:gridCol>
                    <a:gridCol w="1182989">
                      <a:extLst>
                        <a:ext uri="{9D8B030D-6E8A-4147-A177-3AD203B41FA5}">
                          <a16:colId xmlns:a16="http://schemas.microsoft.com/office/drawing/2014/main" val="4054658535"/>
                        </a:ext>
                      </a:extLst>
                    </a:gridCol>
                    <a:gridCol w="1182989">
                      <a:extLst>
                        <a:ext uri="{9D8B030D-6E8A-4147-A177-3AD203B41FA5}">
                          <a16:colId xmlns:a16="http://schemas.microsoft.com/office/drawing/2014/main" val="4024550278"/>
                        </a:ext>
                      </a:extLst>
                    </a:gridCol>
                    <a:gridCol w="1182989">
                      <a:extLst>
                        <a:ext uri="{9D8B030D-6E8A-4147-A177-3AD203B41FA5}">
                          <a16:colId xmlns:a16="http://schemas.microsoft.com/office/drawing/2014/main" val="2653870449"/>
                        </a:ext>
                      </a:extLst>
                    </a:gridCol>
                    <a:gridCol w="1182989">
                      <a:extLst>
                        <a:ext uri="{9D8B030D-6E8A-4147-A177-3AD203B41FA5}">
                          <a16:colId xmlns:a16="http://schemas.microsoft.com/office/drawing/2014/main" val="3335141584"/>
                        </a:ext>
                      </a:extLst>
                    </a:gridCol>
                    <a:gridCol w="1182989">
                      <a:extLst>
                        <a:ext uri="{9D8B030D-6E8A-4147-A177-3AD203B41FA5}">
                          <a16:colId xmlns:a16="http://schemas.microsoft.com/office/drawing/2014/main" val="1476963770"/>
                        </a:ext>
                      </a:extLst>
                    </a:gridCol>
                  </a:tblGrid>
                  <a:tr h="128990"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070" marR="7070" marT="7070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500515" t="-14286" r="-101031" b="-283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0.148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02544116"/>
                      </a:ext>
                    </a:extLst>
                  </a:tr>
                  <a:tr h="128990"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070" marR="7070" marT="7070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500515" t="-114286" r="-101031" b="-273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0.0135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640759570"/>
                      </a:ext>
                    </a:extLst>
                  </a:tr>
                  <a:tr h="128990"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070" marR="7070" marT="7070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500515" t="-204545" r="-101031" b="-250909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0.814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78448039"/>
                      </a:ext>
                    </a:extLst>
                  </a:tr>
                  <a:tr h="126804"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20312305"/>
                      </a:ext>
                    </a:extLst>
                  </a:tr>
                  <a:tr h="129540"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620" marR="7620" marT="7620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500515" t="-395455" r="-101031" b="-231818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0.9971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33713763"/>
                      </a:ext>
                    </a:extLst>
                  </a:tr>
                  <a:tr h="129540"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620" marR="7620" marT="7620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500515" t="-519048" r="-101031" b="-232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0.01587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987873158"/>
                      </a:ext>
                    </a:extLst>
                  </a:tr>
                  <a:tr h="126804"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227652747"/>
                      </a:ext>
                    </a:extLst>
                  </a:tr>
                  <a:tr h="126804"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4884" marR="4884" marT="4884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42269701"/>
                      </a:ext>
                    </a:extLst>
                  </a:tr>
                  <a:tr h="126804">
                    <a:tc rowSpan="2"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Magnet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Central TF warm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Central TF cold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Shims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Lm warm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Lm cold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noFill/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Integral TF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821799544"/>
                      </a:ext>
                    </a:extLst>
                  </a:tr>
                  <a:tr h="126804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measurement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extrapolation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calculation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measurement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extrapolation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24285125"/>
                      </a:ext>
                    </a:extLst>
                  </a:tr>
                  <a:tr h="126991"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8.831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8.1785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0.0000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4.213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4.2166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1" i="0" u="none" strike="noStrike">
                              <a:solidFill>
                                <a:srgbClr val="00B05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34.486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650833796"/>
                      </a:ext>
                    </a:extLst>
                  </a:tr>
                  <a:tr h="126991"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8.828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8.1755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0.0000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4.211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4.2147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1" i="0" u="none" strike="noStrike">
                              <a:solidFill>
                                <a:srgbClr val="00B05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34.457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075319971"/>
                      </a:ext>
                    </a:extLst>
                  </a:tr>
                  <a:tr h="126991"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8.870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8.2298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0.0123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4.211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4.2147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1" i="0" u="none" strike="noStrike">
                              <a:solidFill>
                                <a:srgbClr val="00B05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34.686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795709439"/>
                      </a:ext>
                    </a:extLst>
                  </a:tr>
                  <a:tr h="126991"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6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8.857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8.2168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0.0123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4.210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4.2137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1" i="0" u="none" strike="noStrike">
                              <a:solidFill>
                                <a:srgbClr val="00B05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34.623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1159022"/>
                      </a:ext>
                    </a:extLst>
                  </a:tr>
                  <a:tr h="126991"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10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8.877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8.2244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0.0089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4.213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4.2166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1" i="0" u="none" strike="noStrike">
                              <a:solidFill>
                                <a:srgbClr val="0070C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34.680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452124733"/>
                      </a:ext>
                    </a:extLst>
                  </a:tr>
                  <a:tr h="126991"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11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8.865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8.2225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0.0000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4.210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4.2176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1" i="0" u="none" strike="noStrike">
                              <a:solidFill>
                                <a:srgbClr val="0070C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34.680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869927502"/>
                      </a:ext>
                    </a:extLst>
                  </a:tr>
                  <a:tr h="126991"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14b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8.856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8.2301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0.0056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4.210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4.2166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1" i="0" u="none" strike="noStrike">
                              <a:solidFill>
                                <a:srgbClr val="0070C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34.703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530673768"/>
                      </a:ext>
                    </a:extLst>
                  </a:tr>
                  <a:tr h="126991"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08b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8.875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8.2248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0.0123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4.214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4.2137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1" i="0" u="none" strike="noStrike">
                              <a:solidFill>
                                <a:srgbClr val="0070C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34.657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869091571"/>
                      </a:ext>
                    </a:extLst>
                  </a:tr>
                  <a:tr h="126991"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07b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8.868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8.2091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0.0056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4.213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4.2137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1" i="0" u="none" strike="noStrike">
                              <a:solidFill>
                                <a:srgbClr val="0070C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34.590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022379021"/>
                      </a:ext>
                    </a:extLst>
                  </a:tr>
                  <a:tr h="126991"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15R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8.855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8.2148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0.0123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4.211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4.2147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1" i="0" u="none" strike="noStrike">
                              <a:solidFill>
                                <a:srgbClr val="0070C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34.623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39055401"/>
                      </a:ext>
                    </a:extLst>
                  </a:tr>
                  <a:tr h="126991"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13b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8.855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8.1865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0.0000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4.211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4.2157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1" i="0" u="none" strike="noStrike">
                              <a:solidFill>
                                <a:srgbClr val="0070C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34.511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215886208"/>
                      </a:ext>
                    </a:extLst>
                  </a:tr>
                  <a:tr h="126991"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18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8.846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8.1924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0.0089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4.211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4.2147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1" i="0" u="none" strike="noStrike">
                              <a:solidFill>
                                <a:srgbClr val="0070C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34.528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79841826"/>
                      </a:ext>
                    </a:extLst>
                  </a:tr>
                  <a:tr h="126991"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12b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8.859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4.210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063835530"/>
                      </a:ext>
                    </a:extLst>
                  </a:tr>
                  <a:tr h="126991"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17b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8.843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4.214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461630481"/>
                      </a:ext>
                    </a:extLst>
                  </a:tr>
                  <a:tr h="126991"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19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8.837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4.211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505601633"/>
                      </a:ext>
                    </a:extLst>
                  </a:tr>
                  <a:tr h="126991"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20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8.844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4.211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647251388"/>
                      </a:ext>
                    </a:extLst>
                  </a:tr>
                  <a:tr h="126991"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21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8.841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4.210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258634209"/>
                      </a:ext>
                    </a:extLst>
                  </a:tr>
                  <a:tr h="126804"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Average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8.853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rtl="0" fontAlgn="ctr"/>
                          <a:endParaRPr lang="en-GB" sz="8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4884" marR="4884" marT="4884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 </a:t>
                          </a:r>
                        </a:p>
                      </a:txBody>
                      <a:tcPr marL="4884" marR="4884" marT="4884" marB="0" anchor="ctr">
                        <a:lnL>
                          <a:noFill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4.211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 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 </a:t>
                          </a:r>
                        </a:p>
                      </a:txBody>
                      <a:tcPr marL="4884" marR="4884" marT="4884" marB="0" anchor="ctr">
                        <a:lnL>
                          <a:noFill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36799891"/>
                      </a:ext>
                    </a:extLst>
                  </a:tr>
                  <a:tr h="126804"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Max-Min (units)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55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4884" marR="4884" marT="4884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Max-Min (mm)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rtl="0" fontAlgn="ctr"/>
                          <a:r>
                            <a:rPr lang="en-GB" sz="8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 </a:t>
                          </a:r>
                        </a:p>
                      </a:txBody>
                      <a:tcPr marL="4884" marR="4884" marT="4884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rtl="0" fontAlgn="ctr"/>
                          <a:r>
                            <a:rPr lang="en-GB" sz="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 </a:t>
                          </a:r>
                        </a:p>
                      </a:txBody>
                      <a:tcPr marL="4884" marR="4884" marT="4884" marB="0" anchor="ctr">
                        <a:lnL>
                          <a:noFill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811265788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7AB120E-7DFC-523A-F604-344F9D657771}"/>
                  </a:ext>
                </a:extLst>
              </p:cNvPr>
              <p:cNvSpPr txBox="1"/>
              <p:nvPr/>
            </p:nvSpPr>
            <p:spPr>
              <a:xfrm>
                <a:off x="579754" y="1330707"/>
                <a:ext cx="45720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1800" b="1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SupPr>
                        <m:e>
                          <m:r>
                            <a:rPr lang="en-US" sz="1800" b="1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𝑳</m:t>
                          </m:r>
                        </m:e>
                        <m:sub>
                          <m:r>
                            <a:rPr lang="en-US" sz="1800" b="1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𝒎</m:t>
                          </m:r>
                        </m:sub>
                        <m:sup>
                          <m:r>
                            <a:rPr lang="en-US" sz="1800" b="1" i="0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𝐧𝐨𝐦</m:t>
                          </m:r>
                          <m:r>
                            <a:rPr lang="en-US" sz="1800" b="1" i="1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 </m:t>
                          </m:r>
                        </m:sup>
                      </m:sSubSup>
                      <m:r>
                        <a:rPr lang="en-US" sz="1800" b="1" i="1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=</m:t>
                      </m:r>
                      <m:sSubSup>
                        <m:sSubSupPr>
                          <m:ctrlPr>
                            <a:rPr lang="en-GB" sz="1800" b="1" i="1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SupPr>
                        <m:e>
                          <m:r>
                            <a:rPr lang="en-US" sz="1800" b="1" i="1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𝑳</m:t>
                          </m:r>
                        </m:e>
                        <m:sub>
                          <m:r>
                            <a:rPr lang="en-US" sz="1800" b="1" i="1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𝒎</m:t>
                          </m:r>
                        </m:sub>
                        <m:sup>
                          <m:r>
                            <a:rPr lang="en-US" sz="1800" b="1" i="1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𝒘𝒂𝒓𝒎</m:t>
                          </m:r>
                        </m:sup>
                      </m:sSubSup>
                      <m:sSub>
                        <m:sSubPr>
                          <m:ctrlPr>
                            <a:rPr lang="en-US" sz="1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∗</m:t>
                          </m:r>
                          <m:r>
                            <a:rPr lang="en-US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𝒄𝒇</m:t>
                          </m:r>
                        </m:e>
                        <m:sub>
                          <m:r>
                            <a:rPr lang="en-US" sz="1800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𝐋</m:t>
                          </m:r>
                        </m:sub>
                      </m:sSub>
                      <m:sSub>
                        <m:sSubPr>
                          <m:ctrlPr>
                            <a:rPr lang="en-US" sz="1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+ </m:t>
                          </m:r>
                          <m:r>
                            <a:rPr lang="en-US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𝒔𝒂𝒕</m:t>
                          </m:r>
                        </m:e>
                        <m:sub>
                          <m:r>
                            <a:rPr lang="en-US" sz="1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𝑳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7AB120E-7DFC-523A-F604-344F9D6577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754" y="1330707"/>
                <a:ext cx="4572000" cy="369332"/>
              </a:xfrm>
              <a:prstGeom prst="rect">
                <a:avLst/>
              </a:prstGeom>
              <a:blipFill>
                <a:blip r:embed="rId3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737479A-D84A-65BE-3EBA-36E489037747}"/>
                  </a:ext>
                </a:extLst>
              </p:cNvPr>
              <p:cNvSpPr txBox="1"/>
              <p:nvPr/>
            </p:nvSpPr>
            <p:spPr>
              <a:xfrm>
                <a:off x="1403648" y="954539"/>
                <a:ext cx="531033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GB" sz="18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sz="1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𝑻𝑭</m:t>
                        </m:r>
                      </m:e>
                      <m:sub>
                        <m:r>
                          <a:rPr lang="en-US" sz="1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𝒄𝒕𝒓</m:t>
                        </m:r>
                      </m:sub>
                      <m:sup>
                        <m:r>
                          <a:rPr lang="en-US" sz="1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𝒏𝒐𝒎</m:t>
                        </m:r>
                        <m:r>
                          <a:rPr lang="en-US" sz="1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</m:sup>
                    </m:sSubSup>
                    <m:r>
                      <a:rPr lang="en-US" sz="18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  <m:sSubSup>
                      <m:sSubSupPr>
                        <m:ctrlPr>
                          <a:rPr lang="en-GB" sz="1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sz="1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𝑻𝑭</m:t>
                        </m:r>
                      </m:e>
                      <m:sub>
                        <m:r>
                          <a:rPr lang="en-US" sz="1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𝒄𝒕𝒓</m:t>
                        </m:r>
                      </m:sub>
                      <m:sup>
                        <m:r>
                          <a:rPr lang="en-US" sz="1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𝒘𝒂𝒓𝒎</m:t>
                        </m:r>
                      </m:sup>
                    </m:sSubSup>
                    <m:sSub>
                      <m:sSubPr>
                        <m:ctrlPr>
                          <a:rPr lang="en-US" sz="1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1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+ </m:t>
                        </m:r>
                        <m:r>
                          <a:rPr lang="en-US" sz="18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(</m:t>
                        </m:r>
                        <m:r>
                          <a:rPr lang="en-US" sz="1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𝒎</m:t>
                        </m:r>
                        <m:r>
                          <a:rPr lang="en-US" sz="1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  <m:r>
                          <a:rPr lang="en-US" sz="1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𝒄𝒆</m:t>
                        </m:r>
                      </m:e>
                      <m:sub>
                        <m:r>
                          <a:rPr lang="en-US" sz="1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𝑮</m:t>
                        </m:r>
                      </m:sub>
                    </m:sSub>
                    <m:sSub>
                      <m:sSubPr>
                        <m:ctrlPr>
                          <a:rPr lang="en-US" sz="1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1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+ </m:t>
                        </m:r>
                        <m:r>
                          <a:rPr lang="en-US" sz="1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𝒔𝒂𝒕</m:t>
                        </m:r>
                      </m:e>
                      <m:sub>
                        <m:r>
                          <a:rPr lang="en-US" sz="1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𝑮</m:t>
                        </m:r>
                      </m:sub>
                    </m:sSub>
                    <m:r>
                      <a:rPr lang="en-US" sz="18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  <m:r>
                      <a:rPr lang="en-US" sz="18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𝒔𝒉𝒊𝒎</m:t>
                    </m:r>
                    <m:r>
                      <a:rPr lang="en-US" sz="1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)</m:t>
                    </m:r>
                  </m:oMath>
                </a14:m>
                <a:r>
                  <a:rPr lang="en-GB" sz="1800" b="1" dirty="0"/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737479A-D84A-65BE-3EBA-36E4890377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648" y="954539"/>
                <a:ext cx="5310336" cy="369332"/>
              </a:xfrm>
              <a:prstGeom prst="rect">
                <a:avLst/>
              </a:prstGeom>
              <a:blipFill>
                <a:blip r:embed="rId4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423468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CD70A9-FA36-D7D1-958F-2ED2B1773D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690C47-99E7-04F2-B66A-3C736A6E1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TF spread on MQXFA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EBF128-7669-9F59-17F3-60E3F3DEB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38500"/>
            <a:ext cx="6627000" cy="270000"/>
          </a:xfrm>
        </p:spPr>
        <p:txBody>
          <a:bodyPr/>
          <a:lstStyle/>
          <a:p>
            <a:r>
              <a:rPr lang="en-GB" noProof="0"/>
              <a:t>L. Fiscarelli - Update on TF of MQXF magnets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CD60FE-F9CD-D1A4-EF16-4AE21CF30B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AD1DDFC-4291-39C6-0FA9-69797EF0DEE3}"/>
              </a:ext>
            </a:extLst>
          </p:cNvPr>
          <p:cNvGrpSpPr/>
          <p:nvPr/>
        </p:nvGrpSpPr>
        <p:grpSpPr>
          <a:xfrm>
            <a:off x="899592" y="675000"/>
            <a:ext cx="6835259" cy="3246365"/>
            <a:chOff x="679366" y="904081"/>
            <a:chExt cx="7785267" cy="406638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E93D3940-1E25-64DA-5F60-1EDC5C0B43F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79366" y="904081"/>
              <a:ext cx="7785267" cy="4066384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724B1B0-B6CE-87A4-370F-8E2FDA166BCC}"/>
                </a:ext>
              </a:extLst>
            </p:cNvPr>
            <p:cNvSpPr txBox="1"/>
            <p:nvPr/>
          </p:nvSpPr>
          <p:spPr>
            <a:xfrm>
              <a:off x="7475532" y="1789406"/>
              <a:ext cx="496931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200" dirty="0">
                  <a:solidFill>
                    <a:schemeClr val="accent2"/>
                  </a:solidFill>
                </a:rPr>
                <a:t>+0.27%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2C5FE29-5F29-7408-E096-C19A55E8686F}"/>
                </a:ext>
              </a:extLst>
            </p:cNvPr>
            <p:cNvSpPr txBox="1"/>
            <p:nvPr/>
          </p:nvSpPr>
          <p:spPr>
            <a:xfrm>
              <a:off x="7514625" y="4279279"/>
              <a:ext cx="468077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200" dirty="0">
                  <a:solidFill>
                    <a:schemeClr val="accent2"/>
                  </a:solidFill>
                </a:rPr>
                <a:t>-0.27%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1E6C398-B660-BE0D-EAC2-699E8043D127}"/>
                </a:ext>
              </a:extLst>
            </p:cNvPr>
            <p:cNvSpPr txBox="1"/>
            <p:nvPr/>
          </p:nvSpPr>
          <p:spPr>
            <a:xfrm>
              <a:off x="7334700" y="2859397"/>
              <a:ext cx="753890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dirty="0">
                  <a:solidFill>
                    <a:schemeClr val="accent2"/>
                  </a:solidFill>
                </a:rPr>
                <a:t>Mid-range</a:t>
              </a: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C8D04DE5-E9D7-5D91-3C3F-40595FBE26A8}"/>
              </a:ext>
            </a:extLst>
          </p:cNvPr>
          <p:cNvSpPr txBox="1"/>
          <p:nvPr/>
        </p:nvSpPr>
        <p:spPr>
          <a:xfrm>
            <a:off x="1239859" y="3918430"/>
            <a:ext cx="6572392" cy="9335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Accepted magnets plus A20, A21. </a:t>
            </a:r>
          </a:p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Mid-range is the average of the MAX and MIN value of the series. </a:t>
            </a:r>
          </a:p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Range ± 0.27% corresponds to the ±1.5 T range at nominal </a:t>
            </a:r>
          </a:p>
        </p:txBody>
      </p:sp>
    </p:spTree>
    <p:extLst>
      <p:ext uri="{BB962C8B-B14F-4D97-AF65-F5344CB8AC3E}">
        <p14:creationId xmlns:p14="http://schemas.microsoft.com/office/powerpoint/2010/main" val="15496419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8362DC-A2B7-2548-CA42-26E872ED2B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0451D-FC04-88CA-FFE7-D1AA9E7C60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771550"/>
            <a:ext cx="7848432" cy="3680222"/>
          </a:xfrm>
        </p:spPr>
        <p:txBody>
          <a:bodyPr>
            <a:normAutofit/>
          </a:bodyPr>
          <a:lstStyle/>
          <a:p>
            <a:r>
              <a:rPr lang="en-GB" sz="2000" dirty="0"/>
              <a:t>For MQXFB:</a:t>
            </a:r>
          </a:p>
          <a:p>
            <a:pPr lvl="1"/>
            <a:r>
              <a:rPr lang="en-GB" sz="1600" dirty="0"/>
              <a:t>Warm-to-cold extrapolation is based on the data available so far: 1 prototype + 5 series magnets</a:t>
            </a:r>
          </a:p>
          <a:p>
            <a:pPr lvl="1"/>
            <a:r>
              <a:rPr lang="en-GB" sz="1600" dirty="0"/>
              <a:t>The extrapolation error on MQXFB06 is -5 units</a:t>
            </a:r>
          </a:p>
          <a:p>
            <a:pPr marL="457200" lvl="1" indent="0">
              <a:buNone/>
            </a:pPr>
            <a:endParaRPr lang="en-GB" sz="1600" dirty="0"/>
          </a:p>
          <a:p>
            <a:pPr marL="457200" lvl="1" indent="0">
              <a:buNone/>
            </a:pPr>
            <a:endParaRPr lang="en-GB" sz="2000" dirty="0"/>
          </a:p>
          <a:p>
            <a:r>
              <a:rPr lang="en-GB" sz="2000" dirty="0"/>
              <a:t>For MQXFA:</a:t>
            </a:r>
          </a:p>
          <a:p>
            <a:pPr lvl="1"/>
            <a:r>
              <a:rPr lang="en-GB" sz="1600" dirty="0"/>
              <a:t>The spread of TF at warm is at the limits of the required range (+/- 1.5 Tm)</a:t>
            </a:r>
          </a:p>
          <a:p>
            <a:pPr lvl="1"/>
            <a:r>
              <a:rPr lang="en-GB" sz="1600" dirty="0"/>
              <a:t>The measurement in vertical at cold could be used to improve the prediction (ongoing analysis)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C0BAB3-1E58-6641-12D9-39C7582535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Fiscarelli - Update on TF of MQXF magnets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015814-0A2F-D192-D7B6-4D88D7309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4698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01B64C-0E14-091B-940A-2F0A83AC94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75CA80-7D8C-D893-08EF-C77AEE0ED1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Sorting of the triplet magnets based on the TF is desirable</a:t>
            </a:r>
          </a:p>
          <a:p>
            <a:r>
              <a:rPr lang="en-US" dirty="0"/>
              <a:t>The possibility of an effective sorting are based on the early knowledge of the TF of all units</a:t>
            </a:r>
          </a:p>
          <a:p>
            <a:r>
              <a:rPr lang="en-US" dirty="0"/>
              <a:t>Measurements at ambient temperature is available 9 months before measurements at cryogenic temperature</a:t>
            </a:r>
          </a:p>
          <a:p>
            <a:r>
              <a:rPr lang="en-US" dirty="0"/>
              <a:t>An accurate cold-warm correlation would allow an estimation of the field at 1.9 K and nominal current from a measurement at ambient temperature</a:t>
            </a:r>
          </a:p>
          <a:p>
            <a:r>
              <a:rPr lang="en-US" dirty="0"/>
              <a:t>Given the schedule for the magnet production, and magnet preparation for the tunnel, this time is crucial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8F9241-3BDE-0E91-D09F-E3E8AE0793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Fiscarelli - Update on TF of MQXF magnets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5F272B-9E0F-BED7-B18B-FD981632E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79419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2E3633-68C2-3951-FCCA-5F844BDFBF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33F220-BB6B-2076-3F00-0CF7394EA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560" y="1275606"/>
            <a:ext cx="7920000" cy="540000"/>
          </a:xfrm>
        </p:spPr>
        <p:txBody>
          <a:bodyPr/>
          <a:lstStyle/>
          <a:p>
            <a:r>
              <a:rPr lang="en-US" dirty="0"/>
              <a:t>MQXFB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5AA8FF-5D89-17D4-A34A-4B7A6B176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Fiscarelli - Update on TF of MQXF magnets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A03494-6C1E-B674-5EF1-43AD70963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73438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EAB80D-E798-5D3E-153B-51012C60E3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26626E-F6ED-5C81-13C0-8B0E0E041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C7509F3E-B722-7B52-B60E-01F242AB11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62658" y="768225"/>
            <a:ext cx="3455778" cy="3912974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lvl="1" indent="0">
              <a:buNone/>
            </a:pPr>
            <a:r>
              <a:rPr lang="en-US" sz="1400" b="1" dirty="0"/>
              <a:t>Magnet</a:t>
            </a:r>
          </a:p>
          <a:p>
            <a:pPr lvl="1"/>
            <a:r>
              <a:rPr lang="en-US" sz="1400" dirty="0"/>
              <a:t>Coil-pack</a:t>
            </a:r>
          </a:p>
          <a:p>
            <a:pPr lvl="1"/>
            <a:r>
              <a:rPr lang="en-US" sz="1400" dirty="0"/>
              <a:t>Centering</a:t>
            </a:r>
          </a:p>
          <a:p>
            <a:pPr lvl="1"/>
            <a:r>
              <a:rPr lang="en-US" sz="1400" u="sng" dirty="0"/>
              <a:t>Loading</a:t>
            </a:r>
            <a:endParaRPr lang="en-US" sz="1600" b="1" dirty="0"/>
          </a:p>
          <a:p>
            <a:pPr marL="0" lvl="1" indent="0">
              <a:buNone/>
            </a:pPr>
            <a:endParaRPr lang="en-US" sz="1600" b="1" dirty="0"/>
          </a:p>
          <a:p>
            <a:pPr marL="0" lvl="1" indent="0">
              <a:buNone/>
            </a:pPr>
            <a:r>
              <a:rPr lang="en-US" sz="1400" b="1" dirty="0"/>
              <a:t>Cold-mass</a:t>
            </a:r>
            <a:endParaRPr lang="en-US" sz="1400" u="sng" dirty="0"/>
          </a:p>
          <a:p>
            <a:pPr lvl="1"/>
            <a:r>
              <a:rPr lang="en-US" sz="1400" dirty="0"/>
              <a:t> Alignment </a:t>
            </a:r>
            <a:r>
              <a:rPr lang="en-US" sz="1400" dirty="0" err="1"/>
              <a:t>wrt</a:t>
            </a:r>
            <a:r>
              <a:rPr lang="en-US" sz="1400" dirty="0"/>
              <a:t> reference points</a:t>
            </a:r>
          </a:p>
          <a:p>
            <a:pPr lvl="1"/>
            <a:endParaRPr lang="en-US" sz="1400" dirty="0"/>
          </a:p>
          <a:p>
            <a:pPr marL="457200" lvl="1" indent="0">
              <a:buNone/>
            </a:pPr>
            <a:endParaRPr lang="en-US" sz="1400" dirty="0"/>
          </a:p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r>
              <a:rPr lang="en-US" sz="1400" b="1" dirty="0">
                <a:solidFill>
                  <a:srgbClr val="5A5A5A"/>
                </a:solidFill>
                <a:latin typeface="Arial"/>
              </a:rPr>
              <a:t>C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ryo</a:t>
            </a:r>
            <a:r>
              <a:rPr lang="en-US" sz="1400" b="1" dirty="0">
                <a:solidFill>
                  <a:srgbClr val="5A5A5A"/>
                </a:solidFill>
                <a:latin typeface="Arial"/>
              </a:rPr>
              <a:t>-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assembly (1 MQXFB + MCBXFB)</a:t>
            </a:r>
            <a:endParaRPr kumimoji="0" lang="en-US" sz="1400" b="0" i="0" u="sng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GB" sz="1400" b="0" i="0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TF calibration and alignment at nominal</a:t>
            </a:r>
            <a:endParaRPr lang="en-US" sz="1800" dirty="0"/>
          </a:p>
        </p:txBody>
      </p:sp>
      <p:sp>
        <p:nvSpPr>
          <p:cNvPr id="15" name="Title 5">
            <a:extLst>
              <a:ext uri="{FF2B5EF4-FFF2-40B4-BE49-F238E27FC236}">
                <a16:creationId xmlns:a16="http://schemas.microsoft.com/office/drawing/2014/main" id="{074AA2B7-A904-9446-8095-9C9AB9B82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US" dirty="0"/>
              <a:t>Magnetic tests on MQXFB</a:t>
            </a:r>
            <a:endParaRPr lang="en-GB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BEA88EF4-0951-DEDD-4066-3D7BCF9975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L. Fiscarelli - Update on TF of MQXF magnets</a:t>
            </a:r>
            <a:endParaRPr lang="en-GB" noProof="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2FFEDAA-3372-5064-097C-A957AD660094}"/>
              </a:ext>
            </a:extLst>
          </p:cNvPr>
          <p:cNvSpPr txBox="1"/>
          <p:nvPr/>
        </p:nvSpPr>
        <p:spPr>
          <a:xfrm>
            <a:off x="4283968" y="2749572"/>
            <a:ext cx="172819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1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tabLst/>
              <a:defRPr/>
            </a:pPr>
            <a:r>
              <a:rPr kumimoji="0" lang="en-US" sz="1400" b="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 months </a:t>
            </a:r>
            <a:r>
              <a:rPr kumimoji="0" lang="en-US" sz="1400" b="0" i="0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after the loading procedure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0855CAA-B053-0685-41E2-F12E65B276CA}"/>
              </a:ext>
            </a:extLst>
          </p:cNvPr>
          <p:cNvCxnSpPr>
            <a:cxnSpLocks/>
            <a:endCxn id="22" idx="1"/>
          </p:cNvCxnSpPr>
          <p:nvPr/>
        </p:nvCxnSpPr>
        <p:spPr>
          <a:xfrm>
            <a:off x="3995936" y="2880007"/>
            <a:ext cx="288032" cy="131175"/>
          </a:xfrm>
          <a:prstGeom prst="straightConnector1">
            <a:avLst/>
          </a:prstGeom>
          <a:ln w="15875">
            <a:solidFill>
              <a:schemeClr val="tx1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EA62D480-ED26-A720-521A-BA1356347D3F}"/>
              </a:ext>
            </a:extLst>
          </p:cNvPr>
          <p:cNvSpPr txBox="1"/>
          <p:nvPr/>
        </p:nvSpPr>
        <p:spPr>
          <a:xfrm>
            <a:off x="4283968" y="934537"/>
            <a:ext cx="1728192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1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tabLst/>
              <a:defRPr/>
            </a:pPr>
            <a:r>
              <a:rPr kumimoji="0" lang="en-US" sz="1400" b="0" i="0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Reference measurement at warm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C41E95D-691F-8258-25E4-63C493EACF8F}"/>
              </a:ext>
            </a:extLst>
          </p:cNvPr>
          <p:cNvCxnSpPr>
            <a:cxnSpLocks/>
          </p:cNvCxnSpPr>
          <p:nvPr/>
        </p:nvCxnSpPr>
        <p:spPr>
          <a:xfrm flipV="1">
            <a:off x="2581454" y="1275606"/>
            <a:ext cx="1630506" cy="435904"/>
          </a:xfrm>
          <a:prstGeom prst="straightConnector1">
            <a:avLst/>
          </a:prstGeom>
          <a:ln w="15875">
            <a:solidFill>
              <a:schemeClr val="tx1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65A05F05-B308-3A69-6A97-F7AACDE3768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974" r="52109" b="35349"/>
          <a:stretch/>
        </p:blipFill>
        <p:spPr>
          <a:xfrm>
            <a:off x="6129642" y="605402"/>
            <a:ext cx="1946609" cy="1350551"/>
          </a:xfrm>
          <a:prstGeom prst="rect">
            <a:avLst/>
          </a:prstGeom>
          <a:ln>
            <a:noFill/>
          </a:ln>
        </p:spPr>
      </p:pic>
      <p:pic>
        <p:nvPicPr>
          <p:cNvPr id="3" name="Picture 2" descr="A large metal object in a factory&#10;&#10;Description automatically generated">
            <a:extLst>
              <a:ext uri="{FF2B5EF4-FFF2-40B4-BE49-F238E27FC236}">
                <a16:creationId xmlns:a16="http://schemas.microsoft.com/office/drawing/2014/main" id="{8FB3897E-1859-D5A3-594F-8B6496DDBE2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288" t="24800" r="20338" b="19200"/>
          <a:stretch/>
        </p:blipFill>
        <p:spPr>
          <a:xfrm>
            <a:off x="6129641" y="1984867"/>
            <a:ext cx="1946609" cy="1354183"/>
          </a:xfrm>
          <a:prstGeom prst="rect">
            <a:avLst/>
          </a:prstGeom>
          <a:ln>
            <a:noFill/>
          </a:ln>
        </p:spPr>
      </p:pic>
      <p:pic>
        <p:nvPicPr>
          <p:cNvPr id="4" name="Picture 3" descr="A large machine in a factory&#10;&#10;Description automatically generated">
            <a:extLst>
              <a:ext uri="{FF2B5EF4-FFF2-40B4-BE49-F238E27FC236}">
                <a16:creationId xmlns:a16="http://schemas.microsoft.com/office/drawing/2014/main" id="{EB80D50D-3B04-A6CC-64CD-343FF97439A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359" r="23750" b="23541"/>
          <a:stretch/>
        </p:blipFill>
        <p:spPr>
          <a:xfrm>
            <a:off x="6135829" y="3363631"/>
            <a:ext cx="1945513" cy="1360600"/>
          </a:xfrm>
          <a:prstGeom prst="rect">
            <a:avLst/>
          </a:prstGeom>
          <a:ln>
            <a:noFill/>
          </a:ln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AC80795-40B2-E4B3-F09C-8BAD3B895D5D}"/>
              </a:ext>
            </a:extLst>
          </p:cNvPr>
          <p:cNvSpPr txBox="1"/>
          <p:nvPr/>
        </p:nvSpPr>
        <p:spPr>
          <a:xfrm>
            <a:off x="4355976" y="4019103"/>
            <a:ext cx="187220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1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tabLst/>
              <a:defRPr/>
            </a:pPr>
            <a:r>
              <a:rPr lang="en-US" sz="1400" dirty="0">
                <a:solidFill>
                  <a:srgbClr val="FF0000"/>
                </a:solidFill>
                <a:latin typeface="Arial"/>
              </a:rPr>
              <a:t>Final measurement, </a:t>
            </a:r>
            <a:r>
              <a:rPr lang="en-US" sz="1400" u="sng" dirty="0">
                <a:solidFill>
                  <a:srgbClr val="FF0000"/>
                </a:solidFill>
                <a:latin typeface="Arial"/>
              </a:rPr>
              <a:t>9</a:t>
            </a:r>
            <a:r>
              <a:rPr kumimoji="0" lang="en-US" sz="1400" b="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months </a:t>
            </a:r>
            <a:r>
              <a:rPr kumimoji="0" lang="en-US" sz="1400" b="0" i="0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after the loading procedure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AB393EA-7C8E-BF41-9A4F-F044FD974944}"/>
              </a:ext>
            </a:extLst>
          </p:cNvPr>
          <p:cNvCxnSpPr>
            <a:cxnSpLocks/>
            <a:endCxn id="17" idx="1"/>
          </p:cNvCxnSpPr>
          <p:nvPr/>
        </p:nvCxnSpPr>
        <p:spPr>
          <a:xfrm>
            <a:off x="3676274" y="3881277"/>
            <a:ext cx="679702" cy="507158"/>
          </a:xfrm>
          <a:prstGeom prst="straightConnector1">
            <a:avLst/>
          </a:prstGeom>
          <a:ln w="15875">
            <a:solidFill>
              <a:schemeClr val="tx1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Left Brace 29">
            <a:extLst>
              <a:ext uri="{FF2B5EF4-FFF2-40B4-BE49-F238E27FC236}">
                <a16:creationId xmlns:a16="http://schemas.microsoft.com/office/drawing/2014/main" id="{2EFE3779-D525-D863-CDC3-FCC7E5729445}"/>
              </a:ext>
            </a:extLst>
          </p:cNvPr>
          <p:cNvSpPr/>
          <p:nvPr/>
        </p:nvSpPr>
        <p:spPr>
          <a:xfrm>
            <a:off x="981125" y="843558"/>
            <a:ext cx="45719" cy="1944216"/>
          </a:xfrm>
          <a:prstGeom prst="leftBrac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Left Brace 30">
            <a:extLst>
              <a:ext uri="{FF2B5EF4-FFF2-40B4-BE49-F238E27FC236}">
                <a16:creationId xmlns:a16="http://schemas.microsoft.com/office/drawing/2014/main" id="{D50A5744-B372-B51D-9A5E-64C04891E84B}"/>
              </a:ext>
            </a:extLst>
          </p:cNvPr>
          <p:cNvSpPr/>
          <p:nvPr/>
        </p:nvSpPr>
        <p:spPr>
          <a:xfrm>
            <a:off x="964170" y="3118905"/>
            <a:ext cx="62673" cy="820998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B00090A-FF0B-98AE-9410-F03413EE88AC}"/>
              </a:ext>
            </a:extLst>
          </p:cNvPr>
          <p:cNvSpPr txBox="1"/>
          <p:nvPr/>
        </p:nvSpPr>
        <p:spPr>
          <a:xfrm rot="16200000">
            <a:off x="-68841" y="1626710"/>
            <a:ext cx="136168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1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Ambient temperature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068D086-ED92-CC19-C155-20ADA0E17A3D}"/>
              </a:ext>
            </a:extLst>
          </p:cNvPr>
          <p:cNvSpPr txBox="1"/>
          <p:nvPr/>
        </p:nvSpPr>
        <p:spPr>
          <a:xfrm rot="16200000">
            <a:off x="-42355" y="3329969"/>
            <a:ext cx="136168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1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1.9 K</a:t>
            </a:r>
          </a:p>
        </p:txBody>
      </p:sp>
    </p:spTree>
    <p:extLst>
      <p:ext uri="{BB962C8B-B14F-4D97-AF65-F5344CB8AC3E}">
        <p14:creationId xmlns:p14="http://schemas.microsoft.com/office/powerpoint/2010/main" val="557367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EF4C60-FFEE-691C-A7B0-FD32E89226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E33450-6B92-CF5D-37CD-9D74495958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Available measurement data (June 2025)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CC80B3-AC52-74F8-A7AC-7771E65AA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Fiscarelli - Update on TF of MQXF magnets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6E2C29-A642-66A0-2259-7B8825DFF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F6FEAE9F-AFCF-DC89-B738-218418F7B1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0803658"/>
              </p:ext>
            </p:extLst>
          </p:nvPr>
        </p:nvGraphicFramePr>
        <p:xfrm>
          <a:off x="215519" y="748523"/>
          <a:ext cx="8712962" cy="3191378"/>
        </p:xfrm>
        <a:graphic>
          <a:graphicData uri="http://schemas.openxmlformats.org/drawingml/2006/table">
            <a:tbl>
              <a:tblPr/>
              <a:tblGrid>
                <a:gridCol w="909596">
                  <a:extLst>
                    <a:ext uri="{9D8B030D-6E8A-4147-A177-3AD203B41FA5}">
                      <a16:colId xmlns:a16="http://schemas.microsoft.com/office/drawing/2014/main" val="2304537801"/>
                    </a:ext>
                  </a:extLst>
                </a:gridCol>
                <a:gridCol w="536183">
                  <a:extLst>
                    <a:ext uri="{9D8B030D-6E8A-4147-A177-3AD203B41FA5}">
                      <a16:colId xmlns:a16="http://schemas.microsoft.com/office/drawing/2014/main" val="2509610314"/>
                    </a:ext>
                  </a:extLst>
                </a:gridCol>
                <a:gridCol w="660653">
                  <a:extLst>
                    <a:ext uri="{9D8B030D-6E8A-4147-A177-3AD203B41FA5}">
                      <a16:colId xmlns:a16="http://schemas.microsoft.com/office/drawing/2014/main" val="3969550137"/>
                    </a:ext>
                  </a:extLst>
                </a:gridCol>
                <a:gridCol w="660653">
                  <a:extLst>
                    <a:ext uri="{9D8B030D-6E8A-4147-A177-3AD203B41FA5}">
                      <a16:colId xmlns:a16="http://schemas.microsoft.com/office/drawing/2014/main" val="4231155460"/>
                    </a:ext>
                  </a:extLst>
                </a:gridCol>
                <a:gridCol w="660653">
                  <a:extLst>
                    <a:ext uri="{9D8B030D-6E8A-4147-A177-3AD203B41FA5}">
                      <a16:colId xmlns:a16="http://schemas.microsoft.com/office/drawing/2014/main" val="4267894733"/>
                    </a:ext>
                  </a:extLst>
                </a:gridCol>
                <a:gridCol w="660653">
                  <a:extLst>
                    <a:ext uri="{9D8B030D-6E8A-4147-A177-3AD203B41FA5}">
                      <a16:colId xmlns:a16="http://schemas.microsoft.com/office/drawing/2014/main" val="313318906"/>
                    </a:ext>
                  </a:extLst>
                </a:gridCol>
                <a:gridCol w="660653">
                  <a:extLst>
                    <a:ext uri="{9D8B030D-6E8A-4147-A177-3AD203B41FA5}">
                      <a16:colId xmlns:a16="http://schemas.microsoft.com/office/drawing/2014/main" val="1200918255"/>
                    </a:ext>
                  </a:extLst>
                </a:gridCol>
                <a:gridCol w="660653">
                  <a:extLst>
                    <a:ext uri="{9D8B030D-6E8A-4147-A177-3AD203B41FA5}">
                      <a16:colId xmlns:a16="http://schemas.microsoft.com/office/drawing/2014/main" val="2519065419"/>
                    </a:ext>
                  </a:extLst>
                </a:gridCol>
                <a:gridCol w="660653">
                  <a:extLst>
                    <a:ext uri="{9D8B030D-6E8A-4147-A177-3AD203B41FA5}">
                      <a16:colId xmlns:a16="http://schemas.microsoft.com/office/drawing/2014/main" val="2769257756"/>
                    </a:ext>
                  </a:extLst>
                </a:gridCol>
                <a:gridCol w="660653">
                  <a:extLst>
                    <a:ext uri="{9D8B030D-6E8A-4147-A177-3AD203B41FA5}">
                      <a16:colId xmlns:a16="http://schemas.microsoft.com/office/drawing/2014/main" val="1705126643"/>
                    </a:ext>
                  </a:extLst>
                </a:gridCol>
                <a:gridCol w="660653">
                  <a:extLst>
                    <a:ext uri="{9D8B030D-6E8A-4147-A177-3AD203B41FA5}">
                      <a16:colId xmlns:a16="http://schemas.microsoft.com/office/drawing/2014/main" val="2485988464"/>
                    </a:ext>
                  </a:extLst>
                </a:gridCol>
                <a:gridCol w="660653">
                  <a:extLst>
                    <a:ext uri="{9D8B030D-6E8A-4147-A177-3AD203B41FA5}">
                      <a16:colId xmlns:a16="http://schemas.microsoft.com/office/drawing/2014/main" val="825911311"/>
                    </a:ext>
                  </a:extLst>
                </a:gridCol>
                <a:gridCol w="660653">
                  <a:extLst>
                    <a:ext uri="{9D8B030D-6E8A-4147-A177-3AD203B41FA5}">
                      <a16:colId xmlns:a16="http://schemas.microsoft.com/office/drawing/2014/main" val="631154804"/>
                    </a:ext>
                  </a:extLst>
                </a:gridCol>
              </a:tblGrid>
              <a:tr h="26881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Cold mass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LMQXFB01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LMQXFB02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LMQXFB03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LMQXFB05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LMQXFB04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LMQXFB06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LMQXFB07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LMQXFB08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LMQXFB09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LMQXFB10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LMQXFB11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5250378"/>
                  </a:ext>
                </a:extLst>
              </a:tr>
              <a:tr h="26881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Magnet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MQXFBP2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MQXFBP3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MQXFB02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MQXFB03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MQXFB04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MQXFB05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MQXFB06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MQXFB07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MQXFB08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MQXFB09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MQXFB10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9163371"/>
                  </a:ext>
                </a:extLst>
              </a:tr>
              <a:tr h="26881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Used for 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String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String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Withdrawn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Machine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Machine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Machine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Machine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Machine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Machine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Machine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Machine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6185925"/>
                  </a:ext>
                </a:extLst>
              </a:tr>
              <a:tr h="26881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Slot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Q2B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Q2A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Q2A-R1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Q2B-L5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Q2A-L5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Q2B-R1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05042078"/>
                  </a:ext>
                </a:extLst>
              </a:tr>
              <a:tr h="331156">
                <a:tc gridSpan="13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Warm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3148444"/>
                  </a:ext>
                </a:extLst>
              </a:tr>
              <a:tr h="29804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TF central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 m</a:t>
                      </a:r>
                      <a:r>
                        <a:rPr lang="en-GB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-1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kA</a:t>
                      </a:r>
                      <a:r>
                        <a:rPr lang="en-GB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-1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8.8342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8.8298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8.8458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8.8288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8.8384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8.8416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8.8367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8.8427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8.8473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8.8540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Under</a:t>
                      </a:r>
                      <a:b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assemblying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2204722"/>
                  </a:ext>
                </a:extLst>
              </a:tr>
              <a:tr h="26881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Magnetic length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7.1720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7.1721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7.1680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7.1876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7.1762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7.1745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7.1742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7.1748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7.1739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7.1771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1902990"/>
                  </a:ext>
                </a:extLst>
              </a:tr>
              <a:tr h="353233">
                <a:tc gridSpan="13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Cold (16230 A)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mpd="sng">
                      <a:noFill/>
                      <a:prstDash val="soli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9748727"/>
                  </a:ext>
                </a:extLst>
              </a:tr>
              <a:tr h="29804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TF central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 m</a:t>
                      </a:r>
                      <a:r>
                        <a:rPr lang="en-GB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-1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kA</a:t>
                      </a:r>
                      <a:r>
                        <a:rPr lang="en-GB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-1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B05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8.1712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8.1804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8.1556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8.1691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8.1772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8.1559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Under</a:t>
                      </a:r>
                      <a:b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test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Nov 2025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Apr 2026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Jun 2026 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44005"/>
                  </a:ext>
                </a:extLst>
              </a:tr>
              <a:tr h="26881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Magnetic length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B05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7.1720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7.1696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7.1816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7.1801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7.1785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7.1755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9372810"/>
                  </a:ext>
                </a:extLst>
              </a:tr>
              <a:tr h="29804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TF integral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 kA</a:t>
                      </a:r>
                      <a:r>
                        <a:rPr lang="en-GB" sz="10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1" i="0" u="none" strike="noStrike" dirty="0">
                          <a:solidFill>
                            <a:srgbClr val="00B05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58.603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58.650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58.571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58.655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58.700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58.523</a:t>
                      </a:r>
                    </a:p>
                  </a:txBody>
                  <a:tcPr marL="5221" marR="5221" marT="52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2097119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FD9A25A1-12F6-88D3-6B02-71B04CC857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9240669"/>
              </p:ext>
            </p:extLst>
          </p:nvPr>
        </p:nvGraphicFramePr>
        <p:xfrm>
          <a:off x="2123728" y="4145100"/>
          <a:ext cx="4318000" cy="365760"/>
        </p:xfrm>
        <a:graphic>
          <a:graphicData uri="http://schemas.openxmlformats.org/drawingml/2006/table">
            <a:tbl>
              <a:tblPr/>
              <a:tblGrid>
                <a:gridCol w="1079500">
                  <a:extLst>
                    <a:ext uri="{9D8B030D-6E8A-4147-A177-3AD203B41FA5}">
                      <a16:colId xmlns:a16="http://schemas.microsoft.com/office/drawing/2014/main" val="2209673247"/>
                    </a:ext>
                  </a:extLst>
                </a:gridCol>
                <a:gridCol w="1079500">
                  <a:extLst>
                    <a:ext uri="{9D8B030D-6E8A-4147-A177-3AD203B41FA5}">
                      <a16:colId xmlns:a16="http://schemas.microsoft.com/office/drawing/2014/main" val="1303839830"/>
                    </a:ext>
                  </a:extLst>
                </a:gridCol>
                <a:gridCol w="1079500">
                  <a:extLst>
                    <a:ext uri="{9D8B030D-6E8A-4147-A177-3AD203B41FA5}">
                      <a16:colId xmlns:a16="http://schemas.microsoft.com/office/drawing/2014/main" val="4168300125"/>
                    </a:ext>
                  </a:extLst>
                </a:gridCol>
                <a:gridCol w="1079500">
                  <a:extLst>
                    <a:ext uri="{9D8B030D-6E8A-4147-A177-3AD203B41FA5}">
                      <a16:colId xmlns:a16="http://schemas.microsoft.com/office/drawing/2014/main" val="1029629690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Max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Min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Average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Max-Min (units)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327719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58.700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58.523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58.617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280815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71580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5437B9-FBCC-61E2-6257-AB957EAAF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for the warm-to-cold extrapolation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4B30516-5CDC-065A-96CA-CA48AA577B8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331640" y="2047533"/>
                <a:ext cx="3996952" cy="2952328"/>
              </a:xfrm>
              <a:ln>
                <a:solidFill>
                  <a:schemeClr val="accent1"/>
                </a:solidFill>
              </a:ln>
            </p:spPr>
            <p:txBody>
              <a:bodyPr>
                <a:normAutofit/>
              </a:bodyPr>
              <a:lstStyle/>
              <a:p>
                <a:pPr marL="88900" indent="0">
                  <a:buNone/>
                </a:pPr>
                <a:endParaRPr lang="en-GB" sz="1100" dirty="0"/>
              </a:p>
              <a:p>
                <a:pPr marL="88900" indent="0"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GB" sz="110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sz="11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𝑇𝐹</m:t>
                        </m:r>
                      </m:e>
                      <m:sub>
                        <m:r>
                          <a:rPr lang="en-US" sz="11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𝑖𝑛𝑡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sz="1100" b="0" i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nom</m:t>
                        </m:r>
                        <m:r>
                          <a:rPr lang="en-US" sz="11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</m:sup>
                    </m:sSubSup>
                  </m:oMath>
                </a14:m>
                <a:r>
                  <a:rPr lang="en-GB" sz="1100" dirty="0"/>
                  <a:t>	→ transfer function of integral field at nominal</a:t>
                </a:r>
              </a:p>
              <a:p>
                <a:pPr marL="88900" indent="0"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GB" sz="11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sz="11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𝑇𝐹</m:t>
                        </m:r>
                      </m:e>
                      <m:sub>
                        <m:r>
                          <a:rPr lang="en-US" sz="11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𝑐𝑡𝑟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sz="110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nom</m:t>
                        </m:r>
                      </m:sup>
                    </m:sSubSup>
                  </m:oMath>
                </a14:m>
                <a:r>
                  <a:rPr lang="en-GB" sz="1100" dirty="0"/>
                  <a:t>	→ transfer function of central field at nominal</a:t>
                </a:r>
              </a:p>
              <a:p>
                <a:pPr marL="88900" indent="0"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GB" sz="11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sz="11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𝐿</m:t>
                        </m:r>
                      </m:e>
                      <m:sub>
                        <m:r>
                          <a:rPr lang="en-US" sz="11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𝑚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sz="110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nom</m:t>
                        </m:r>
                        <m:r>
                          <a:rPr lang="en-US" sz="11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</m:sup>
                    </m:sSubSup>
                  </m:oMath>
                </a14:m>
                <a:r>
                  <a:rPr lang="en-GB" sz="1100" dirty="0"/>
                  <a:t>		→ magnetic length at nominal</a:t>
                </a:r>
              </a:p>
              <a:p>
                <a:pPr marL="88900" indent="0">
                  <a:buNone/>
                </a:pPr>
                <a:endParaRPr lang="en-GB" sz="1100" dirty="0"/>
              </a:p>
              <a:p>
                <a:pPr marL="88900" indent="0"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GB" sz="11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sz="11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𝐿</m:t>
                        </m:r>
                      </m:e>
                      <m:sub>
                        <m:r>
                          <a:rPr lang="en-US" sz="11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𝑚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sz="110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warm</m:t>
                        </m:r>
                      </m:sup>
                    </m:sSubSup>
                  </m:oMath>
                </a14:m>
                <a:r>
                  <a:rPr lang="en-GB" sz="1100" dirty="0"/>
                  <a:t>		→ magnetic length at warm</a:t>
                </a:r>
              </a:p>
              <a:p>
                <a:pPr marL="8890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1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𝑐𝑓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1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L</m:t>
                        </m:r>
                      </m:sub>
                    </m:sSub>
                  </m:oMath>
                </a14:m>
                <a:r>
                  <a:rPr lang="en-GB" sz="1100" dirty="0"/>
                  <a:t> 		→ contraction factor</a:t>
                </a:r>
              </a:p>
              <a:p>
                <a:pPr marL="8890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1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𝑠𝑎𝑡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L</m:t>
                        </m:r>
                      </m:sub>
                    </m:sSub>
                    <m:r>
                      <a:rPr lang="en-US" sz="1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</m:oMath>
                </a14:m>
                <a:r>
                  <a:rPr lang="en-GB" sz="1100" dirty="0"/>
                  <a:t>		→ effect of iron saturation</a:t>
                </a:r>
              </a:p>
              <a:p>
                <a:pPr marL="88900" indent="0">
                  <a:buNone/>
                </a:pPr>
                <a:endParaRPr lang="en-GB" sz="1100" dirty="0"/>
              </a:p>
              <a:p>
                <a:pPr marL="88900" indent="0"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GB" sz="110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sz="11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𝑇𝐹</m:t>
                        </m:r>
                      </m:e>
                      <m:sub>
                        <m:r>
                          <a:rPr lang="en-US" sz="11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𝑐𝑡𝑟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sz="1100" b="0" i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warm</m:t>
                        </m:r>
                      </m:sup>
                    </m:sSubSup>
                  </m:oMath>
                </a14:m>
                <a:r>
                  <a:rPr lang="en-GB" sz="1100" dirty="0"/>
                  <a:t>	→ transfer function of central field at warm</a:t>
                </a:r>
              </a:p>
              <a:p>
                <a:pPr marL="88900" indent="0">
                  <a:buNone/>
                </a:pPr>
                <a14:m>
                  <m:oMath xmlns:m="http://schemas.openxmlformats.org/officeDocument/2006/math">
                    <m:r>
                      <a:rPr lang="en-US" sz="11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𝑚</m:t>
                    </m:r>
                    <m:r>
                      <a:rPr lang="en-US" sz="11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</m:oMath>
                </a14:m>
                <a:r>
                  <a:rPr lang="en-GB" sz="1100" dirty="0"/>
                  <a:t>		→ asymmetry due to magnetization</a:t>
                </a:r>
              </a:p>
              <a:p>
                <a:pPr marL="8890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1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𝑐𝑒</m:t>
                        </m:r>
                      </m:e>
                      <m:sub>
                        <m:r>
                          <a:rPr lang="en-US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𝐺</m:t>
                        </m:r>
                      </m:sub>
                    </m:sSub>
                  </m:oMath>
                </a14:m>
                <a:r>
                  <a:rPr lang="en-US" sz="1100" dirty="0"/>
                  <a:t> 		</a:t>
                </a:r>
                <a:r>
                  <a:rPr lang="en-GB" sz="1100" dirty="0"/>
                  <a:t>→ effect of contraction</a:t>
                </a:r>
                <a:endParaRPr lang="en-US" sz="1100" dirty="0"/>
              </a:p>
              <a:p>
                <a:pPr marL="8890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1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𝑠𝑎𝑡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G</m:t>
                        </m:r>
                      </m:sub>
                    </m:sSub>
                  </m:oMath>
                </a14:m>
                <a:r>
                  <a:rPr lang="en-GB" sz="1100" dirty="0"/>
                  <a:t> 		→ effect of saturation</a:t>
                </a:r>
                <a:endParaRPr lang="en-US" sz="1100" dirty="0"/>
              </a:p>
              <a:p>
                <a:pPr marL="88900" indent="0">
                  <a:buNone/>
                </a:pPr>
                <a14:m>
                  <m:oMath xmlns:m="http://schemas.openxmlformats.org/officeDocument/2006/math">
                    <m:r>
                      <a:rPr lang="en-US" sz="11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𝑠h𝑖𝑚</m:t>
                    </m:r>
                  </m:oMath>
                </a14:m>
                <a:r>
                  <a:rPr lang="en-GB" sz="1100" dirty="0"/>
                  <a:t> 		→ effect of shimming</a:t>
                </a:r>
              </a:p>
              <a:p>
                <a:pPr marL="0" indent="0">
                  <a:buNone/>
                </a:pPr>
                <a:endParaRPr lang="en-GB" sz="110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4B30516-5CDC-065A-96CA-CA48AA577B8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31640" y="2047533"/>
                <a:ext cx="3996952" cy="2952328"/>
              </a:xfrm>
              <a:blipFill>
                <a:blip r:embed="rId2"/>
                <a:stretch>
                  <a:fillRect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DF5756-1CD6-A231-54CC-0B4560055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Fiscarelli - Update on TF of MQXF magnets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57FF7A-47DD-A0FC-50F4-F29CDE7C2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236DBB0-25E2-55BD-585D-5E980EABD42E}"/>
                  </a:ext>
                </a:extLst>
              </p:cNvPr>
              <p:cNvSpPr txBox="1"/>
              <p:nvPr/>
            </p:nvSpPr>
            <p:spPr>
              <a:xfrm>
                <a:off x="1331640" y="716439"/>
                <a:ext cx="4464496" cy="1323439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1600" b="1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𝑻𝑭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𝒊𝒏𝒕</m:t>
                          </m:r>
                        </m:sub>
                        <m:sup>
                          <m:r>
                            <a:rPr lang="en-US" sz="1600" b="1" i="0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𝐧𝐨𝐦</m:t>
                          </m:r>
                          <m:r>
                            <a:rPr lang="en-US" sz="1600" b="1" i="1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 </m:t>
                          </m:r>
                        </m:sup>
                      </m:sSubSup>
                      <m:r>
                        <a:rPr lang="en-US" sz="1600" b="1" i="1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=</m:t>
                      </m:r>
                      <m:sSubSup>
                        <m:sSubSupPr>
                          <m:ctrlPr>
                            <a:rPr lang="en-GB" sz="1600" b="1" i="1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𝑻𝑭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𝒄𝒕𝒓</m:t>
                          </m:r>
                        </m:sub>
                        <m:sup>
                          <m:r>
                            <a:rPr lang="en-US" sz="1600" b="1" i="0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𝐧𝐨𝐦</m:t>
                          </m:r>
                        </m:sup>
                      </m:sSubSup>
                      <m:r>
                        <a:rPr lang="en-US" sz="1600" b="1" i="1" smtClean="0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 ∗</m:t>
                      </m:r>
                      <m:sSubSup>
                        <m:sSubSupPr>
                          <m:ctrlPr>
                            <a:rPr lang="en-GB" sz="1600" b="1" i="1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SupPr>
                        <m:e>
                          <m:r>
                            <a:rPr lang="en-US" sz="1600" b="1" i="1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𝑳</m:t>
                          </m:r>
                        </m:e>
                        <m:sub>
                          <m:r>
                            <a:rPr lang="en-US" sz="1600" b="1" i="1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𝒎</m:t>
                          </m:r>
                        </m:sub>
                        <m:sup>
                          <m:r>
                            <a:rPr lang="en-US" sz="1600" b="1" i="1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𝐧𝐨𝐦</m:t>
                          </m:r>
                          <m:r>
                            <a:rPr lang="en-US" sz="1600" b="1" i="1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 </m:t>
                          </m:r>
                        </m:sup>
                      </m:sSubSup>
                    </m:oMath>
                  </m:oMathPara>
                </a14:m>
                <a:endParaRPr lang="en-GB" sz="2400" b="1" dirty="0"/>
              </a:p>
              <a:p>
                <a:pPr marL="0" indent="0">
                  <a:buNone/>
                </a:pPr>
                <a:endParaRPr lang="en-GB" sz="1600" b="1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1600" b="1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𝑳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𝒎</m:t>
                          </m:r>
                        </m:sub>
                        <m:sup>
                          <m:r>
                            <a:rPr lang="en-US" sz="1600" b="1" i="0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𝐧𝐨𝐦</m:t>
                          </m:r>
                          <m:r>
                            <a:rPr lang="en-US" sz="1600" b="1" i="1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 </m:t>
                          </m:r>
                        </m:sup>
                      </m:sSubSup>
                      <m:r>
                        <a:rPr lang="en-US" sz="1600" b="1" i="1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=</m:t>
                      </m:r>
                      <m:sSubSup>
                        <m:sSubSupPr>
                          <m:ctrlPr>
                            <a:rPr lang="en-GB" sz="1600" b="1" i="1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SupPr>
                        <m:e>
                          <m:r>
                            <a:rPr lang="en-US" sz="1600" b="1" i="1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𝑳</m:t>
                          </m:r>
                        </m:e>
                        <m:sub>
                          <m:r>
                            <a:rPr lang="en-US" sz="1600" b="1" i="1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𝒎</m:t>
                          </m:r>
                        </m:sub>
                        <m:sup>
                          <m:r>
                            <a:rPr lang="en-US" sz="1600" b="1" i="1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𝒘𝒂𝒓𝒎</m:t>
                          </m:r>
                        </m:sup>
                      </m:sSubSup>
                      <m:sSub>
                        <m:sSubPr>
                          <m:ctrlPr>
                            <a:rPr lang="en-US" sz="1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∗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𝒄𝒇</m:t>
                          </m:r>
                        </m:e>
                        <m:sub>
                          <m:r>
                            <a:rPr lang="en-US" sz="1600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𝐋</m:t>
                          </m:r>
                        </m:sub>
                      </m:sSub>
                      <m:sSub>
                        <m:sSubPr>
                          <m:ctrlPr>
                            <a:rPr lang="en-US" sz="1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+ 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𝒔𝒂𝒕</m:t>
                          </m:r>
                        </m:e>
                        <m:sub>
                          <m:r>
                            <a:rPr lang="en-US" sz="1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𝑳</m:t>
                          </m:r>
                        </m:sub>
                      </m:sSub>
                    </m:oMath>
                  </m:oMathPara>
                </a14:m>
                <a:endParaRPr lang="en-GB" sz="2400" b="1" dirty="0"/>
              </a:p>
              <a:p>
                <a:pPr marL="0" indent="0">
                  <a:buNone/>
                </a:pPr>
                <a:endParaRPr lang="en-GB" sz="1600" b="1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GB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𝑻𝑭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𝒄𝒕𝒓</m:t>
                        </m:r>
                      </m:sub>
                      <m:sup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𝒏𝒐𝒎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</m:sup>
                    </m:sSubSup>
                    <m:r>
                      <a:rPr lang="en-US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  <m:sSubSup>
                      <m:sSubSupPr>
                        <m:ctrlPr>
                          <a:rPr lang="en-GB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𝑻𝑭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𝒄𝒕𝒓</m:t>
                        </m:r>
                      </m:sub>
                      <m:sup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𝒘𝒂𝒓𝒎</m:t>
                        </m:r>
                      </m:sup>
                    </m:sSubSup>
                    <m:sSub>
                      <m:sSubPr>
                        <m:ctrlP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+ 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(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𝒎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𝒄𝒆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𝑮</m:t>
                        </m:r>
                      </m:sub>
                    </m:sSub>
                    <m:sSub>
                      <m:sSubPr>
                        <m:ctrlP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+ 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𝒔𝒂𝒕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𝑮</m:t>
                        </m:r>
                      </m:sub>
                    </m:sSub>
                    <m:r>
                      <a:rPr lang="en-US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  <m:r>
                      <a:rPr lang="en-US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𝒔𝒉𝒊𝒎</m:t>
                    </m:r>
                    <m:r>
                      <a:rPr lang="en-U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)</m:t>
                    </m:r>
                  </m:oMath>
                </a14:m>
                <a:r>
                  <a:rPr lang="en-GB" sz="1600" b="1" dirty="0"/>
                  <a:t> 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236DBB0-25E2-55BD-585D-5E980EABD4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1640" y="716439"/>
                <a:ext cx="4464496" cy="1323439"/>
              </a:xfrm>
              <a:prstGeom prst="rect">
                <a:avLst/>
              </a:prstGeom>
              <a:blipFill>
                <a:blip r:embed="rId3"/>
                <a:stretch>
                  <a:fillRect b="-1826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107042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BAD739-E096-3B4B-1345-C74258695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Modeling parameters and error – Central TF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9CD196-4374-B90E-C566-D20FEEB98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L. Fiscarelli - Update on TF of MQXF magnets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3BCDC7-047E-66F2-F30A-B12A72B8E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70E868AC-23E5-B63F-4D88-A0BF42E2B34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41964334"/>
                  </p:ext>
                </p:extLst>
              </p:nvPr>
            </p:nvGraphicFramePr>
            <p:xfrm>
              <a:off x="631992" y="881042"/>
              <a:ext cx="7918452" cy="3393620"/>
            </p:xfrm>
            <a:graphic>
              <a:graphicData uri="http://schemas.openxmlformats.org/drawingml/2006/table">
                <a:tbl>
                  <a:tblPr/>
                  <a:tblGrid>
                    <a:gridCol w="1319742">
                      <a:extLst>
                        <a:ext uri="{9D8B030D-6E8A-4147-A177-3AD203B41FA5}">
                          <a16:colId xmlns:a16="http://schemas.microsoft.com/office/drawing/2014/main" val="1024642337"/>
                        </a:ext>
                      </a:extLst>
                    </a:gridCol>
                    <a:gridCol w="1319742">
                      <a:extLst>
                        <a:ext uri="{9D8B030D-6E8A-4147-A177-3AD203B41FA5}">
                          <a16:colId xmlns:a16="http://schemas.microsoft.com/office/drawing/2014/main" val="2331183588"/>
                        </a:ext>
                      </a:extLst>
                    </a:gridCol>
                    <a:gridCol w="1319742">
                      <a:extLst>
                        <a:ext uri="{9D8B030D-6E8A-4147-A177-3AD203B41FA5}">
                          <a16:colId xmlns:a16="http://schemas.microsoft.com/office/drawing/2014/main" val="2497640154"/>
                        </a:ext>
                      </a:extLst>
                    </a:gridCol>
                    <a:gridCol w="1319742">
                      <a:extLst>
                        <a:ext uri="{9D8B030D-6E8A-4147-A177-3AD203B41FA5}">
                          <a16:colId xmlns:a16="http://schemas.microsoft.com/office/drawing/2014/main" val="2313295679"/>
                        </a:ext>
                      </a:extLst>
                    </a:gridCol>
                    <a:gridCol w="1319742">
                      <a:extLst>
                        <a:ext uri="{9D8B030D-6E8A-4147-A177-3AD203B41FA5}">
                          <a16:colId xmlns:a16="http://schemas.microsoft.com/office/drawing/2014/main" val="1996914993"/>
                        </a:ext>
                      </a:extLst>
                    </a:gridCol>
                    <a:gridCol w="1319742">
                      <a:extLst>
                        <a:ext uri="{9D8B030D-6E8A-4147-A177-3AD203B41FA5}">
                          <a16:colId xmlns:a16="http://schemas.microsoft.com/office/drawing/2014/main" val="2319020095"/>
                        </a:ext>
                      </a:extLst>
                    </a:gridCol>
                  </a:tblGrid>
                  <a:tr h="169681"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10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070" marR="7070" marT="707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10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070" marR="7070" marT="707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10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070" marR="7070" marT="707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10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070" marR="7070" marT="7070" marB="0" anchor="b">
                        <a:lnL>
                          <a:noFill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0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𝒄𝒆</m:t>
                                    </m:r>
                                  </m:e>
                                  <m:sub>
                                    <m:r>
                                      <a:rPr lang="en-US" sz="10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𝑮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070" marR="7070" marT="7070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0.117</a:t>
                          </a:r>
                        </a:p>
                      </a:txBody>
                      <a:tcPr marL="7070" marR="7070" marT="7070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739694918"/>
                      </a:ext>
                    </a:extLst>
                  </a:tr>
                  <a:tr h="169681"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10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070" marR="7070" marT="707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1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070" marR="7070" marT="707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10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070" marR="7070" marT="707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10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070" marR="7070" marT="7070" marB="0" anchor="b">
                        <a:lnL>
                          <a:noFill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𝒎</m:t>
                                </m:r>
                              </m:oMath>
                            </m:oMathPara>
                          </a14:m>
                          <a:endParaRPr lang="en-GB" sz="1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070" marR="7070" marT="7070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0.0135</a:t>
                          </a:r>
                        </a:p>
                      </a:txBody>
                      <a:tcPr marL="7070" marR="7070" marT="7070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851458228"/>
                      </a:ext>
                    </a:extLst>
                  </a:tr>
                  <a:tr h="169681"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10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070" marR="7070" marT="707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10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070" marR="7070" marT="707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10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070" marR="7070" marT="707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10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070" marR="7070" marT="7070" marB="0" anchor="b">
                        <a:lnL>
                          <a:noFill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0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𝒔𝒂𝒕</m:t>
                                    </m:r>
                                  </m:e>
                                  <m:sub>
                                    <m:r>
                                      <a:rPr lang="en-US" sz="10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𝑮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070" marR="7070" marT="7070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-0.814</a:t>
                          </a:r>
                        </a:p>
                      </a:txBody>
                      <a:tcPr marL="7070" marR="7070" marT="7070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44144924"/>
                      </a:ext>
                    </a:extLst>
                  </a:tr>
                  <a:tr h="169681"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10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070" marR="7070" marT="707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10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070" marR="7070" marT="707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10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070" marR="7070" marT="707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10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070" marR="7070" marT="707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10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070" marR="7070" marT="707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10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070" marR="7070" marT="707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38666061"/>
                      </a:ext>
                    </a:extLst>
                  </a:tr>
                  <a:tr h="509043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Magnet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ctr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Measurement</a:t>
                          </a:r>
                          <a:br>
                            <a:rPr lang="en-GB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</a:br>
                          <a:r>
                            <a:rPr lang="en-GB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at warm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Effect of</a:t>
                          </a:r>
                          <a:br>
                            <a:rPr lang="en-GB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</a:br>
                          <a:r>
                            <a:rPr lang="en-GB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magnetic shims</a:t>
                          </a:r>
                        </a:p>
                        <a:p>
                          <a:pPr algn="ctr" fontAlgn="ctr"/>
                          <a:r>
                            <a:rPr lang="en-GB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(from calculations)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Extrapolation</a:t>
                          </a:r>
                          <a:br>
                            <a:rPr lang="en-GB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</a:br>
                          <a:r>
                            <a:rPr lang="en-GB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warm-to-cold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Measurement</a:t>
                          </a:r>
                          <a:br>
                            <a:rPr lang="en-GB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</a:br>
                          <a:r>
                            <a:rPr lang="en-GB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at cold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Relative modelling</a:t>
                          </a:r>
                          <a:br>
                            <a:rPr lang="en-GB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</a:br>
                          <a:r>
                            <a:rPr lang="en-GB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error (units)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679164774"/>
                      </a:ext>
                    </a:extLst>
                  </a:tr>
                  <a:tr h="169681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0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𝑻𝑭</m:t>
                                    </m:r>
                                  </m:e>
                                  <m:sub>
                                    <m:r>
                                      <a:rPr lang="en-US" sz="10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𝒄𝒕𝒓</m:t>
                                    </m:r>
                                  </m:sub>
                                  <m:sup>
                                    <m:r>
                                      <a:rPr lang="en-US" sz="10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𝒘𝒂𝒓𝒎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0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𝒔𝒉𝒊𝒎</m:t>
                                </m:r>
                              </m:oMath>
                            </m:oMathPara>
                          </a14:m>
                          <a:endParaRPr lang="en-GB" sz="10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0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𝑻𝑭</m:t>
                                    </m:r>
                                  </m:e>
                                  <m:sub>
                                    <m:r>
                                      <a:rPr lang="en-US" sz="10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𝒄𝒕𝒓</m:t>
                                    </m:r>
                                  </m:sub>
                                  <m:sup>
                                    <m:r>
                                      <a:rPr lang="en-US" sz="10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𝒏𝒐𝒎</m:t>
                                    </m:r>
                                    <m:r>
                                      <a:rPr lang="en-US" sz="10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 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0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endParaRPr lang="en-GB" sz="10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051396050"/>
                      </a:ext>
                    </a:extLst>
                  </a:tr>
                  <a:tr h="169681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MQXFBP3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8.8298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0.0000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8.1463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8.1742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FF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34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359137484"/>
                      </a:ext>
                    </a:extLst>
                  </a:tr>
                  <a:tr h="169681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MQXFB02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8.8458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0.0056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8.1679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8.1742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8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819826449"/>
                      </a:ext>
                    </a:extLst>
                  </a:tr>
                  <a:tr h="169681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MQXFB03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8.8288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0.0000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8.1453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8.1556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13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615933076"/>
                      </a:ext>
                    </a:extLst>
                  </a:tr>
                  <a:tr h="169681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MQXFB04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8.8384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0.0123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8.1672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8.1561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-14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25695268"/>
                      </a:ext>
                    </a:extLst>
                  </a:tr>
                  <a:tr h="169681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MQXFB05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8.8416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0.0117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8.1699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8.1648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-6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689867345"/>
                      </a:ext>
                    </a:extLst>
                  </a:tr>
                  <a:tr h="169681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MQXFB06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8.8367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0.0000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8.1532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8.1559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3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919370438"/>
                      </a:ext>
                    </a:extLst>
                  </a:tr>
                  <a:tr h="169681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MQXFB07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8.8427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0.0000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8.1592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-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271747968"/>
                      </a:ext>
                    </a:extLst>
                  </a:tr>
                  <a:tr h="169681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MQXFB08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8.8473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0.0000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8.1638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-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587550740"/>
                      </a:ext>
                    </a:extLst>
                  </a:tr>
                  <a:tr h="169681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MQXFB09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8.8540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0.0000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8.1705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-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206761594"/>
                      </a:ext>
                    </a:extLst>
                  </a:tr>
                  <a:tr h="169681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MQXFB10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-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-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-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-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542296482"/>
                      </a:ext>
                    </a:extLst>
                  </a:tr>
                  <a:tr h="169681"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ctr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Average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8.8369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8.1583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8.1635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1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978801389"/>
                      </a:ext>
                    </a:extLst>
                  </a:tr>
                  <a:tr h="169681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Relative Max-Min (units)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19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30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23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27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12453354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70E868AC-23E5-B63F-4D88-A0BF42E2B34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41964334"/>
                  </p:ext>
                </p:extLst>
              </p:nvPr>
            </p:nvGraphicFramePr>
            <p:xfrm>
              <a:off x="631992" y="881042"/>
              <a:ext cx="7918452" cy="3393620"/>
            </p:xfrm>
            <a:graphic>
              <a:graphicData uri="http://schemas.openxmlformats.org/drawingml/2006/table">
                <a:tbl>
                  <a:tblPr/>
                  <a:tblGrid>
                    <a:gridCol w="1319742">
                      <a:extLst>
                        <a:ext uri="{9D8B030D-6E8A-4147-A177-3AD203B41FA5}">
                          <a16:colId xmlns:a16="http://schemas.microsoft.com/office/drawing/2014/main" val="1024642337"/>
                        </a:ext>
                      </a:extLst>
                    </a:gridCol>
                    <a:gridCol w="1319742">
                      <a:extLst>
                        <a:ext uri="{9D8B030D-6E8A-4147-A177-3AD203B41FA5}">
                          <a16:colId xmlns:a16="http://schemas.microsoft.com/office/drawing/2014/main" val="2331183588"/>
                        </a:ext>
                      </a:extLst>
                    </a:gridCol>
                    <a:gridCol w="1319742">
                      <a:extLst>
                        <a:ext uri="{9D8B030D-6E8A-4147-A177-3AD203B41FA5}">
                          <a16:colId xmlns:a16="http://schemas.microsoft.com/office/drawing/2014/main" val="2497640154"/>
                        </a:ext>
                      </a:extLst>
                    </a:gridCol>
                    <a:gridCol w="1319742">
                      <a:extLst>
                        <a:ext uri="{9D8B030D-6E8A-4147-A177-3AD203B41FA5}">
                          <a16:colId xmlns:a16="http://schemas.microsoft.com/office/drawing/2014/main" val="2313295679"/>
                        </a:ext>
                      </a:extLst>
                    </a:gridCol>
                    <a:gridCol w="1319742">
                      <a:extLst>
                        <a:ext uri="{9D8B030D-6E8A-4147-A177-3AD203B41FA5}">
                          <a16:colId xmlns:a16="http://schemas.microsoft.com/office/drawing/2014/main" val="1996914993"/>
                        </a:ext>
                      </a:extLst>
                    </a:gridCol>
                    <a:gridCol w="1319742">
                      <a:extLst>
                        <a:ext uri="{9D8B030D-6E8A-4147-A177-3AD203B41FA5}">
                          <a16:colId xmlns:a16="http://schemas.microsoft.com/office/drawing/2014/main" val="2319020095"/>
                        </a:ext>
                      </a:extLst>
                    </a:gridCol>
                  </a:tblGrid>
                  <a:tr h="169681"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10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070" marR="7070" marT="707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10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070" marR="7070" marT="707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10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070" marR="7070" marT="707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10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070" marR="7070" marT="7070" marB="0" anchor="b">
                        <a:lnL>
                          <a:noFill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070" marR="7070" marT="7070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401389" t="-10714" r="-100926" b="-1932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0.117</a:t>
                          </a:r>
                        </a:p>
                      </a:txBody>
                      <a:tcPr marL="7070" marR="7070" marT="7070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739694918"/>
                      </a:ext>
                    </a:extLst>
                  </a:tr>
                  <a:tr h="169681"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10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070" marR="7070" marT="707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1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070" marR="7070" marT="707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10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070" marR="7070" marT="707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10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070" marR="7070" marT="7070" marB="0" anchor="b">
                        <a:lnL>
                          <a:noFill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070" marR="7070" marT="7070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401389" t="-110714" r="-100926" b="-1832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0.0135</a:t>
                          </a:r>
                        </a:p>
                      </a:txBody>
                      <a:tcPr marL="7070" marR="7070" marT="7070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851458228"/>
                      </a:ext>
                    </a:extLst>
                  </a:tr>
                  <a:tr h="169681"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10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070" marR="7070" marT="707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10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070" marR="7070" marT="707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10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070" marR="7070" marT="707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10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070" marR="7070" marT="7070" marB="0" anchor="b">
                        <a:lnL>
                          <a:noFill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070" marR="7070" marT="7070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401389" t="-210714" r="-100926" b="-1732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-0.814</a:t>
                          </a:r>
                        </a:p>
                      </a:txBody>
                      <a:tcPr marL="7070" marR="7070" marT="7070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44144924"/>
                      </a:ext>
                    </a:extLst>
                  </a:tr>
                  <a:tr h="169681"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10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070" marR="7070" marT="707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10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070" marR="7070" marT="707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10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070" marR="7070" marT="707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10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070" marR="7070" marT="707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10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070" marR="7070" marT="707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10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070" marR="7070" marT="707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38666061"/>
                      </a:ext>
                    </a:extLst>
                  </a:tr>
                  <a:tr h="509043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Magnet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ctr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Measurement</a:t>
                          </a:r>
                          <a:br>
                            <a:rPr lang="en-GB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</a:br>
                          <a:r>
                            <a:rPr lang="en-GB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at warm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Effect of</a:t>
                          </a:r>
                          <a:br>
                            <a:rPr lang="en-GB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</a:br>
                          <a:r>
                            <a:rPr lang="en-GB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magnetic shims</a:t>
                          </a:r>
                        </a:p>
                        <a:p>
                          <a:pPr algn="ctr" fontAlgn="ctr"/>
                          <a:r>
                            <a:rPr lang="en-GB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(from calculations)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Extrapolation</a:t>
                          </a:r>
                          <a:br>
                            <a:rPr lang="en-GB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</a:br>
                          <a:r>
                            <a:rPr lang="en-GB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warm-to-cold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Measurement</a:t>
                          </a:r>
                          <a:br>
                            <a:rPr lang="en-GB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</a:br>
                          <a:r>
                            <a:rPr lang="en-GB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at cold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Relative modelling</a:t>
                          </a:r>
                          <a:br>
                            <a:rPr lang="en-GB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</a:br>
                          <a:r>
                            <a:rPr lang="en-GB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error (units)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679164774"/>
                      </a:ext>
                    </a:extLst>
                  </a:tr>
                  <a:tr h="169681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00463" t="-707143" r="-401852" b="-1235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99539" t="-707143" r="-300000" b="-1235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99539" t="-707143" r="-200000" b="-1235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endParaRPr lang="en-GB" sz="10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051396050"/>
                      </a:ext>
                    </a:extLst>
                  </a:tr>
                  <a:tr h="169681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MQXFBP3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8.8298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0.0000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8.1463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8.1742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FF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34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359137484"/>
                      </a:ext>
                    </a:extLst>
                  </a:tr>
                  <a:tr h="169681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MQXFB02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8.8458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0.0056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8.1679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8.1742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8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819826449"/>
                      </a:ext>
                    </a:extLst>
                  </a:tr>
                  <a:tr h="169681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MQXFB03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8.8288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0.0000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8.1453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8.1556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13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615933076"/>
                      </a:ext>
                    </a:extLst>
                  </a:tr>
                  <a:tr h="169681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MQXFB04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8.8384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0.0123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8.1672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8.1561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-14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25695268"/>
                      </a:ext>
                    </a:extLst>
                  </a:tr>
                  <a:tr h="169681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MQXFB05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8.8416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0.0117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8.1699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8.1648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-6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689867345"/>
                      </a:ext>
                    </a:extLst>
                  </a:tr>
                  <a:tr h="169681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MQXFB06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8.8367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0.0000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8.1532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8.1559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3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919370438"/>
                      </a:ext>
                    </a:extLst>
                  </a:tr>
                  <a:tr h="169681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MQXFB07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8.8427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0.0000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8.1592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-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271747968"/>
                      </a:ext>
                    </a:extLst>
                  </a:tr>
                  <a:tr h="169681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MQXFB08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8.8473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0.0000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8.1638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-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587550740"/>
                      </a:ext>
                    </a:extLst>
                  </a:tr>
                  <a:tr h="169681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MQXFB09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8.8540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0.0000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8.1705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-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206761594"/>
                      </a:ext>
                    </a:extLst>
                  </a:tr>
                  <a:tr h="169681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MQXFB10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-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-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-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-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542296482"/>
                      </a:ext>
                    </a:extLst>
                  </a:tr>
                  <a:tr h="169681"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ctr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Average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8.8369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8.1583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8.1635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1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978801389"/>
                      </a:ext>
                    </a:extLst>
                  </a:tr>
                  <a:tr h="169681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Relative Max-Min (units)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19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30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23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27</a:t>
                          </a:r>
                        </a:p>
                      </a:txBody>
                      <a:tcPr marL="7070" marR="7070" marT="707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124533543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A712879-0405-CF24-F869-4D4DA8E10558}"/>
                  </a:ext>
                </a:extLst>
              </p:cNvPr>
              <p:cNvSpPr txBox="1"/>
              <p:nvPr/>
            </p:nvSpPr>
            <p:spPr>
              <a:xfrm>
                <a:off x="827584" y="915566"/>
                <a:ext cx="531033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GB" sz="18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sz="1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𝑻𝑭</m:t>
                        </m:r>
                      </m:e>
                      <m:sub>
                        <m:r>
                          <a:rPr lang="en-US" sz="1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𝒄𝒕𝒓</m:t>
                        </m:r>
                      </m:sub>
                      <m:sup>
                        <m:r>
                          <a:rPr lang="en-US" sz="1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𝒏𝒐𝒎</m:t>
                        </m:r>
                        <m:r>
                          <a:rPr lang="en-US" sz="1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</m:sup>
                    </m:sSubSup>
                    <m:r>
                      <a:rPr lang="en-US" sz="18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  <m:sSubSup>
                      <m:sSubSupPr>
                        <m:ctrlPr>
                          <a:rPr lang="en-GB" sz="1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sz="1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𝑻𝑭</m:t>
                        </m:r>
                      </m:e>
                      <m:sub>
                        <m:r>
                          <a:rPr lang="en-US" sz="1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𝒄𝒕𝒓</m:t>
                        </m:r>
                      </m:sub>
                      <m:sup>
                        <m:r>
                          <a:rPr lang="en-US" sz="1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𝒘𝒂𝒓𝒎</m:t>
                        </m:r>
                      </m:sup>
                    </m:sSubSup>
                    <m:sSub>
                      <m:sSubPr>
                        <m:ctrlPr>
                          <a:rPr lang="en-US" sz="1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1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+ </m:t>
                        </m:r>
                        <m:r>
                          <a:rPr lang="en-US" sz="18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(</m:t>
                        </m:r>
                        <m:r>
                          <a:rPr lang="en-US" sz="1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𝒎</m:t>
                        </m:r>
                        <m:r>
                          <a:rPr lang="en-US" sz="1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  <m:r>
                          <a:rPr lang="en-US" sz="1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𝒄𝒆</m:t>
                        </m:r>
                      </m:e>
                      <m:sub>
                        <m:r>
                          <a:rPr lang="en-US" sz="1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𝑮</m:t>
                        </m:r>
                      </m:sub>
                    </m:sSub>
                    <m:sSub>
                      <m:sSubPr>
                        <m:ctrlPr>
                          <a:rPr lang="en-US" sz="1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1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+ </m:t>
                        </m:r>
                        <m:r>
                          <a:rPr lang="en-US" sz="1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𝒔𝒂𝒕</m:t>
                        </m:r>
                      </m:e>
                      <m:sub>
                        <m:r>
                          <a:rPr lang="en-US" sz="1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𝑮</m:t>
                        </m:r>
                      </m:sub>
                    </m:sSub>
                    <m:r>
                      <a:rPr lang="en-US" sz="18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  <m:r>
                      <a:rPr lang="en-US" sz="18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𝒔𝒉𝒊𝒎</m:t>
                    </m:r>
                    <m:r>
                      <a:rPr lang="en-US" sz="1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)</m:t>
                    </m:r>
                  </m:oMath>
                </a14:m>
                <a:r>
                  <a:rPr lang="en-GB" sz="1800" b="1" dirty="0"/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A712879-0405-CF24-F869-4D4DA8E105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915566"/>
                <a:ext cx="5310336" cy="369332"/>
              </a:xfrm>
              <a:prstGeom prst="rect">
                <a:avLst/>
              </a:prstGeom>
              <a:blipFill>
                <a:blip r:embed="rId3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4D13A94B-5F80-088A-B5CB-3037CCDF554F}"/>
              </a:ext>
            </a:extLst>
          </p:cNvPr>
          <p:cNvSpPr txBox="1"/>
          <p:nvPr/>
        </p:nvSpPr>
        <p:spPr>
          <a:xfrm>
            <a:off x="2339752" y="4379438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The measurement units of the central TF are </a:t>
            </a:r>
            <a:r>
              <a:rPr lang="en-GB" sz="1400" b="1" i="0" u="none" strike="noStrike" dirty="0">
                <a:solidFill>
                  <a:srgbClr val="000000"/>
                </a:solidFill>
                <a:effectLst/>
                <a:latin typeface="Aptos Narrow" panose="020B0004020202020204" pitchFamily="34" charset="0"/>
              </a:rPr>
              <a:t>T m</a:t>
            </a:r>
            <a:r>
              <a:rPr lang="en-GB" sz="1400" b="1" i="0" u="none" strike="noStrike" baseline="30000" dirty="0">
                <a:solidFill>
                  <a:srgbClr val="000000"/>
                </a:solidFill>
                <a:effectLst/>
                <a:latin typeface="Aptos Narrow" panose="020B0004020202020204" pitchFamily="34" charset="0"/>
              </a:rPr>
              <a:t>-1</a:t>
            </a:r>
            <a:r>
              <a:rPr lang="en-GB" sz="1400" b="1" i="0" u="none" strike="noStrike" dirty="0">
                <a:solidFill>
                  <a:srgbClr val="000000"/>
                </a:solidFill>
                <a:effectLst/>
                <a:latin typeface="Aptos Narrow" panose="020B0004020202020204" pitchFamily="34" charset="0"/>
              </a:rPr>
              <a:t> kA</a:t>
            </a:r>
            <a:r>
              <a:rPr lang="en-GB" sz="1400" b="1" i="0" u="none" strike="noStrike" baseline="30000" dirty="0">
                <a:solidFill>
                  <a:srgbClr val="000000"/>
                </a:solidFill>
                <a:effectLst/>
                <a:latin typeface="Aptos Narrow" panose="020B0004020202020204" pitchFamily="34" charset="0"/>
              </a:rPr>
              <a:t>-1</a:t>
            </a:r>
            <a:endParaRPr lang="en-GB" sz="1400" b="1" i="0" u="none" strike="noStrike" dirty="0">
              <a:solidFill>
                <a:srgbClr val="000000"/>
              </a:solidFill>
              <a:effectLst/>
              <a:latin typeface="Aptos Narrow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52232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8F20BE-DC22-646A-48EC-2B20AD6988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76FDE1-7BA7-4C3E-6AB0-19A764ECC2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Modeling parameters and error – Magnetic L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24B379-30ED-0D48-145F-2B476DDDC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Fiscarelli - Update on TF of MQXF magnets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B2FECE-61CB-27C9-E945-A697BD359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5" name="Table 14">
                <a:extLst>
                  <a:ext uri="{FF2B5EF4-FFF2-40B4-BE49-F238E27FC236}">
                    <a16:creationId xmlns:a16="http://schemas.microsoft.com/office/drawing/2014/main" id="{3B612511-3505-5255-DE21-EE3DB4D347F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97547988"/>
                  </p:ext>
                </p:extLst>
              </p:nvPr>
            </p:nvGraphicFramePr>
            <p:xfrm>
              <a:off x="916384" y="825222"/>
              <a:ext cx="7112000" cy="3474720"/>
            </p:xfrm>
            <a:graphic>
              <a:graphicData uri="http://schemas.openxmlformats.org/drawingml/2006/table">
                <a:tbl>
                  <a:tblPr/>
                  <a:tblGrid>
                    <a:gridCol w="1422400">
                      <a:extLst>
                        <a:ext uri="{9D8B030D-6E8A-4147-A177-3AD203B41FA5}">
                          <a16:colId xmlns:a16="http://schemas.microsoft.com/office/drawing/2014/main" val="2925482814"/>
                        </a:ext>
                      </a:extLst>
                    </a:gridCol>
                    <a:gridCol w="1422400">
                      <a:extLst>
                        <a:ext uri="{9D8B030D-6E8A-4147-A177-3AD203B41FA5}">
                          <a16:colId xmlns:a16="http://schemas.microsoft.com/office/drawing/2014/main" val="3967005102"/>
                        </a:ext>
                      </a:extLst>
                    </a:gridCol>
                    <a:gridCol w="1422400">
                      <a:extLst>
                        <a:ext uri="{9D8B030D-6E8A-4147-A177-3AD203B41FA5}">
                          <a16:colId xmlns:a16="http://schemas.microsoft.com/office/drawing/2014/main" val="2366289224"/>
                        </a:ext>
                      </a:extLst>
                    </a:gridCol>
                    <a:gridCol w="1422400">
                      <a:extLst>
                        <a:ext uri="{9D8B030D-6E8A-4147-A177-3AD203B41FA5}">
                          <a16:colId xmlns:a16="http://schemas.microsoft.com/office/drawing/2014/main" val="772417328"/>
                        </a:ext>
                      </a:extLst>
                    </a:gridCol>
                    <a:gridCol w="1422400">
                      <a:extLst>
                        <a:ext uri="{9D8B030D-6E8A-4147-A177-3AD203B41FA5}">
                          <a16:colId xmlns:a16="http://schemas.microsoft.com/office/drawing/2014/main" val="2225933507"/>
                        </a:ext>
                      </a:extLst>
                    </a:gridCol>
                  </a:tblGrid>
                  <a:tr h="182880"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𝒄𝒇</m:t>
                                    </m:r>
                                  </m:e>
                                  <m:sub>
                                    <m:r>
                                      <a:rPr lang="en-US" sz="1100" b="1" i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𝐋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620" marR="7620" marT="7620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0.99782</a:t>
                          </a:r>
                        </a:p>
                      </a:txBody>
                      <a:tcPr marL="7620" marR="7620" marT="7620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27919804"/>
                      </a:ext>
                    </a:extLst>
                  </a:tr>
                  <a:tr h="182880"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𝒔𝒂𝒕</m:t>
                                    </m:r>
                                  </m:e>
                                  <m:sub>
                                    <m:r>
                                      <a:rPr lang="en-US" sz="11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𝑳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620" marR="7620" marT="7620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0.01587</a:t>
                          </a:r>
                        </a:p>
                      </a:txBody>
                      <a:tcPr marL="7620" marR="7620" marT="7620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842946171"/>
                      </a:ext>
                    </a:extLst>
                  </a:tr>
                  <a:tr h="182880"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666434577"/>
                      </a:ext>
                    </a:extLst>
                  </a:tr>
                  <a:tr h="548640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Magnet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Measurement</a:t>
                          </a:r>
                          <a:br>
                            <a:rPr lang="en-GB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</a:br>
                          <a:r>
                            <a:rPr lang="en-GB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at warm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Extrapolation</a:t>
                          </a:r>
                          <a:br>
                            <a:rPr lang="en-GB" sz="11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</a:br>
                          <a:r>
                            <a:rPr lang="en-GB" sz="11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warm-to-cold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Measurement</a:t>
                          </a:r>
                          <a:br>
                            <a:rPr lang="en-GB" sz="11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</a:br>
                          <a:r>
                            <a:rPr lang="en-GB" sz="11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at cold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Extrapolation</a:t>
                          </a:r>
                          <a:br>
                            <a:rPr lang="en-GB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</a:br>
                          <a:r>
                            <a:rPr lang="en-GB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error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320010841"/>
                      </a:ext>
                    </a:extLst>
                  </a:tr>
                  <a:tr h="182880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100" b="1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100" b="1" i="1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𝑳</m:t>
                                    </m:r>
                                  </m:e>
                                  <m:sub>
                                    <m:r>
                                      <a:rPr lang="en-US" sz="1100" b="1" i="1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𝒎</m:t>
                                    </m:r>
                                  </m:sub>
                                  <m:sup>
                                    <m:r>
                                      <a:rPr lang="en-US" sz="1100" b="1" i="1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𝒘𝒂𝒓𝒎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1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100" b="1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100" b="1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𝑳</m:t>
                                    </m:r>
                                  </m:e>
                                  <m:sub>
                                    <m:r>
                                      <a:rPr lang="en-US" sz="1100" b="1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𝒎</m:t>
                                    </m:r>
                                  </m:sub>
                                  <m:sup>
                                    <m:r>
                                      <a:rPr lang="en-US" sz="1100" b="1" i="0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𝐧𝐨𝐦</m:t>
                                    </m:r>
                                    <m:r>
                                      <a:rPr lang="en-US" sz="1100" b="1" i="1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 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1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endParaRPr lang="en-GB" sz="11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740399831"/>
                      </a:ext>
                    </a:extLst>
                  </a:tr>
                  <a:tr h="182880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MQXFBP3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7.1721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7.1723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7.1720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0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875664731"/>
                      </a:ext>
                    </a:extLst>
                  </a:tr>
                  <a:tr h="182880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MQXFB02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7.1680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7.1682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7.1696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2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74398615"/>
                      </a:ext>
                    </a:extLst>
                  </a:tr>
                  <a:tr h="182880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MQXFB03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7.1876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7.1878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7.1816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-9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374218354"/>
                      </a:ext>
                    </a:extLst>
                  </a:tr>
                  <a:tr h="182880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MQXFB04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7.1762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7.1765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7.1801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5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405486366"/>
                      </a:ext>
                    </a:extLst>
                  </a:tr>
                  <a:tr h="182880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MQXFB05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7.1745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7.1747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7.1785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5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93318103"/>
                      </a:ext>
                    </a:extLst>
                  </a:tr>
                  <a:tr h="182880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MQXFB06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7.1742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7.1745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7.1755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1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266901464"/>
                      </a:ext>
                    </a:extLst>
                  </a:tr>
                  <a:tr h="182880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MQXFB07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7.1748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7.1750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-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041088531"/>
                      </a:ext>
                    </a:extLst>
                  </a:tr>
                  <a:tr h="182880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MQXFB08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7.1739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7.1741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-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58453846"/>
                      </a:ext>
                    </a:extLst>
                  </a:tr>
                  <a:tr h="182880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MQXFB09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7.1771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7.1774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-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83099323"/>
                      </a:ext>
                    </a:extLst>
                  </a:tr>
                  <a:tr h="182880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MQXFB10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-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-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-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936200051"/>
                      </a:ext>
                    </a:extLst>
                  </a:tr>
                  <a:tr h="182880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Average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7.1754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7.1757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7.1762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1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362349380"/>
                      </a:ext>
                    </a:extLst>
                  </a:tr>
                  <a:tr h="182880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Max-Min (mm)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27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27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17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14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78551921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5" name="Table 14">
                <a:extLst>
                  <a:ext uri="{FF2B5EF4-FFF2-40B4-BE49-F238E27FC236}">
                    <a16:creationId xmlns:a16="http://schemas.microsoft.com/office/drawing/2014/main" id="{3B612511-3505-5255-DE21-EE3DB4D347F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97547988"/>
                  </p:ext>
                </p:extLst>
              </p:nvPr>
            </p:nvGraphicFramePr>
            <p:xfrm>
              <a:off x="916384" y="825222"/>
              <a:ext cx="7112000" cy="3474720"/>
            </p:xfrm>
            <a:graphic>
              <a:graphicData uri="http://schemas.openxmlformats.org/drawingml/2006/table">
                <a:tbl>
                  <a:tblPr/>
                  <a:tblGrid>
                    <a:gridCol w="1422400">
                      <a:extLst>
                        <a:ext uri="{9D8B030D-6E8A-4147-A177-3AD203B41FA5}">
                          <a16:colId xmlns:a16="http://schemas.microsoft.com/office/drawing/2014/main" val="2925482814"/>
                        </a:ext>
                      </a:extLst>
                    </a:gridCol>
                    <a:gridCol w="1422400">
                      <a:extLst>
                        <a:ext uri="{9D8B030D-6E8A-4147-A177-3AD203B41FA5}">
                          <a16:colId xmlns:a16="http://schemas.microsoft.com/office/drawing/2014/main" val="3967005102"/>
                        </a:ext>
                      </a:extLst>
                    </a:gridCol>
                    <a:gridCol w="1422400">
                      <a:extLst>
                        <a:ext uri="{9D8B030D-6E8A-4147-A177-3AD203B41FA5}">
                          <a16:colId xmlns:a16="http://schemas.microsoft.com/office/drawing/2014/main" val="2366289224"/>
                        </a:ext>
                      </a:extLst>
                    </a:gridCol>
                    <a:gridCol w="1422400">
                      <a:extLst>
                        <a:ext uri="{9D8B030D-6E8A-4147-A177-3AD203B41FA5}">
                          <a16:colId xmlns:a16="http://schemas.microsoft.com/office/drawing/2014/main" val="772417328"/>
                        </a:ext>
                      </a:extLst>
                    </a:gridCol>
                    <a:gridCol w="1422400">
                      <a:extLst>
                        <a:ext uri="{9D8B030D-6E8A-4147-A177-3AD203B41FA5}">
                          <a16:colId xmlns:a16="http://schemas.microsoft.com/office/drawing/2014/main" val="2225933507"/>
                        </a:ext>
                      </a:extLst>
                    </a:gridCol>
                  </a:tblGrid>
                  <a:tr h="182880"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620" marR="7620" marT="7620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99573" t="-20000" r="-100427" b="-185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0.99782</a:t>
                          </a:r>
                        </a:p>
                      </a:txBody>
                      <a:tcPr marL="7620" marR="7620" marT="7620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27919804"/>
                      </a:ext>
                    </a:extLst>
                  </a:tr>
                  <a:tr h="182880"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620" marR="7620" marT="7620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99573" t="-120000" r="-100427" b="-175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0.01587</a:t>
                          </a:r>
                        </a:p>
                      </a:txBody>
                      <a:tcPr marL="7620" marR="7620" marT="7620" marB="0" anchor="b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842946171"/>
                      </a:ext>
                    </a:extLst>
                  </a:tr>
                  <a:tr h="182880"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7620" marR="7620" marT="7620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666434577"/>
                      </a:ext>
                    </a:extLst>
                  </a:tr>
                  <a:tr h="548640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Magnet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Measurement</a:t>
                          </a:r>
                          <a:br>
                            <a:rPr lang="en-GB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</a:br>
                          <a:r>
                            <a:rPr lang="en-GB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at warm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Extrapolation</a:t>
                          </a:r>
                          <a:br>
                            <a:rPr lang="en-GB" sz="11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</a:br>
                          <a:r>
                            <a:rPr lang="en-GB" sz="11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warm-to-cold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Measurement</a:t>
                          </a:r>
                          <a:br>
                            <a:rPr lang="en-GB" sz="11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</a:br>
                          <a:r>
                            <a:rPr lang="en-GB" sz="11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at cold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Extrapolation</a:t>
                          </a:r>
                          <a:br>
                            <a:rPr lang="en-GB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</a:br>
                          <a:r>
                            <a:rPr lang="en-GB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error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320010841"/>
                      </a:ext>
                    </a:extLst>
                  </a:tr>
                  <a:tr h="182880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00000" t="-620000" r="-300000" b="-125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00858" t="-620000" r="-201288" b="-125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endParaRPr lang="en-GB" sz="11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740399831"/>
                      </a:ext>
                    </a:extLst>
                  </a:tr>
                  <a:tr h="182880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MQXFBP3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7.1721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7.1723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7.1720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0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875664731"/>
                      </a:ext>
                    </a:extLst>
                  </a:tr>
                  <a:tr h="182880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MQXFB02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7.1680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7.1682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7.1696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2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74398615"/>
                      </a:ext>
                    </a:extLst>
                  </a:tr>
                  <a:tr h="182880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MQXFB03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7.1876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7.1878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7.1816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-9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374218354"/>
                      </a:ext>
                    </a:extLst>
                  </a:tr>
                  <a:tr h="182880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MQXFB04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7.1762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7.1765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7.1801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5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405486366"/>
                      </a:ext>
                    </a:extLst>
                  </a:tr>
                  <a:tr h="182880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MQXFB05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7.1745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7.1747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7.1785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5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93318103"/>
                      </a:ext>
                    </a:extLst>
                  </a:tr>
                  <a:tr h="182880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MQXFB06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7.1742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7.1745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7.1755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1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266901464"/>
                      </a:ext>
                    </a:extLst>
                  </a:tr>
                  <a:tr h="182880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MQXFB07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7.1748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7.1750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-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041088531"/>
                      </a:ext>
                    </a:extLst>
                  </a:tr>
                  <a:tr h="182880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MQXFB08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7.1739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7.1741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-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58453846"/>
                      </a:ext>
                    </a:extLst>
                  </a:tr>
                  <a:tr h="182880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MQXFB09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7.1771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7.1774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-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83099323"/>
                      </a:ext>
                    </a:extLst>
                  </a:tr>
                  <a:tr h="182880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MQXFB10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-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-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-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 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936200051"/>
                      </a:ext>
                    </a:extLst>
                  </a:tr>
                  <a:tr h="182880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Average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7.1754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7.1757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7.1762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1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362349380"/>
                      </a:ext>
                    </a:extLst>
                  </a:tr>
                  <a:tr h="182880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Max-Min (mm)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27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27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17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14</a:t>
                          </a:r>
                        </a:p>
                      </a:txBody>
                      <a:tcPr marL="7620" marR="7620" marT="7620" marB="0" anchor="ctr">
                        <a:lnL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785519210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2EF445C-67D8-3A50-D7BE-8503A982C364}"/>
                  </a:ext>
                </a:extLst>
              </p:cNvPr>
              <p:cNvSpPr txBox="1"/>
              <p:nvPr/>
            </p:nvSpPr>
            <p:spPr>
              <a:xfrm>
                <a:off x="827584" y="867966"/>
                <a:ext cx="45720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1800" b="1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SupPr>
                        <m:e>
                          <m:r>
                            <a:rPr lang="en-US" sz="1800" b="1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𝑳</m:t>
                          </m:r>
                        </m:e>
                        <m:sub>
                          <m:r>
                            <a:rPr lang="en-US" sz="1800" b="1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𝒎</m:t>
                          </m:r>
                        </m:sub>
                        <m:sup>
                          <m:r>
                            <a:rPr lang="en-US" sz="1800" b="1" i="0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𝐧𝐨𝐦</m:t>
                          </m:r>
                          <m:r>
                            <a:rPr lang="en-US" sz="1800" b="1" i="1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 </m:t>
                          </m:r>
                        </m:sup>
                      </m:sSubSup>
                      <m:r>
                        <a:rPr lang="en-US" sz="1800" b="1" i="1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=</m:t>
                      </m:r>
                      <m:sSubSup>
                        <m:sSubSupPr>
                          <m:ctrlPr>
                            <a:rPr lang="en-GB" sz="1800" b="1" i="1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SupPr>
                        <m:e>
                          <m:r>
                            <a:rPr lang="en-US" sz="1800" b="1" i="1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𝑳</m:t>
                          </m:r>
                        </m:e>
                        <m:sub>
                          <m:r>
                            <a:rPr lang="en-US" sz="1800" b="1" i="1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𝒎</m:t>
                          </m:r>
                        </m:sub>
                        <m:sup>
                          <m:r>
                            <a:rPr lang="en-US" sz="1800" b="1" i="1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𝒘𝒂𝒓𝒎</m:t>
                          </m:r>
                        </m:sup>
                      </m:sSubSup>
                      <m:sSub>
                        <m:sSubPr>
                          <m:ctrlPr>
                            <a:rPr lang="en-US" sz="1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∗</m:t>
                          </m:r>
                          <m:r>
                            <a:rPr lang="en-US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𝒄𝒇</m:t>
                          </m:r>
                        </m:e>
                        <m:sub>
                          <m:r>
                            <a:rPr lang="en-US" sz="1800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𝐋</m:t>
                          </m:r>
                        </m:sub>
                      </m:sSub>
                      <m:sSub>
                        <m:sSubPr>
                          <m:ctrlPr>
                            <a:rPr lang="en-US" sz="1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+ </m:t>
                          </m:r>
                          <m:r>
                            <a:rPr lang="en-US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𝒔𝒂𝒕</m:t>
                          </m:r>
                        </m:e>
                        <m:sub>
                          <m:r>
                            <a:rPr lang="en-US" sz="1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𝑳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2EF445C-67D8-3A50-D7BE-8503A982C3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867966"/>
                <a:ext cx="4572000" cy="369332"/>
              </a:xfrm>
              <a:prstGeom prst="rect">
                <a:avLst/>
              </a:prstGeom>
              <a:blipFill>
                <a:blip r:embed="rId3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5F1C2B16-9C49-86E7-79A4-20E3EC496E8A}"/>
              </a:ext>
            </a:extLst>
          </p:cNvPr>
          <p:cNvSpPr txBox="1"/>
          <p:nvPr/>
        </p:nvSpPr>
        <p:spPr>
          <a:xfrm>
            <a:off x="2339752" y="4379438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The measurement unit of the magnetic length is </a:t>
            </a:r>
            <a:r>
              <a:rPr lang="en-GB" sz="1400" b="1" i="0" u="none" strike="noStrike" dirty="0">
                <a:solidFill>
                  <a:srgbClr val="000000"/>
                </a:solidFill>
                <a:effectLst/>
                <a:latin typeface="Aptos Narrow" panose="020B0004020202020204" pitchFamily="34" charset="0"/>
              </a:rPr>
              <a:t>m</a:t>
            </a:r>
          </a:p>
        </p:txBody>
      </p:sp>
    </p:spTree>
    <p:extLst>
      <p:ext uri="{BB962C8B-B14F-4D97-AF65-F5344CB8AC3E}">
        <p14:creationId xmlns:p14="http://schemas.microsoft.com/office/powerpoint/2010/main" val="16995519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99C362-ECDA-A33E-045E-34E44098B7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Available data and extrapolation at nominal</a:t>
            </a:r>
            <a:br>
              <a:rPr lang="en-US" dirty="0"/>
            </a:br>
            <a:r>
              <a:rPr lang="en-US" dirty="0"/>
              <a:t>for magnets under construction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38989A-D5D7-E503-6A99-1D23F7D0E8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38500"/>
            <a:ext cx="6627000" cy="270000"/>
          </a:xfrm>
        </p:spPr>
        <p:txBody>
          <a:bodyPr/>
          <a:lstStyle/>
          <a:p>
            <a:r>
              <a:rPr lang="en-GB" noProof="0"/>
              <a:t>L. Fiscarelli - Update on TF of MQXF magnets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70AD37-303A-04FA-96F3-B77AB26DB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F844197-5A2B-6061-E97B-0B5EE2340F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0967586"/>
              </p:ext>
            </p:extLst>
          </p:nvPr>
        </p:nvGraphicFramePr>
        <p:xfrm>
          <a:off x="323528" y="1059582"/>
          <a:ext cx="8568948" cy="2376267"/>
        </p:xfrm>
        <a:graphic>
          <a:graphicData uri="http://schemas.openxmlformats.org/drawingml/2006/table">
            <a:tbl>
              <a:tblPr firstRow="1" firstCol="1" bandRow="1"/>
              <a:tblGrid>
                <a:gridCol w="721098">
                  <a:extLst>
                    <a:ext uri="{9D8B030D-6E8A-4147-A177-3AD203B41FA5}">
                      <a16:colId xmlns:a16="http://schemas.microsoft.com/office/drawing/2014/main" val="639312019"/>
                    </a:ext>
                  </a:extLst>
                </a:gridCol>
                <a:gridCol w="573289">
                  <a:extLst>
                    <a:ext uri="{9D8B030D-6E8A-4147-A177-3AD203B41FA5}">
                      <a16:colId xmlns:a16="http://schemas.microsoft.com/office/drawing/2014/main" val="3133091080"/>
                    </a:ext>
                  </a:extLst>
                </a:gridCol>
                <a:gridCol w="559871">
                  <a:extLst>
                    <a:ext uri="{9D8B030D-6E8A-4147-A177-3AD203B41FA5}">
                      <a16:colId xmlns:a16="http://schemas.microsoft.com/office/drawing/2014/main" val="782325640"/>
                    </a:ext>
                  </a:extLst>
                </a:gridCol>
                <a:gridCol w="559871">
                  <a:extLst>
                    <a:ext uri="{9D8B030D-6E8A-4147-A177-3AD203B41FA5}">
                      <a16:colId xmlns:a16="http://schemas.microsoft.com/office/drawing/2014/main" val="2962346508"/>
                    </a:ext>
                  </a:extLst>
                </a:gridCol>
                <a:gridCol w="559871">
                  <a:extLst>
                    <a:ext uri="{9D8B030D-6E8A-4147-A177-3AD203B41FA5}">
                      <a16:colId xmlns:a16="http://schemas.microsoft.com/office/drawing/2014/main" val="657307"/>
                    </a:ext>
                  </a:extLst>
                </a:gridCol>
                <a:gridCol w="559871">
                  <a:extLst>
                    <a:ext uri="{9D8B030D-6E8A-4147-A177-3AD203B41FA5}">
                      <a16:colId xmlns:a16="http://schemas.microsoft.com/office/drawing/2014/main" val="476685317"/>
                    </a:ext>
                  </a:extLst>
                </a:gridCol>
                <a:gridCol w="559453">
                  <a:extLst>
                    <a:ext uri="{9D8B030D-6E8A-4147-A177-3AD203B41FA5}">
                      <a16:colId xmlns:a16="http://schemas.microsoft.com/office/drawing/2014/main" val="3677475569"/>
                    </a:ext>
                  </a:extLst>
                </a:gridCol>
                <a:gridCol w="559453">
                  <a:extLst>
                    <a:ext uri="{9D8B030D-6E8A-4147-A177-3AD203B41FA5}">
                      <a16:colId xmlns:a16="http://schemas.microsoft.com/office/drawing/2014/main" val="3321853488"/>
                    </a:ext>
                  </a:extLst>
                </a:gridCol>
                <a:gridCol w="559453">
                  <a:extLst>
                    <a:ext uri="{9D8B030D-6E8A-4147-A177-3AD203B41FA5}">
                      <a16:colId xmlns:a16="http://schemas.microsoft.com/office/drawing/2014/main" val="3566105845"/>
                    </a:ext>
                  </a:extLst>
                </a:gridCol>
                <a:gridCol w="559453">
                  <a:extLst>
                    <a:ext uri="{9D8B030D-6E8A-4147-A177-3AD203B41FA5}">
                      <a16:colId xmlns:a16="http://schemas.microsoft.com/office/drawing/2014/main" val="2350936287"/>
                    </a:ext>
                  </a:extLst>
                </a:gridCol>
                <a:gridCol w="559453">
                  <a:extLst>
                    <a:ext uri="{9D8B030D-6E8A-4147-A177-3AD203B41FA5}">
                      <a16:colId xmlns:a16="http://schemas.microsoft.com/office/drawing/2014/main" val="2620868447"/>
                    </a:ext>
                  </a:extLst>
                </a:gridCol>
                <a:gridCol w="559453">
                  <a:extLst>
                    <a:ext uri="{9D8B030D-6E8A-4147-A177-3AD203B41FA5}">
                      <a16:colId xmlns:a16="http://schemas.microsoft.com/office/drawing/2014/main" val="2853970007"/>
                    </a:ext>
                  </a:extLst>
                </a:gridCol>
                <a:gridCol w="559453">
                  <a:extLst>
                    <a:ext uri="{9D8B030D-6E8A-4147-A177-3AD203B41FA5}">
                      <a16:colId xmlns:a16="http://schemas.microsoft.com/office/drawing/2014/main" val="1129488670"/>
                    </a:ext>
                  </a:extLst>
                </a:gridCol>
                <a:gridCol w="559453">
                  <a:extLst>
                    <a:ext uri="{9D8B030D-6E8A-4147-A177-3AD203B41FA5}">
                      <a16:colId xmlns:a16="http://schemas.microsoft.com/office/drawing/2014/main" val="13510595"/>
                    </a:ext>
                  </a:extLst>
                </a:gridCol>
                <a:gridCol w="559453">
                  <a:extLst>
                    <a:ext uri="{9D8B030D-6E8A-4147-A177-3AD203B41FA5}">
                      <a16:colId xmlns:a16="http://schemas.microsoft.com/office/drawing/2014/main" val="812908382"/>
                    </a:ext>
                  </a:extLst>
                </a:gridCol>
              </a:tblGrid>
              <a:tr h="292717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 b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Cold mass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 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 b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LMQXFB01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 b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LMQXFB02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 b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LMQXFB03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 b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LMQXFB05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 b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LMQXFB04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 b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LMQXFB06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 b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LMQXFB07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 b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LMQXFB08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 b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LMQXFB09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 b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LMQXFB10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 b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LMQXFB11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 b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LMQXFB12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 b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LMQXFB13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5288829"/>
                  </a:ext>
                </a:extLst>
              </a:tr>
              <a:tr h="292717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 b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Magnet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 b="1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 </a:t>
                      </a:r>
                      <a:endParaRPr lang="en-GB" sz="8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 b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MQXFBP2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 b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MQXFBP3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 b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MQXFB02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 b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MQXFB03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 b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MQXFB04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 b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MQXFB05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 b="1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MQXFB06</a:t>
                      </a:r>
                      <a:endParaRPr lang="en-GB" sz="8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 b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MQXFB07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 b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MQXFB08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 b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MQXFB09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 b="1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MQXFB10</a:t>
                      </a:r>
                      <a:endParaRPr lang="en-GB" sz="8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 b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MQXFB11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 b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MQXFB12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8062193"/>
                  </a:ext>
                </a:extLst>
              </a:tr>
              <a:tr h="292717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 b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Used for 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 b="1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 </a:t>
                      </a:r>
                      <a:endParaRPr lang="en-GB" sz="8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String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String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Withdrawn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Machine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Machine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Machine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Machine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Machine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Machine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Machine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Machine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Spare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Spare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1817547"/>
                  </a:ext>
                </a:extLst>
              </a:tr>
              <a:tr h="292717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 b="1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Central TF</a:t>
                      </a:r>
                      <a:endParaRPr lang="en-GB" sz="8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T m</a:t>
                      </a:r>
                      <a:r>
                        <a:rPr lang="en-GB" sz="800" baseline="300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-1</a:t>
                      </a: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 kA</a:t>
                      </a:r>
                      <a:r>
                        <a:rPr lang="en-GB" sz="800" baseline="300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-1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>
                          <a:solidFill>
                            <a:srgbClr val="00B05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-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>
                          <a:solidFill>
                            <a:srgbClr val="00B05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8.1712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>
                          <a:solidFill>
                            <a:srgbClr val="00B05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8.1804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>
                          <a:solidFill>
                            <a:srgbClr val="00B05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8.1556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>
                          <a:solidFill>
                            <a:srgbClr val="00B05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8.1691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>
                          <a:solidFill>
                            <a:srgbClr val="00B05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8.1772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>
                          <a:solidFill>
                            <a:srgbClr val="0070C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8.1532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>
                          <a:solidFill>
                            <a:srgbClr val="0070C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8.1592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>
                          <a:solidFill>
                            <a:srgbClr val="0070C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8.1638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>
                          <a:solidFill>
                            <a:srgbClr val="0070C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8.1705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 dirty="0">
                          <a:solidFill>
                            <a:srgbClr val="0070C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 </a:t>
                      </a:r>
                      <a:endParaRPr lang="en-GB" sz="8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>
                          <a:solidFill>
                            <a:srgbClr val="0070C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 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>
                          <a:solidFill>
                            <a:srgbClr val="0070C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 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6810306"/>
                  </a:ext>
                </a:extLst>
              </a:tr>
              <a:tr h="292717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 b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Magnetic length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m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>
                          <a:solidFill>
                            <a:srgbClr val="00B05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-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 dirty="0">
                          <a:solidFill>
                            <a:srgbClr val="00B05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7.1720</a:t>
                      </a:r>
                      <a:endParaRPr lang="en-GB" sz="8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>
                          <a:solidFill>
                            <a:srgbClr val="00B05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7.1696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>
                          <a:solidFill>
                            <a:srgbClr val="00B05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7.1816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>
                          <a:solidFill>
                            <a:srgbClr val="00B05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7.1801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>
                          <a:solidFill>
                            <a:srgbClr val="00B05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7.1785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>
                          <a:solidFill>
                            <a:srgbClr val="0070C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7.1745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>
                          <a:solidFill>
                            <a:srgbClr val="0070C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7.1750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>
                          <a:solidFill>
                            <a:srgbClr val="0070C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7.1741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>
                          <a:solidFill>
                            <a:srgbClr val="0070C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7.1774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 dirty="0">
                          <a:solidFill>
                            <a:srgbClr val="0070C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 </a:t>
                      </a:r>
                      <a:endParaRPr lang="en-GB" sz="8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>
                          <a:solidFill>
                            <a:srgbClr val="0070C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 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>
                          <a:solidFill>
                            <a:srgbClr val="0070C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 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0716031"/>
                  </a:ext>
                </a:extLst>
              </a:tr>
              <a:tr h="292717">
                <a:tc rowSpan="2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 b="1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Integral TF</a:t>
                      </a:r>
                      <a:endParaRPr lang="en-GB" sz="8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T kA</a:t>
                      </a:r>
                      <a:r>
                        <a:rPr lang="en-GB" sz="800" baseline="300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-1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 b="1">
                          <a:solidFill>
                            <a:srgbClr val="00B05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-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 b="1">
                          <a:solidFill>
                            <a:srgbClr val="00B05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58.603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 b="1">
                          <a:solidFill>
                            <a:srgbClr val="00B05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58.65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 b="1">
                          <a:solidFill>
                            <a:srgbClr val="00B05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58.571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 b="1">
                          <a:solidFill>
                            <a:srgbClr val="00B05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58.655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 b="1">
                          <a:solidFill>
                            <a:srgbClr val="00B05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58.700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 b="1">
                          <a:solidFill>
                            <a:srgbClr val="00B05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58.523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 b="1">
                          <a:solidFill>
                            <a:srgbClr val="0070C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58.542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 b="1">
                          <a:solidFill>
                            <a:srgbClr val="0070C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58.568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 b="1" dirty="0">
                          <a:solidFill>
                            <a:srgbClr val="0070C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58.643</a:t>
                      </a:r>
                      <a:endParaRPr lang="en-GB" sz="8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 b="1">
                          <a:solidFill>
                            <a:srgbClr val="0070C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 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 b="1">
                          <a:solidFill>
                            <a:srgbClr val="0070C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 </a:t>
                      </a:r>
                      <a:endParaRPr lang="en-GB" sz="8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 b="1" dirty="0">
                          <a:solidFill>
                            <a:srgbClr val="0070C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 </a:t>
                      </a:r>
                      <a:endParaRPr lang="en-GB" sz="8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9049637"/>
                  </a:ext>
                </a:extLst>
              </a:tr>
              <a:tr h="29271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 b="1" dirty="0">
                          <a:solidFill>
                            <a:srgbClr val="0070C0"/>
                          </a:solidFill>
                          <a:effectLst/>
                          <a:latin typeface="Aptos Narrow" panose="020B00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58.495</a:t>
                      </a:r>
                      <a:endParaRPr lang="en-GB" sz="8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2983351"/>
                  </a:ext>
                </a:extLst>
              </a:tr>
              <a:tr h="327248">
                <a:tc gridSpan="15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800" b="1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Measured</a:t>
                      </a:r>
                      <a:r>
                        <a:rPr lang="en-GB" sz="800" b="1" dirty="0">
                          <a:solidFill>
                            <a:srgbClr val="5A5A5A"/>
                          </a:solidFill>
                          <a:effectLst/>
                          <a:latin typeface="Arial" panose="020B06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 - </a:t>
                      </a:r>
                      <a:r>
                        <a:rPr lang="en-GB" sz="800" b="1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Extrapolated</a:t>
                      </a:r>
                      <a:endParaRPr lang="en-GB" sz="800" b="1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1676" marR="41676" marT="57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3460669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44AD7263-C9D8-F1AD-359E-41767B60E10D}"/>
              </a:ext>
            </a:extLst>
          </p:cNvPr>
          <p:cNvSpPr txBox="1"/>
          <p:nvPr/>
        </p:nvSpPr>
        <p:spPr>
          <a:xfrm>
            <a:off x="1115616" y="3591024"/>
            <a:ext cx="691276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MQXFB06 was tested at cold recently (extrapolation shows an error of -5 units 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MQXFB07 is now under test at cold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MQXFB10 is under assembly</a:t>
            </a:r>
            <a:endParaRPr lang="en-GB" sz="1400" b="1" i="0" u="none" strike="noStrike" dirty="0">
              <a:solidFill>
                <a:srgbClr val="000000"/>
              </a:solidFill>
              <a:effectLst/>
              <a:latin typeface="Aptos Narrow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960482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73502</TotalTime>
  <Words>1949</Words>
  <Application>Microsoft Office PowerPoint</Application>
  <PresentationFormat>On-screen Show (16:9)</PresentationFormat>
  <Paragraphs>1167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Aptos</vt:lpstr>
      <vt:lpstr>Aptos Narrow</vt:lpstr>
      <vt:lpstr>Arial</vt:lpstr>
      <vt:lpstr>Calibri</vt:lpstr>
      <vt:lpstr>Cambria Math</vt:lpstr>
      <vt:lpstr>Wingdings</vt:lpstr>
      <vt:lpstr>Thème Office</vt:lpstr>
      <vt:lpstr>Update on TF of MQXFB (Q2) and MQXFA (Q1/3) </vt:lpstr>
      <vt:lpstr>Introduction</vt:lpstr>
      <vt:lpstr>MQXFB</vt:lpstr>
      <vt:lpstr>Magnetic tests on MQXFB</vt:lpstr>
      <vt:lpstr>Available measurement data (June 2025)</vt:lpstr>
      <vt:lpstr>Model for the warm-to-cold extrapolation</vt:lpstr>
      <vt:lpstr>Modeling parameters and error – Central TF</vt:lpstr>
      <vt:lpstr>Modeling parameters and error – Magnetic L</vt:lpstr>
      <vt:lpstr>Available data and extrapolation at nominal for magnets under construction</vt:lpstr>
      <vt:lpstr>MQXFA</vt:lpstr>
      <vt:lpstr>Magnetic tests on MQXFB</vt:lpstr>
      <vt:lpstr>Available measurement data</vt:lpstr>
      <vt:lpstr>Available data</vt:lpstr>
      <vt:lpstr>Modeling parameters and error</vt:lpstr>
      <vt:lpstr>Available data and extrapolation at nominal for magnets under construction</vt:lpstr>
      <vt:lpstr>TF spread on MQXFA</vt:lpstr>
      <vt:lpstr>Conclusions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Hector Garcia Gavela</dc:creator>
  <cp:lastModifiedBy>Lucio Fiscarelli</cp:lastModifiedBy>
  <cp:revision>2769</cp:revision>
  <cp:lastPrinted>2024-07-16T12:53:33Z</cp:lastPrinted>
  <dcterms:created xsi:type="dcterms:W3CDTF">2016-02-11T10:47:23Z</dcterms:created>
  <dcterms:modified xsi:type="dcterms:W3CDTF">2025-06-23T09:50:28Z</dcterms:modified>
</cp:coreProperties>
</file>