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73" r:id="rId4"/>
    <p:sldId id="260" r:id="rId5"/>
    <p:sldId id="263" r:id="rId6"/>
    <p:sldId id="281" r:id="rId7"/>
    <p:sldId id="282" r:id="rId8"/>
    <p:sldId id="264" r:id="rId9"/>
    <p:sldId id="268" r:id="rId10"/>
    <p:sldId id="275" r:id="rId11"/>
    <p:sldId id="279" r:id="rId12"/>
    <p:sldId id="269" r:id="rId13"/>
    <p:sldId id="272" r:id="rId14"/>
    <p:sldId id="261" r:id="rId15"/>
    <p:sldId id="267" r:id="rId16"/>
    <p:sldId id="259" r:id="rId17"/>
    <p:sldId id="27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22D631-A0B4-4773-94D6-0283775CB0F9}" type="datetimeFigureOut">
              <a:rPr lang="en-GB" smtClean="0"/>
              <a:pPr/>
              <a:t>12/12/2011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46CDC9-069D-4EC5-BA04-EDA87315841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wolfgang.bartmann@cern.ch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Evian, 12-Dec-11, Injection losses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77C2-CD96-44F4-A6DD-C055BF5BA10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wolfgang.bartmann@cern.ch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Evian, 12-Dec-11, Injection losses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77C2-CD96-44F4-A6DD-C055BF5BA10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wolfgang.bartmann@cern.ch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Evian, 12-Dec-11, Injection losses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77C2-CD96-44F4-A6DD-C055BF5BA10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wolfgang.bartmann@cern.ch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Evian, 12-Dec-11, Injection losses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77C2-CD96-44F4-A6DD-C055BF5BA10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wolfgang.bartmann@cern.ch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Evian, 12-Dec-11, Injection losses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77C2-CD96-44F4-A6DD-C055BF5BA10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wolfgang.bartmann@cern.ch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Evian, 12-Dec-11, Injection losses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77C2-CD96-44F4-A6DD-C055BF5BA10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wolfgang.bartmann@cern.ch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Evian, 12-Dec-11, Injection losses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77C2-CD96-44F4-A6DD-C055BF5BA10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wolfgang.bartmann@cern.ch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Evian, 12-Dec-11, Injection losses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77C2-CD96-44F4-A6DD-C055BF5BA10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wolfgang.bartmann@cern.ch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Evian, 12-Dec-11, Injection losses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77C2-CD96-44F4-A6DD-C055BF5BA10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wolfgang.bartmann@cern.ch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Evian, 12-Dec-11, Injection losses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77C2-CD96-44F4-A6DD-C055BF5BA10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wolfgang.bartmann@cern.ch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Evian, 12-Dec-11, Injection losses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77C2-CD96-44F4-A6DD-C055BF5BA10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wolfgang.bartmann@cern.ch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Evian, 12-Dec-11, Injection losses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877C2-CD96-44F4-A6DD-C055BF5BA10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Injection losses and protection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919064"/>
          </a:xfrm>
        </p:spPr>
        <p:txBody>
          <a:bodyPr>
            <a:normAutofit fontScale="92500" lnSpcReduction="20000"/>
          </a:bodyPr>
          <a:lstStyle/>
          <a:p>
            <a:r>
              <a:rPr lang="en-GB" sz="2000" smtClean="0"/>
              <a:t>Evian, 12-Dec-11</a:t>
            </a:r>
          </a:p>
          <a:p>
            <a:endParaRPr lang="en-GB" sz="1600" smtClean="0"/>
          </a:p>
          <a:p>
            <a:r>
              <a:rPr lang="en-GB" sz="2000" smtClean="0"/>
              <a:t>W. Bartmann</a:t>
            </a:r>
          </a:p>
          <a:p>
            <a:endParaRPr lang="en-GB" sz="1200" smtClean="0"/>
          </a:p>
          <a:p>
            <a:r>
              <a:rPr lang="en-GB" sz="1600" smtClean="0"/>
              <a:t>R. Appleby, P. Baudrenghien, C. Bracco, B. Dehning, A. Di Mauro, L. Drosdal, J. Emery, E. Gianfelice-Wendt, B. Goddard, E.B. Holzer, W. Höfle, V. Kain, M. Meddahi, S. Redaelli, J. Uythoven, D. Valuch, J. Wenninger, C. Zamantzas, M. Zerlauth</a:t>
            </a:r>
            <a:endParaRPr lang="en-GB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BLM sunglasses - background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000" smtClean="0"/>
              <a:t>Why sunglasses: </a:t>
            </a:r>
            <a:br>
              <a:rPr lang="en-GB" sz="2000" smtClean="0"/>
            </a:br>
            <a:r>
              <a:rPr lang="en-GB" sz="2000" smtClean="0"/>
              <a:t>Unnecessary beam dumps due to TCDI and unbunched beam shower from outside</a:t>
            </a:r>
          </a:p>
          <a:p>
            <a:endParaRPr lang="en-GB" sz="2000" smtClean="0"/>
          </a:p>
          <a:p>
            <a:r>
              <a:rPr lang="en-GB" sz="2000" smtClean="0"/>
              <a:t>Aim of sunglasses:</a:t>
            </a:r>
            <a:br>
              <a:rPr lang="en-GB" sz="2000" smtClean="0"/>
            </a:br>
            <a:r>
              <a:rPr lang="en-GB" sz="2000" smtClean="0"/>
              <a:t>Factor 5 margin between injection losses and BLM thresholds </a:t>
            </a:r>
            <a:r>
              <a:rPr lang="en-GB" sz="2000" dirty="0" smtClean="0"/>
              <a:t>for </a:t>
            </a:r>
            <a:r>
              <a:rPr lang="en-GB" sz="2000" smtClean="0"/>
              <a:t>comfortable operation</a:t>
            </a:r>
          </a:p>
          <a:p>
            <a:endParaRPr lang="en-GB" sz="2000" dirty="0" smtClean="0"/>
          </a:p>
          <a:p>
            <a:r>
              <a:rPr lang="en-GB" sz="2000" dirty="0" smtClean="0"/>
              <a:t>Many </a:t>
            </a:r>
            <a:r>
              <a:rPr lang="en-GB" sz="2000" smtClean="0"/>
              <a:t>options discussed (C. Zamantzas and J. Emery, MPP, 30-Sept-11):</a:t>
            </a:r>
          </a:p>
          <a:p>
            <a:pPr lvl="1"/>
            <a:r>
              <a:rPr lang="en-GB" sz="1800" smtClean="0"/>
              <a:t>replace certain monitors by LICs and relax thresholds at 450 GeV </a:t>
            </a:r>
            <a:br>
              <a:rPr lang="en-GB" sz="1800" smtClean="0"/>
            </a:br>
            <a:r>
              <a:rPr lang="en-GB" sz="1800" smtClean="0">
                <a:sym typeface="Wingdings" pitchFamily="2" charset="2"/>
              </a:rPr>
              <a:t> </a:t>
            </a:r>
            <a:r>
              <a:rPr lang="en-GB" sz="1800" smtClean="0">
                <a:solidFill>
                  <a:srgbClr val="00B050"/>
                </a:solidFill>
                <a:sym typeface="Wingdings" pitchFamily="2" charset="2"/>
              </a:rPr>
              <a:t>no HW modification, </a:t>
            </a:r>
            <a:r>
              <a:rPr lang="en-GB" sz="1800" smtClean="0">
                <a:solidFill>
                  <a:srgbClr val="FF0000"/>
                </a:solidFill>
                <a:sym typeface="Wingdings" pitchFamily="2" charset="2"/>
              </a:rPr>
              <a:t>certain thresholds constantly higher for 450 GeV</a:t>
            </a:r>
            <a:endParaRPr lang="en-GB" sz="1800" smtClean="0">
              <a:solidFill>
                <a:srgbClr val="FF0000"/>
              </a:solidFill>
            </a:endParaRPr>
          </a:p>
          <a:p>
            <a:pPr lvl="1"/>
            <a:r>
              <a:rPr lang="en-GB" sz="1800" smtClean="0"/>
              <a:t>blind </a:t>
            </a:r>
            <a:r>
              <a:rPr lang="en-GB" sz="1800" dirty="0" smtClean="0"/>
              <a:t>out BIS input from </a:t>
            </a:r>
            <a:r>
              <a:rPr lang="en-GB" sz="1800" smtClean="0"/>
              <a:t>certain BLMs while injection via deploying additional energy level, regrouping crates, new monitor flag </a:t>
            </a:r>
            <a:br>
              <a:rPr lang="en-GB" sz="1800" smtClean="0"/>
            </a:br>
            <a:r>
              <a:rPr lang="en-GB" sz="1800" smtClean="0">
                <a:sym typeface="Wingdings" pitchFamily="2" charset="2"/>
              </a:rPr>
              <a:t> need external signal, </a:t>
            </a:r>
            <a:r>
              <a:rPr lang="en-GB" sz="1800" smtClean="0">
                <a:solidFill>
                  <a:srgbClr val="00B050"/>
                </a:solidFill>
                <a:sym typeface="Wingdings" pitchFamily="2" charset="2"/>
              </a:rPr>
              <a:t>threshold change only at injection,</a:t>
            </a:r>
            <a:r>
              <a:rPr lang="en-GB" sz="1800" smtClean="0">
                <a:sym typeface="Wingdings" pitchFamily="2" charset="2"/>
              </a:rPr>
              <a:t> </a:t>
            </a:r>
            <a:r>
              <a:rPr lang="en-GB" sz="1800" smtClean="0">
                <a:solidFill>
                  <a:srgbClr val="FF0000"/>
                </a:solidFill>
                <a:sym typeface="Wingdings" pitchFamily="2" charset="2"/>
              </a:rPr>
              <a:t>severe changes to SIS or BLM system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wolfgang.bartmann@cern.ch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77C2-CD96-44F4-A6DD-C055BF5BA10F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Evian, 12-Dec-11, Injection losses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BLM sunglasses – LIC solution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smtClean="0"/>
              <a:t>Potential to increase thresholds of ICs by factor 60 with replacing present ICs by LICs</a:t>
            </a:r>
          </a:p>
          <a:p>
            <a:r>
              <a:rPr lang="en-GB" sz="2000" smtClean="0"/>
              <a:t>No change to BIS system nor BLM firmware needed</a:t>
            </a:r>
          </a:p>
          <a:p>
            <a:r>
              <a:rPr lang="en-GB" sz="2000" smtClean="0"/>
              <a:t>List of monitors to be replaced for B1 and B2 identified</a:t>
            </a:r>
          </a:p>
          <a:p>
            <a:r>
              <a:rPr lang="en-GB" sz="2000" smtClean="0"/>
              <a:t>Procedere:</a:t>
            </a:r>
          </a:p>
          <a:p>
            <a:pPr lvl="1"/>
            <a:r>
              <a:rPr lang="en-GB" sz="1800" smtClean="0"/>
              <a:t>Replace certain monitors (over Christmas stop)</a:t>
            </a:r>
          </a:p>
          <a:p>
            <a:pPr lvl="1"/>
            <a:r>
              <a:rPr lang="en-GB" sz="1800" smtClean="0"/>
              <a:t>Start with present thresholds (be sure to be aware of any bad injection)</a:t>
            </a:r>
          </a:p>
          <a:p>
            <a:pPr lvl="1"/>
            <a:r>
              <a:rPr lang="en-GB" sz="1800" smtClean="0"/>
              <a:t>Define maximum thresholds for LICs</a:t>
            </a:r>
          </a:p>
          <a:p>
            <a:pPr lvl="1"/>
            <a:r>
              <a:rPr lang="en-GB" sz="1800" smtClean="0"/>
              <a:t>Apply increase of thresholds via monitor factor in case unnecessary dumps limit operation</a:t>
            </a:r>
          </a:p>
          <a:p>
            <a:endParaRPr lang="en-GB" sz="2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wolfgang.bartmann@cern.ch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77C2-CD96-44F4-A6DD-C055BF5BA10F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Evian, 12-Dec-11, Injection losses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BLM sunglasses B1</a:t>
            </a:r>
            <a:endParaRPr lang="en-GB"/>
          </a:p>
        </p:txBody>
      </p:sp>
      <p:pic>
        <p:nvPicPr>
          <p:cNvPr id="4" name="Content Placeholder 3" descr="Sunglasses_B1_28Nov1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8680" t="6996" r="8680" b="5499"/>
          <a:stretch>
            <a:fillRect/>
          </a:stretch>
        </p:blipFill>
        <p:spPr>
          <a:xfrm>
            <a:off x="611560" y="1399470"/>
            <a:ext cx="7971940" cy="4765834"/>
          </a:xfrm>
        </p:spPr>
      </p:pic>
      <p:sp>
        <p:nvSpPr>
          <p:cNvPr id="5" name="Rectangle 4"/>
          <p:cNvSpPr/>
          <p:nvPr/>
        </p:nvSpPr>
        <p:spPr>
          <a:xfrm>
            <a:off x="1706920" y="1556792"/>
            <a:ext cx="121156" cy="100811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524804" y="1556792"/>
            <a:ext cx="121156" cy="100811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082200" y="1556792"/>
            <a:ext cx="553204" cy="100811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889036" y="1556792"/>
            <a:ext cx="121156" cy="100811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6129888" y="1563632"/>
            <a:ext cx="121156" cy="100811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wolfgang.bartmann@cern.ch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77C2-CD96-44F4-A6DD-C055BF5BA10F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Evian, 12-Dec-11, Injection losses</a:t>
            </a:r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3695694" y="1563632"/>
            <a:ext cx="121156" cy="100811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0" grpId="0" animBg="1"/>
      <p:bldP spid="11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BLM sunglasses B2</a:t>
            </a:r>
            <a:endParaRPr lang="en-GB"/>
          </a:p>
        </p:txBody>
      </p:sp>
      <p:pic>
        <p:nvPicPr>
          <p:cNvPr id="6" name="Content Placeholder 5" descr="Sunglasses_B2_28Nov1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8680" t="6996" r="8680" b="5499"/>
          <a:stretch>
            <a:fillRect/>
          </a:stretch>
        </p:blipFill>
        <p:spPr>
          <a:xfrm>
            <a:off x="611560" y="1340768"/>
            <a:ext cx="7949683" cy="4752528"/>
          </a:xfrm>
        </p:spPr>
      </p:pic>
      <p:sp>
        <p:nvSpPr>
          <p:cNvPr id="4" name="Rectangle 3"/>
          <p:cNvSpPr/>
          <p:nvPr/>
        </p:nvSpPr>
        <p:spPr>
          <a:xfrm>
            <a:off x="2563396" y="1484784"/>
            <a:ext cx="121156" cy="100811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2741320" y="1484784"/>
            <a:ext cx="121156" cy="100811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021732" y="1484784"/>
            <a:ext cx="121156" cy="100811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203848" y="1484784"/>
            <a:ext cx="121156" cy="100811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860032" y="1484784"/>
            <a:ext cx="121156" cy="100811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508104" y="1484784"/>
            <a:ext cx="121156" cy="100811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6516216" y="1492404"/>
            <a:ext cx="121156" cy="100811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wolfgang.bartmann@cern.ch</a:t>
            </a:r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77C2-CD96-44F4-A6DD-C055BF5BA10F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Evian, 12-Dec-11, Injection losses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92696"/>
          </a:xfrm>
        </p:spPr>
        <p:txBody>
          <a:bodyPr>
            <a:noAutofit/>
          </a:bodyPr>
          <a:lstStyle/>
          <a:p>
            <a:r>
              <a:rPr lang="en-US" sz="2800" smtClean="0"/>
              <a:t>Mitigation techniques with expected future gain</a:t>
            </a:r>
            <a:endParaRPr lang="en-GB" sz="280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645468" y="692696"/>
          <a:ext cx="8352928" cy="5694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/>
                <a:gridCol w="532859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MITIGATION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POTENTIAL</a:t>
                      </a:r>
                      <a:r>
                        <a:rPr lang="en-GB" sz="1600" baseline="0" smtClean="0"/>
                        <a:t> FUTURE GAIN</a:t>
                      </a:r>
                      <a:endParaRPr lang="en-GB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smtClean="0"/>
                        <a:t>Local shielding between TCDIs and LHC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Presently</a:t>
                      </a:r>
                      <a:r>
                        <a:rPr lang="en-GB" sz="1400" baseline="0" smtClean="0"/>
                        <a:t> l</a:t>
                      </a:r>
                      <a:r>
                        <a:rPr lang="en-GB" sz="1400" smtClean="0"/>
                        <a:t>ess gain than expected from simulations; difficult to increase shielding, in particular for TI 8</a:t>
                      </a:r>
                      <a:endParaRPr lang="en-GB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smtClean="0"/>
                        <a:t>Beam scraping in SPS	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smtClean="0"/>
                        <a:t>No gain w</a:t>
                      </a:r>
                      <a:r>
                        <a:rPr lang="en-GB" sz="1400" smtClean="0"/>
                        <a:t>ith present</a:t>
                      </a:r>
                      <a:r>
                        <a:rPr lang="en-GB" sz="1400" baseline="0" smtClean="0"/>
                        <a:t> emittances, for future bigger emittances probably worse;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smtClean="0"/>
                        <a:t>Opening TCDIs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No gain for TI 2 (already at 5 sig), but possible gain for TI 8 (at 4.5 sig), </a:t>
                      </a:r>
                      <a:r>
                        <a:rPr lang="en-US" sz="1400" smtClean="0">
                          <a:solidFill>
                            <a:srgbClr val="C00000"/>
                          </a:solidFill>
                        </a:rPr>
                        <a:t>Machine Protection!</a:t>
                      </a:r>
                      <a:endParaRPr lang="en-GB" sz="140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BLM sunglasses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With</a:t>
                      </a:r>
                      <a:r>
                        <a:rPr lang="en-GB" sz="1400" baseline="0" smtClean="0"/>
                        <a:t> </a:t>
                      </a:r>
                      <a:r>
                        <a:rPr lang="en-GB" sz="1400" smtClean="0"/>
                        <a:t>LICs at certain</a:t>
                      </a:r>
                      <a:r>
                        <a:rPr lang="en-GB" sz="1400" baseline="0" smtClean="0"/>
                        <a:t> positions </a:t>
                      </a:r>
                      <a:r>
                        <a:rPr lang="en-GB" sz="1400" smtClean="0"/>
                        <a:t>and removed filters</a:t>
                      </a:r>
                      <a:r>
                        <a:rPr lang="en-GB" sz="1400" baseline="0" smtClean="0"/>
                        <a:t> factor 5 margin possible, </a:t>
                      </a:r>
                      <a:r>
                        <a:rPr lang="en-GB" sz="1400" baseline="0" smtClean="0">
                          <a:solidFill>
                            <a:srgbClr val="C00000"/>
                          </a:solidFill>
                        </a:rPr>
                        <a:t>Machine Protection!</a:t>
                      </a:r>
                      <a:endParaRPr lang="en-GB" sz="140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Moving/adding TCDIs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smtClean="0"/>
                        <a:t>Potentially significant</a:t>
                      </a:r>
                      <a:r>
                        <a:rPr lang="en-GB" sz="1400" smtClean="0"/>
                        <a:t> gain, under study</a:t>
                      </a:r>
                      <a:endParaRPr lang="en-GB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Improve stability of MSE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Ripple improvement and phase</a:t>
                      </a:r>
                      <a:r>
                        <a:rPr lang="en-GB" sz="1400" baseline="0" smtClean="0"/>
                        <a:t> stabilisation in place since 3 days, effect to be checked</a:t>
                      </a:r>
                      <a:endParaRPr lang="en-GB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lvl="1" indent="0">
                        <a:lnSpc>
                          <a:spcPct val="90000"/>
                        </a:lnSpc>
                      </a:pPr>
                      <a:r>
                        <a:rPr lang="en-US" sz="14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Local shielding after TDI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No gain for inj losses,</a:t>
                      </a:r>
                      <a:r>
                        <a:rPr lang="en-US" sz="1400" baseline="0" smtClean="0"/>
                        <a:t> but ALICE interested to reduce background</a:t>
                      </a:r>
                      <a:endParaRPr lang="en-GB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smtClean="0"/>
                        <a:t>Minimisation of capture losses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No gain: trade-off with mismatch and resulting bunch length</a:t>
                      </a:r>
                      <a:r>
                        <a:rPr lang="en-US" sz="1400" baseline="0" smtClean="0"/>
                        <a:t> reduction</a:t>
                      </a:r>
                      <a:endParaRPr lang="en-GB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smtClean="0"/>
                        <a:t>Injection and abort gap cleaning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No gain: trade off with luminosity</a:t>
                      </a:r>
                      <a:endParaRPr lang="en-GB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smtClean="0"/>
                        <a:t>Carefully monitoring beam quality in injectors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No gain in losses but better detection of</a:t>
                      </a:r>
                      <a:r>
                        <a:rPr lang="en-US" sz="1400" baseline="0" smtClean="0"/>
                        <a:t> </a:t>
                      </a:r>
                      <a:r>
                        <a:rPr lang="en-US" sz="1400" smtClean="0"/>
                        <a:t>bad beam quality early in the chain;</a:t>
                      </a:r>
                      <a:br>
                        <a:rPr lang="en-US" sz="1400" smtClean="0"/>
                      </a:br>
                      <a:r>
                        <a:rPr lang="en-US" sz="1400" smtClean="0"/>
                        <a:t>Longitudinally already well covered</a:t>
                      </a:r>
                      <a:r>
                        <a:rPr lang="en-US" sz="1400" baseline="0" smtClean="0"/>
                        <a:t> by BQM, transv. can be improved</a:t>
                      </a:r>
                      <a:endParaRPr lang="en-GB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BLM sunglasses</a:t>
                      </a:r>
                      <a:endParaRPr lang="en-GB" sz="1400" kern="120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With</a:t>
                      </a:r>
                      <a:r>
                        <a:rPr lang="en-GB" sz="1400" baseline="0" smtClean="0"/>
                        <a:t> </a:t>
                      </a:r>
                      <a:r>
                        <a:rPr lang="en-GB" sz="1400" smtClean="0"/>
                        <a:t>LICs at certain</a:t>
                      </a:r>
                      <a:r>
                        <a:rPr lang="en-GB" sz="1400" baseline="0" smtClean="0"/>
                        <a:t> positions </a:t>
                      </a:r>
                      <a:r>
                        <a:rPr lang="en-GB" sz="1400" smtClean="0"/>
                        <a:t>and removed filters</a:t>
                      </a:r>
                      <a:r>
                        <a:rPr lang="en-GB" sz="1400" baseline="0" smtClean="0"/>
                        <a:t> factor 5 margin possible, </a:t>
                      </a:r>
                      <a:r>
                        <a:rPr lang="en-GB" sz="1400" baseline="0" smtClean="0">
                          <a:solidFill>
                            <a:srgbClr val="C00000"/>
                          </a:solidFill>
                        </a:rPr>
                        <a:t>Machine Protection!</a:t>
                      </a:r>
                      <a:endParaRPr lang="en-GB" sz="140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wolfgang.bartmann@cern.ch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Evian, 12-Dec-11, Injection losses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8ACC6-0528-403A-AF47-C6C978E54FA2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 rot="16200000">
            <a:off x="-1114081" y="2371650"/>
            <a:ext cx="2880320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mtClean="0"/>
              <a:t>TL Shower</a:t>
            </a:r>
            <a:endParaRPr lang="en-GB"/>
          </a:p>
        </p:txBody>
      </p:sp>
      <p:sp>
        <p:nvSpPr>
          <p:cNvPr id="9" name="TextBox 8"/>
          <p:cNvSpPr txBox="1"/>
          <p:nvPr/>
        </p:nvSpPr>
        <p:spPr>
          <a:xfrm rot="16200000">
            <a:off x="-790045" y="5008530"/>
            <a:ext cx="2232248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mtClean="0"/>
              <a:t>Uncaptured beam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5400600" cy="792088"/>
          </a:xfrm>
        </p:spPr>
        <p:txBody>
          <a:bodyPr/>
          <a:lstStyle/>
          <a:p>
            <a:r>
              <a:rPr lang="en-GB" smtClean="0"/>
              <a:t>Operational issues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Steering, MKI failure </a:t>
            </a:r>
          </a:p>
          <a:p>
            <a:r>
              <a:rPr lang="en-GB" sz="2400" dirty="0" smtClean="0"/>
              <a:t>RF loops, monitoring of phase</a:t>
            </a:r>
          </a:p>
          <a:p>
            <a:pPr lvl="1"/>
            <a:r>
              <a:rPr lang="en-GB" sz="2000" dirty="0" smtClean="0"/>
              <a:t>To be </a:t>
            </a:r>
            <a:r>
              <a:rPr lang="en-GB" sz="2000" dirty="0" err="1" smtClean="0"/>
              <a:t>automatised</a:t>
            </a:r>
            <a:endParaRPr lang="en-GB" sz="2000" dirty="0" smtClean="0"/>
          </a:p>
          <a:p>
            <a:r>
              <a:rPr lang="en-GB" sz="2400" dirty="0" smtClean="0"/>
              <a:t>TCLIA losses – not fully understood</a:t>
            </a:r>
          </a:p>
          <a:p>
            <a:pPr>
              <a:buNone/>
            </a:pP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wolfgang.bartmann@cern.ch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77C2-CD96-44F4-A6DD-C055BF5BA10F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Evian, 12-Dec-11, Injection losses</a:t>
            </a:r>
            <a:endParaRPr lang="en-GB"/>
          </a:p>
        </p:txBody>
      </p:sp>
      <p:pic>
        <p:nvPicPr>
          <p:cNvPr id="7" name="Picture 6" descr="lossEval_7Sep11.png"/>
          <p:cNvPicPr>
            <a:picLocks noChangeAspect="1"/>
          </p:cNvPicPr>
          <p:nvPr/>
        </p:nvPicPr>
        <p:blipFill>
          <a:blip r:embed="rId2" cstate="print"/>
          <a:srcRect b="2579"/>
          <a:stretch>
            <a:fillRect/>
          </a:stretch>
        </p:blipFill>
        <p:spPr>
          <a:xfrm>
            <a:off x="35496" y="3573016"/>
            <a:ext cx="4217781" cy="2839790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5580112" y="692696"/>
            <a:ext cx="3312368" cy="2664296"/>
            <a:chOff x="4211960" y="1124744"/>
            <a:chExt cx="4669037" cy="3633267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11960" y="1124744"/>
              <a:ext cx="4567536" cy="3633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6588224" y="1615101"/>
              <a:ext cx="1785268" cy="37774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Lower jaw losses</a:t>
              </a:r>
              <a:endParaRPr lang="en-GB" sz="1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034020" y="2759273"/>
              <a:ext cx="1846977" cy="37774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Upper jaw losses</a:t>
              </a:r>
              <a:endParaRPr lang="en-GB" sz="1200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H="1">
              <a:off x="6343477" y="3212976"/>
              <a:ext cx="1001407" cy="75946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>
              <a:off x="5508104" y="2060848"/>
              <a:ext cx="1008112" cy="57606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3429000"/>
            <a:ext cx="3816424" cy="2553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427984" y="6012577"/>
            <a:ext cx="4680520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 smtClean="0"/>
              <a:t>Asymmetry of </a:t>
            </a:r>
            <a:r>
              <a:rPr lang="en-GB" sz="1600" smtClean="0"/>
              <a:t>grazing losses (+4/-6 sig) </a:t>
            </a:r>
            <a:r>
              <a:rPr lang="en-GB" sz="1600" dirty="0" smtClean="0"/>
              <a:t>seems to be correlated  to injection losses on the lower TCTH jaw</a:t>
            </a:r>
            <a:endParaRPr lang="en-GB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251520" y="3140968"/>
            <a:ext cx="403244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TCTH losses rather constant for 36 -144 b injections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Performance reach 2012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smtClean="0"/>
              <a:t>288 bunches (1.05e11 ppb, 2.5-2.7 um) injected at 30% of thresholds </a:t>
            </a:r>
            <a:br>
              <a:rPr lang="en-GB" sz="2000" smtClean="0"/>
            </a:br>
            <a:r>
              <a:rPr lang="en-GB" sz="2000" smtClean="0">
                <a:sym typeface="Wingdings" pitchFamily="2" charset="2"/>
              </a:rPr>
              <a:t> promising for full SPS batch injection with higher bunch intensities</a:t>
            </a:r>
            <a:endParaRPr lang="en-GB" sz="2000" smtClean="0"/>
          </a:p>
          <a:p>
            <a:endParaRPr lang="en-GB" sz="2000" smtClean="0">
              <a:sym typeface="Wingdings" pitchFamily="2" charset="2"/>
            </a:endParaRPr>
          </a:p>
          <a:p>
            <a:r>
              <a:rPr lang="en-GB" sz="2000" smtClean="0">
                <a:sym typeface="Wingdings" pitchFamily="2" charset="2"/>
              </a:rPr>
              <a:t>Limit is the time spent for injection - sometimes already difficult for 36, 72 or 144 b</a:t>
            </a:r>
          </a:p>
          <a:p>
            <a:endParaRPr lang="en-GB" sz="2000" smtClean="0">
              <a:sym typeface="Wingdings" pitchFamily="2" charset="2"/>
            </a:endParaRPr>
          </a:p>
          <a:p>
            <a:r>
              <a:rPr lang="en-GB" sz="2000" smtClean="0">
                <a:sym typeface="Wingdings" pitchFamily="2" charset="2"/>
              </a:rPr>
              <a:t>How to reduce time spent at injection:</a:t>
            </a:r>
          </a:p>
          <a:p>
            <a:pPr lvl="1"/>
            <a:r>
              <a:rPr lang="en-GB" sz="1800" smtClean="0">
                <a:sym typeface="Wingdings" pitchFamily="2" charset="2"/>
              </a:rPr>
              <a:t>Improve trajectory stability hardware wise</a:t>
            </a:r>
          </a:p>
          <a:p>
            <a:pPr lvl="1"/>
            <a:r>
              <a:rPr lang="en-GB" sz="1800" smtClean="0"/>
              <a:t>Make steering straight-forward by more sophisticated info in IQC (trajectory at collimators, envelopes for monitors and correctors, intensity dependent and thus easy colour code)</a:t>
            </a:r>
          </a:p>
          <a:p>
            <a:pPr lvl="1"/>
            <a:r>
              <a:rPr lang="en-GB" sz="1800" smtClean="0"/>
              <a:t>Improve transverse diagnostics of SPS-LHC transfer</a:t>
            </a:r>
          </a:p>
          <a:p>
            <a:pPr lvl="1"/>
            <a:r>
              <a:rPr lang="en-GB" sz="1800" smtClean="0"/>
              <a:t>Don’t change supercycles in injectors while LHC filling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wolfgang.bartmann@cern.ch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77C2-CD96-44F4-A6DD-C055BF5BA10F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Evian, 12-Dec-11, Injection losses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Summary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2000" smtClean="0"/>
              <a:t>Since 2010 many mitigations put in place which allowed injecting up to 288 bunches this year</a:t>
            </a:r>
          </a:p>
          <a:p>
            <a:endParaRPr lang="en-GB" sz="2000" smtClean="0"/>
          </a:p>
          <a:p>
            <a:r>
              <a:rPr lang="en-GB" sz="2000" smtClean="0"/>
              <a:t>Ongoing improvements:</a:t>
            </a:r>
          </a:p>
          <a:p>
            <a:pPr lvl="1"/>
            <a:r>
              <a:rPr lang="en-GB" sz="1600" smtClean="0"/>
              <a:t>MSE stability improvement by EPC</a:t>
            </a:r>
          </a:p>
          <a:p>
            <a:pPr lvl="1"/>
            <a:r>
              <a:rPr lang="en-GB" sz="1600" smtClean="0"/>
              <a:t>BLM sunglasses</a:t>
            </a:r>
          </a:p>
          <a:p>
            <a:pPr lvl="1"/>
            <a:r>
              <a:rPr lang="en-GB" sz="1600" smtClean="0"/>
              <a:t>IQC</a:t>
            </a:r>
          </a:p>
          <a:p>
            <a:pPr lvl="1"/>
            <a:r>
              <a:rPr lang="en-GB" sz="1600" smtClean="0"/>
              <a:t>Transverse diagnostics for SPS-LHC transfer</a:t>
            </a:r>
          </a:p>
          <a:p>
            <a:pPr lvl="1"/>
            <a:endParaRPr lang="en-GB" sz="1600" smtClean="0"/>
          </a:p>
          <a:p>
            <a:r>
              <a:rPr lang="en-GB" sz="2000" smtClean="0"/>
              <a:t>Improvements under study</a:t>
            </a:r>
          </a:p>
          <a:p>
            <a:pPr lvl="1"/>
            <a:r>
              <a:rPr lang="en-GB" sz="1600" smtClean="0"/>
              <a:t>Moving/adding TCDIs</a:t>
            </a:r>
          </a:p>
          <a:p>
            <a:endParaRPr lang="en-GB" sz="2000" smtClean="0"/>
          </a:p>
          <a:p>
            <a:r>
              <a:rPr lang="en-GB" sz="2000" smtClean="0"/>
              <a:t>in 2011 there was a lot of work on reducing losses at injection – </a:t>
            </a:r>
            <a:br>
              <a:rPr lang="en-GB" sz="2000" smtClean="0"/>
            </a:br>
            <a:r>
              <a:rPr lang="en-GB" sz="2000" smtClean="0"/>
              <a:t>in 2012 focus on reducing the time spent at injection</a:t>
            </a:r>
          </a:p>
          <a:p>
            <a:endParaRPr lang="en-GB" sz="2000" smtClean="0"/>
          </a:p>
          <a:p>
            <a:r>
              <a:rPr lang="en-GB" sz="2000" smtClean="0"/>
              <a:t>2012 set-up time for injection: 4 shifts</a:t>
            </a:r>
            <a:endParaRPr lang="en-GB" sz="160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wolfgang.bartmann@cern.ch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77C2-CD96-44F4-A6DD-C055BF5BA10F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Evian, 12-Dec-11, Injection losses</a:t>
            </a:r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292080" y="5733256"/>
            <a:ext cx="2088232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800" smtClean="0"/>
              <a:t>Thank you!</a:t>
            </a:r>
            <a:endParaRPr lang="en-GB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build="allAtOnce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Outline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mtClean="0"/>
              <a:t>Comparison of 2010/2011 performance</a:t>
            </a:r>
          </a:p>
          <a:p>
            <a:r>
              <a:rPr lang="en-GB" smtClean="0"/>
              <a:t>Mitigations in 2011</a:t>
            </a:r>
          </a:p>
          <a:p>
            <a:r>
              <a:rPr lang="en-GB" smtClean="0"/>
              <a:t>Potential future injection loss reduction</a:t>
            </a:r>
          </a:p>
          <a:p>
            <a:r>
              <a:rPr lang="en-GB" smtClean="0"/>
              <a:t>Issues in operation</a:t>
            </a:r>
          </a:p>
          <a:p>
            <a:r>
              <a:rPr lang="en-GB" smtClean="0"/>
              <a:t>Performance reach for 2012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wolfgang.bartmann@cern.ch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77C2-CD96-44F4-A6DD-C055BF5BA10F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Evian, 12-Dec-11, Injection losses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2010 vs 2011</a:t>
            </a:r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11560" y="1484784"/>
          <a:ext cx="76962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838200"/>
                <a:gridCol w="1066800"/>
                <a:gridCol w="1066800"/>
                <a:gridCol w="990600"/>
                <a:gridCol w="800100"/>
                <a:gridCol w="8001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Loss type</a:t>
                      </a:r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Losses in % of dump threshold B1/B2</a:t>
                      </a:r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smtClean="0"/>
                        <a:t>8b</a:t>
                      </a:r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smtClean="0"/>
                        <a:t>16b</a:t>
                      </a:r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smtClean="0"/>
                        <a:t>24b</a:t>
                      </a:r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smtClean="0"/>
                        <a:t>48b</a:t>
                      </a:r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96b</a:t>
                      </a:r>
                      <a:endParaRPr lang="en-US" b="1" i="1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144b</a:t>
                      </a:r>
                      <a:endParaRPr lang="en-US" b="1" i="1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TCDI</a:t>
                      </a:r>
                      <a:r>
                        <a:rPr lang="en-US" baseline="0" smtClean="0"/>
                        <a:t> shower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1/2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3/5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4/6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23/24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&lt;50?</a:t>
                      </a:r>
                      <a:endParaRPr lang="en-US" i="1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&lt;75?</a:t>
                      </a:r>
                      <a:endParaRPr lang="en-US" i="1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Uncaptured</a:t>
                      </a:r>
                      <a:r>
                        <a:rPr lang="en-US" baseline="0" smtClean="0"/>
                        <a:t> beam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4/2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12/3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12/5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20/8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&lt;40?</a:t>
                      </a:r>
                      <a:endParaRPr lang="en-US" i="1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&lt;60?</a:t>
                      </a:r>
                      <a:endParaRPr lang="en-US" i="1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74160" y="3130724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solidFill>
                  <a:schemeClr val="accent6">
                    <a:lumMod val="75000"/>
                  </a:schemeClr>
                </a:solidFill>
              </a:rPr>
              <a:t>not optimised</a:t>
            </a:r>
            <a:endParaRPr lang="en-US" sz="140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5716960" y="1901345"/>
            <a:ext cx="981075" cy="1057274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16200000" flipV="1">
            <a:off x="6454820" y="2916084"/>
            <a:ext cx="162580" cy="26670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wolfgang.bartmann@cern.ch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77C2-CD96-44F4-A6DD-C055BF5BA10F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Evian, 12-Dec-11, Injection losses</a:t>
            </a:r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539552" y="3933056"/>
            <a:ext cx="38164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Now we have: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en-GB" smtClean="0"/>
              <a:t>144 b injections (~1.5e11, ~2 um) in normal operation</a:t>
            </a:r>
          </a:p>
          <a:p>
            <a:pPr marL="179388" indent="-179388">
              <a:buFont typeface="Arial" pitchFamily="34" charset="0"/>
              <a:buChar char="•"/>
            </a:pPr>
            <a:endParaRPr lang="en-GB" smtClean="0"/>
          </a:p>
          <a:p>
            <a:pPr marL="179388" indent="-179388">
              <a:buFont typeface="Arial" pitchFamily="34" charset="0"/>
              <a:buChar char="•"/>
            </a:pPr>
            <a:r>
              <a:rPr lang="en-GB" smtClean="0"/>
              <a:t>288 b (1.05e11, 2.5-2.7 um) injected with 30 % of dump threshold</a:t>
            </a:r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422622"/>
            <a:ext cx="4269904" cy="2972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smtClean="0"/>
              <a:t>Mitigation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56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sz="2400" smtClean="0"/>
              <a:t>Overinjection and MKI failure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solidFill>
                  <a:schemeClr val="bg1">
                    <a:lumMod val="65000"/>
                  </a:schemeClr>
                </a:solidFill>
              </a:rPr>
              <a:t>Interlocking and good procedure (covered by Chiara) </a:t>
            </a:r>
          </a:p>
          <a:p>
            <a:pPr lvl="1">
              <a:lnSpc>
                <a:spcPct val="80000"/>
              </a:lnSpc>
            </a:pPr>
            <a:endParaRPr lang="en-US" sz="2000" smtClean="0"/>
          </a:p>
          <a:p>
            <a:pPr>
              <a:lnSpc>
                <a:spcPct val="80000"/>
              </a:lnSpc>
            </a:pPr>
            <a:r>
              <a:rPr lang="en-US" sz="2400" smtClean="0"/>
              <a:t>TL showers: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solidFill>
                  <a:schemeClr val="bg1">
                    <a:lumMod val="65000"/>
                  </a:schemeClr>
                </a:solidFill>
              </a:rPr>
              <a:t>Local shielding between TCDIs and LHC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solidFill>
                  <a:schemeClr val="bg1">
                    <a:lumMod val="65000"/>
                  </a:schemeClr>
                </a:solidFill>
              </a:rPr>
              <a:t>Beam scraping in SPS (covered by Karel)</a:t>
            </a:r>
          </a:p>
          <a:p>
            <a:pPr lvl="1">
              <a:lnSpc>
                <a:spcPct val="80000"/>
              </a:lnSpc>
            </a:pPr>
            <a:r>
              <a:rPr lang="en-US" sz="2100" smtClean="0"/>
              <a:t>Opening TCDIs</a:t>
            </a:r>
          </a:p>
          <a:p>
            <a:pPr lvl="1">
              <a:lnSpc>
                <a:spcPct val="80000"/>
              </a:lnSpc>
            </a:pPr>
            <a:r>
              <a:rPr lang="en-US" sz="2100" smtClean="0"/>
              <a:t>BLM sunglasses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Moving/adding TCDIs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solidFill>
                  <a:schemeClr val="bg1">
                    <a:lumMod val="65000"/>
                  </a:schemeClr>
                </a:solidFill>
              </a:rPr>
              <a:t>Improve stability of MSE (covered by Lene)</a:t>
            </a:r>
          </a:p>
          <a:p>
            <a:pPr lvl="1">
              <a:lnSpc>
                <a:spcPct val="80000"/>
              </a:lnSpc>
            </a:pPr>
            <a:endParaRPr lang="en-US" sz="2000" smtClean="0"/>
          </a:p>
          <a:p>
            <a:pPr>
              <a:lnSpc>
                <a:spcPct val="90000"/>
              </a:lnSpc>
            </a:pPr>
            <a:r>
              <a:rPr lang="en-US" sz="2400"/>
              <a:t>Uncaptured beam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Local shielding </a:t>
            </a:r>
            <a:r>
              <a:rPr lang="en-US" sz="2000" smtClean="0"/>
              <a:t>at TDI</a:t>
            </a:r>
            <a:endParaRPr lang="en-US" sz="2000"/>
          </a:p>
          <a:p>
            <a:pPr lvl="1">
              <a:lnSpc>
                <a:spcPct val="90000"/>
              </a:lnSpc>
            </a:pPr>
            <a:r>
              <a:rPr lang="en-US" sz="2000"/>
              <a:t>Minimisation of capture losses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Injection and abort gap cleaning</a:t>
            </a:r>
          </a:p>
          <a:p>
            <a:pPr lvl="1">
              <a:lnSpc>
                <a:spcPct val="9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</a:rPr>
              <a:t>Carefully monitoring beam quality in injectors (transv. beam size and shape, bunch length, satellites)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BLM sunglasses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wolfgang.bartmann@cern.ch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F4C679-EE51-42B2-966F-7BCBA8A1265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Evian, 12-Dec-11, Injection losses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17" descr="TCDIcompare_B1_11Oct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675" y="384528"/>
            <a:ext cx="8571797" cy="64288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71800" y="5733256"/>
            <a:ext cx="648072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B1</a:t>
            </a:r>
            <a:endParaRPr lang="en-GB"/>
          </a:p>
        </p:txBody>
      </p:sp>
      <p:sp>
        <p:nvSpPr>
          <p:cNvPr id="6" name="Right Arrow 5"/>
          <p:cNvSpPr/>
          <p:nvPr/>
        </p:nvSpPr>
        <p:spPr>
          <a:xfrm>
            <a:off x="3563888" y="5805264"/>
            <a:ext cx="1008112" cy="216024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508104" y="4725144"/>
            <a:ext cx="576064" cy="33855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smtClean="0"/>
              <a:t>TDI</a:t>
            </a:r>
            <a:endParaRPr lang="en-GB" sz="1600"/>
          </a:p>
        </p:txBody>
      </p:sp>
      <p:sp>
        <p:nvSpPr>
          <p:cNvPr id="8" name="TextBox 7"/>
          <p:cNvSpPr txBox="1"/>
          <p:nvPr/>
        </p:nvSpPr>
        <p:spPr>
          <a:xfrm>
            <a:off x="4427984" y="3212976"/>
            <a:ext cx="576064" cy="33855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smtClean="0"/>
              <a:t>MKI</a:t>
            </a:r>
            <a:endParaRPr lang="en-GB" sz="1600"/>
          </a:p>
        </p:txBody>
      </p:sp>
      <p:sp>
        <p:nvSpPr>
          <p:cNvPr id="9" name="TextBox 8"/>
          <p:cNvSpPr txBox="1"/>
          <p:nvPr/>
        </p:nvSpPr>
        <p:spPr>
          <a:xfrm>
            <a:off x="1547664" y="2802414"/>
            <a:ext cx="432048" cy="33855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smtClean="0"/>
              <a:t>Q8</a:t>
            </a:r>
            <a:endParaRPr lang="en-GB" sz="1600"/>
          </a:p>
        </p:txBody>
      </p:sp>
      <p:sp>
        <p:nvSpPr>
          <p:cNvPr id="10" name="TextBox 9"/>
          <p:cNvSpPr txBox="1"/>
          <p:nvPr/>
        </p:nvSpPr>
        <p:spPr>
          <a:xfrm>
            <a:off x="6372200" y="3501008"/>
            <a:ext cx="864096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Triplet</a:t>
            </a:r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31640" y="2788548"/>
            <a:ext cx="5976664" cy="0"/>
          </a:xfrm>
          <a:prstGeom prst="lin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cxnSp>
      <p:sp>
        <p:nvSpPr>
          <p:cNvPr id="12" name="TextBox 11"/>
          <p:cNvSpPr txBox="1"/>
          <p:nvPr/>
        </p:nvSpPr>
        <p:spPr>
          <a:xfrm>
            <a:off x="7380312" y="2587764"/>
            <a:ext cx="93610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>
                <a:solidFill>
                  <a:schemeClr val="accent2"/>
                </a:solidFill>
              </a:rPr>
              <a:t>factor 4</a:t>
            </a:r>
            <a:endParaRPr lang="en-GB">
              <a:solidFill>
                <a:schemeClr val="accent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54968"/>
          </a:xfrm>
        </p:spPr>
        <p:txBody>
          <a:bodyPr>
            <a:normAutofit fontScale="90000"/>
          </a:bodyPr>
          <a:lstStyle/>
          <a:p>
            <a:r>
              <a:rPr lang="en-GB" sz="3600" smtClean="0"/>
              <a:t>Open TCDI gap: loss shower on LHC BLMs for B1 </a:t>
            </a:r>
            <a:endParaRPr lang="en-GB" sz="360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wolfgang.bartmann@cern.ch</a:t>
            </a:r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8ACC6-0528-403A-AF47-C6C978E54FA2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Evian, 12-Dec-11, Injection losses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build="allAtOnce" animBg="1"/>
      <p:bldP spid="8" grpId="0" build="allAtOnce" animBg="1"/>
      <p:bldP spid="9" grpId="0" build="allAtOnce" animBg="1"/>
      <p:bldP spid="10" grpId="0" build="allAtOnce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smtClean="0"/>
              <a:t>Move/add TCDIs</a:t>
            </a:r>
            <a:endParaRPr lang="en-GB" sz="4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sz="2400" smtClean="0"/>
              <a:t>Results of studies by Eliana Gianfelice:</a:t>
            </a:r>
          </a:p>
          <a:p>
            <a:pPr lvl="1"/>
            <a:r>
              <a:rPr lang="en-GB" sz="2000" smtClean="0"/>
              <a:t>New locations for TCDIs in TI 2 and TI 8</a:t>
            </a:r>
          </a:p>
          <a:p>
            <a:pPr lvl="1"/>
            <a:r>
              <a:rPr lang="en-GB" sz="2000" smtClean="0"/>
              <a:t>FLUKA simulations started</a:t>
            </a:r>
          </a:p>
          <a:p>
            <a:pPr lvl="1"/>
            <a:r>
              <a:rPr lang="en-GB" sz="2000" smtClean="0"/>
              <a:t>impact of Q20 optics to be checked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wolfgang.bartmann@cern.ch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Evian, 12-Dec-11, Injection losses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8ACC6-0528-403A-AF47-C6C978E54FA2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645024"/>
            <a:ext cx="4271802" cy="213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517" y="3645024"/>
            <a:ext cx="4523769" cy="186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mtClean="0"/>
              <a:t>Local TDI shielding - ALICE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wolfgang.bartmann@cern.ch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Evian, 12-Dec-11, Injection losses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77C2-CD96-44F4-A6DD-C055BF5BA10F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782" y="1600200"/>
            <a:ext cx="792043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331640" y="1556792"/>
            <a:ext cx="3312368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A. Di Mauro, A.L. Perrot, JP. Corso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ill1369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7544" y="4653136"/>
            <a:ext cx="4392488" cy="1728192"/>
          </a:xfrm>
          <a:prstGeom prst="rect">
            <a:avLst/>
          </a:prstGeom>
        </p:spPr>
      </p:pic>
      <p:pic>
        <p:nvPicPr>
          <p:cNvPr id="8" name="Picture 4" descr="G:\Departments\AB\Groups\RF\Machines\LHC\LowLevel\Commissioning\BeamControl\SR4\BCStartUp2011\March24\Pictures\BlowU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693822"/>
            <a:ext cx="3923928" cy="168285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94122"/>
          </a:xfrm>
        </p:spPr>
        <p:txBody>
          <a:bodyPr/>
          <a:lstStyle/>
          <a:p>
            <a:r>
              <a:rPr lang="en-GB" smtClean="0"/>
              <a:t>Capture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2000" smtClean="0"/>
              <a:t>P. Baudrenghien for the RF team:</a:t>
            </a:r>
          </a:p>
          <a:p>
            <a:r>
              <a:rPr lang="en-GB" sz="2000" smtClean="0"/>
              <a:t>SPS bucket length is double of LHC bucket due to RF frequency ratio 200/400 MHz</a:t>
            </a:r>
          </a:p>
          <a:p>
            <a:r>
              <a:rPr lang="en-GB" sz="2000" smtClean="0"/>
              <a:t>MD on reducing injection losses by increasing nominal matched voltage of 3.5 MV to 6 MV (currently in operation)</a:t>
            </a:r>
          </a:p>
          <a:p>
            <a:r>
              <a:rPr lang="en-GB" sz="2000" smtClean="0"/>
              <a:t>Running with mismatched voltage causes bunch length shrinking after capture </a:t>
            </a:r>
            <a:r>
              <a:rPr lang="en-GB" sz="2000" smtClean="0">
                <a:sym typeface="Wingdings" pitchFamily="2" charset="2"/>
              </a:rPr>
              <a:t> long. emittance blow up needed to reach the aim of 1.2 ns long bunches</a:t>
            </a:r>
            <a:endParaRPr lang="en-GB" sz="200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wolfgang.bartmann@cern.ch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Evian, 12-Dec-11, Injection losses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8ACC6-0528-403A-AF47-C6C978E54FA2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67544" y="4293096"/>
            <a:ext cx="4824536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Bunch Length Mean and Noise Amplitude during Ramp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40152" y="4293096"/>
            <a:ext cx="2987824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P. Baudrenghien for RF team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Abort gap and injection cleaning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smtClean="0"/>
              <a:t>AGC already in 2010 but became more automatised</a:t>
            </a:r>
          </a:p>
          <a:p>
            <a:r>
              <a:rPr lang="en-GB" sz="2000" smtClean="0"/>
              <a:t>Inj cleaning introduced in 2011, now operational and automatised</a:t>
            </a:r>
          </a:p>
          <a:p>
            <a:r>
              <a:rPr lang="en-GB" sz="2000" smtClean="0"/>
              <a:t>Main difference wrt safety: injection cleaning has to be calculated on the fly – can be less controlled by MCS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wolfgang.bartmann@cern.ch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877C2-CD96-44F4-A6DD-C055BF5BA10F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Evian, 12-Dec-11, Injection losses</a:t>
            </a:r>
            <a:endParaRPr lang="en-GB"/>
          </a:p>
        </p:txBody>
      </p:sp>
      <p:pic>
        <p:nvPicPr>
          <p:cNvPr id="7" name="Picture 6" descr=":::::Desktop:image00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429000"/>
            <a:ext cx="5417590" cy="274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203848" y="3789040"/>
            <a:ext cx="2304256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Effect on luminosity</a:t>
            </a:r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2699792" y="4149080"/>
            <a:ext cx="432048" cy="144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139952" y="4221088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588224" y="3501008"/>
            <a:ext cx="2232248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Fixed display for abort gap population</a:t>
            </a:r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588224" y="4509120"/>
            <a:ext cx="2232248" cy="9233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Application to  improve handling of  AGC and IC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1042</Words>
  <Application>Microsoft Office PowerPoint</Application>
  <PresentationFormat>On-screen Show (4:3)</PresentationFormat>
  <Paragraphs>215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Injection losses and protection</vt:lpstr>
      <vt:lpstr>Outline</vt:lpstr>
      <vt:lpstr>2010 vs 2011</vt:lpstr>
      <vt:lpstr>Mitigation techniques</vt:lpstr>
      <vt:lpstr>Open TCDI gap: loss shower on LHC BLMs for B1 </vt:lpstr>
      <vt:lpstr>Move/add TCDIs</vt:lpstr>
      <vt:lpstr>Local TDI shielding - ALICE</vt:lpstr>
      <vt:lpstr>Capture</vt:lpstr>
      <vt:lpstr>Abort gap and injection cleaning</vt:lpstr>
      <vt:lpstr>BLM sunglasses - background</vt:lpstr>
      <vt:lpstr>BLM sunglasses – LIC solution</vt:lpstr>
      <vt:lpstr>BLM sunglasses B1</vt:lpstr>
      <vt:lpstr>BLM sunglasses B2</vt:lpstr>
      <vt:lpstr>Mitigation techniques with expected future gain</vt:lpstr>
      <vt:lpstr>Operational issues</vt:lpstr>
      <vt:lpstr>Performance reach 2012</vt:lpstr>
      <vt:lpstr>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Injection losses at protection</dc:title>
  <dc:creator>wbartman</dc:creator>
  <cp:lastModifiedBy>wb</cp:lastModifiedBy>
  <cp:revision>1353</cp:revision>
  <dcterms:created xsi:type="dcterms:W3CDTF">2011-11-16T10:04:57Z</dcterms:created>
  <dcterms:modified xsi:type="dcterms:W3CDTF">2011-12-12T13:40:04Z</dcterms:modified>
</cp:coreProperties>
</file>