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B51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8"/>
  </p:normalViewPr>
  <p:slideViewPr>
    <p:cSldViewPr snapToGrid="0">
      <p:cViewPr varScale="1">
        <p:scale>
          <a:sx n="57" d="100"/>
          <a:sy n="57" d="100"/>
        </p:scale>
        <p:origin x="3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87B7B-6C69-F341-89F9-B80E955BDD06}" type="datetimeFigureOut">
              <a:rPr lang="en-CH" smtClean="0"/>
              <a:t>06/13/2025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ADE8F-B427-A845-AADC-46D83B92419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0818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ADE8F-B427-A845-AADC-46D83B924194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5800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62949-96A8-49DA-9357-8E47EA04B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1D508-65BB-4BC4-B70F-5385FFDF3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94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56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5BF407-231E-40C9-B697-E342025E1D7F}"/>
              </a:ext>
            </a:extLst>
          </p:cNvPr>
          <p:cNvSpPr txBox="1"/>
          <p:nvPr/>
        </p:nvSpPr>
        <p:spPr>
          <a:xfrm>
            <a:off x="4493942" y="278780"/>
            <a:ext cx="2290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WP5 status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404AD2-8C66-41B6-BC47-153F73470DDA}"/>
              </a:ext>
            </a:extLst>
          </p:cNvPr>
          <p:cNvSpPr txBox="1"/>
          <p:nvPr/>
        </p:nvSpPr>
        <p:spPr>
          <a:xfrm>
            <a:off x="512957" y="1360449"/>
            <a:ext cx="85462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B51BAA"/>
                </a:solidFill>
              </a:rPr>
              <a:t>SiPM</a:t>
            </a:r>
            <a:r>
              <a:rPr lang="en-GB" sz="2400" dirty="0">
                <a:solidFill>
                  <a:srgbClr val="B51BAA"/>
                </a:solidFill>
              </a:rPr>
              <a:t> task</a:t>
            </a:r>
          </a:p>
          <a:p>
            <a:r>
              <a:rPr lang="en-GB" sz="2400" dirty="0">
                <a:solidFill>
                  <a:srgbClr val="B51BAA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- Development and production of the optimised BSI </a:t>
            </a:r>
            <a:r>
              <a:rPr lang="en-GB" dirty="0" err="1">
                <a:solidFill>
                  <a:srgbClr val="0000FF"/>
                </a:solidFill>
              </a:rPr>
              <a:t>SiPMs</a:t>
            </a:r>
            <a:r>
              <a:rPr lang="en-GB" dirty="0">
                <a:solidFill>
                  <a:srgbClr val="0000FF"/>
                </a:solidFill>
              </a:rPr>
              <a:t> – High segmentation</a:t>
            </a:r>
          </a:p>
          <a:p>
            <a:r>
              <a:rPr lang="en-GB" dirty="0">
                <a:solidFill>
                  <a:srgbClr val="0000FF"/>
                </a:solidFill>
              </a:rPr>
              <a:t>	- ASIC prototype design, floorplan and layout – Based on FastIC – CMOS</a:t>
            </a:r>
            <a:br>
              <a:rPr lang="en-GB" dirty="0">
                <a:solidFill>
                  <a:srgbClr val="0000FF"/>
                </a:solidFill>
              </a:rPr>
            </a:br>
            <a:r>
              <a:rPr lang="en-GB" dirty="0">
                <a:solidFill>
                  <a:srgbClr val="0000FF"/>
                </a:solidFill>
              </a:rPr>
              <a:t>	- Integration Validation of the photo detection module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E95B40-41EE-4022-BC1A-444CFAEB5C0E}"/>
              </a:ext>
            </a:extLst>
          </p:cNvPr>
          <p:cNvSpPr txBox="1"/>
          <p:nvPr/>
        </p:nvSpPr>
        <p:spPr>
          <a:xfrm>
            <a:off x="512957" y="3025545"/>
            <a:ext cx="2011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B51BAA"/>
                </a:solidFill>
              </a:rPr>
              <a:t>MCP-PMT task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B045942-E414-44BA-8F19-F16411116043}"/>
              </a:ext>
            </a:extLst>
          </p:cNvPr>
          <p:cNvGrpSpPr/>
          <p:nvPr/>
        </p:nvGrpSpPr>
        <p:grpSpPr>
          <a:xfrm>
            <a:off x="1326994" y="3626260"/>
            <a:ext cx="9321270" cy="1947902"/>
            <a:chOff x="1349297" y="3847171"/>
            <a:chExt cx="9321270" cy="194790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3FBC24-35DA-41DB-86E4-9F2FD4EEEAC5}"/>
                </a:ext>
              </a:extLst>
            </p:cNvPr>
            <p:cNvSpPr txBox="1"/>
            <p:nvPr/>
          </p:nvSpPr>
          <p:spPr>
            <a:xfrm>
              <a:off x="1349297" y="3847171"/>
              <a:ext cx="932127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Two proposals have emerged, which have synergies, and were originally put forward as 350k joint</a:t>
              </a:r>
            </a:p>
            <a:p>
              <a:r>
                <a:rPr lang="en-GB" dirty="0">
                  <a:solidFill>
                    <a:srgbClr val="0000FF"/>
                  </a:solidFill>
                </a:rPr>
                <a:t>project.  However, if reduced to 250k things become too diluted.  Therefore, we must decide </a:t>
              </a:r>
            </a:p>
            <a:p>
              <a:r>
                <a:rPr lang="en-GB" dirty="0">
                  <a:solidFill>
                    <a:srgbClr val="0000FF"/>
                  </a:solidFill>
                </a:rPr>
                <a:t>between the two separate tasks  (DRD4 is not prepared to make the decision for us!).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54B7202-7B19-4B19-9B23-3FA4FC022925}"/>
                </a:ext>
              </a:extLst>
            </p:cNvPr>
            <p:cNvSpPr txBox="1"/>
            <p:nvPr/>
          </p:nvSpPr>
          <p:spPr>
            <a:xfrm>
              <a:off x="1628830" y="4744174"/>
              <a:ext cx="80205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9900"/>
                  </a:solidFill>
                </a:rPr>
                <a:t>Diamond transmission dynode to overcome rate / lifetime limitations of MCP-PMTs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E189BB-4C89-4FB3-BC0D-A6BAA143B02E}"/>
                </a:ext>
              </a:extLst>
            </p:cNvPr>
            <p:cNvSpPr txBox="1"/>
            <p:nvPr/>
          </p:nvSpPr>
          <p:spPr>
            <a:xfrm>
              <a:off x="1628830" y="5425741"/>
              <a:ext cx="4369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9900"/>
                  </a:solidFill>
                </a:rPr>
                <a:t>New generation of highly granular MCP-PMT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0ED6E1D-11AE-434E-A207-D2BAB6AE242E}"/>
                </a:ext>
              </a:extLst>
            </p:cNvPr>
            <p:cNvSpPr txBox="1"/>
            <p:nvPr/>
          </p:nvSpPr>
          <p:spPr>
            <a:xfrm>
              <a:off x="1353645" y="5056409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or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7CB970B-0103-4558-9CC2-BF9D13A5B68A}"/>
              </a:ext>
            </a:extLst>
          </p:cNvPr>
          <p:cNvSpPr txBox="1"/>
          <p:nvPr/>
        </p:nvSpPr>
        <p:spPr>
          <a:xfrm>
            <a:off x="512957" y="5655564"/>
            <a:ext cx="1359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B51BAA"/>
                </a:solidFill>
              </a:rPr>
              <a:t>RICH task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15CD4A-C793-4644-8685-7893DE1C5810}"/>
              </a:ext>
            </a:extLst>
          </p:cNvPr>
          <p:cNvSpPr txBox="1"/>
          <p:nvPr/>
        </p:nvSpPr>
        <p:spPr>
          <a:xfrm>
            <a:off x="2166124" y="5891339"/>
            <a:ext cx="6094140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99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Next-generation eco-friendly dual-radiator RICH Cell</a:t>
            </a:r>
            <a:endParaRPr lang="en-GB" sz="1800" dirty="0">
              <a:solidFill>
                <a:srgbClr val="0099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it-IT" sz="1800" dirty="0">
                <a:solidFill>
                  <a:srgbClr val="0099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with high-density cooled SiPM Photodetector Module</a:t>
            </a:r>
            <a:endParaRPr lang="en-GB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39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081D90-24B1-484C-B110-65ECF7DD4495}"/>
              </a:ext>
            </a:extLst>
          </p:cNvPr>
          <p:cNvSpPr txBox="1"/>
          <p:nvPr/>
        </p:nvSpPr>
        <p:spPr>
          <a:xfrm>
            <a:off x="1683803" y="284131"/>
            <a:ext cx="8633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Transmission dynodes: enhancing vacuum photodetectors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94FC9E-B507-4C4D-91E5-BB202773B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65" y="1165001"/>
            <a:ext cx="8646154" cy="35035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3672F4-5D22-4711-8F68-9B4002854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436" y="5059676"/>
            <a:ext cx="8815374" cy="143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11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45C5A9-288E-4C45-9183-6BE2B6D56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30" y="1432331"/>
            <a:ext cx="8764340" cy="3039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A72AC5-5086-4B24-854B-53FC2E50B112}"/>
              </a:ext>
            </a:extLst>
          </p:cNvPr>
          <p:cNvSpPr txBox="1"/>
          <p:nvPr/>
        </p:nvSpPr>
        <p:spPr>
          <a:xfrm>
            <a:off x="2754320" y="367990"/>
            <a:ext cx="6682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New generation of highly granular MCP-PMT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2EB79A-74BB-4C9A-BD4D-A5215333E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430" y="4803671"/>
            <a:ext cx="1719022" cy="140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27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B4C9F1-C6BC-4104-A455-3B340154DD83}"/>
              </a:ext>
            </a:extLst>
          </p:cNvPr>
          <p:cNvSpPr txBox="1"/>
          <p:nvPr/>
        </p:nvSpPr>
        <p:spPr>
          <a:xfrm>
            <a:off x="2219094" y="397616"/>
            <a:ext cx="8249113" cy="886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it-I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Next-generation eco-friendly dual-radiator RICH Cell</a:t>
            </a:r>
            <a:endParaRPr lang="en-GB" sz="2400" dirty="0">
              <a:solidFill>
                <a:srgbClr val="FF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it-IT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with high-density cooled SiPM Photodetector Module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FA14F3-CDA0-42F9-8A3B-91687BF9A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836" y="1817649"/>
            <a:ext cx="7243407" cy="3005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6DA7D3-2839-4004-AD24-36E2DD4CB9C9}"/>
              </a:ext>
            </a:extLst>
          </p:cNvPr>
          <p:cNvSpPr txBox="1"/>
          <p:nvPr/>
        </p:nvSpPr>
        <p:spPr>
          <a:xfrm>
            <a:off x="1694985" y="5118409"/>
            <a:ext cx="9033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Participants:  INFN Trieste, Genova, Bologna, Ferrara, Oxford, Leicester (possibly), RAL, Liberec,</a:t>
            </a:r>
          </a:p>
          <a:p>
            <a:r>
              <a:rPr lang="en-GB" dirty="0"/>
              <a:t>and Fraunhofer ITKS  </a:t>
            </a:r>
          </a:p>
          <a:p>
            <a:endParaRPr lang="en-GB" dirty="0"/>
          </a:p>
          <a:p>
            <a:r>
              <a:rPr lang="en-GB" dirty="0"/>
              <a:t>Likely beneficiaries:  INFN, </a:t>
            </a:r>
            <a:r>
              <a:rPr lang="en-GB"/>
              <a:t>Oxford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844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181</Words>
  <Application>Microsoft Office PowerPoint</Application>
  <PresentationFormat>Widescreen</PresentationFormat>
  <Paragraphs>23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Wilkinson</dc:creator>
  <cp:lastModifiedBy>Guy Wilkinson</cp:lastModifiedBy>
  <cp:revision>4</cp:revision>
  <dcterms:created xsi:type="dcterms:W3CDTF">2025-06-13T11:23:22Z</dcterms:created>
  <dcterms:modified xsi:type="dcterms:W3CDTF">2025-06-13T12:09:04Z</dcterms:modified>
</cp:coreProperties>
</file>