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181B05-157B-4FC5-A487-9D82CA99286F}" v="1" dt="2025-07-15T09:04:47.0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02181B05-157B-4FC5-A487-9D82CA99286F}"/>
    <pc:docChg chg="modSld">
      <pc:chgData name="" userId="" providerId="" clId="Web-{02181B05-157B-4FC5-A487-9D82CA99286F}" dt="2025-07-15T09:04:47.094" v="0" actId="20577"/>
      <pc:docMkLst>
        <pc:docMk/>
      </pc:docMkLst>
      <pc:sldChg chg="modSp">
        <pc:chgData name="" userId="" providerId="" clId="Web-{02181B05-157B-4FC5-A487-9D82CA99286F}" dt="2025-07-15T09:04:47.094" v="0" actId="20577"/>
        <pc:sldMkLst>
          <pc:docMk/>
          <pc:sldMk cId="109857222" sldId="256"/>
        </pc:sldMkLst>
        <pc:spChg chg="mod">
          <ac:chgData name="" userId="" providerId="" clId="Web-{02181B05-157B-4FC5-A487-9D82CA99286F}" dt="2025-07-15T09:04:47.094" v="0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WP3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I. Mandic (JSI), F. Ravotti (CERN), M. Stanitzki (DESY)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EC3DC-FB06-49F3-9A68-5B8303A58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79A3D-FD3A-472C-9EE8-634C5576B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 3.0</a:t>
            </a:r>
          </a:p>
          <a:p>
            <a:pPr lvl="1"/>
            <a:r>
              <a:rPr lang="en-US" dirty="0"/>
              <a:t>WP Management</a:t>
            </a:r>
          </a:p>
          <a:p>
            <a:r>
              <a:rPr lang="en-US" dirty="0"/>
              <a:t>Task 3.1: Advancing the Test beam Ecosystem and providing advanced Timing capabilities – </a:t>
            </a:r>
            <a:r>
              <a:rPr lang="en-US" i="1" dirty="0"/>
              <a:t>Bologna, Bristol, CERN  &amp; DESY</a:t>
            </a:r>
          </a:p>
          <a:p>
            <a:r>
              <a:rPr lang="en-US" dirty="0"/>
              <a:t>Task 3.2: Preparing proton/neutron irradiation facilities, and related monitoring systems, for HL-LHC operation and for FCC-related future R&amp;D studies - </a:t>
            </a:r>
            <a:r>
              <a:rPr lang="en-US" i="1" dirty="0"/>
              <a:t>CERN &amp; JSI</a:t>
            </a:r>
          </a:p>
          <a:p>
            <a:r>
              <a:rPr lang="en-US" dirty="0"/>
              <a:t>Task 3.3: Development of Time-Domain </a:t>
            </a:r>
            <a:r>
              <a:rPr lang="en-US" dirty="0" err="1"/>
              <a:t>Characterisation</a:t>
            </a:r>
            <a:r>
              <a:rPr lang="en-US" dirty="0"/>
              <a:t> Techniques and new infrastructures for Advanced Detectors characterization systems – </a:t>
            </a:r>
            <a:r>
              <a:rPr lang="en-US" i="1" dirty="0"/>
              <a:t>RBI, ITAINOVA, IFCA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352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7653B-1845-4AD7-9012-E7F720FBF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WP3.1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A8386-A212-45B5-A8B7-D5604395E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Telescope – Make more telescopes available, performance upgrades, supporting more timing planes, inclusion of accelerator information, support of existing infrastructures and users - DESY</a:t>
            </a:r>
          </a:p>
          <a:p>
            <a:r>
              <a:rPr lang="en-US" dirty="0"/>
              <a:t>Caribou – Support the Caribou DAQ – Hardware, Firmware and Software for testing sensors– used extensively by silicon detector community (HEP, Photon Science), basis of telescope hardware –CERN</a:t>
            </a:r>
          </a:p>
          <a:p>
            <a:r>
              <a:rPr lang="en-US" dirty="0"/>
              <a:t>Trigger Logic Unit – Extending the TLU, enable synchronization with accelerator clock – mass production - Bristol, DESY </a:t>
            </a:r>
          </a:p>
          <a:p>
            <a:r>
              <a:rPr lang="en-US" dirty="0"/>
              <a:t>Reconstruction &amp; Tracking – Support Corryvreckan, extend use to other DRDs - Bologna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660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4D037-7F4A-4443-80A7-21E2D07E3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 3.2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5F6FB-3E11-4364-9322-93903DA6D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352" y="1368425"/>
            <a:ext cx="11649635" cy="5247528"/>
          </a:xfrm>
        </p:spPr>
        <p:txBody>
          <a:bodyPr>
            <a:noAutofit/>
          </a:bodyPr>
          <a:lstStyle/>
          <a:p>
            <a:pPr marL="285750" indent="-285750"/>
            <a:r>
              <a:rPr lang="en-GB" sz="1800" dirty="0"/>
              <a:t>Proton and neutron irradiation facilities have a crucial role in both the short- and long-term future detector R&amp;D</a:t>
            </a:r>
          </a:p>
          <a:p>
            <a:pPr marL="538163" lvl="1" indent="-179388"/>
            <a:r>
              <a:rPr lang="en-GB" sz="1600" dirty="0"/>
              <a:t>directly support several DRDs: solid-state (3.3), photon (4.2), calorimeter (6.3), microelectronics (7.1) and integration (8.4)</a:t>
            </a:r>
          </a:p>
          <a:p>
            <a:pPr marL="538163" lvl="1" indent="-179388"/>
            <a:r>
              <a:rPr lang="en-US" sz="1600" dirty="0"/>
              <a:t>FCC-ee  fluences: </a:t>
            </a:r>
            <a:r>
              <a:rPr lang="en-US" sz="1600" dirty="0">
                <a:sym typeface="Symbol" panose="05050102010706020507" pitchFamily="18" charset="2"/>
              </a:rPr>
              <a:t></a:t>
            </a:r>
            <a:r>
              <a:rPr lang="en-US" sz="1600" baseline="-25000" dirty="0"/>
              <a:t>eq</a:t>
            </a:r>
            <a:r>
              <a:rPr lang="en-US" sz="1600" dirty="0"/>
              <a:t> ~ few 10</a:t>
            </a:r>
            <a:r>
              <a:rPr lang="en-US" sz="1600" baseline="30000" dirty="0"/>
              <a:t>13</a:t>
            </a:r>
            <a:r>
              <a:rPr lang="en-US" sz="1600" dirty="0"/>
              <a:t> cm</a:t>
            </a:r>
            <a:r>
              <a:rPr lang="en-US" sz="1600" baseline="30000" dirty="0"/>
              <a:t>-2</a:t>
            </a:r>
            <a:r>
              <a:rPr lang="en-US" sz="1600" dirty="0"/>
              <a:t> / year		(neutron dominated) </a:t>
            </a:r>
          </a:p>
          <a:p>
            <a:pPr marL="538163" lvl="1" indent="-179388"/>
            <a:r>
              <a:rPr lang="en-US" sz="1600" dirty="0"/>
              <a:t>FCC-hh fluences: </a:t>
            </a:r>
            <a:r>
              <a:rPr lang="en-US" sz="1600" dirty="0">
                <a:sym typeface="Symbol" panose="05050102010706020507" pitchFamily="18" charset="2"/>
              </a:rPr>
              <a:t></a:t>
            </a:r>
            <a:r>
              <a:rPr lang="en-US" sz="1600" baseline="-25000" dirty="0"/>
              <a:t>eq  </a:t>
            </a:r>
            <a:r>
              <a:rPr lang="en-US" sz="1600" dirty="0"/>
              <a:t> up to 10</a:t>
            </a:r>
            <a:r>
              <a:rPr lang="en-US" sz="1600" baseline="30000" dirty="0"/>
              <a:t>18</a:t>
            </a:r>
            <a:r>
              <a:rPr lang="en-US" sz="1600" dirty="0"/>
              <a:t> cm</a:t>
            </a:r>
            <a:r>
              <a:rPr lang="en-US" sz="1600" baseline="30000" dirty="0"/>
              <a:t>-2 		</a:t>
            </a:r>
            <a:r>
              <a:rPr lang="en-US" sz="1600" dirty="0"/>
              <a:t>(charged-hadrons dominated)</a:t>
            </a:r>
            <a:endParaRPr lang="en-US" sz="1600" baseline="30000" dirty="0"/>
          </a:p>
          <a:p>
            <a:pPr marL="538163" lvl="1" indent="-179388"/>
            <a:r>
              <a:rPr lang="en-US" sz="1600" dirty="0"/>
              <a:t>diagnostic detectors in future fusion experiments: 10</a:t>
            </a:r>
            <a:r>
              <a:rPr lang="en-US" sz="1600" baseline="30000" dirty="0"/>
              <a:t>18</a:t>
            </a:r>
            <a:r>
              <a:rPr lang="en-US" sz="1600" dirty="0"/>
              <a:t> cm</a:t>
            </a:r>
            <a:r>
              <a:rPr lang="en-US" sz="1600" baseline="30000" dirty="0"/>
              <a:t>-2 </a:t>
            </a:r>
            <a:r>
              <a:rPr lang="en-US" sz="1600" dirty="0"/>
              <a:t> and higher</a:t>
            </a:r>
          </a:p>
          <a:p>
            <a:pPr marL="742950" lvl="1" indent="-285750"/>
            <a:endParaRPr lang="en-GB" sz="1600" dirty="0"/>
          </a:p>
          <a:p>
            <a:pPr marL="285750" indent="-285750"/>
            <a:r>
              <a:rPr lang="en-US" sz="1800" dirty="0"/>
              <a:t>TRIGA reactor at the Jožef Stefan Institute: </a:t>
            </a:r>
          </a:p>
          <a:p>
            <a:pPr marL="538163" lvl="1" indent="-179388"/>
            <a:r>
              <a:rPr lang="en-US" sz="1600" dirty="0">
                <a:sym typeface="Wingdings" panose="05000000000000000000" pitchFamily="2" charset="2"/>
              </a:rPr>
              <a:t>support irradiations to fluences above </a:t>
            </a:r>
            <a:r>
              <a:rPr lang="en-US" sz="1600" dirty="0"/>
              <a:t>10</a:t>
            </a:r>
            <a:r>
              <a:rPr lang="en-US" sz="1600" baseline="30000" dirty="0"/>
              <a:t>17</a:t>
            </a:r>
            <a:r>
              <a:rPr lang="en-US" sz="1600" dirty="0"/>
              <a:t> cm</a:t>
            </a:r>
            <a:r>
              <a:rPr lang="en-US" sz="1600" baseline="30000" dirty="0"/>
              <a:t>-2 </a:t>
            </a:r>
            <a:r>
              <a:rPr lang="en-US" sz="1600" dirty="0">
                <a:sym typeface="Wingdings" panose="05000000000000000000" pitchFamily="2" charset="2"/>
              </a:rPr>
              <a:t>beyond routine reactor operation (sample preparation, shipment, etc.)</a:t>
            </a:r>
          </a:p>
          <a:p>
            <a:pPr marL="538163" lvl="1" indent="-179388"/>
            <a:r>
              <a:rPr lang="en-US" sz="1600" dirty="0">
                <a:sym typeface="Wingdings" panose="05000000000000000000" pitchFamily="2" charset="2"/>
              </a:rPr>
              <a:t>improve quality of neutron irradiation (gradients of  n flux, improve control position of sample, temperature during irradiation)</a:t>
            </a:r>
          </a:p>
          <a:p>
            <a:pPr lvl="1"/>
            <a:endParaRPr lang="en-US" sz="1600" dirty="0"/>
          </a:p>
          <a:p>
            <a:pPr marL="285750" indent="-285750"/>
            <a:r>
              <a:rPr lang="en-GB" sz="1800" dirty="0"/>
              <a:t>IRRAD proton irradiation facility at CERN:</a:t>
            </a:r>
          </a:p>
          <a:p>
            <a:pPr marL="538163" lvl="1" indent="-179388"/>
            <a:r>
              <a:rPr lang="en-GB" sz="1600" dirty="0"/>
              <a:t>during the CERN LS3: upgrade the current IRRAD infrastructure (new movable stage for cryogenic irradiations ~10’s K, etc.)</a:t>
            </a:r>
          </a:p>
          <a:p>
            <a:pPr marL="538163" lvl="1" indent="-179388"/>
            <a:r>
              <a:rPr lang="en-GB" sz="1600" dirty="0"/>
              <a:t>after the CERN LS3: investigations aiming to optimize the IRRAD beam and its performance</a:t>
            </a:r>
          </a:p>
          <a:p>
            <a:pPr marL="896938" lvl="2" indent="-269875"/>
            <a:r>
              <a:rPr lang="en-GB" sz="1400" dirty="0"/>
              <a:t>improve and optimize the PS-T8 proton beam availability in terms of beam parameters (intensity, duty cycle, etc.)</a:t>
            </a:r>
          </a:p>
          <a:p>
            <a:pPr marL="896938" lvl="2" indent="-269875"/>
            <a:r>
              <a:rPr lang="en-GB" sz="1400" dirty="0"/>
              <a:t>evaluate the possibility to exploit new opportunities for proton irradiation across the CERN accelerator complex</a:t>
            </a:r>
          </a:p>
          <a:p>
            <a:pPr marL="896938" lvl="2" indent="-269875"/>
            <a:r>
              <a:rPr lang="en-GB" sz="1400" dirty="0"/>
              <a:t>improve and validate the currently employed dosimetry techniques (e.g. activation-foils) for low energy beams (down to the 1 GeV range)</a:t>
            </a:r>
            <a:endParaRPr lang="en-US" sz="1400" baseline="300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45878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72B0C-8FCC-4769-A1F0-17B28A8F5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 3.3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FA05F-61A1-44E4-B4BB-C2CCF7666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Development of advanced methodologies and infrastructures for characterizing detectors and quantum sensors in fast, transient, and pulse-based signal environments. </a:t>
            </a:r>
          </a:p>
          <a:p>
            <a:r>
              <a:rPr lang="en-US" dirty="0"/>
              <a:t>Traditional frequency-domain approaches are no longer sufficient for these high-performance systems, especially when dealing with electromagnetic interference (EMI) and rapid signal dynamics. Instead, the focus will shift to innovative time-domain techniques, RF-compatible experimental setups, and improved data acquisition systems (DAQs) capable of delivering high-resolution, </a:t>
            </a:r>
            <a:r>
              <a:rPr lang="en-US"/>
              <a:t>time-resolved measurements. </a:t>
            </a:r>
            <a:endParaRPr lang="en-US" dirty="0"/>
          </a:p>
          <a:p>
            <a:r>
              <a:rPr lang="en-US" dirty="0"/>
              <a:t>Developing  a precision ion microbeam platform for quantum sensor fabrication, including a hollow cathode ion source, 4D piezoelectric stage, and magnetic quadrupole triplet for sub-micron resolution.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843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554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Symbol</vt:lpstr>
      <vt:lpstr>Wingdings</vt:lpstr>
      <vt:lpstr>office theme</vt:lpstr>
      <vt:lpstr>WP3</vt:lpstr>
      <vt:lpstr>WP3 Overview</vt:lpstr>
      <vt:lpstr>WP3.1 </vt:lpstr>
      <vt:lpstr>WP 3.2</vt:lpstr>
      <vt:lpstr>WP 3.3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WP3</dc:title>
  <dc:creator/>
  <cp:lastModifiedBy>Federico Ravotti</cp:lastModifiedBy>
  <cp:revision>9</cp:revision>
  <dcterms:created xsi:type="dcterms:W3CDTF">2025-07-15T09:04:40Z</dcterms:created>
  <dcterms:modified xsi:type="dcterms:W3CDTF">2025-07-17T21:11:01Z</dcterms:modified>
</cp:coreProperties>
</file>