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96" r:id="rId2"/>
    <p:sldId id="330" r:id="rId3"/>
    <p:sldId id="346" r:id="rId4"/>
    <p:sldId id="345" r:id="rId5"/>
    <p:sldId id="347" r:id="rId6"/>
    <p:sldId id="348" r:id="rId7"/>
    <p:sldId id="28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53" autoAdjust="0"/>
    <p:restoredTop sz="94686"/>
  </p:normalViewPr>
  <p:slideViewPr>
    <p:cSldViewPr snapToGrid="0" snapToObjects="1">
      <p:cViewPr varScale="1">
        <p:scale>
          <a:sx n="108" d="100"/>
          <a:sy n="108" d="100"/>
        </p:scale>
        <p:origin x="114" y="1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21T13:21:32.96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278 5051 24575,'-6'154'0,"-7"-1"0,-33 158 0,-14-10 0,-29 203 0,83-457 0,-51 604 0,56-493 0,7 1 0,44 264 0,-38-372 0,3 0 0,1 0 0,3-2 0,33 64 0,-40-91 0,1 1 0,1-2 0,1 0 0,1-1 0,1 0 0,1-2 0,0 0 0,1-1 0,1 0 0,38 23 0,14 2 0,147 62 0,-150-76 0,1-4 0,1-2 0,1-4 0,0-3 0,92 7 0,6-2 0,341 23 0,-430-42 0,54 2 0,219-23 0,-265 4 0,-2-5 0,0-3 0,-2-4 0,-1-4 0,-1-3 0,139-82 0,-158 75 0,-1-3 0,-2-2 0,61-62 0,-108 94 0,-1 0 0,-1-1 0,0 0 0,-1-1 0,0 0 0,-2-1 0,11-27 0,1-10 0,15-71 0,-17 31 0,13-173 0,-1 6 0,-23 219 0,2 0 0,2 0 0,34-81 0,-33 95 0,1 2 0,1 0 0,33-44 0,-38 59 0,1 1 0,0 0 0,0 0 0,1 2 0,1-1 0,-1 1 0,2 1 0,-1 0 0,22-8 0,6 0 0,1 3 0,1 1 0,0 2 0,1 2 0,60-3 0,228 8 0,-199 6 0,94-1 0,467-4 0,-614-1 0,0-4 0,-1-3 0,84-22 0,-113 19 0,-1-3 0,-1-1 0,-1-3 0,0-2 0,84-53 0,-44 19 0,-42 29 0,76-61 0,-2-11 0,212-136 0,-60 59 0,-197 122 0,105-97 0,-145 116 0,-2-2 0,-1-1 0,-2-1 0,45-81 0,68-184 0,-100 207 0,-9 24 0,3 1 0,2 2 0,4 1 0,3 2 0,63-71 0,-89 119 0,1 1 0,1 1 0,0 1 0,1 1 0,1 1 0,1 1 0,36-15 0,182-56 0,-210 75 0,219-44 0,-17 4 0,-175 36 0,0 3 0,1 2 0,86-1 0,-115 8 0,147-12 0,68-1 0,1810 12 0,-1000 5 0,-655-36 0,-176 9 0,712-79 0,-850 90 0,208-40 0,-136 15 0,-44 11 0,131-48 0,-227 68 0,0-1 0,-1-1 0,0-1 0,-1 0 0,0-1 0,29-26 0,-35 27 0,-1 0 0,-1-2 0,0 1 0,0-1 0,-1 0 0,0-1 0,-1 0 0,-1 0 0,0-1 0,5-18 0,2-18 0,-2-1 0,-3 1 0,3-80 0,-11-160 0,-3 184 0,4 38 0,-4-1 0,-3 1 0,-3 0 0,-2 1 0,-26-81 0,-3 41 0,-6 2 0,-3 2 0,-74-111 0,105 188 0,0 1 0,-2 0 0,-1 1 0,-1 1 0,-43-34 0,-131-76 0,116 83 0,-550-304 0,572 324 0,-686-328 0,-33 73 0,611 241 0,-2 8 0,-1 7 0,-332-13 0,110 12 0,-37 0 0,-187 32 0,-153-4 0,384-27 0,11-1 0,-356-37 0,445 45 0,-300 15 0,430 8 0,116 1 0,-1 2 0,1 1 0,-1 2 0,2 1 0,-1 3 0,1 0 0,1 3 0,0 1 0,1 1 0,-45 30 0,36-18 0,2 1 0,2 3 0,0 1 0,2 2 0,2 2 0,2 1 0,-38 54 0,0 11 0,-189 260 0,-29-25 0,93-150 0,-8-10 0,-259 174 0,199-174 0,-7-11 0,-379 170 0,171-99-92,173-61-6600,169-97 7905,-147 61 1,-158 42 3832,80-34-5735,-212 129 689,503-235 0,3 3 0,2 3 0,2 3 0,2 3 0,-79 89 0,42-44 0,65-68 0,1 2 0,-40 52 0,44-44 0,-120 171 0,121-168-455,2 1 0,-22 54 0,41-79-6371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21T13:22:03.78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722 2637 24575,'-39'-1'0,"-31"1"0,-140 16 0,189-13 0,-1 2 0,1 0 0,0 2 0,0 0 0,1 1 0,0 1 0,1 1 0,0 1 0,0 0 0,-30 26 0,38-26 0,-1 1 0,2 1 0,0 0 0,1 0 0,0 1 0,-13 27 0,10-14 0,1 0 0,-15 56 0,18-32 0,2 0 0,3 1 0,1-1 0,7 60 0,-1 6 0,-4 464 0,1-564 0,1-1 0,1 0 0,0 0 0,1 0 0,1 0 0,0 0 0,1-1 0,1 0 0,0 0 0,1-1 0,10 14 0,12 14 0,1-2 0,46 46 0,-44-54 0,2-1 0,1-2 0,1-2 0,1-1 0,2-2 0,71 32 0,-32-23 0,2-3 0,141 32 0,-163-51 0,1-2 0,82 1 0,123-13 0,-100 0 0,1420 2 0,-1482-4 0,0-6 0,159-35 0,-145 22 0,161-12 0,378 31 0,-341 8 0,3492-3 0,-3746-3 0,1-4 0,-1-2 0,66-19 0,-61 13 0,0 2 0,92-5 0,-133 15 0,0 0 0,0-2 0,-1-1 0,0 0 0,41-18 0,24-7 0,-25 9 0,114-57 0,-21 7 0,-110 51 0,0-3 0,-2-1 0,0-3 0,-2-1 0,-1-2 0,-2-3 0,-1 0 0,-2-3 0,-1-1 0,-2-1 0,39-60 0,-21 12 0,56-125 0,20-99 0,-80 191 0,-31 81 0,3 1 0,1 1 0,2 1 0,1 2 0,2 0 0,1 1 0,41-38 0,-56 61 0,0 1 0,0 0 0,1 1 0,0 0 0,25-10 0,78-24 0,-64 24 0,56-18 0,1 4 0,164-25 0,-216 47 0,-1-3 0,-1-3 0,0-2 0,64-30 0,-103 40 0,-1-1 0,0-1 0,-1 0 0,0-1 0,0 0 0,-1-1 0,-1-1 0,0 0 0,-1 0 0,0-2 0,-1 1 0,12-24 0,8-20 0,43-122 0,-65 158 0,9-32 0,-2-1 0,-2-1 0,-3 0 0,4-67 0,-6-230 0,-8 346 0,-1-17 0,-1 0 0,-2 1 0,0-1 0,-1 1 0,-2 0 0,0 1 0,-1 0 0,-2 0 0,0 0 0,-17-26 0,9 21 0,0 1 0,-1 1 0,-2 1 0,0 1 0,-1 1 0,-2 0 0,-33-22 0,27 24 0,-1 2 0,-1 2 0,0 1 0,-43-14 0,-142-34 0,119 37 0,75 20 0,-70-21 0,-174-25 0,14 11 0,-34-4 0,-105-10 0,107 11 0,35 22 0,-268 12 0,393 8 0,-136-22 0,-121-37 0,328 48 0,-102-38 0,21 5 0,55 23 0,-142-35 0,4 28 0,-242-3 0,-219 31 0,315 5 0,-729-3 0,1076 0 0,0 1 0,0 0 0,0 1 0,-27 7 0,38-7 0,-1 0 0,1 1 0,0 0 0,0 0 0,0 0 0,0 0 0,0 1 0,1 0 0,-1 1 0,1-1 0,0 1 0,1 0 0,-1 0 0,-5 8 0,-219 336 0,-215 299 0,411-597 0,3 1 0,-37 90 0,-3 3 0,30-67 0,-5-3 0,-2-2 0,-64 76 0,65-96 0,-3-2 0,-77 62 0,91-86 0,-2-2 0,0-1 0,-2-2 0,0-1 0,-43 14 0,-436 141 0,411-148 0,0-5 0,-217 19 0,280-40 0,24-2 0,-1 1 0,1 0 0,-1 2 0,1 0 0,0 1 0,-37 14 0,23-7 0,0-2 0,-1 0 0,-1-3 0,1-1 0,-38 1 0,17-1 0,-46 2 0,64-6 0,0 1 0,0 3 0,-63 15 0,66-10 0,0-1 0,-1-2 0,0-1 0,0-2 0,-55-1 0,59-2 0,0 1 0,-41 10 0,37-6 0,-49 3 0,-368-10-1365,425 1-5461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21T13:22:12.03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1519 1 24575,'-161'8'0,"-316"57"0,189-18 0,261-43 0,1 1 0,1 1 0,-1 1 0,1 1 0,0 1 0,1 2 0,-28 16 0,38-19 0,0 1 0,1 1 0,0 0 0,1 1 0,0 0 0,1 1 0,0 0 0,1 1 0,1 0 0,0 1 0,0 0 0,-11 27 0,-23 77 0,-28 126 0,54-183 0,-8 53 0,-20 226 0,42-304 0,1 1 0,2 0 0,2 0 0,1 0 0,8 36 0,-7-53 0,2 0 0,0 0 0,1-1 0,1 0 0,1 0 0,1-1 0,0 0 0,2-1 0,0 0 0,21 22 0,16 8 0,2-1 0,2-4 0,76 48 0,-118-83 0,55 43 0,78 74 0,16 13 0,-130-115 0,1-1 0,1-1 0,60 27 0,-19-16 0,1-4 0,2-3 0,0-3 0,1-4 0,1-3 0,1-3 0,87 0 0,298-12 0,-270-1 0,-160 2 0,0-2 0,0-2 0,-1-1 0,1-1 0,-1-2 0,35-13 0,-43 11 0,-1-1 0,1-1 0,-2-1 0,0-2 0,-1 0 0,0-1 0,-1-1 0,20-22 0,-14 12 0,0-2 0,-3-1 0,0-1 0,-2-1 0,-2-1 0,0-1 0,-3 0 0,0-1 0,-3-1 0,-1-1 0,-1 0 0,-2-1 0,-2 1 0,-2-2 0,3-46 0,2-148 0,4-186 0,-14 306 0,-8-160 0,4 245 0,-2 0 0,-1-1 0,0 2 0,-3-1 0,0 1 0,-1 0 0,-20-35 0,14 37 0,0 0 0,-2 0 0,0 2 0,-2 0 0,0 2 0,-2 0 0,0 1 0,-1 1 0,-1 1 0,-1 1 0,-1 1 0,0 2 0,-1 0 0,-38-13 0,33 15 0,-1 1 0,0 1 0,0 1 0,-1 3 0,0 0 0,0 2 0,-42 1 0,-558 6 0,607-5-13,0-2 0,0 0-1,0-2 1,0-1-1,-50-21 1,9 4-1272,42 16-5541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21T13:22:17.61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811 96 24575,'-25'0'0,"-12"-1"0,-46 7 0,69-4 0,1 0 0,-1 2 0,0-1 0,1 2 0,0 0 0,-21 11 0,3 0 0,0 1 0,2 2 0,0 1 0,1 1 0,1 2 0,1 0 0,1 2 0,1 0 0,-35 50 0,26-20 0,2 2 0,3 0 0,2 2 0,3 1 0,2 1 0,-16 86 0,19-49 0,5-1 0,5 2 0,5 144 0,5-46 0,13 188 0,3-195 0,13 90 0,31 120 0,-37-245 0,7 71 0,6 325 0,-9-263 0,4 127 0,-33-372 0,1 1 0,12 61 0,-9-84 0,1 0 0,1-1 0,1 0 0,0-1 0,2 1 0,0-1 0,13 19 0,-11-21 0,0 0 0,1 0 0,1-1 0,0-1 0,1 0 0,1-1 0,0-1 0,1 0 0,0-1 0,1 0 0,0-2 0,1 0 0,27 11 0,-27-14 0,69 27 0,2-3 0,164 33 0,-122-45 0,192 3 0,1247-24 0,-1545 2 0,-1-2 0,0 0 0,0-2 0,0-1 0,0 0 0,-1-2 0,0-1 0,0-1 0,0 0 0,-2-2 0,1-1 0,-1-1 0,30-23 0,-13 8 0,-2-1 0,-1-2 0,-1-1 0,37-45 0,-57 59 0,-1-1 0,0 0 0,-2-1 0,0-1 0,-1 0 0,-1 0 0,-1-1 0,-1 0 0,-1 0 0,5-36 0,-2-59 0,-10-207 0,-4 151 0,3 55 0,3-932 0,4 945 0,5 0 0,27-117 0,-9 67 0,11-49 0,-24 131 0,-4-1 0,-2 0 0,-4 0 0,-3-1 0,-3 1 0,-3-1 0,-4 1 0,-24-104 0,11 102 0,-4 1 0,-3 1 0,-3 1 0,-4 2 0,-81-125 0,83 143 0,-3 2 0,-2 1 0,-2 2 0,-80-74 0,69 82 0,-2 2 0,-2 2 0,-1 3 0,-81-35 0,-248-81 0,374 145 0,-56-17 0,-1 3 0,0 3 0,-1 3 0,-90-4 0,-283 13 0,225 6 0,177-3 0,-218 8 0,216-4 0,0 2 0,1 2 0,-1 2 0,-43 16 0,20-3 0,0-3 0,-1-3 0,-80 11 0,72-23-1365,42-4-5461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6/30/2025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30 June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30 June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30 June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30 June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30 June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30 June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30 June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30 June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30 June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30 June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30 June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30 June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30 June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30 June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30 June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30 June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30 June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30 June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30 June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customXml" Target="../ink/ink2.xml"/><Relationship Id="rId10" Type="http://schemas.openxmlformats.org/officeDocument/2006/relationships/image" Target="../media/image11.png"/><Relationship Id="rId4" Type="http://schemas.openxmlformats.org/officeDocument/2006/relationships/image" Target="../media/image8.png"/><Relationship Id="rId9" Type="http://schemas.openxmlformats.org/officeDocument/2006/relationships/customXml" Target="../ink/ink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528963/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62239/contributions/2704336/attachments/1518504/2371131/EATM_05-09-2017_P0_Survey_improvements.pdf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11617436" cy="2153265"/>
          </a:xfrm>
        </p:spPr>
        <p:txBody>
          <a:bodyPr/>
          <a:lstStyle/>
          <a:p>
            <a:r>
              <a:rPr lang="en-US" dirty="0"/>
              <a:t>Beam Interlock System</a:t>
            </a:r>
            <a:br>
              <a:rPr lang="en-US" sz="3600" dirty="0"/>
            </a:br>
            <a:r>
              <a:rPr lang="en-US" sz="3200" dirty="0"/>
              <a:t>P0survey consolidation: pre-2031, post-2031, post-LS4</a:t>
            </a:r>
            <a:endParaRPr lang="en-GB" sz="32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Antoine Colinet</a:t>
            </a:r>
          </a:p>
          <a:p>
            <a:r>
              <a:rPr lang="en-GB" dirty="0"/>
              <a:t>01/07/2025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428DF0-95F4-E7C9-4EB2-4CEF9DC5C6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F80A05E-F0ED-348F-AE1D-49DA92AA4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27239"/>
          </a:xfrm>
        </p:spPr>
        <p:txBody>
          <a:bodyPr/>
          <a:lstStyle/>
          <a:p>
            <a:r>
              <a:rPr lang="en-US" dirty="0"/>
              <a:t>New BIS architecture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CEEDF5-CEFB-5902-33F4-AF25462CC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01/07/2025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855291-ABFA-B227-FAE1-1472F19D5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Antoine Colinet | P0survey consolidation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D3A64E-7859-B158-FAC2-D5B9D39DE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6BFD6A37-347A-288C-B268-235729FD389B}"/>
              </a:ext>
            </a:extLst>
          </p:cNvPr>
          <p:cNvSpPr txBox="1">
            <a:spLocks/>
          </p:cNvSpPr>
          <p:nvPr/>
        </p:nvSpPr>
        <p:spPr>
          <a:xfrm>
            <a:off x="577167" y="900832"/>
            <a:ext cx="7524748" cy="51099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6D302EB2-8BA1-3D99-2120-2D74993752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594" y="1273555"/>
            <a:ext cx="10943952" cy="4884497"/>
          </a:xfrm>
        </p:spPr>
        <p:txBody>
          <a:bodyPr>
            <a:normAutofit/>
          </a:bodyPr>
          <a:lstStyle/>
          <a:p>
            <a:r>
              <a:rPr lang="fr-FR" dirty="0" err="1">
                <a:solidFill>
                  <a:srgbClr val="2F2F2F"/>
                </a:solidFill>
              </a:rPr>
              <a:t>Two</a:t>
            </a:r>
            <a:r>
              <a:rPr lang="fr-FR" dirty="0">
                <a:solidFill>
                  <a:srgbClr val="2F2F2F"/>
                </a:solidFill>
              </a:rPr>
              <a:t> matrices</a:t>
            </a:r>
          </a:p>
          <a:p>
            <a:r>
              <a:rPr lang="fr-FR" dirty="0" err="1">
                <a:solidFill>
                  <a:srgbClr val="2F2F2F"/>
                </a:solidFill>
              </a:rPr>
              <a:t>Two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actuators</a:t>
            </a:r>
            <a:endParaRPr lang="fr-FR" dirty="0">
              <a:solidFill>
                <a:srgbClr val="2F2F2F"/>
              </a:solidFill>
            </a:endParaRPr>
          </a:p>
          <a:p>
            <a:r>
              <a:rPr lang="fr-FR" dirty="0">
                <a:solidFill>
                  <a:srgbClr val="2F2F2F"/>
                </a:solidFill>
              </a:rPr>
              <a:t>8 </a:t>
            </a:r>
            <a:r>
              <a:rPr lang="fr-FR" dirty="0" err="1">
                <a:solidFill>
                  <a:srgbClr val="2F2F2F"/>
                </a:solidFill>
              </a:rPr>
              <a:t>BICs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before</a:t>
            </a:r>
            <a:r>
              <a:rPr lang="fr-FR" dirty="0">
                <a:solidFill>
                  <a:srgbClr val="2F2F2F"/>
                </a:solidFill>
              </a:rPr>
              <a:t> 2031</a:t>
            </a:r>
          </a:p>
          <a:p>
            <a:r>
              <a:rPr lang="fr-FR" dirty="0">
                <a:solidFill>
                  <a:srgbClr val="2F2F2F"/>
                </a:solidFill>
              </a:rPr>
              <a:t>1 more </a:t>
            </a:r>
            <a:r>
              <a:rPr lang="fr-FR" dirty="0" err="1">
                <a:solidFill>
                  <a:srgbClr val="2F2F2F"/>
                </a:solidFill>
              </a:rPr>
              <a:t>after</a:t>
            </a:r>
            <a:r>
              <a:rPr lang="fr-FR" dirty="0">
                <a:solidFill>
                  <a:srgbClr val="2F2F2F"/>
                </a:solidFill>
              </a:rPr>
              <a:t> 2031</a:t>
            </a:r>
          </a:p>
          <a:p>
            <a:r>
              <a:rPr lang="fr-FR" dirty="0">
                <a:solidFill>
                  <a:srgbClr val="2F2F2F"/>
                </a:solidFill>
              </a:rPr>
              <a:t>2 (or?) more </a:t>
            </a:r>
            <a:r>
              <a:rPr lang="fr-FR" dirty="0" err="1">
                <a:solidFill>
                  <a:srgbClr val="2F2F2F"/>
                </a:solidFill>
              </a:rPr>
              <a:t>after</a:t>
            </a:r>
            <a:r>
              <a:rPr lang="fr-FR" dirty="0">
                <a:solidFill>
                  <a:srgbClr val="2F2F2F"/>
                </a:solidFill>
              </a:rPr>
              <a:t> LS4</a:t>
            </a:r>
          </a:p>
          <a:p>
            <a:endParaRPr lang="fr-FR" dirty="0">
              <a:solidFill>
                <a:srgbClr val="2F2F2F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2F2F2F"/>
              </a:solidFill>
            </a:endParaRPr>
          </a:p>
          <a:p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194A27F-16B3-31AE-BD25-F4F808B73B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9736" y="284356"/>
            <a:ext cx="9389064" cy="583296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1A8A56DF-0F1A-ECBB-D965-72BE81C527BB}"/>
                  </a:ext>
                </a:extLst>
              </p14:cNvPr>
              <p14:cNvContentPartPr/>
              <p14:nvPr/>
            </p14:nvContentPartPr>
            <p14:xfrm>
              <a:off x="3345656" y="188780"/>
              <a:ext cx="5779080" cy="317052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1A8A56DF-0F1A-ECBB-D965-72BE81C527B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36656" y="180140"/>
                <a:ext cx="5796720" cy="3188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3EE8CF4D-E3C5-4B5C-0DFE-25F83DF7057F}"/>
                  </a:ext>
                </a:extLst>
              </p14:cNvPr>
              <p14:cNvContentPartPr/>
              <p14:nvPr/>
            </p14:nvContentPartPr>
            <p14:xfrm>
              <a:off x="4724816" y="1715900"/>
              <a:ext cx="4564800" cy="172152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3EE8CF4D-E3C5-4B5C-0DFE-25F83DF7057F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715816" y="1706900"/>
                <a:ext cx="4582440" cy="1739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49B10FCB-9055-A18C-3DAA-F31D52114295}"/>
                  </a:ext>
                </a:extLst>
              </p14:cNvPr>
              <p14:cNvContentPartPr/>
              <p14:nvPr/>
            </p14:nvContentPartPr>
            <p14:xfrm>
              <a:off x="8630816" y="2687180"/>
              <a:ext cx="1127520" cy="91620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49B10FCB-9055-A18C-3DAA-F31D52114295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621816" y="2678540"/>
                <a:ext cx="1145160" cy="933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0FA99D9D-00B5-3E38-DA5D-C686566D1D77}"/>
                  </a:ext>
                </a:extLst>
              </p14:cNvPr>
              <p14:cNvContentPartPr/>
              <p14:nvPr/>
            </p14:nvContentPartPr>
            <p14:xfrm>
              <a:off x="9755456" y="1905620"/>
              <a:ext cx="1409760" cy="189792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0FA99D9D-00B5-3E38-DA5D-C686566D1D77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9746816" y="1896620"/>
                <a:ext cx="1427400" cy="1915560"/>
              </a:xfrm>
              <a:prstGeom prst="rect">
                <a:avLst/>
              </a:prstGeom>
            </p:spPr>
          </p:pic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72B38F40-5D89-76FE-7D87-2A3ABFE5D192}"/>
              </a:ext>
            </a:extLst>
          </p:cNvPr>
          <p:cNvSpPr txBox="1"/>
          <p:nvPr/>
        </p:nvSpPr>
        <p:spPr>
          <a:xfrm>
            <a:off x="3920105" y="1072952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b="1" dirty="0">
                <a:solidFill>
                  <a:srgbClr val="FF0000"/>
                </a:solidFill>
              </a:rPr>
              <a:t>BA2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240B86-C977-D5DE-C122-025A3B40A00C}"/>
              </a:ext>
            </a:extLst>
          </p:cNvPr>
          <p:cNvSpPr txBox="1"/>
          <p:nvPr/>
        </p:nvSpPr>
        <p:spPr>
          <a:xfrm>
            <a:off x="6504363" y="3367066"/>
            <a:ext cx="58990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b="1" dirty="0">
                <a:solidFill>
                  <a:srgbClr val="FF0000"/>
                </a:solidFill>
              </a:rPr>
              <a:t>BA80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C8AD3FC-1698-E942-6540-CA28C99C52CC}"/>
              </a:ext>
            </a:extLst>
          </p:cNvPr>
          <p:cNvSpPr txBox="1"/>
          <p:nvPr/>
        </p:nvSpPr>
        <p:spPr>
          <a:xfrm>
            <a:off x="8842454" y="3577305"/>
            <a:ext cx="58990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b="1" dirty="0">
                <a:solidFill>
                  <a:srgbClr val="FF0000"/>
                </a:solidFill>
              </a:rPr>
              <a:t>BA81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4A8C68F-B231-448F-27DF-56ABBF6CC7F5}"/>
              </a:ext>
            </a:extLst>
          </p:cNvPr>
          <p:cNvSpPr txBox="1"/>
          <p:nvPr/>
        </p:nvSpPr>
        <p:spPr>
          <a:xfrm>
            <a:off x="10262046" y="3805592"/>
            <a:ext cx="58990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FR" b="1" dirty="0">
                <a:solidFill>
                  <a:srgbClr val="FF0000"/>
                </a:solidFill>
              </a:rPr>
              <a:t>BA82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7992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6C67A7-7271-A67F-99A2-D177744812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D70BC1-3908-3F37-74CB-68B3F015D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27239"/>
          </a:xfrm>
        </p:spPr>
        <p:txBody>
          <a:bodyPr/>
          <a:lstStyle/>
          <a:p>
            <a:r>
              <a:rPr lang="en-US" dirty="0"/>
              <a:t>Actuators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744464-A95A-7721-2B49-4319EE7F7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01/07/2025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3DC923-B24D-3DFB-D981-D2FF57D15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Antoine Colinet | P0survey consolidation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4247EE-B560-CA8A-7C21-9FCF59225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FB0AE30B-268A-DD72-E687-54FF5D4C4DAA}"/>
              </a:ext>
            </a:extLst>
          </p:cNvPr>
          <p:cNvSpPr txBox="1">
            <a:spLocks/>
          </p:cNvSpPr>
          <p:nvPr/>
        </p:nvSpPr>
        <p:spPr>
          <a:xfrm>
            <a:off x="577167" y="900832"/>
            <a:ext cx="7524748" cy="51099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DB41266-890E-40DD-4A54-CFA1CF0D0C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03325"/>
            <a:ext cx="11677620" cy="5108575"/>
          </a:xfrm>
        </p:spPr>
        <p:txBody>
          <a:bodyPr>
            <a:normAutofit/>
          </a:bodyPr>
          <a:lstStyle/>
          <a:p>
            <a:r>
              <a:rPr lang="fr-FR" dirty="0" err="1">
                <a:solidFill>
                  <a:srgbClr val="2F2F2F"/>
                </a:solidFill>
              </a:rPr>
              <a:t>Two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actuators</a:t>
            </a:r>
            <a:r>
              <a:rPr lang="fr-FR" dirty="0">
                <a:solidFill>
                  <a:srgbClr val="2F2F2F"/>
                </a:solidFill>
              </a:rPr>
              <a:t> are </a:t>
            </a:r>
            <a:r>
              <a:rPr lang="fr-FR" dirty="0" err="1">
                <a:solidFill>
                  <a:srgbClr val="2F2F2F"/>
                </a:solidFill>
              </a:rPr>
              <a:t>connected</a:t>
            </a:r>
            <a:r>
              <a:rPr lang="fr-FR" dirty="0">
                <a:solidFill>
                  <a:srgbClr val="2F2F2F"/>
                </a:solidFill>
              </a:rPr>
              <a:t> to the BIS:</a:t>
            </a:r>
          </a:p>
          <a:p>
            <a:pPr lvl="1"/>
            <a:r>
              <a:rPr lang="fr-FR" dirty="0">
                <a:solidFill>
                  <a:srgbClr val="2F2F2F"/>
                </a:solidFill>
              </a:rPr>
              <a:t>M2 TAX</a:t>
            </a:r>
          </a:p>
          <a:p>
            <a:pPr lvl="1"/>
            <a:r>
              <a:rPr lang="fr-FR" dirty="0">
                <a:solidFill>
                  <a:srgbClr val="2F2F2F"/>
                </a:solidFill>
              </a:rPr>
              <a:t>P4 </a:t>
            </a:r>
            <a:r>
              <a:rPr lang="fr-FR" dirty="0" err="1">
                <a:solidFill>
                  <a:srgbClr val="2F2F2F"/>
                </a:solidFill>
              </a:rPr>
              <a:t>beam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stoppers</a:t>
            </a:r>
            <a:endParaRPr lang="fr-FR" dirty="0">
              <a:solidFill>
                <a:srgbClr val="2F2F2F"/>
              </a:solidFill>
            </a:endParaRPr>
          </a:p>
          <a:p>
            <a:r>
              <a:rPr lang="fr-FR" dirty="0" err="1">
                <a:solidFill>
                  <a:srgbClr val="2F2F2F"/>
                </a:solidFill>
              </a:rPr>
              <a:t>When</a:t>
            </a:r>
            <a:r>
              <a:rPr lang="fr-FR" dirty="0">
                <a:solidFill>
                  <a:srgbClr val="2F2F2F"/>
                </a:solidFill>
              </a:rPr>
              <a:t> the interlocks </a:t>
            </a:r>
            <a:r>
              <a:rPr lang="fr-FR" dirty="0" err="1">
                <a:solidFill>
                  <a:srgbClr val="2F2F2F"/>
                </a:solidFill>
              </a:rPr>
              <a:t>downstream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these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elements</a:t>
            </a:r>
            <a:r>
              <a:rPr lang="fr-FR" dirty="0">
                <a:solidFill>
                  <a:srgbClr val="2F2F2F"/>
                </a:solidFill>
              </a:rPr>
              <a:t> report a </a:t>
            </a:r>
            <a:r>
              <a:rPr lang="fr-FR" dirty="0" err="1">
                <a:solidFill>
                  <a:srgbClr val="2F2F2F"/>
                </a:solidFill>
              </a:rPr>
              <a:t>fault</a:t>
            </a:r>
            <a:r>
              <a:rPr lang="fr-FR" dirty="0">
                <a:solidFill>
                  <a:srgbClr val="2F2F2F"/>
                </a:solidFill>
              </a:rPr>
              <a:t>, </a:t>
            </a:r>
            <a:r>
              <a:rPr lang="fr-FR" dirty="0" err="1">
                <a:solidFill>
                  <a:srgbClr val="2F2F2F"/>
                </a:solidFill>
              </a:rPr>
              <a:t>then</a:t>
            </a:r>
            <a:r>
              <a:rPr lang="fr-FR" dirty="0">
                <a:solidFill>
                  <a:srgbClr val="2F2F2F"/>
                </a:solidFill>
              </a:rPr>
              <a:t> the BIS </a:t>
            </a:r>
            <a:r>
              <a:rPr lang="fr-FR" dirty="0" err="1">
                <a:solidFill>
                  <a:srgbClr val="2F2F2F"/>
                </a:solidFill>
              </a:rPr>
              <a:t>sends</a:t>
            </a:r>
            <a:r>
              <a:rPr lang="fr-FR" dirty="0">
                <a:solidFill>
                  <a:srgbClr val="2F2F2F"/>
                </a:solidFill>
              </a:rPr>
              <a:t> a </a:t>
            </a:r>
            <a:r>
              <a:rPr lang="fr-FR" dirty="0" err="1">
                <a:solidFill>
                  <a:srgbClr val="2F2F2F"/>
                </a:solidFill>
              </a:rPr>
              <a:t>beam</a:t>
            </a:r>
            <a:r>
              <a:rPr lang="fr-FR" dirty="0">
                <a:solidFill>
                  <a:srgbClr val="2F2F2F"/>
                </a:solidFill>
              </a:rPr>
              <a:t> permit to FALSE to </a:t>
            </a:r>
            <a:r>
              <a:rPr lang="fr-FR" dirty="0" err="1">
                <a:solidFill>
                  <a:srgbClr val="2F2F2F"/>
                </a:solidFill>
              </a:rPr>
              <a:t>them</a:t>
            </a:r>
            <a:r>
              <a:rPr lang="fr-FR" dirty="0">
                <a:solidFill>
                  <a:srgbClr val="2F2F2F"/>
                </a:solidFill>
              </a:rPr>
              <a:t>. The </a:t>
            </a:r>
            <a:r>
              <a:rPr lang="fr-FR" dirty="0" err="1">
                <a:solidFill>
                  <a:srgbClr val="2F2F2F"/>
                </a:solidFill>
              </a:rPr>
              <a:t>aim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is</a:t>
            </a:r>
            <a:r>
              <a:rPr lang="fr-FR" dirty="0">
                <a:solidFill>
                  <a:srgbClr val="2F2F2F"/>
                </a:solidFill>
              </a:rPr>
              <a:t> to insert </a:t>
            </a:r>
            <a:r>
              <a:rPr lang="fr-FR" dirty="0" err="1">
                <a:solidFill>
                  <a:srgbClr val="2F2F2F"/>
                </a:solidFill>
              </a:rPr>
              <a:t>these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stoppers</a:t>
            </a:r>
            <a:r>
              <a:rPr lang="fr-FR" dirty="0">
                <a:solidFill>
                  <a:srgbClr val="2F2F2F"/>
                </a:solidFill>
              </a:rPr>
              <a:t> in the </a:t>
            </a:r>
            <a:r>
              <a:rPr lang="fr-FR" dirty="0" err="1">
                <a:solidFill>
                  <a:srgbClr val="2F2F2F"/>
                </a:solidFill>
              </a:rPr>
              <a:t>beam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so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that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operation</a:t>
            </a:r>
            <a:r>
              <a:rPr lang="fr-FR" dirty="0">
                <a:solidFill>
                  <a:srgbClr val="2F2F2F"/>
                </a:solidFill>
              </a:rPr>
              <a:t> can </a:t>
            </a:r>
            <a:r>
              <a:rPr lang="fr-FR" dirty="0" err="1">
                <a:solidFill>
                  <a:srgbClr val="2F2F2F"/>
                </a:solidFill>
              </a:rPr>
              <a:t>be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resumed</a:t>
            </a:r>
            <a:r>
              <a:rPr lang="fr-FR" dirty="0">
                <a:solidFill>
                  <a:srgbClr val="2F2F2F"/>
                </a:solidFill>
              </a:rPr>
              <a:t> asap.</a:t>
            </a:r>
          </a:p>
          <a:p>
            <a:endParaRPr lang="fr-FR" dirty="0">
              <a:solidFill>
                <a:srgbClr val="2F2F2F"/>
              </a:solidFill>
            </a:endParaRPr>
          </a:p>
          <a:p>
            <a:r>
              <a:rPr lang="fr-FR" dirty="0" err="1">
                <a:solidFill>
                  <a:srgbClr val="2F2F2F"/>
                </a:solidFill>
              </a:rPr>
              <a:t>Review</a:t>
            </a:r>
            <a:r>
              <a:rPr lang="fr-FR" dirty="0">
                <a:solidFill>
                  <a:srgbClr val="2F2F2F"/>
                </a:solidFill>
              </a:rPr>
              <a:t> of BID interlocks 07/03/2025: </a:t>
            </a:r>
            <a:r>
              <a:rPr lang="fr-FR" dirty="0">
                <a:solidFill>
                  <a:srgbClr val="2F2F2F"/>
                </a:solidFill>
                <a:hlinkClick r:id="rId2"/>
              </a:rPr>
              <a:t>https://indico.cern.ch/event/1528963/</a:t>
            </a:r>
            <a:endParaRPr lang="fr-FR" dirty="0">
              <a:solidFill>
                <a:srgbClr val="2F2F2F"/>
              </a:solidFill>
            </a:endParaRPr>
          </a:p>
          <a:p>
            <a:r>
              <a:rPr lang="fr-FR" dirty="0">
                <a:solidFill>
                  <a:srgbClr val="2F2F2F"/>
                </a:solidFill>
              </a:rPr>
              <a:t>Technical </a:t>
            </a:r>
            <a:r>
              <a:rPr lang="fr-FR" dirty="0" err="1">
                <a:solidFill>
                  <a:srgbClr val="2F2F2F"/>
                </a:solidFill>
              </a:rPr>
              <a:t>implementation</a:t>
            </a:r>
            <a:r>
              <a:rPr lang="fr-FR" dirty="0">
                <a:solidFill>
                  <a:srgbClr val="2F2F2F"/>
                </a:solidFill>
              </a:rPr>
              <a:t>:</a:t>
            </a:r>
          </a:p>
          <a:p>
            <a:pPr lvl="1"/>
            <a:r>
              <a:rPr lang="fr-FR" dirty="0">
                <a:solidFill>
                  <a:srgbClr val="2F2F2F"/>
                </a:solidFill>
              </a:rPr>
              <a:t>BIS </a:t>
            </a:r>
            <a:r>
              <a:rPr lang="fr-FR" dirty="0" err="1">
                <a:solidFill>
                  <a:srgbClr val="2F2F2F"/>
                </a:solidFill>
              </a:rPr>
              <a:t>side</a:t>
            </a:r>
            <a:r>
              <a:rPr lang="fr-FR" dirty="0">
                <a:solidFill>
                  <a:srgbClr val="2F2F2F"/>
                </a:solidFill>
              </a:rPr>
              <a:t>: </a:t>
            </a:r>
            <a:r>
              <a:rPr lang="fr-FR" dirty="0" err="1">
                <a:solidFill>
                  <a:srgbClr val="2F2F2F"/>
                </a:solidFill>
              </a:rPr>
              <a:t>two</a:t>
            </a:r>
            <a:r>
              <a:rPr lang="fr-FR" dirty="0">
                <a:solidFill>
                  <a:srgbClr val="2F2F2F"/>
                </a:solidFill>
              </a:rPr>
              <a:t> RS485 </a:t>
            </a:r>
            <a:r>
              <a:rPr lang="fr-FR" dirty="0" err="1">
                <a:solidFill>
                  <a:srgbClr val="2F2F2F"/>
                </a:solidFill>
              </a:rPr>
              <a:t>differential</a:t>
            </a:r>
            <a:r>
              <a:rPr lang="fr-FR" dirty="0">
                <a:solidFill>
                  <a:srgbClr val="2F2F2F"/>
                </a:solidFill>
              </a:rPr>
              <a:t> pairs (for </a:t>
            </a:r>
            <a:r>
              <a:rPr lang="fr-FR" dirty="0" err="1">
                <a:solidFill>
                  <a:srgbClr val="2F2F2F"/>
                </a:solidFill>
              </a:rPr>
              <a:t>redundancy</a:t>
            </a:r>
            <a:r>
              <a:rPr lang="fr-FR" dirty="0">
                <a:solidFill>
                  <a:srgbClr val="2F2F2F"/>
                </a:solidFill>
              </a:rPr>
              <a:t>) to </a:t>
            </a:r>
            <a:r>
              <a:rPr lang="fr-FR" dirty="0" err="1">
                <a:solidFill>
                  <a:srgbClr val="2F2F2F"/>
                </a:solidFill>
              </a:rPr>
              <a:t>provide</a:t>
            </a:r>
            <a:r>
              <a:rPr lang="fr-FR" dirty="0">
                <a:solidFill>
                  <a:srgbClr val="2F2F2F"/>
                </a:solidFill>
              </a:rPr>
              <a:t> the </a:t>
            </a:r>
            <a:r>
              <a:rPr lang="fr-FR" dirty="0" err="1">
                <a:solidFill>
                  <a:srgbClr val="2F2F2F"/>
                </a:solidFill>
              </a:rPr>
              <a:t>beam</a:t>
            </a:r>
            <a:r>
              <a:rPr lang="fr-FR" dirty="0">
                <a:solidFill>
                  <a:srgbClr val="2F2F2F"/>
                </a:solidFill>
              </a:rPr>
              <a:t> permit</a:t>
            </a:r>
          </a:p>
          <a:p>
            <a:pPr lvl="1"/>
            <a:r>
              <a:rPr lang="fr-FR" dirty="0">
                <a:solidFill>
                  <a:srgbClr val="2F2F2F"/>
                </a:solidFill>
              </a:rPr>
              <a:t>BIS </a:t>
            </a:r>
            <a:r>
              <a:rPr lang="fr-FR" dirty="0" err="1">
                <a:solidFill>
                  <a:srgbClr val="2F2F2F"/>
                </a:solidFill>
              </a:rPr>
              <a:t>side</a:t>
            </a:r>
            <a:r>
              <a:rPr lang="fr-FR" dirty="0">
                <a:solidFill>
                  <a:srgbClr val="2F2F2F"/>
                </a:solidFill>
              </a:rPr>
              <a:t>: </a:t>
            </a:r>
            <a:r>
              <a:rPr lang="fr-FR" dirty="0" err="1">
                <a:solidFill>
                  <a:srgbClr val="2F2F2F"/>
                </a:solidFill>
              </a:rPr>
              <a:t>expects</a:t>
            </a:r>
            <a:r>
              <a:rPr lang="fr-FR" dirty="0">
                <a:solidFill>
                  <a:srgbClr val="2F2F2F"/>
                </a:solidFill>
              </a:rPr>
              <a:t> feedback </a:t>
            </a:r>
            <a:r>
              <a:rPr lang="fr-FR" dirty="0" err="1">
                <a:solidFill>
                  <a:srgbClr val="2F2F2F"/>
                </a:solidFill>
              </a:rPr>
              <a:t>from</a:t>
            </a:r>
            <a:r>
              <a:rPr lang="fr-FR" dirty="0">
                <a:solidFill>
                  <a:srgbClr val="2F2F2F"/>
                </a:solidFill>
              </a:rPr>
              <a:t> the BID </a:t>
            </a:r>
            <a:r>
              <a:rPr lang="fr-FR" dirty="0" err="1">
                <a:solidFill>
                  <a:srgbClr val="2F2F2F"/>
                </a:solidFill>
              </a:rPr>
              <a:t>controls</a:t>
            </a:r>
            <a:r>
              <a:rPr lang="fr-FR" dirty="0">
                <a:solidFill>
                  <a:srgbClr val="2F2F2F"/>
                </a:solidFill>
              </a:rPr>
              <a:t> (</a:t>
            </a:r>
            <a:r>
              <a:rPr lang="fr-FR" dirty="0" err="1">
                <a:solidFill>
                  <a:srgbClr val="2F2F2F"/>
                </a:solidFill>
              </a:rPr>
              <a:t>though</a:t>
            </a:r>
            <a:r>
              <a:rPr lang="fr-FR" dirty="0">
                <a:solidFill>
                  <a:srgbClr val="2F2F2F"/>
                </a:solidFill>
              </a:rPr>
              <a:t> no action </a:t>
            </a:r>
            <a:r>
              <a:rPr lang="fr-FR" dirty="0" err="1">
                <a:solidFill>
                  <a:srgbClr val="2F2F2F"/>
                </a:solidFill>
              </a:rPr>
              <a:t>taken</a:t>
            </a:r>
            <a:r>
              <a:rPr lang="fr-FR" dirty="0">
                <a:solidFill>
                  <a:srgbClr val="2F2F2F"/>
                </a:solidFill>
              </a:rPr>
              <a:t> if not correct)</a:t>
            </a:r>
          </a:p>
          <a:p>
            <a:pPr lvl="1"/>
            <a:r>
              <a:rPr lang="fr-FR" dirty="0">
                <a:solidFill>
                  <a:srgbClr val="2F2F2F"/>
                </a:solidFill>
              </a:rPr>
              <a:t>BID </a:t>
            </a:r>
            <a:r>
              <a:rPr lang="fr-FR" dirty="0" err="1">
                <a:solidFill>
                  <a:srgbClr val="2F2F2F"/>
                </a:solidFill>
              </a:rPr>
              <a:t>side</a:t>
            </a:r>
            <a:r>
              <a:rPr lang="fr-FR" dirty="0">
                <a:solidFill>
                  <a:srgbClr val="2F2F2F"/>
                </a:solidFill>
              </a:rPr>
              <a:t>: </a:t>
            </a:r>
          </a:p>
          <a:p>
            <a:pPr marL="1003300" lvl="2" indent="-285750"/>
            <a:r>
              <a:rPr lang="en-GB" sz="1400" dirty="0">
                <a:solidFill>
                  <a:srgbClr val="000000"/>
                </a:solidFill>
              </a:rPr>
              <a:t>When BEAM_PERMIT is TRUE -&gt; no interlock raised downstream the BID</a:t>
            </a:r>
          </a:p>
          <a:p>
            <a:pPr marL="1003300" lvl="2" indent="-285750"/>
            <a:r>
              <a:rPr lang="en-GB" sz="1400" dirty="0">
                <a:solidFill>
                  <a:srgbClr val="000000"/>
                </a:solidFill>
              </a:rPr>
              <a:t>When BEAM_PERMIT is FALSE -&gt; interlock raised downstream the BID -&gt; need to move the TAX in-beam to restart operation</a:t>
            </a:r>
            <a:endParaRPr lang="en-GB" sz="1400" dirty="0">
              <a:solidFill>
                <a:srgbClr val="FF0000"/>
              </a:solidFill>
            </a:endParaRPr>
          </a:p>
          <a:p>
            <a:pPr lvl="2"/>
            <a:endParaRPr lang="fr-FR" dirty="0">
              <a:solidFill>
                <a:srgbClr val="2F2F2F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1140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2889AD-D970-0F50-0657-CD278FEEEA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C39680C-AEBA-5DB0-1B25-8EA0E412EE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27239"/>
          </a:xfrm>
        </p:spPr>
        <p:txBody>
          <a:bodyPr/>
          <a:lstStyle/>
          <a:p>
            <a:r>
              <a:rPr lang="en-US" dirty="0"/>
              <a:t>Operation between the end of LS3 to 2031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321977-7960-0AF6-2614-47215469A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01/07/2025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980045-0268-80C9-ACE6-436B9CE00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Antoine Colinet | P0survey consolidation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5DA2D5-81A4-5343-FDBA-0182FFCEA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3BE54494-F5FD-E4E6-D497-84750A0E7963}"/>
              </a:ext>
            </a:extLst>
          </p:cNvPr>
          <p:cNvSpPr txBox="1">
            <a:spLocks/>
          </p:cNvSpPr>
          <p:nvPr/>
        </p:nvSpPr>
        <p:spPr>
          <a:xfrm>
            <a:off x="577167" y="900832"/>
            <a:ext cx="7524748" cy="51099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1EAD7B6-20C9-273B-9B3B-102B91090C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03325"/>
            <a:ext cx="10944225" cy="5108575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2F2F2F"/>
                </a:solidFill>
              </a:rPr>
              <a:t>Interlocks up to P42 dump </a:t>
            </a:r>
            <a:r>
              <a:rPr lang="fr-FR" dirty="0" err="1">
                <a:solidFill>
                  <a:srgbClr val="2F2F2F"/>
                </a:solidFill>
              </a:rPr>
              <a:t>taken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into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account</a:t>
            </a:r>
            <a:endParaRPr lang="fr-FR" dirty="0">
              <a:solidFill>
                <a:srgbClr val="2F2F2F"/>
              </a:solidFill>
            </a:endParaRPr>
          </a:p>
          <a:p>
            <a:r>
              <a:rPr lang="fr-FR" dirty="0">
                <a:solidFill>
                  <a:srgbClr val="2F2F2F"/>
                </a:solidFill>
              </a:rPr>
              <a:t>If an interlock </a:t>
            </a:r>
            <a:r>
              <a:rPr lang="fr-FR" dirty="0" err="1">
                <a:solidFill>
                  <a:srgbClr val="2F2F2F"/>
                </a:solidFill>
              </a:rPr>
              <a:t>is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raised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downstream</a:t>
            </a:r>
            <a:r>
              <a:rPr lang="fr-FR" dirty="0">
                <a:solidFill>
                  <a:srgbClr val="2F2F2F"/>
                </a:solidFill>
              </a:rPr>
              <a:t> the P4 </a:t>
            </a:r>
            <a:r>
              <a:rPr lang="fr-FR" dirty="0" err="1">
                <a:solidFill>
                  <a:srgbClr val="2F2F2F"/>
                </a:solidFill>
              </a:rPr>
              <a:t>stoppers</a:t>
            </a:r>
            <a:r>
              <a:rPr lang="fr-FR" dirty="0">
                <a:solidFill>
                  <a:srgbClr val="2F2F2F"/>
                </a:solidFill>
              </a:rPr>
              <a:t>, </a:t>
            </a:r>
            <a:r>
              <a:rPr lang="fr-FR" dirty="0" err="1">
                <a:solidFill>
                  <a:srgbClr val="2F2F2F"/>
                </a:solidFill>
              </a:rPr>
              <a:t>then</a:t>
            </a:r>
            <a:r>
              <a:rPr lang="fr-FR" dirty="0">
                <a:solidFill>
                  <a:srgbClr val="2F2F2F"/>
                </a:solidFill>
              </a:rPr>
              <a:t> the BIS </a:t>
            </a:r>
            <a:r>
              <a:rPr lang="fr-FR" dirty="0" err="1">
                <a:solidFill>
                  <a:srgbClr val="2F2F2F"/>
                </a:solidFill>
              </a:rPr>
              <a:t>requests</a:t>
            </a:r>
            <a:r>
              <a:rPr lang="fr-FR" dirty="0">
                <a:solidFill>
                  <a:srgbClr val="2F2F2F"/>
                </a:solidFill>
              </a:rPr>
              <a:t> the P4 </a:t>
            </a:r>
            <a:r>
              <a:rPr lang="fr-FR" dirty="0" err="1">
                <a:solidFill>
                  <a:srgbClr val="2F2F2F"/>
                </a:solidFill>
              </a:rPr>
              <a:t>stoppers</a:t>
            </a:r>
            <a:r>
              <a:rPr lang="fr-FR" dirty="0">
                <a:solidFill>
                  <a:srgbClr val="2F2F2F"/>
                </a:solidFill>
              </a:rPr>
              <a:t> to </a:t>
            </a:r>
            <a:r>
              <a:rPr lang="fr-FR" dirty="0" err="1">
                <a:solidFill>
                  <a:srgbClr val="2F2F2F"/>
                </a:solidFill>
              </a:rPr>
              <a:t>be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moved</a:t>
            </a:r>
            <a:r>
              <a:rPr lang="fr-FR" dirty="0">
                <a:solidFill>
                  <a:srgbClr val="2F2F2F"/>
                </a:solidFill>
              </a:rPr>
              <a:t> in-</a:t>
            </a:r>
            <a:r>
              <a:rPr lang="fr-FR" dirty="0" err="1">
                <a:solidFill>
                  <a:srgbClr val="2F2F2F"/>
                </a:solidFill>
              </a:rPr>
              <a:t>beam</a:t>
            </a:r>
            <a:endParaRPr lang="fr-FR" dirty="0">
              <a:solidFill>
                <a:srgbClr val="2F2F2F"/>
              </a:solidFill>
            </a:endParaRPr>
          </a:p>
          <a:p>
            <a:r>
              <a:rPr lang="fr-FR" dirty="0" err="1">
                <a:solidFill>
                  <a:srgbClr val="2F2F2F"/>
                </a:solidFill>
              </a:rPr>
              <a:t>Before</a:t>
            </a:r>
            <a:r>
              <a:rPr lang="fr-FR" dirty="0">
                <a:solidFill>
                  <a:srgbClr val="2F2F2F"/>
                </a:solidFill>
              </a:rPr>
              <a:t> 2031, </a:t>
            </a:r>
            <a:r>
              <a:rPr lang="fr-FR" dirty="0" err="1">
                <a:solidFill>
                  <a:srgbClr val="2F2F2F"/>
                </a:solidFill>
              </a:rPr>
              <a:t>these</a:t>
            </a:r>
            <a:r>
              <a:rPr lang="fr-FR" dirty="0">
                <a:solidFill>
                  <a:srgbClr val="2F2F2F"/>
                </a:solidFill>
              </a:rPr>
              <a:t> interlocks are:</a:t>
            </a:r>
          </a:p>
          <a:p>
            <a:pPr lvl="1"/>
            <a:r>
              <a:rPr lang="fr-FR" dirty="0">
                <a:solidFill>
                  <a:srgbClr val="2F2F2F"/>
                </a:solidFill>
              </a:rPr>
              <a:t>WIC for the magnets </a:t>
            </a:r>
            <a:r>
              <a:rPr lang="fr-FR" dirty="0" err="1">
                <a:solidFill>
                  <a:srgbClr val="2F2F2F"/>
                </a:solidFill>
              </a:rPr>
              <a:t>downstream</a:t>
            </a:r>
            <a:r>
              <a:rPr lang="fr-FR" dirty="0">
                <a:solidFill>
                  <a:srgbClr val="2F2F2F"/>
                </a:solidFill>
              </a:rPr>
              <a:t> the P4 </a:t>
            </a:r>
            <a:r>
              <a:rPr lang="fr-FR" dirty="0" err="1">
                <a:solidFill>
                  <a:srgbClr val="2F2F2F"/>
                </a:solidFill>
              </a:rPr>
              <a:t>stoppers</a:t>
            </a:r>
            <a:r>
              <a:rPr lang="fr-FR" dirty="0">
                <a:solidFill>
                  <a:srgbClr val="2F2F2F"/>
                </a:solidFill>
              </a:rPr>
              <a:t> (</a:t>
            </a:r>
            <a:r>
              <a:rPr lang="fr-FR" dirty="0" err="1">
                <a:solidFill>
                  <a:srgbClr val="2F2F2F"/>
                </a:solidFill>
              </a:rPr>
              <a:t>from</a:t>
            </a:r>
            <a:r>
              <a:rPr lang="fr-FR" dirty="0">
                <a:solidFill>
                  <a:srgbClr val="2F2F2F"/>
                </a:solidFill>
              </a:rPr>
              <a:t> BA80)</a:t>
            </a:r>
          </a:p>
          <a:p>
            <a:pPr lvl="1"/>
            <a:r>
              <a:rPr lang="fr-FR" dirty="0">
                <a:solidFill>
                  <a:srgbClr val="2F2F2F"/>
                </a:solidFill>
              </a:rPr>
              <a:t>Access system </a:t>
            </a:r>
            <a:r>
              <a:rPr lang="fr-FR" dirty="0" err="1">
                <a:solidFill>
                  <a:srgbClr val="2F2F2F"/>
                </a:solidFill>
              </a:rPr>
              <a:t>covering</a:t>
            </a:r>
            <a:r>
              <a:rPr lang="fr-FR" dirty="0">
                <a:solidFill>
                  <a:srgbClr val="2F2F2F"/>
                </a:solidFill>
              </a:rPr>
              <a:t> TCC8 and ECN3 (</a:t>
            </a:r>
            <a:r>
              <a:rPr lang="fr-FR" dirty="0" err="1">
                <a:solidFill>
                  <a:srgbClr val="2F2F2F"/>
                </a:solidFill>
              </a:rPr>
              <a:t>this</a:t>
            </a:r>
            <a:r>
              <a:rPr lang="fr-FR" dirty="0">
                <a:solidFill>
                  <a:srgbClr val="2F2F2F"/>
                </a:solidFill>
              </a:rPr>
              <a:t> interlock </a:t>
            </a:r>
            <a:r>
              <a:rPr lang="fr-FR" dirty="0" err="1">
                <a:solidFill>
                  <a:srgbClr val="2F2F2F"/>
                </a:solidFill>
              </a:rPr>
              <a:t>should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probably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be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disabled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before</a:t>
            </a:r>
            <a:r>
              <a:rPr lang="fr-FR" dirty="0">
                <a:solidFill>
                  <a:srgbClr val="2F2F2F"/>
                </a:solidFill>
              </a:rPr>
              <a:t> 2031)</a:t>
            </a:r>
          </a:p>
          <a:p>
            <a:pPr lvl="1"/>
            <a:r>
              <a:rPr lang="fr-FR" dirty="0" err="1">
                <a:solidFill>
                  <a:srgbClr val="2F2F2F"/>
                </a:solidFill>
              </a:rPr>
              <a:t>Current</a:t>
            </a:r>
            <a:r>
              <a:rPr lang="fr-FR" dirty="0">
                <a:solidFill>
                  <a:srgbClr val="2F2F2F"/>
                </a:solidFill>
              </a:rPr>
              <a:t> monitoring of the </a:t>
            </a:r>
            <a:r>
              <a:rPr lang="fr-FR" dirty="0" err="1">
                <a:solidFill>
                  <a:srgbClr val="2F2F2F"/>
                </a:solidFill>
              </a:rPr>
              <a:t>PCs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downstream</a:t>
            </a:r>
            <a:r>
              <a:rPr lang="fr-FR" dirty="0">
                <a:solidFill>
                  <a:srgbClr val="2F2F2F"/>
                </a:solidFill>
              </a:rPr>
              <a:t> the P4 </a:t>
            </a:r>
            <a:r>
              <a:rPr lang="fr-FR" dirty="0" err="1">
                <a:solidFill>
                  <a:srgbClr val="2F2F2F"/>
                </a:solidFill>
              </a:rPr>
              <a:t>stoppers</a:t>
            </a:r>
            <a:endParaRPr lang="fr-FR" dirty="0">
              <a:solidFill>
                <a:srgbClr val="2F2F2F"/>
              </a:solidFill>
            </a:endParaRPr>
          </a:p>
          <a:p>
            <a:pPr lvl="2"/>
            <a:r>
              <a:rPr lang="fr-FR" sz="1400" dirty="0">
                <a:solidFill>
                  <a:srgbClr val="2F2F2F"/>
                </a:solidFill>
              </a:rPr>
              <a:t>RPOLC.BA80.RBT.X0430069.M</a:t>
            </a:r>
          </a:p>
          <a:p>
            <a:pPr lvl="2"/>
            <a:r>
              <a:rPr lang="fr-FR" sz="1400" dirty="0">
                <a:solidFill>
                  <a:srgbClr val="2F2F2F"/>
                </a:solidFill>
              </a:rPr>
              <a:t>RPOLC.BA80.RBH.X0430082</a:t>
            </a:r>
          </a:p>
          <a:p>
            <a:pPr lvl="2"/>
            <a:r>
              <a:rPr lang="fr-FR" sz="1400" dirty="0">
                <a:solidFill>
                  <a:srgbClr val="2F2F2F"/>
                </a:solidFill>
              </a:rPr>
              <a:t>RPOLC.BA80.RBT.X0430089.M</a:t>
            </a:r>
          </a:p>
          <a:p>
            <a:pPr lvl="1"/>
            <a:r>
              <a:rPr lang="fr-FR" dirty="0">
                <a:solidFill>
                  <a:srgbClr val="2F2F2F"/>
                </a:solidFill>
              </a:rPr>
              <a:t>P42 dump </a:t>
            </a:r>
            <a:r>
              <a:rPr lang="fr-FR" dirty="0" err="1">
                <a:solidFill>
                  <a:srgbClr val="2F2F2F"/>
                </a:solidFill>
              </a:rPr>
              <a:t>cooling</a:t>
            </a:r>
            <a:r>
              <a:rPr lang="fr-FR" dirty="0">
                <a:solidFill>
                  <a:srgbClr val="2F2F2F"/>
                </a:solidFill>
              </a:rPr>
              <a:t> on the TIDVG4</a:t>
            </a:r>
          </a:p>
          <a:p>
            <a:pPr lvl="1"/>
            <a:r>
              <a:rPr lang="fr-FR" dirty="0" err="1">
                <a:solidFill>
                  <a:srgbClr val="2F2F2F"/>
                </a:solidFill>
              </a:rPr>
              <a:t>BLMs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downstream</a:t>
            </a:r>
            <a:r>
              <a:rPr lang="fr-FR" dirty="0">
                <a:solidFill>
                  <a:srgbClr val="2F2F2F"/>
                </a:solidFill>
              </a:rPr>
              <a:t> the P4 </a:t>
            </a:r>
            <a:r>
              <a:rPr lang="fr-FR" dirty="0" err="1">
                <a:solidFill>
                  <a:srgbClr val="2F2F2F"/>
                </a:solidFill>
              </a:rPr>
              <a:t>stoppers</a:t>
            </a:r>
            <a:r>
              <a:rPr lang="fr-FR" dirty="0">
                <a:solidFill>
                  <a:srgbClr val="2F2F2F"/>
                </a:solidFill>
              </a:rPr>
              <a:t> (</a:t>
            </a:r>
            <a:r>
              <a:rPr lang="fr-FR" dirty="0" err="1">
                <a:solidFill>
                  <a:srgbClr val="2F2F2F"/>
                </a:solidFill>
              </a:rPr>
              <a:t>both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from</a:t>
            </a:r>
            <a:r>
              <a:rPr lang="fr-FR" dirty="0">
                <a:solidFill>
                  <a:srgbClr val="2F2F2F"/>
                </a:solidFill>
              </a:rPr>
              <a:t> BA80 and BA81)</a:t>
            </a:r>
          </a:p>
          <a:p>
            <a:pPr marL="0" indent="0">
              <a:buNone/>
            </a:pPr>
            <a:endParaRPr lang="fr-FR" dirty="0">
              <a:solidFill>
                <a:srgbClr val="2F2F2F"/>
              </a:solidFill>
            </a:endParaRPr>
          </a:p>
          <a:p>
            <a:pPr marL="0" indent="0">
              <a:buNone/>
            </a:pPr>
            <a:endParaRPr lang="fr-FR" dirty="0">
              <a:solidFill>
                <a:srgbClr val="2F2F2F"/>
              </a:solidFill>
            </a:endParaRPr>
          </a:p>
          <a:p>
            <a:endParaRPr lang="en-GB" dirty="0">
              <a:solidFill>
                <a:srgbClr val="2F2F2F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0679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950E75-CD3A-E7C3-A72C-BF8E720312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279C474-15CE-6C09-22A1-E666354C3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27239"/>
          </a:xfrm>
        </p:spPr>
        <p:txBody>
          <a:bodyPr/>
          <a:lstStyle/>
          <a:p>
            <a:r>
              <a:rPr lang="en-US" dirty="0"/>
              <a:t>Operation between 2031 and LS4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F84537-77E2-3A86-4AF1-B1F2C82BB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01/07/2025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D4C2B9-7ACB-69B9-EDA5-943C54053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Antoine Colinet | P0survey consolidation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7B1BC5-705C-8586-C380-E070A16F0A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47D85941-D83B-17D3-392E-099EDEDC6BBF}"/>
              </a:ext>
            </a:extLst>
          </p:cNvPr>
          <p:cNvSpPr txBox="1">
            <a:spLocks/>
          </p:cNvSpPr>
          <p:nvPr/>
        </p:nvSpPr>
        <p:spPr>
          <a:xfrm>
            <a:off x="577167" y="900832"/>
            <a:ext cx="7524748" cy="51099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35527F-22DB-15E9-2B01-1261261BAD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03325"/>
            <a:ext cx="11376024" cy="5109912"/>
          </a:xfrm>
        </p:spPr>
        <p:txBody>
          <a:bodyPr>
            <a:normAutofit lnSpcReduction="10000"/>
          </a:bodyPr>
          <a:lstStyle/>
          <a:p>
            <a:r>
              <a:rPr lang="fr-FR" dirty="0">
                <a:solidFill>
                  <a:srgbClr val="2F2F2F"/>
                </a:solidFill>
              </a:rPr>
              <a:t>Interlocks up to ECN3 </a:t>
            </a:r>
            <a:r>
              <a:rPr lang="fr-FR" dirty="0" err="1">
                <a:solidFill>
                  <a:srgbClr val="2F2F2F"/>
                </a:solidFill>
              </a:rPr>
              <a:t>taken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into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account</a:t>
            </a:r>
            <a:endParaRPr lang="fr-FR" dirty="0">
              <a:solidFill>
                <a:srgbClr val="2F2F2F"/>
              </a:solidFill>
            </a:endParaRPr>
          </a:p>
          <a:p>
            <a:r>
              <a:rPr lang="fr-FR" dirty="0">
                <a:solidFill>
                  <a:srgbClr val="2F2F2F"/>
                </a:solidFill>
              </a:rPr>
              <a:t>If an interlock </a:t>
            </a:r>
            <a:r>
              <a:rPr lang="fr-FR" dirty="0" err="1">
                <a:solidFill>
                  <a:srgbClr val="2F2F2F"/>
                </a:solidFill>
              </a:rPr>
              <a:t>is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raised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downstream</a:t>
            </a:r>
            <a:r>
              <a:rPr lang="fr-FR" dirty="0">
                <a:solidFill>
                  <a:srgbClr val="2F2F2F"/>
                </a:solidFill>
              </a:rPr>
              <a:t> the P4 </a:t>
            </a:r>
            <a:r>
              <a:rPr lang="fr-FR" dirty="0" err="1">
                <a:solidFill>
                  <a:srgbClr val="2F2F2F"/>
                </a:solidFill>
              </a:rPr>
              <a:t>stoppers</a:t>
            </a:r>
            <a:r>
              <a:rPr lang="fr-FR" dirty="0">
                <a:solidFill>
                  <a:srgbClr val="2F2F2F"/>
                </a:solidFill>
              </a:rPr>
              <a:t>, </a:t>
            </a:r>
            <a:r>
              <a:rPr lang="fr-FR" dirty="0" err="1">
                <a:solidFill>
                  <a:srgbClr val="2F2F2F"/>
                </a:solidFill>
              </a:rPr>
              <a:t>then</a:t>
            </a:r>
            <a:r>
              <a:rPr lang="fr-FR" dirty="0">
                <a:solidFill>
                  <a:srgbClr val="2F2F2F"/>
                </a:solidFill>
              </a:rPr>
              <a:t> the BIS </a:t>
            </a:r>
            <a:r>
              <a:rPr lang="fr-FR" dirty="0" err="1">
                <a:solidFill>
                  <a:srgbClr val="2F2F2F"/>
                </a:solidFill>
              </a:rPr>
              <a:t>requests</a:t>
            </a:r>
            <a:r>
              <a:rPr lang="fr-FR" dirty="0">
                <a:solidFill>
                  <a:srgbClr val="2F2F2F"/>
                </a:solidFill>
              </a:rPr>
              <a:t> the P4 </a:t>
            </a:r>
            <a:r>
              <a:rPr lang="fr-FR" dirty="0" err="1">
                <a:solidFill>
                  <a:srgbClr val="2F2F2F"/>
                </a:solidFill>
              </a:rPr>
              <a:t>stoppers</a:t>
            </a:r>
            <a:r>
              <a:rPr lang="fr-FR" dirty="0">
                <a:solidFill>
                  <a:srgbClr val="2F2F2F"/>
                </a:solidFill>
              </a:rPr>
              <a:t> to </a:t>
            </a:r>
            <a:r>
              <a:rPr lang="fr-FR" dirty="0" err="1">
                <a:solidFill>
                  <a:srgbClr val="2F2F2F"/>
                </a:solidFill>
              </a:rPr>
              <a:t>be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moved</a:t>
            </a:r>
            <a:r>
              <a:rPr lang="fr-FR" dirty="0">
                <a:solidFill>
                  <a:srgbClr val="2F2F2F"/>
                </a:solidFill>
              </a:rPr>
              <a:t> in-</a:t>
            </a:r>
            <a:r>
              <a:rPr lang="fr-FR" dirty="0" err="1">
                <a:solidFill>
                  <a:srgbClr val="2F2F2F"/>
                </a:solidFill>
              </a:rPr>
              <a:t>beam</a:t>
            </a:r>
            <a:endParaRPr lang="fr-FR" dirty="0">
              <a:solidFill>
                <a:srgbClr val="2F2F2F"/>
              </a:solidFill>
            </a:endParaRPr>
          </a:p>
          <a:p>
            <a:r>
              <a:rPr lang="fr-FR" dirty="0" err="1">
                <a:solidFill>
                  <a:srgbClr val="2F2F2F"/>
                </a:solidFill>
              </a:rPr>
              <a:t>After</a:t>
            </a:r>
            <a:r>
              <a:rPr lang="fr-FR" dirty="0">
                <a:solidFill>
                  <a:srgbClr val="2F2F2F"/>
                </a:solidFill>
              </a:rPr>
              <a:t> 2031, </a:t>
            </a:r>
            <a:r>
              <a:rPr lang="fr-FR" dirty="0" err="1">
                <a:solidFill>
                  <a:srgbClr val="2F2F2F"/>
                </a:solidFill>
              </a:rPr>
              <a:t>these</a:t>
            </a:r>
            <a:r>
              <a:rPr lang="fr-FR" dirty="0">
                <a:solidFill>
                  <a:srgbClr val="2F2F2F"/>
                </a:solidFill>
              </a:rPr>
              <a:t> interlocks are:</a:t>
            </a:r>
          </a:p>
          <a:p>
            <a:pPr lvl="1"/>
            <a:r>
              <a:rPr lang="fr-FR" dirty="0">
                <a:solidFill>
                  <a:srgbClr val="2F2F2F"/>
                </a:solidFill>
              </a:rPr>
              <a:t>WIC for the magnets </a:t>
            </a:r>
            <a:r>
              <a:rPr lang="fr-FR" dirty="0" err="1">
                <a:solidFill>
                  <a:srgbClr val="2F2F2F"/>
                </a:solidFill>
              </a:rPr>
              <a:t>downstream</a:t>
            </a:r>
            <a:r>
              <a:rPr lang="fr-FR" dirty="0">
                <a:solidFill>
                  <a:srgbClr val="2F2F2F"/>
                </a:solidFill>
              </a:rPr>
              <a:t> the P4 </a:t>
            </a:r>
            <a:r>
              <a:rPr lang="fr-FR" dirty="0" err="1">
                <a:solidFill>
                  <a:srgbClr val="2F2F2F"/>
                </a:solidFill>
              </a:rPr>
              <a:t>stoppers</a:t>
            </a:r>
            <a:r>
              <a:rPr lang="fr-FR" dirty="0">
                <a:solidFill>
                  <a:srgbClr val="2F2F2F"/>
                </a:solidFill>
              </a:rPr>
              <a:t> (</a:t>
            </a:r>
            <a:r>
              <a:rPr lang="fr-FR" dirty="0" err="1">
                <a:solidFill>
                  <a:srgbClr val="2F2F2F"/>
                </a:solidFill>
              </a:rPr>
              <a:t>from</a:t>
            </a:r>
            <a:r>
              <a:rPr lang="fr-FR" dirty="0">
                <a:solidFill>
                  <a:srgbClr val="2F2F2F"/>
                </a:solidFill>
              </a:rPr>
              <a:t> BA80)</a:t>
            </a:r>
          </a:p>
          <a:p>
            <a:pPr lvl="1"/>
            <a:r>
              <a:rPr lang="fr-FR" dirty="0">
                <a:solidFill>
                  <a:srgbClr val="2F2F2F"/>
                </a:solidFill>
              </a:rPr>
              <a:t>Access system </a:t>
            </a:r>
            <a:r>
              <a:rPr lang="fr-FR" dirty="0" err="1">
                <a:solidFill>
                  <a:srgbClr val="2F2F2F"/>
                </a:solidFill>
              </a:rPr>
              <a:t>covering</a:t>
            </a:r>
            <a:r>
              <a:rPr lang="fr-FR" dirty="0">
                <a:solidFill>
                  <a:srgbClr val="2F2F2F"/>
                </a:solidFill>
              </a:rPr>
              <a:t> TCC8 and ECN3 (</a:t>
            </a:r>
            <a:r>
              <a:rPr lang="fr-FR" dirty="0" err="1">
                <a:solidFill>
                  <a:srgbClr val="2F2F2F"/>
                </a:solidFill>
              </a:rPr>
              <a:t>now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enabled</a:t>
            </a:r>
            <a:r>
              <a:rPr lang="fr-FR" dirty="0">
                <a:solidFill>
                  <a:srgbClr val="2F2F2F"/>
                </a:solidFill>
              </a:rPr>
              <a:t>!)</a:t>
            </a:r>
          </a:p>
          <a:p>
            <a:pPr lvl="1"/>
            <a:r>
              <a:rPr lang="fr-FR" dirty="0" err="1">
                <a:solidFill>
                  <a:srgbClr val="2F2F2F"/>
                </a:solidFill>
              </a:rPr>
              <a:t>Current</a:t>
            </a:r>
            <a:r>
              <a:rPr lang="fr-FR" dirty="0">
                <a:solidFill>
                  <a:srgbClr val="2F2F2F"/>
                </a:solidFill>
              </a:rPr>
              <a:t> monitoring of the </a:t>
            </a:r>
            <a:r>
              <a:rPr lang="fr-FR" dirty="0" err="1">
                <a:solidFill>
                  <a:srgbClr val="2F2F2F"/>
                </a:solidFill>
              </a:rPr>
              <a:t>PCs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downstream</a:t>
            </a:r>
            <a:r>
              <a:rPr lang="fr-FR" dirty="0">
                <a:solidFill>
                  <a:srgbClr val="2F2F2F"/>
                </a:solidFill>
              </a:rPr>
              <a:t> the P4 </a:t>
            </a:r>
            <a:r>
              <a:rPr lang="fr-FR" dirty="0" err="1">
                <a:solidFill>
                  <a:srgbClr val="2F2F2F"/>
                </a:solidFill>
              </a:rPr>
              <a:t>stoppers</a:t>
            </a:r>
            <a:endParaRPr lang="fr-FR" dirty="0">
              <a:solidFill>
                <a:srgbClr val="2F2F2F"/>
              </a:solidFill>
            </a:endParaRPr>
          </a:p>
          <a:p>
            <a:pPr lvl="2"/>
            <a:r>
              <a:rPr lang="fr-FR" sz="1400" dirty="0">
                <a:solidFill>
                  <a:srgbClr val="2F2F2F"/>
                </a:solidFill>
              </a:rPr>
              <a:t>RPOLC.BA80.RBT.X0430069.M</a:t>
            </a:r>
          </a:p>
          <a:p>
            <a:pPr lvl="2"/>
            <a:r>
              <a:rPr lang="fr-FR" sz="1400" dirty="0">
                <a:solidFill>
                  <a:srgbClr val="2F2F2F"/>
                </a:solidFill>
              </a:rPr>
              <a:t>RPOLC.BA80.RBT.X0430089.M</a:t>
            </a:r>
          </a:p>
          <a:p>
            <a:pPr lvl="2"/>
            <a:r>
              <a:rPr lang="fr-FR" sz="1400" dirty="0">
                <a:solidFill>
                  <a:srgbClr val="2F2F2F"/>
                </a:solidFill>
              </a:rPr>
              <a:t>RPOLC.BA80.RBH.X0430082</a:t>
            </a:r>
          </a:p>
          <a:p>
            <a:pPr lvl="2"/>
            <a:r>
              <a:rPr lang="fr-FR" sz="1400" b="1" dirty="0">
                <a:solidFill>
                  <a:srgbClr val="2F2F2F"/>
                </a:solidFill>
              </a:rPr>
              <a:t>Question</a:t>
            </a:r>
            <a:r>
              <a:rPr lang="fr-FR" sz="1400" dirty="0">
                <a:solidFill>
                  <a:srgbClr val="2F2F2F"/>
                </a:solidFill>
              </a:rPr>
              <a:t>: BA81 + BA82 </a:t>
            </a:r>
            <a:r>
              <a:rPr lang="fr-FR" sz="1400" dirty="0" err="1">
                <a:solidFill>
                  <a:srgbClr val="2F2F2F"/>
                </a:solidFill>
              </a:rPr>
              <a:t>PCs</a:t>
            </a:r>
            <a:r>
              <a:rPr lang="fr-FR" sz="1400" dirty="0">
                <a:solidFill>
                  <a:srgbClr val="2F2F2F"/>
                </a:solidFill>
              </a:rPr>
              <a:t> are </a:t>
            </a:r>
            <a:r>
              <a:rPr lang="fr-FR" sz="1400" dirty="0" err="1">
                <a:solidFill>
                  <a:srgbClr val="2F2F2F"/>
                </a:solidFill>
              </a:rPr>
              <a:t>connected</a:t>
            </a:r>
            <a:r>
              <a:rPr lang="fr-FR" sz="1400" dirty="0">
                <a:solidFill>
                  <a:srgbClr val="2F2F2F"/>
                </a:solidFill>
              </a:rPr>
              <a:t> in </a:t>
            </a:r>
            <a:r>
              <a:rPr lang="fr-FR" sz="1400" dirty="0" err="1">
                <a:solidFill>
                  <a:srgbClr val="2F2F2F"/>
                </a:solidFill>
              </a:rPr>
              <a:t>series</a:t>
            </a:r>
            <a:r>
              <a:rPr lang="fr-FR" sz="1400" dirty="0">
                <a:solidFill>
                  <a:srgbClr val="2F2F2F"/>
                </a:solidFill>
              </a:rPr>
              <a:t> to </a:t>
            </a:r>
            <a:r>
              <a:rPr lang="fr-FR" sz="1400" dirty="0" err="1">
                <a:solidFill>
                  <a:srgbClr val="2F2F2F"/>
                </a:solidFill>
              </a:rPr>
              <a:t>provide</a:t>
            </a:r>
            <a:r>
              <a:rPr lang="fr-FR" sz="1400" dirty="0">
                <a:solidFill>
                  <a:srgbClr val="2F2F2F"/>
                </a:solidFill>
              </a:rPr>
              <a:t> a single interlock. This </a:t>
            </a:r>
            <a:r>
              <a:rPr lang="fr-FR" sz="1400" dirty="0" err="1">
                <a:solidFill>
                  <a:srgbClr val="2F2F2F"/>
                </a:solidFill>
              </a:rPr>
              <a:t>could</a:t>
            </a:r>
            <a:r>
              <a:rPr lang="fr-FR" sz="1400" dirty="0">
                <a:solidFill>
                  <a:srgbClr val="2F2F2F"/>
                </a:solidFill>
              </a:rPr>
              <a:t> </a:t>
            </a:r>
            <a:r>
              <a:rPr lang="fr-FR" sz="1400" dirty="0" err="1">
                <a:solidFill>
                  <a:srgbClr val="2F2F2F"/>
                </a:solidFill>
              </a:rPr>
              <a:t>be</a:t>
            </a:r>
            <a:r>
              <a:rPr lang="fr-FR" sz="1400" dirty="0">
                <a:solidFill>
                  <a:srgbClr val="2F2F2F"/>
                </a:solidFill>
              </a:rPr>
              <a:t> </a:t>
            </a:r>
            <a:r>
              <a:rPr lang="fr-FR" sz="1400" dirty="0" err="1">
                <a:solidFill>
                  <a:srgbClr val="2F2F2F"/>
                </a:solidFill>
              </a:rPr>
              <a:t>connected</a:t>
            </a:r>
            <a:r>
              <a:rPr lang="fr-FR" sz="1400" dirty="0">
                <a:solidFill>
                  <a:srgbClr val="2F2F2F"/>
                </a:solidFill>
              </a:rPr>
              <a:t> to the BIS in BA82, </a:t>
            </a:r>
            <a:r>
              <a:rPr lang="fr-FR" sz="1400" dirty="0" err="1">
                <a:solidFill>
                  <a:srgbClr val="2F2F2F"/>
                </a:solidFill>
              </a:rPr>
              <a:t>while</a:t>
            </a:r>
            <a:r>
              <a:rPr lang="fr-FR" sz="1400" dirty="0">
                <a:solidFill>
                  <a:srgbClr val="2F2F2F"/>
                </a:solidFill>
              </a:rPr>
              <a:t> </a:t>
            </a:r>
            <a:r>
              <a:rPr lang="fr-FR" sz="1400" dirty="0" err="1">
                <a:solidFill>
                  <a:srgbClr val="2F2F2F"/>
                </a:solidFill>
              </a:rPr>
              <a:t>waiting</a:t>
            </a:r>
            <a:r>
              <a:rPr lang="fr-FR" sz="1400" dirty="0">
                <a:solidFill>
                  <a:srgbClr val="2F2F2F"/>
                </a:solidFill>
              </a:rPr>
              <a:t> for NACONS phase 2</a:t>
            </a:r>
          </a:p>
          <a:p>
            <a:pPr lvl="1"/>
            <a:r>
              <a:rPr lang="fr-FR" strike="sngStrike" dirty="0">
                <a:solidFill>
                  <a:srgbClr val="2F2F2F"/>
                </a:solidFill>
              </a:rPr>
              <a:t>P42 dump </a:t>
            </a:r>
            <a:r>
              <a:rPr lang="fr-FR" strike="sngStrike" dirty="0" err="1">
                <a:solidFill>
                  <a:srgbClr val="2F2F2F"/>
                </a:solidFill>
              </a:rPr>
              <a:t>cooling</a:t>
            </a:r>
            <a:r>
              <a:rPr lang="fr-FR" strike="sngStrike" dirty="0">
                <a:solidFill>
                  <a:srgbClr val="2F2F2F"/>
                </a:solidFill>
              </a:rPr>
              <a:t> on the TIDVG4</a:t>
            </a:r>
          </a:p>
          <a:p>
            <a:pPr lvl="1"/>
            <a:r>
              <a:rPr lang="fr-FR" dirty="0" err="1">
                <a:solidFill>
                  <a:srgbClr val="2F2F2F"/>
                </a:solidFill>
              </a:rPr>
              <a:t>BLMs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downstream</a:t>
            </a:r>
            <a:r>
              <a:rPr lang="fr-FR" dirty="0">
                <a:solidFill>
                  <a:srgbClr val="2F2F2F"/>
                </a:solidFill>
              </a:rPr>
              <a:t> the P4 </a:t>
            </a:r>
            <a:r>
              <a:rPr lang="fr-FR" dirty="0" err="1">
                <a:solidFill>
                  <a:srgbClr val="2F2F2F"/>
                </a:solidFill>
              </a:rPr>
              <a:t>stoppers</a:t>
            </a:r>
            <a:r>
              <a:rPr lang="fr-FR" dirty="0">
                <a:solidFill>
                  <a:srgbClr val="2F2F2F"/>
                </a:solidFill>
              </a:rPr>
              <a:t> (</a:t>
            </a:r>
            <a:r>
              <a:rPr lang="fr-FR" dirty="0" err="1">
                <a:solidFill>
                  <a:srgbClr val="2F2F2F"/>
                </a:solidFill>
              </a:rPr>
              <a:t>both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from</a:t>
            </a:r>
            <a:r>
              <a:rPr lang="fr-FR" dirty="0">
                <a:solidFill>
                  <a:srgbClr val="2F2F2F"/>
                </a:solidFill>
              </a:rPr>
              <a:t> BA80 and BA81)</a:t>
            </a:r>
          </a:p>
          <a:p>
            <a:pPr lvl="1"/>
            <a:r>
              <a:rPr lang="fr-FR" dirty="0">
                <a:solidFill>
                  <a:srgbClr val="2F2F2F"/>
                </a:solidFill>
              </a:rPr>
              <a:t>All BDF/SHIP interlocks (BIC in BA82)</a:t>
            </a:r>
          </a:p>
          <a:p>
            <a:pPr marL="0" indent="0">
              <a:buNone/>
            </a:pPr>
            <a:endParaRPr lang="fr-FR" dirty="0">
              <a:solidFill>
                <a:srgbClr val="2F2F2F"/>
              </a:solidFill>
            </a:endParaRPr>
          </a:p>
          <a:p>
            <a:pPr marL="0" indent="0">
              <a:buNone/>
            </a:pPr>
            <a:endParaRPr lang="fr-FR" dirty="0">
              <a:solidFill>
                <a:srgbClr val="2F2F2F"/>
              </a:solidFill>
            </a:endParaRPr>
          </a:p>
          <a:p>
            <a:endParaRPr lang="en-GB" dirty="0">
              <a:solidFill>
                <a:srgbClr val="2F2F2F"/>
              </a:solidFill>
            </a:endParaRPr>
          </a:p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FABFA48-FF64-9469-4037-53996D9208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0821" y="2718369"/>
            <a:ext cx="4295576" cy="107620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E236568-ED5F-8ED4-AB03-D0BAF4B7458C}"/>
              </a:ext>
            </a:extLst>
          </p:cNvPr>
          <p:cNvSpPr txBox="1"/>
          <p:nvPr/>
        </p:nvSpPr>
        <p:spPr>
          <a:xfrm>
            <a:off x="9516143" y="3791275"/>
            <a:ext cx="26489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Reference: </a:t>
            </a:r>
            <a:r>
              <a:rPr lang="en-US" sz="1400" i="1" dirty="0">
                <a:solidFill>
                  <a:srgbClr val="00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EATM 05/09/2017</a:t>
            </a:r>
            <a:endParaRPr lang="en-US" sz="1400" i="1" dirty="0">
              <a:solidFill>
                <a:srgbClr val="000000"/>
              </a:solidFill>
            </a:endParaRPr>
          </a:p>
          <a:p>
            <a:pPr algn="ctr"/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433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31D028-63AE-4468-ABF8-D146A9EFFF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EAD31F7-0658-4C3D-683D-868A487CE5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27239"/>
          </a:xfrm>
        </p:spPr>
        <p:txBody>
          <a:bodyPr/>
          <a:lstStyle/>
          <a:p>
            <a:r>
              <a:rPr lang="en-US" dirty="0"/>
              <a:t>Operation post-LS4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0D9513-E38C-F02E-E0C5-5F8B31A3A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01/07/2025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398860-EA6A-AE81-7432-6A8C23D55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Antoine Colinet | P0survey consolidation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A73D65-5AAA-A3BB-5EEB-94635CD36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18E0C717-A218-F78C-93D9-961169706096}"/>
              </a:ext>
            </a:extLst>
          </p:cNvPr>
          <p:cNvSpPr txBox="1">
            <a:spLocks/>
          </p:cNvSpPr>
          <p:nvPr/>
        </p:nvSpPr>
        <p:spPr>
          <a:xfrm>
            <a:off x="577167" y="900832"/>
            <a:ext cx="7524748" cy="51099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07CD237-0FF6-CFF7-F8CE-5A59880D7B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03325"/>
            <a:ext cx="11013386" cy="510991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2F2F2F"/>
                </a:solidFill>
              </a:rPr>
              <a:t>Interlocks up to ECN3 </a:t>
            </a:r>
            <a:r>
              <a:rPr lang="fr-FR" dirty="0" err="1">
                <a:solidFill>
                  <a:srgbClr val="2F2F2F"/>
                </a:solidFill>
              </a:rPr>
              <a:t>taken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into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account</a:t>
            </a:r>
            <a:endParaRPr lang="fr-FR" dirty="0">
              <a:solidFill>
                <a:srgbClr val="2F2F2F"/>
              </a:solidFill>
            </a:endParaRPr>
          </a:p>
          <a:p>
            <a:r>
              <a:rPr lang="fr-FR" dirty="0">
                <a:solidFill>
                  <a:srgbClr val="2F2F2F"/>
                </a:solidFill>
              </a:rPr>
              <a:t>If an interlock </a:t>
            </a:r>
            <a:r>
              <a:rPr lang="fr-FR" dirty="0" err="1">
                <a:solidFill>
                  <a:srgbClr val="2F2F2F"/>
                </a:solidFill>
              </a:rPr>
              <a:t>is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raised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downstream</a:t>
            </a:r>
            <a:r>
              <a:rPr lang="fr-FR" dirty="0">
                <a:solidFill>
                  <a:srgbClr val="2F2F2F"/>
                </a:solidFill>
              </a:rPr>
              <a:t> the P4 </a:t>
            </a:r>
            <a:r>
              <a:rPr lang="fr-FR" dirty="0" err="1">
                <a:solidFill>
                  <a:srgbClr val="2F2F2F"/>
                </a:solidFill>
              </a:rPr>
              <a:t>stoppers</a:t>
            </a:r>
            <a:r>
              <a:rPr lang="fr-FR" dirty="0">
                <a:solidFill>
                  <a:srgbClr val="2F2F2F"/>
                </a:solidFill>
              </a:rPr>
              <a:t>, </a:t>
            </a:r>
            <a:r>
              <a:rPr lang="fr-FR" dirty="0" err="1">
                <a:solidFill>
                  <a:srgbClr val="2F2F2F"/>
                </a:solidFill>
              </a:rPr>
              <a:t>then</a:t>
            </a:r>
            <a:r>
              <a:rPr lang="fr-FR" dirty="0">
                <a:solidFill>
                  <a:srgbClr val="2F2F2F"/>
                </a:solidFill>
              </a:rPr>
              <a:t> the BIS </a:t>
            </a:r>
            <a:r>
              <a:rPr lang="fr-FR" dirty="0" err="1">
                <a:solidFill>
                  <a:srgbClr val="2F2F2F"/>
                </a:solidFill>
              </a:rPr>
              <a:t>requests</a:t>
            </a:r>
            <a:r>
              <a:rPr lang="fr-FR" dirty="0">
                <a:solidFill>
                  <a:srgbClr val="2F2F2F"/>
                </a:solidFill>
              </a:rPr>
              <a:t> the P4 </a:t>
            </a:r>
            <a:r>
              <a:rPr lang="fr-FR" dirty="0" err="1">
                <a:solidFill>
                  <a:srgbClr val="2F2F2F"/>
                </a:solidFill>
              </a:rPr>
              <a:t>stoppers</a:t>
            </a:r>
            <a:r>
              <a:rPr lang="fr-FR" dirty="0">
                <a:solidFill>
                  <a:srgbClr val="2F2F2F"/>
                </a:solidFill>
              </a:rPr>
              <a:t> to </a:t>
            </a:r>
            <a:r>
              <a:rPr lang="fr-FR" dirty="0" err="1">
                <a:solidFill>
                  <a:srgbClr val="2F2F2F"/>
                </a:solidFill>
              </a:rPr>
              <a:t>be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moved</a:t>
            </a:r>
            <a:r>
              <a:rPr lang="fr-FR" dirty="0">
                <a:solidFill>
                  <a:srgbClr val="2F2F2F"/>
                </a:solidFill>
              </a:rPr>
              <a:t> in-</a:t>
            </a:r>
            <a:r>
              <a:rPr lang="fr-FR" dirty="0" err="1">
                <a:solidFill>
                  <a:srgbClr val="2F2F2F"/>
                </a:solidFill>
              </a:rPr>
              <a:t>beam</a:t>
            </a:r>
            <a:endParaRPr lang="fr-FR" dirty="0">
              <a:solidFill>
                <a:srgbClr val="2F2F2F"/>
              </a:solidFill>
            </a:endParaRPr>
          </a:p>
          <a:p>
            <a:r>
              <a:rPr lang="fr-FR" dirty="0" err="1">
                <a:solidFill>
                  <a:srgbClr val="2F2F2F"/>
                </a:solidFill>
              </a:rPr>
              <a:t>After</a:t>
            </a:r>
            <a:r>
              <a:rPr lang="fr-FR" dirty="0">
                <a:solidFill>
                  <a:srgbClr val="2F2F2F"/>
                </a:solidFill>
              </a:rPr>
              <a:t> LS4, </a:t>
            </a:r>
            <a:r>
              <a:rPr lang="fr-FR" dirty="0" err="1">
                <a:solidFill>
                  <a:srgbClr val="2F2F2F"/>
                </a:solidFill>
              </a:rPr>
              <a:t>these</a:t>
            </a:r>
            <a:r>
              <a:rPr lang="fr-FR" dirty="0">
                <a:solidFill>
                  <a:srgbClr val="2F2F2F"/>
                </a:solidFill>
              </a:rPr>
              <a:t> interlocks are:</a:t>
            </a:r>
          </a:p>
          <a:p>
            <a:pPr lvl="1"/>
            <a:r>
              <a:rPr lang="fr-FR" dirty="0">
                <a:solidFill>
                  <a:srgbClr val="2F2F2F"/>
                </a:solidFill>
              </a:rPr>
              <a:t>WIC for the magnets </a:t>
            </a:r>
            <a:r>
              <a:rPr lang="fr-FR" dirty="0" err="1">
                <a:solidFill>
                  <a:srgbClr val="2F2F2F"/>
                </a:solidFill>
              </a:rPr>
              <a:t>downstream</a:t>
            </a:r>
            <a:r>
              <a:rPr lang="fr-FR" dirty="0">
                <a:solidFill>
                  <a:srgbClr val="2F2F2F"/>
                </a:solidFill>
              </a:rPr>
              <a:t> the P4 </a:t>
            </a:r>
            <a:r>
              <a:rPr lang="fr-FR" dirty="0" err="1">
                <a:solidFill>
                  <a:srgbClr val="2F2F2F"/>
                </a:solidFill>
              </a:rPr>
              <a:t>stoppers</a:t>
            </a:r>
            <a:r>
              <a:rPr lang="fr-FR" dirty="0">
                <a:solidFill>
                  <a:srgbClr val="2F2F2F"/>
                </a:solidFill>
              </a:rPr>
              <a:t> (</a:t>
            </a:r>
            <a:r>
              <a:rPr lang="fr-FR" dirty="0" err="1">
                <a:solidFill>
                  <a:srgbClr val="2F2F2F"/>
                </a:solidFill>
              </a:rPr>
              <a:t>from</a:t>
            </a:r>
            <a:r>
              <a:rPr lang="fr-FR" dirty="0">
                <a:solidFill>
                  <a:srgbClr val="2F2F2F"/>
                </a:solidFill>
              </a:rPr>
              <a:t> BA80, BA81, BA82)</a:t>
            </a:r>
          </a:p>
          <a:p>
            <a:pPr lvl="1"/>
            <a:r>
              <a:rPr lang="fr-FR" dirty="0">
                <a:solidFill>
                  <a:srgbClr val="2F2F2F"/>
                </a:solidFill>
              </a:rPr>
              <a:t>Access system </a:t>
            </a:r>
            <a:r>
              <a:rPr lang="fr-FR" dirty="0" err="1">
                <a:solidFill>
                  <a:srgbClr val="2F2F2F"/>
                </a:solidFill>
              </a:rPr>
              <a:t>covering</a:t>
            </a:r>
            <a:r>
              <a:rPr lang="fr-FR" dirty="0">
                <a:solidFill>
                  <a:srgbClr val="2F2F2F"/>
                </a:solidFill>
              </a:rPr>
              <a:t> TCC8 and ECN3 (</a:t>
            </a:r>
            <a:r>
              <a:rPr lang="fr-FR" dirty="0" err="1">
                <a:solidFill>
                  <a:srgbClr val="2F2F2F"/>
                </a:solidFill>
              </a:rPr>
              <a:t>now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enabled</a:t>
            </a:r>
            <a:r>
              <a:rPr lang="fr-FR" dirty="0">
                <a:solidFill>
                  <a:srgbClr val="2F2F2F"/>
                </a:solidFill>
              </a:rPr>
              <a:t>!)</a:t>
            </a:r>
          </a:p>
          <a:p>
            <a:pPr lvl="1"/>
            <a:r>
              <a:rPr lang="fr-FR" dirty="0" err="1">
                <a:solidFill>
                  <a:srgbClr val="2F2F2F"/>
                </a:solidFill>
              </a:rPr>
              <a:t>Current</a:t>
            </a:r>
            <a:r>
              <a:rPr lang="fr-FR" dirty="0">
                <a:solidFill>
                  <a:srgbClr val="2F2F2F"/>
                </a:solidFill>
              </a:rPr>
              <a:t> monitoring of the </a:t>
            </a:r>
            <a:r>
              <a:rPr lang="fr-FR" dirty="0" err="1">
                <a:solidFill>
                  <a:srgbClr val="2F2F2F"/>
                </a:solidFill>
              </a:rPr>
              <a:t>PCs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downstream</a:t>
            </a:r>
            <a:r>
              <a:rPr lang="fr-FR" dirty="0">
                <a:solidFill>
                  <a:srgbClr val="2F2F2F"/>
                </a:solidFill>
              </a:rPr>
              <a:t> the P4 </a:t>
            </a:r>
            <a:r>
              <a:rPr lang="fr-FR" dirty="0" err="1">
                <a:solidFill>
                  <a:srgbClr val="2F2F2F"/>
                </a:solidFill>
              </a:rPr>
              <a:t>stoppers</a:t>
            </a:r>
            <a:endParaRPr lang="fr-FR" dirty="0">
              <a:solidFill>
                <a:srgbClr val="2F2F2F"/>
              </a:solidFill>
            </a:endParaRPr>
          </a:p>
          <a:p>
            <a:pPr lvl="2"/>
            <a:r>
              <a:rPr lang="fr-FR" sz="1400" dirty="0">
                <a:solidFill>
                  <a:srgbClr val="2F2F2F"/>
                </a:solidFill>
              </a:rPr>
              <a:t>RPOLC.BA80.RBT.X0430069.M</a:t>
            </a:r>
          </a:p>
          <a:p>
            <a:pPr lvl="2"/>
            <a:r>
              <a:rPr lang="fr-FR" sz="1400" dirty="0">
                <a:solidFill>
                  <a:srgbClr val="2F2F2F"/>
                </a:solidFill>
              </a:rPr>
              <a:t>RPOLC.BA80.RBT.X0430089.M</a:t>
            </a:r>
          </a:p>
          <a:p>
            <a:pPr lvl="2"/>
            <a:r>
              <a:rPr lang="fr-FR" sz="1400" dirty="0">
                <a:solidFill>
                  <a:srgbClr val="2F2F2F"/>
                </a:solidFill>
              </a:rPr>
              <a:t>RPOLC.BA80.RBH.X0430082</a:t>
            </a:r>
          </a:p>
          <a:p>
            <a:pPr lvl="2"/>
            <a:r>
              <a:rPr lang="fr-FR" sz="1400" dirty="0">
                <a:solidFill>
                  <a:srgbClr val="2F2F2F"/>
                </a:solidFill>
              </a:rPr>
              <a:t>… all </a:t>
            </a:r>
            <a:r>
              <a:rPr lang="fr-FR" sz="1400" dirty="0" err="1">
                <a:solidFill>
                  <a:srgbClr val="2F2F2F"/>
                </a:solidFill>
              </a:rPr>
              <a:t>selected</a:t>
            </a:r>
            <a:r>
              <a:rPr lang="fr-FR" sz="1400" dirty="0">
                <a:solidFill>
                  <a:srgbClr val="2F2F2F"/>
                </a:solidFill>
              </a:rPr>
              <a:t> </a:t>
            </a:r>
            <a:r>
              <a:rPr lang="fr-FR" sz="1400" dirty="0" err="1">
                <a:solidFill>
                  <a:srgbClr val="2F2F2F"/>
                </a:solidFill>
              </a:rPr>
              <a:t>PCs</a:t>
            </a:r>
            <a:r>
              <a:rPr lang="fr-FR" sz="1400" dirty="0">
                <a:solidFill>
                  <a:srgbClr val="2F2F2F"/>
                </a:solidFill>
              </a:rPr>
              <a:t> on P42 </a:t>
            </a:r>
            <a:r>
              <a:rPr lang="fr-FR" sz="1400" dirty="0" err="1">
                <a:solidFill>
                  <a:srgbClr val="2F2F2F"/>
                </a:solidFill>
              </a:rPr>
              <a:t>powered</a:t>
            </a:r>
            <a:r>
              <a:rPr lang="fr-FR" sz="1400" dirty="0">
                <a:solidFill>
                  <a:srgbClr val="2F2F2F"/>
                </a:solidFill>
              </a:rPr>
              <a:t> </a:t>
            </a:r>
            <a:r>
              <a:rPr lang="fr-FR" sz="1400" dirty="0" err="1">
                <a:solidFill>
                  <a:srgbClr val="2F2F2F"/>
                </a:solidFill>
              </a:rPr>
              <a:t>from</a:t>
            </a:r>
            <a:r>
              <a:rPr lang="fr-FR" sz="1400" dirty="0">
                <a:solidFill>
                  <a:srgbClr val="2F2F2F"/>
                </a:solidFill>
              </a:rPr>
              <a:t> BA81 and BA82</a:t>
            </a:r>
          </a:p>
          <a:p>
            <a:pPr lvl="1"/>
            <a:r>
              <a:rPr lang="fr-FR" dirty="0" err="1">
                <a:solidFill>
                  <a:srgbClr val="2F2F2F"/>
                </a:solidFill>
              </a:rPr>
              <a:t>BLMs</a:t>
            </a:r>
            <a:r>
              <a:rPr lang="fr-FR" dirty="0">
                <a:solidFill>
                  <a:srgbClr val="2F2F2F"/>
                </a:solidFill>
              </a:rPr>
              <a:t> </a:t>
            </a:r>
            <a:r>
              <a:rPr lang="fr-FR" dirty="0" err="1">
                <a:solidFill>
                  <a:srgbClr val="2F2F2F"/>
                </a:solidFill>
              </a:rPr>
              <a:t>downstream</a:t>
            </a:r>
            <a:r>
              <a:rPr lang="fr-FR" dirty="0">
                <a:solidFill>
                  <a:srgbClr val="2F2F2F"/>
                </a:solidFill>
              </a:rPr>
              <a:t> the P4 </a:t>
            </a:r>
            <a:r>
              <a:rPr lang="fr-FR" dirty="0" err="1">
                <a:solidFill>
                  <a:srgbClr val="2F2F2F"/>
                </a:solidFill>
              </a:rPr>
              <a:t>stoppers</a:t>
            </a:r>
            <a:r>
              <a:rPr lang="fr-FR" dirty="0">
                <a:solidFill>
                  <a:srgbClr val="2F2F2F"/>
                </a:solidFill>
              </a:rPr>
              <a:t> </a:t>
            </a:r>
          </a:p>
          <a:p>
            <a:pPr lvl="1"/>
            <a:r>
              <a:rPr lang="fr-FR" dirty="0">
                <a:solidFill>
                  <a:srgbClr val="2F2F2F"/>
                </a:solidFill>
              </a:rPr>
              <a:t>All BDF/SHIP interlocks (BIC in BA82)</a:t>
            </a:r>
          </a:p>
          <a:p>
            <a:pPr marL="0" indent="0">
              <a:buNone/>
            </a:pPr>
            <a:endParaRPr lang="fr-FR" dirty="0">
              <a:solidFill>
                <a:srgbClr val="2F2F2F"/>
              </a:solidFill>
            </a:endParaRPr>
          </a:p>
          <a:p>
            <a:endParaRPr lang="en-GB" dirty="0">
              <a:solidFill>
                <a:srgbClr val="2F2F2F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94824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2023_ORIGIN_BIS_project_presentation</Template>
  <TotalTime>20276</TotalTime>
  <Words>630</Words>
  <Application>Microsoft Office PowerPoint</Application>
  <PresentationFormat>Widescreen</PresentationFormat>
  <Paragraphs>97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Beam Interlock System P0survey consolidation: pre-2031, post-2031, post-LS4</vt:lpstr>
      <vt:lpstr>New BIS architecture</vt:lpstr>
      <vt:lpstr>Actuators</vt:lpstr>
      <vt:lpstr>Operation between the end of LS3 to 2031</vt:lpstr>
      <vt:lpstr>Operation between 2031 and LS4</vt:lpstr>
      <vt:lpstr>Operation post-LS4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Electronics Technician (TE-MPE-MI) Project presentation</dc:title>
  <dc:creator>Antoine Colinet</dc:creator>
  <cp:lastModifiedBy>Antoine Colinet</cp:lastModifiedBy>
  <cp:revision>125</cp:revision>
  <dcterms:created xsi:type="dcterms:W3CDTF">2023-07-24T11:39:13Z</dcterms:created>
  <dcterms:modified xsi:type="dcterms:W3CDTF">2025-06-30T15:19:31Z</dcterms:modified>
</cp:coreProperties>
</file>