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5" r:id="rId5"/>
    <p:sldId id="259" r:id="rId6"/>
    <p:sldId id="256" r:id="rId7"/>
    <p:sldId id="258" r:id="rId8"/>
    <p:sldId id="257" r:id="rId9"/>
    <p:sldId id="260" r:id="rId10"/>
    <p:sldId id="261" r:id="rId11"/>
    <p:sldId id="262" r:id="rId12"/>
    <p:sldId id="263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E5CE69-165C-64F9-FC46-3B181EF68261}" v="1113" dt="2025-06-03T11:49:09.7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78" autoAdjust="0"/>
    <p:restoredTop sz="94660"/>
  </p:normalViewPr>
  <p:slideViewPr>
    <p:cSldViewPr snapToGrid="0">
      <p:cViewPr varScale="1">
        <p:scale>
          <a:sx n="85" d="100"/>
          <a:sy n="85" d="100"/>
        </p:scale>
        <p:origin x="1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stfc365-my.sharepoint.com/personal/george_patargias_stfc_ac_uk/Documents/Desktop/Supermicro%20EOS%20nodes/Supermicro-EOS-benchmarkin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stfc365-my.sharepoint.com/personal/george_patargias_stfc_ac_uk/Documents/Desktop/Supermicro%20EOS%20nodes/Supermicro-EOS-benchmarking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fz45551\OneDrive%20-%20Science%20and%20Technology%20Facilities%20Council\Desktop\Supermicro%20EOS%20nodes\Supermicro-EOS-benchmarking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fz45551\OneDrive%20-%20Science%20and%20Technology%20Facilities%20Council\Desktop\Supermicro%20EOS%20nodes\Supermicro-EOS-benchmarking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stfc365.sharepoint.com/sites/SCDTapeArchiveProject/Shared%20Documents/CTA%20Migration%20Project/Technical%20investigations/EOS%20node%20benchmarking/2025%20new%20EOS%20nodes/Supermicro-EOS-benchmarking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stfc365.sharepoint.com/sites/SCDTapeArchiveProject/Shared%20Documents/CTA%20Migration%20Project/Technical%20investigations/EOS%20node%20benchmarking/2025%20new%20EOS%20nodes/Supermicro-EOS-benchmarking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transfer</a:t>
            </a:r>
            <a:r>
              <a:rPr lang="en-GB" baseline="0"/>
              <a:t> rate pert file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Sheet1!$C$59:$C$65</c:f>
              <c:numCache>
                <c:formatCode>General</c:formatCode>
                <c:ptCount val="7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128</c:v>
                </c:pt>
              </c:numCache>
            </c:numRef>
          </c:xVal>
          <c:yVal>
            <c:numRef>
              <c:f>Sheet1!$F$59:$F$65</c:f>
              <c:numCache>
                <c:formatCode>General</c:formatCode>
                <c:ptCount val="7"/>
                <c:pt idx="0">
                  <c:v>806.25</c:v>
                </c:pt>
                <c:pt idx="1">
                  <c:v>775</c:v>
                </c:pt>
                <c:pt idx="2">
                  <c:v>648.4375</c:v>
                </c:pt>
                <c:pt idx="3">
                  <c:v>389.0625</c:v>
                </c:pt>
                <c:pt idx="4">
                  <c:v>221.09375</c:v>
                </c:pt>
                <c:pt idx="5">
                  <c:v>111.71875</c:v>
                </c:pt>
                <c:pt idx="6">
                  <c:v>55.078125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FE8-468B-91CA-92B5D0F03F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34863231"/>
        <c:axId val="1834864671"/>
      </c:scatterChart>
      <c:valAx>
        <c:axId val="1834863231"/>
        <c:scaling>
          <c:logBase val="2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Number of transfers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34864671"/>
        <c:crosses val="autoZero"/>
        <c:crossBetween val="midCat"/>
      </c:valAx>
      <c:valAx>
        <c:axId val="18348646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Network rate (MB/s)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3486323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Aggregate inbound</a:t>
            </a:r>
            <a:r>
              <a:rPr lang="en-GB" baseline="0"/>
              <a:t> rate 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Sheet1!$C$59:$C$65</c:f>
              <c:numCache>
                <c:formatCode>General</c:formatCode>
                <c:ptCount val="7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128</c:v>
                </c:pt>
              </c:numCache>
            </c:numRef>
          </c:xVal>
          <c:yVal>
            <c:numRef>
              <c:f>Sheet1!$D$59:$D$65</c:f>
              <c:numCache>
                <c:formatCode>General</c:formatCode>
                <c:ptCount val="7"/>
                <c:pt idx="0">
                  <c:v>12.9</c:v>
                </c:pt>
                <c:pt idx="1">
                  <c:v>24.8</c:v>
                </c:pt>
                <c:pt idx="2">
                  <c:v>41.5</c:v>
                </c:pt>
                <c:pt idx="3">
                  <c:v>49.8</c:v>
                </c:pt>
                <c:pt idx="4">
                  <c:v>56.6</c:v>
                </c:pt>
                <c:pt idx="5">
                  <c:v>57.2</c:v>
                </c:pt>
                <c:pt idx="6">
                  <c:v>56.4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25D-4445-9F82-355C028ED3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46651055"/>
        <c:axId val="1846651535"/>
      </c:scatterChart>
      <c:valAx>
        <c:axId val="184665105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Number</a:t>
                </a:r>
                <a:r>
                  <a:rPr lang="en-GB" b="1" baseline="0" dirty="0"/>
                  <a:t> of transfers</a:t>
                </a:r>
                <a:endParaRPr lang="en-GB" b="1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46651535"/>
        <c:crosses val="autoZero"/>
        <c:crossBetween val="midCat"/>
      </c:valAx>
      <c:valAx>
        <c:axId val="18466515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Network</a:t>
                </a:r>
                <a:r>
                  <a:rPr lang="en-GB" b="1" baseline="0"/>
                  <a:t> rate (Gb/s)</a:t>
                </a:r>
                <a:endParaRPr lang="en-GB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4665105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Aggregate</a:t>
            </a:r>
            <a:r>
              <a:rPr lang="en-GB" baseline="0"/>
              <a:t> outbound rate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Sheet1!$C$115:$C$121</c:f>
              <c:numCache>
                <c:formatCode>General</c:formatCode>
                <c:ptCount val="7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128</c:v>
                </c:pt>
              </c:numCache>
            </c:numRef>
          </c:xVal>
          <c:yVal>
            <c:numRef>
              <c:f>Sheet1!$D$115:$D$121</c:f>
              <c:numCache>
                <c:formatCode>General</c:formatCode>
                <c:ptCount val="7"/>
                <c:pt idx="0">
                  <c:v>27.5</c:v>
                </c:pt>
                <c:pt idx="1">
                  <c:v>54.05</c:v>
                </c:pt>
                <c:pt idx="2">
                  <c:v>97.2</c:v>
                </c:pt>
                <c:pt idx="3">
                  <c:v>98.4</c:v>
                </c:pt>
                <c:pt idx="4">
                  <c:v>98.4</c:v>
                </c:pt>
                <c:pt idx="5">
                  <c:v>98.4</c:v>
                </c:pt>
                <c:pt idx="6">
                  <c:v>98.4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B7B-48FF-AA92-44E4AB7A23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1594528"/>
        <c:axId val="411606048"/>
      </c:scatterChart>
      <c:valAx>
        <c:axId val="4115945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Number</a:t>
                </a:r>
                <a:r>
                  <a:rPr lang="en-GB" b="1" baseline="0"/>
                  <a:t> of transfers</a:t>
                </a:r>
                <a:endParaRPr lang="en-GB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1606048"/>
        <c:crosses val="autoZero"/>
        <c:crossBetween val="midCat"/>
      </c:valAx>
      <c:valAx>
        <c:axId val="411606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Network rate (Gb/s)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15945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transfer</a:t>
            </a:r>
            <a:r>
              <a:rPr lang="en-GB" baseline="0"/>
              <a:t> rate per file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Sheet1!$C$115:$C$121</c:f>
              <c:numCache>
                <c:formatCode>General</c:formatCode>
                <c:ptCount val="7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16</c:v>
                </c:pt>
                <c:pt idx="4">
                  <c:v>32</c:v>
                </c:pt>
                <c:pt idx="5">
                  <c:v>64</c:v>
                </c:pt>
                <c:pt idx="6">
                  <c:v>128</c:v>
                </c:pt>
              </c:numCache>
            </c:numRef>
          </c:xVal>
          <c:yVal>
            <c:numRef>
              <c:f>Sheet1!$E$115:$E$121</c:f>
              <c:numCache>
                <c:formatCode>General</c:formatCode>
                <c:ptCount val="7"/>
                <c:pt idx="0">
                  <c:v>1718.75</c:v>
                </c:pt>
                <c:pt idx="1">
                  <c:v>1689.0625</c:v>
                </c:pt>
                <c:pt idx="2">
                  <c:v>1518.75</c:v>
                </c:pt>
                <c:pt idx="3">
                  <c:v>768.75</c:v>
                </c:pt>
                <c:pt idx="4">
                  <c:v>384.375</c:v>
                </c:pt>
                <c:pt idx="5">
                  <c:v>192.1875</c:v>
                </c:pt>
                <c:pt idx="6">
                  <c:v>96.09375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132-4101-B1A5-17B2851AE5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76019680"/>
        <c:axId val="1576008640"/>
      </c:scatterChart>
      <c:valAx>
        <c:axId val="1576019680"/>
        <c:scaling>
          <c:logBase val="2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Number</a:t>
                </a:r>
                <a:r>
                  <a:rPr lang="en-GB" baseline="0"/>
                  <a:t> of transfers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6008640"/>
        <c:crosses val="autoZero"/>
        <c:crossBetween val="midCat"/>
      </c:valAx>
      <c:valAx>
        <c:axId val="1576008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/>
                  <a:t>Network rate (MB/s)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601968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Individual file transfer rate during mixed transfers (50:50) on a single EOS node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{"Write rate"}</c:f>
              <c:strCache>
                <c:ptCount val="1"/>
                <c:pt idx="0">
                  <c:v>Write rate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'mixed reads and writes'!$A$5:$A$11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</c:numCache>
            </c:numRef>
          </c:xVal>
          <c:yVal>
            <c:numRef>
              <c:f>'mixed reads and writes'!N5:N11</c:f>
              <c:numCache>
                <c:formatCode>General</c:formatCode>
                <c:ptCount val="7"/>
                <c:pt idx="0">
                  <c:v>850.625</c:v>
                </c:pt>
                <c:pt idx="1">
                  <c:v>826.56250000000011</c:v>
                </c:pt>
                <c:pt idx="2">
                  <c:v>761.71875</c:v>
                </c:pt>
                <c:pt idx="3">
                  <c:v>597.65625</c:v>
                </c:pt>
                <c:pt idx="4">
                  <c:v>343.16406249999994</c:v>
                </c:pt>
                <c:pt idx="5">
                  <c:v>162.30468749999997</c:v>
                </c:pt>
                <c:pt idx="6">
                  <c:v>78.80859375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B6D-4191-BF67-E9571BB62704}"/>
            </c:ext>
          </c:extLst>
        </c:ser>
        <c:ser>
          <c:idx val="1"/>
          <c:order val="1"/>
          <c:tx>
            <c:strRef>
              <c:f>{"Read rate"}</c:f>
              <c:strCache>
                <c:ptCount val="1"/>
                <c:pt idx="0">
                  <c:v>Read rate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'mixed reads and writes'!A5:A11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</c:numCache>
            </c:numRef>
          </c:xVal>
          <c:yVal>
            <c:numRef>
              <c:f>'mixed reads and writes'!O5:O11</c:f>
              <c:numCache>
                <c:formatCode>General</c:formatCode>
                <c:ptCount val="7"/>
                <c:pt idx="0">
                  <c:v>1646.875</c:v>
                </c:pt>
                <c:pt idx="1">
                  <c:v>1471.875</c:v>
                </c:pt>
                <c:pt idx="2">
                  <c:v>1246.09375</c:v>
                </c:pt>
                <c:pt idx="3">
                  <c:v>624.21875</c:v>
                </c:pt>
                <c:pt idx="4">
                  <c:v>189.453125</c:v>
                </c:pt>
                <c:pt idx="5">
                  <c:v>80.37109375</c:v>
                </c:pt>
                <c:pt idx="6">
                  <c:v>39.746093749999993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B6D-4191-BF67-E9571BB627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34880776"/>
        <c:axId val="567346183"/>
      </c:scatterChart>
      <c:valAx>
        <c:axId val="1334880776"/>
        <c:scaling>
          <c:logBase val="2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 of read/write pairs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7346183"/>
        <c:crosses val="autoZero"/>
        <c:crossBetween val="midCat"/>
      </c:valAx>
      <c:valAx>
        <c:axId val="5673461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File transfer rate (MB/s)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348807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EOS node throughput for mixed read/write (50:50) streaming workload with increasing numbers of transfers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{"Write rate"}</c:f>
              <c:strCache>
                <c:ptCount val="1"/>
                <c:pt idx="0">
                  <c:v>Write rate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'mixed reads and writes'!$A$5:$A$11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</c:numCache>
            </c:numRef>
          </c:xVal>
          <c:yVal>
            <c:numRef>
              <c:f>'mixed reads and writes'!$J$5:$J$11</c:f>
              <c:numCache>
                <c:formatCode>0</c:formatCode>
                <c:ptCount val="7"/>
                <c:pt idx="0">
                  <c:v>6.8049999999999997</c:v>
                </c:pt>
                <c:pt idx="1">
                  <c:v>13.225000000000001</c:v>
                </c:pt>
                <c:pt idx="2">
                  <c:v>24.375</c:v>
                </c:pt>
                <c:pt idx="3">
                  <c:v>38.25</c:v>
                </c:pt>
                <c:pt idx="4">
                  <c:v>43.924999999999997</c:v>
                </c:pt>
                <c:pt idx="5">
                  <c:v>41.55</c:v>
                </c:pt>
                <c:pt idx="6">
                  <c:v>40.35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808-4B78-8394-DD54322EF9E0}"/>
            </c:ext>
          </c:extLst>
        </c:ser>
        <c:ser>
          <c:idx val="1"/>
          <c:order val="1"/>
          <c:tx>
            <c:strRef>
              <c:f>{"Read rate"}</c:f>
              <c:strCache>
                <c:ptCount val="1"/>
                <c:pt idx="0">
                  <c:v>Read rate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'mixed reads and writes'!A5:A11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</c:numCache>
            </c:numRef>
          </c:xVal>
          <c:yVal>
            <c:numRef>
              <c:f>'mixed reads and writes'!L5:L11</c:f>
              <c:numCache>
                <c:formatCode>0</c:formatCode>
                <c:ptCount val="7"/>
                <c:pt idx="0">
                  <c:v>13.175000000000001</c:v>
                </c:pt>
                <c:pt idx="1">
                  <c:v>23.55</c:v>
                </c:pt>
                <c:pt idx="2">
                  <c:v>39.875</c:v>
                </c:pt>
                <c:pt idx="3">
                  <c:v>39.950000000000003</c:v>
                </c:pt>
                <c:pt idx="4">
                  <c:v>24.25</c:v>
                </c:pt>
                <c:pt idx="5">
                  <c:v>20.574999999999999</c:v>
                </c:pt>
                <c:pt idx="6">
                  <c:v>20.349999999999998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808-4B78-8394-DD54322EF9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34880776"/>
        <c:axId val="567346183"/>
      </c:scatterChart>
      <c:valAx>
        <c:axId val="1334880776"/>
        <c:scaling>
          <c:logBase val="2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 of read/write pairs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7346183"/>
        <c:crosses val="autoZero"/>
        <c:crossBetween val="midCat"/>
      </c:valAx>
      <c:valAx>
        <c:axId val="567346183"/>
        <c:scaling>
          <c:logBase val="2"/>
          <c:orientation val="minMax"/>
          <c:min val="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Total rate (Gb/s)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348807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0B499-2C5D-9F69-158A-0FD90CF03B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5AEBDD-3176-1724-A016-B68D29CB73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63270-E77A-E4D2-36F0-E34020EB1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F4498-4E60-46CD-B4FD-0B5B7107F4EA}" type="datetimeFigureOut">
              <a:rPr lang="en-GB" smtClean="0"/>
              <a:t>04/06/2025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36DA4-787B-EC53-A5AF-995FCDBA1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B35E3-AE37-1011-DA33-A3DC39775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DF9A-459C-4232-88BF-A722F89BE9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50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537A6-423F-1220-67B4-561B4CC6E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43967E-523A-BB40-03EC-ED1A6A30D5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9E91E-30AF-EDF7-54AC-F96BA12B2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F4498-4E60-46CD-B4FD-0B5B7107F4EA}" type="datetimeFigureOut">
              <a:rPr lang="en-GB" smtClean="0"/>
              <a:t>04/06/2025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C6D93-8F28-5B59-5DF8-9D9E067FF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85446A-ABFC-EF8A-E2AC-698BD4E4F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DF9A-459C-4232-88BF-A722F89BE9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809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829ACF-2D6B-0F50-80FC-D75962FF18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B56AEF-A80E-E8CC-3BF7-02BE8A003B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5635E6-AFA5-B47B-118A-2ABBE8D09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F4498-4E60-46CD-B4FD-0B5B7107F4EA}" type="datetimeFigureOut">
              <a:rPr lang="en-GB" smtClean="0"/>
              <a:t>04/06/2025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471C7B-5E55-D243-A7B0-3B8193CF0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B30FA-A1E8-DAAD-1589-044A7BD94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DF9A-459C-4232-88BF-A722F89BE9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229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360C9-5051-FE13-29BF-8F3EF4D69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7CDF1-03D4-0CE3-7FED-3301BD263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662C9-19A7-2956-58D1-E9CE423B7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F4498-4E60-46CD-B4FD-0B5B7107F4EA}" type="datetimeFigureOut">
              <a:rPr lang="en-GB" smtClean="0"/>
              <a:t>04/06/2025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EF872F-6B1D-303E-B519-6A1245E84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41F5D5-6343-AD27-F1AE-1924787CF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DF9A-459C-4232-88BF-A722F89BE9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067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EEF37-95E3-3E99-AC7A-0805AA428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7B9BEC-3A1F-F267-16F1-1052556087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3ED314-DF1F-1D5F-6FF7-15C0A36DA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F4498-4E60-46CD-B4FD-0B5B7107F4EA}" type="datetimeFigureOut">
              <a:rPr lang="en-GB" smtClean="0"/>
              <a:t>04/06/2025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A32CE3-AF56-60B9-9B34-AAFCABABC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D8E775-F198-AAD8-905F-1F5EFE0C9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DF9A-459C-4232-88BF-A722F89BE9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550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93245-B124-EED2-0302-0F8BE15E1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87D553-1828-0589-75B4-A1E60FCF60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94B529-4F69-4D8C-1D96-715FCD2DF0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FC6851-6BA0-BAED-520C-D80E6A1F9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F4498-4E60-46CD-B4FD-0B5B7107F4EA}" type="datetimeFigureOut">
              <a:rPr lang="en-GB" smtClean="0"/>
              <a:t>04/06/2025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761895-B260-5514-2BA9-057BEC175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EB48DC-14C6-6006-6944-548CFC9AE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DF9A-459C-4232-88BF-A722F89BE9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112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6DE73-2856-9DF8-6A6E-300FF5753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35650E-EF48-EBCD-EAC3-66B623ED1F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71210C-3280-293D-6BF4-7E13544AF0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F57C8D-B135-922A-BB72-8EC19B2E1C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263987-7DC2-1CCD-1723-0307B62124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B4E6AC-DAEF-6C2E-D2C2-0C3882F58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F4498-4E60-46CD-B4FD-0B5B7107F4EA}" type="datetimeFigureOut">
              <a:rPr lang="en-GB" smtClean="0"/>
              <a:t>04/06/2025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D812AC-163A-4405-320C-80C678562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4C2A4D-9626-1333-095A-6B1D31CDF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DF9A-459C-4232-88BF-A722F89BE9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64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3B116-D12F-859D-78DE-DE53A9C4A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FD69D8-9129-12A1-4DC2-702B3F4C3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F4498-4E60-46CD-B4FD-0B5B7107F4EA}" type="datetimeFigureOut">
              <a:rPr lang="en-GB" smtClean="0"/>
              <a:t>04/06/2025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F903D5-314B-2AC0-9C98-48E8EDABC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8C5B78-80D5-1816-81AB-31F892611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DF9A-459C-4232-88BF-A722F89BE9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905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23DC61-DE7E-117F-403B-1A57A1B9C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F4498-4E60-46CD-B4FD-0B5B7107F4EA}" type="datetimeFigureOut">
              <a:rPr lang="en-GB" smtClean="0"/>
              <a:t>04/06/2025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104FC1-5916-AE92-1489-8DE9CEEC7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7D87B6-01EF-9F91-78E7-9BEBB60F5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DF9A-459C-4232-88BF-A722F89BE9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123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8E9D0-CF71-26A7-DA00-697D40C40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F40E8-F379-AC4E-3749-2C80F6307C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7102F8-478A-315E-5D94-7F18FF2022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DC3B72-14A8-24F8-1D75-D183244FF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F4498-4E60-46CD-B4FD-0B5B7107F4EA}" type="datetimeFigureOut">
              <a:rPr lang="en-GB" smtClean="0"/>
              <a:t>04/06/2025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1A298D-DE63-5ED6-7284-64B06C6C4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73CCC3-D3BB-D1B1-359C-D830F8AF7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DF9A-459C-4232-88BF-A722F89BE9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762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85B8C-B4A7-75CD-F0A7-1AC7A027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85F9CF-E15E-52F6-2B2B-78BCD63A3F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13A544-D820-5ABD-4AFE-1E05AC00C2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E5D11E-F6D9-505B-2A52-9BAB8E00D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F4498-4E60-46CD-B4FD-0B5B7107F4EA}" type="datetimeFigureOut">
              <a:rPr lang="en-GB" smtClean="0"/>
              <a:t>04/06/2025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2B8FA0-1ACE-0DE8-581A-3E9B52F43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954C91-4603-508D-2FA9-A1CE94C70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2DF9A-459C-4232-88BF-A722F89BE9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807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418EB0-AB9F-96C1-E4E5-B1AF328A1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934ABB-3B29-812C-0DA7-EC97D5E499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7EB481-E1BD-ED13-ED2B-9B079C506C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06F4498-4E60-46CD-B4FD-0B5B7107F4EA}" type="datetimeFigureOut">
              <a:rPr lang="en-GB" smtClean="0"/>
              <a:t>04/06/2025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FA8A9-47BC-E87B-F977-17C02878DD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A1390-B964-F711-0264-7526B2A76D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02DF9A-459C-4232-88BF-A722F89BE9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008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fasterdata.es.net/host-tuning/linux/100g-tuning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DEFFD-C4E7-46D8-C445-4A3D399424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 Tier-1 EOS node benchmarking  and tuning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274695-E036-4BC0-E793-9597E2E550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Geroge </a:t>
            </a:r>
            <a:r>
              <a:rPr lang="en-US" dirty="0" err="1"/>
              <a:t>Patargias</a:t>
            </a:r>
            <a:r>
              <a:rPr lang="en-US" dirty="0"/>
              <a:t>, Tom Byrne</a:t>
            </a:r>
          </a:p>
        </p:txBody>
      </p:sp>
    </p:spTree>
    <p:extLst>
      <p:ext uri="{BB962C8B-B14F-4D97-AF65-F5344CB8AC3E}">
        <p14:creationId xmlns:p14="http://schemas.microsoft.com/office/powerpoint/2010/main" val="2479246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0F9FC-CB29-B799-0FC5-D0E46A987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(Current)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BB416C-479A-8A08-506E-AFC91DC94A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The EOS nodes do not have enough CPU to saturate the NIC with mixed reads and writes from the </a:t>
            </a:r>
            <a:r>
              <a:rPr lang="en-US" dirty="0" err="1"/>
              <a:t>NVMe</a:t>
            </a:r>
            <a:r>
              <a:rPr lang="en-US" dirty="0"/>
              <a:t> devices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It would be useful to be able to test an EOS node with a beefier CPU to confirm this </a:t>
            </a:r>
          </a:p>
          <a:p>
            <a:r>
              <a:rPr lang="en-US" dirty="0"/>
              <a:t>Complete replacement of Tier-1 EOS buffer with the new hardware is likely to compromise peak archival ingest rates</a:t>
            </a:r>
            <a:endParaRPr lang="en-US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Sustained archive rate limits may be &lt;10GB/s</a:t>
            </a:r>
          </a:p>
          <a:p>
            <a:r>
              <a:rPr lang="en-US" dirty="0"/>
              <a:t>The new EOS nodes have demonstrated enough performance to be added to the existing buffer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4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70D3D14-F8E1-DD7D-B11D-FE9A03ECD9CE}"/>
              </a:ext>
            </a:extLst>
          </p:cNvPr>
          <p:cNvSpPr txBox="1"/>
          <p:nvPr/>
        </p:nvSpPr>
        <p:spPr>
          <a:xfrm>
            <a:off x="30302" y="290547"/>
            <a:ext cx="97511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>
                <a:latin typeface="Arial "/>
              </a:rPr>
              <a:t>antares-eos26 has been installed with EOS and had its SSD partitioned as EOS FS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A3D893-7522-43A6-8C62-F4456146DDE2}"/>
              </a:ext>
            </a:extLst>
          </p:cNvPr>
          <p:cNvSpPr txBox="1"/>
          <p:nvPr/>
        </p:nvSpPr>
        <p:spPr>
          <a:xfrm>
            <a:off x="30302" y="1388237"/>
            <a:ext cx="97511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>
                <a:latin typeface="Arial "/>
              </a:rPr>
              <a:t>Deployed in the default space of the Antares Tier-1 preprod instance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A70334-101E-5EBC-1561-7F62C30F9C86}"/>
              </a:ext>
            </a:extLst>
          </p:cNvPr>
          <p:cNvSpPr txBox="1"/>
          <p:nvPr/>
        </p:nvSpPr>
        <p:spPr>
          <a:xfrm>
            <a:off x="30302" y="2322546"/>
            <a:ext cx="97511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>
                <a:latin typeface="Arial "/>
              </a:rPr>
              <a:t>Network tuning has been applied (as per </a:t>
            </a:r>
            <a:r>
              <a:rPr lang="en-GB" sz="2200" dirty="0">
                <a:latin typeface="Arial "/>
                <a:hlinkClick r:id="rId2"/>
              </a:rPr>
              <a:t>https://fasterdata.es.net/host-tuning/linux/100g-tuning/</a:t>
            </a:r>
            <a:r>
              <a:rPr lang="en-GB" sz="2200" dirty="0">
                <a:latin typeface="Arial "/>
              </a:rPr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1D9BB0-9A84-AD93-4615-6598C77D5533}"/>
              </a:ext>
            </a:extLst>
          </p:cNvPr>
          <p:cNvSpPr txBox="1"/>
          <p:nvPr/>
        </p:nvSpPr>
        <p:spPr>
          <a:xfrm>
            <a:off x="270933" y="3504907"/>
            <a:ext cx="6096000" cy="286232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spAutoFit/>
          </a:bodyPr>
          <a:lstStyle/>
          <a:p>
            <a:r>
              <a:rPr lang="en-GB" b="1" dirty="0" err="1"/>
              <a:t>net.core.rmem_max</a:t>
            </a:r>
            <a:r>
              <a:rPr lang="en-GB" b="1" dirty="0"/>
              <a:t>=2147483647</a:t>
            </a:r>
          </a:p>
          <a:p>
            <a:r>
              <a:rPr lang="en-GB" b="1" dirty="0" err="1"/>
              <a:t>net.core.wmem_max</a:t>
            </a:r>
            <a:r>
              <a:rPr lang="en-GB" b="1" dirty="0"/>
              <a:t>=2147483647</a:t>
            </a:r>
          </a:p>
          <a:p>
            <a:r>
              <a:rPr lang="en-GB" b="1" dirty="0"/>
              <a:t>net.ipv4.tcp_rmem='4096 131072 1073741824'</a:t>
            </a:r>
          </a:p>
          <a:p>
            <a:r>
              <a:rPr lang="en-GB" b="1" dirty="0"/>
              <a:t>net.ipv4.tcp_wmem='4096 16384 1073741824'</a:t>
            </a:r>
          </a:p>
          <a:p>
            <a:r>
              <a:rPr lang="en-GB" b="1" dirty="0" err="1"/>
              <a:t>net.core.optmem_max</a:t>
            </a:r>
            <a:r>
              <a:rPr lang="en-GB" b="1" dirty="0"/>
              <a:t>=1048576</a:t>
            </a:r>
          </a:p>
          <a:p>
            <a:r>
              <a:rPr lang="en-GB" b="1" dirty="0"/>
              <a:t>net.ipv4.tcp_sack=1</a:t>
            </a:r>
          </a:p>
          <a:p>
            <a:endParaRPr lang="en-GB" b="1" dirty="0"/>
          </a:p>
          <a:p>
            <a:r>
              <a:rPr lang="en-GB" b="1" dirty="0" err="1"/>
              <a:t>ethtool</a:t>
            </a:r>
            <a:r>
              <a:rPr lang="en-GB" b="1" dirty="0"/>
              <a:t> -G eth0 </a:t>
            </a:r>
            <a:r>
              <a:rPr lang="en-GB" b="1" dirty="0" err="1"/>
              <a:t>rx</a:t>
            </a:r>
            <a:r>
              <a:rPr lang="en-GB" b="1" dirty="0"/>
              <a:t> 8192 </a:t>
            </a:r>
            <a:r>
              <a:rPr lang="en-GB" b="1" dirty="0" err="1"/>
              <a:t>tx</a:t>
            </a:r>
            <a:r>
              <a:rPr lang="en-GB" b="1" dirty="0"/>
              <a:t> 8192</a:t>
            </a:r>
          </a:p>
          <a:p>
            <a:r>
              <a:rPr lang="en-GB" b="1" dirty="0" err="1"/>
              <a:t>ethtool</a:t>
            </a:r>
            <a:r>
              <a:rPr lang="en-GB" b="1" dirty="0"/>
              <a:t> -C eth0 adaptive-</a:t>
            </a:r>
            <a:r>
              <a:rPr lang="en-GB" b="1" dirty="0" err="1"/>
              <a:t>rx</a:t>
            </a:r>
            <a:r>
              <a:rPr lang="en-GB" b="1" dirty="0"/>
              <a:t> on adaptive-</a:t>
            </a:r>
            <a:r>
              <a:rPr lang="en-GB" b="1" dirty="0" err="1"/>
              <a:t>tx</a:t>
            </a:r>
            <a:r>
              <a:rPr lang="en-GB" b="1" dirty="0"/>
              <a:t> on</a:t>
            </a:r>
          </a:p>
          <a:p>
            <a:r>
              <a:rPr lang="en-GB" b="1" dirty="0" err="1"/>
              <a:t>ethtool</a:t>
            </a:r>
            <a:r>
              <a:rPr lang="en-GB" b="1" dirty="0"/>
              <a:t> -A eth0 </a:t>
            </a:r>
            <a:r>
              <a:rPr lang="en-GB" b="1" dirty="0" err="1"/>
              <a:t>rx</a:t>
            </a:r>
            <a:r>
              <a:rPr lang="en-GB" b="1" dirty="0"/>
              <a:t> on </a:t>
            </a:r>
            <a:r>
              <a:rPr lang="en-GB" b="1" dirty="0" err="1"/>
              <a:t>tx</a:t>
            </a:r>
            <a:r>
              <a:rPr lang="en-GB" b="1" dirty="0"/>
              <a:t> 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052B1C-7F80-74B3-FB04-A88156152CD1}"/>
              </a:ext>
            </a:extLst>
          </p:cNvPr>
          <p:cNvSpPr txBox="1"/>
          <p:nvPr/>
        </p:nvSpPr>
        <p:spPr>
          <a:xfrm>
            <a:off x="6590522" y="3654292"/>
            <a:ext cx="54575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>
                <a:latin typeface="Arial "/>
              </a:rPr>
              <a:t>/sys/block/</a:t>
            </a:r>
            <a:r>
              <a:rPr lang="en-GB" sz="2200" dirty="0" err="1">
                <a:latin typeface="Arial "/>
              </a:rPr>
              <a:t>nvme</a:t>
            </a:r>
            <a:r>
              <a:rPr lang="en-GB" sz="2200" dirty="0">
                <a:latin typeface="Arial "/>
              </a:rPr>
              <a:t>*n1/queue/</a:t>
            </a:r>
            <a:r>
              <a:rPr lang="en-GB" sz="2200" dirty="0" err="1">
                <a:latin typeface="Arial "/>
              </a:rPr>
              <a:t>read_ahead_kb</a:t>
            </a:r>
            <a:r>
              <a:rPr lang="en-GB" sz="2200" dirty="0">
                <a:latin typeface="Arial "/>
              </a:rPr>
              <a:t> to 8192</a:t>
            </a:r>
          </a:p>
        </p:txBody>
      </p:sp>
    </p:spTree>
    <p:extLst>
      <p:ext uri="{BB962C8B-B14F-4D97-AF65-F5344CB8AC3E}">
        <p14:creationId xmlns:p14="http://schemas.microsoft.com/office/powerpoint/2010/main" val="487201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7E2963B-49C4-D030-5C54-9F70CDD54A1A}"/>
              </a:ext>
            </a:extLst>
          </p:cNvPr>
          <p:cNvSpPr>
            <a:spLocks noGrp="1"/>
          </p:cNvSpPr>
          <p:nvPr/>
        </p:nvSpPr>
        <p:spPr>
          <a:xfrm>
            <a:off x="709952" y="20694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>
                <a:latin typeface="Arial"/>
                <a:cs typeface="Arial"/>
              </a:rPr>
              <a:t>Pure NIC testing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58FA3D-3FA7-ECD5-90AC-1152FD9B537E}"/>
              </a:ext>
            </a:extLst>
          </p:cNvPr>
          <p:cNvSpPr txBox="1"/>
          <p:nvPr/>
        </p:nvSpPr>
        <p:spPr>
          <a:xfrm>
            <a:off x="4904" y="917081"/>
            <a:ext cx="97511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>
                <a:latin typeface="Arial "/>
              </a:rPr>
              <a:t>8 x iperf3 transfers from another of the new EOS nodes (antares-eos24) can saturate the100G NIC card of antares-eos26</a:t>
            </a:r>
          </a:p>
        </p:txBody>
      </p:sp>
      <p:pic>
        <p:nvPicPr>
          <p:cNvPr id="7" name="Picture 6" descr="A screen shot of a graph&#10;&#10;AI-generated content may be incorrect.">
            <a:extLst>
              <a:ext uri="{FF2B5EF4-FFF2-40B4-BE49-F238E27FC236}">
                <a16:creationId xmlns:a16="http://schemas.microsoft.com/office/drawing/2014/main" id="{F821F5DE-D16C-8E71-B949-BDFB004675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20" y="2144916"/>
            <a:ext cx="5264250" cy="2709288"/>
          </a:xfrm>
          <a:prstGeom prst="rect">
            <a:avLst/>
          </a:prstGeom>
        </p:spPr>
      </p:pic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1940AD4-77AF-92E8-3D08-6F26D2A934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84" b="276"/>
          <a:stretch/>
        </p:blipFill>
        <p:spPr>
          <a:xfrm>
            <a:off x="6426195" y="2138863"/>
            <a:ext cx="5460397" cy="26706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7EB568E-721C-8C4A-171A-0D745F4D401A}"/>
              </a:ext>
            </a:extLst>
          </p:cNvPr>
          <p:cNvSpPr txBox="1"/>
          <p:nvPr/>
        </p:nvSpPr>
        <p:spPr>
          <a:xfrm>
            <a:off x="7823200" y="5085885"/>
            <a:ext cx="25574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latin typeface="Arial "/>
              </a:rPr>
              <a:t>antares-eos24 (client)</a:t>
            </a:r>
            <a:endParaRPr lang="en-GB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4FB41A-849B-ACA6-80A5-1DE2C0EFE23C}"/>
              </a:ext>
            </a:extLst>
          </p:cNvPr>
          <p:cNvSpPr txBox="1"/>
          <p:nvPr/>
        </p:nvSpPr>
        <p:spPr>
          <a:xfrm>
            <a:off x="1607436" y="5071635"/>
            <a:ext cx="27613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latin typeface="Arial "/>
              </a:rPr>
              <a:t>antares-eos2</a:t>
            </a:r>
            <a:r>
              <a:rPr lang="en-GB" b="1" dirty="0">
                <a:latin typeface="Arial "/>
              </a:rPr>
              <a:t>6</a:t>
            </a:r>
            <a:r>
              <a:rPr lang="en-GB" sz="1800" b="1" dirty="0">
                <a:latin typeface="Arial "/>
              </a:rPr>
              <a:t> (server)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883119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D3C5F8-064E-5BC3-1A90-31043E2B17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FB06CBE-ABB6-CBD6-45F4-2EE72242E805}"/>
              </a:ext>
            </a:extLst>
          </p:cNvPr>
          <p:cNvSpPr>
            <a:spLocks noGrp="1"/>
          </p:cNvSpPr>
          <p:nvPr/>
        </p:nvSpPr>
        <p:spPr>
          <a:xfrm>
            <a:off x="709952" y="20694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>
                <a:latin typeface="Arial"/>
                <a:cs typeface="Arial"/>
              </a:rPr>
              <a:t>Multiple XRootD transfers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B9C3D1-A115-8DB9-C296-B7C0128D8E35}"/>
              </a:ext>
            </a:extLst>
          </p:cNvPr>
          <p:cNvSpPr txBox="1"/>
          <p:nvPr/>
        </p:nvSpPr>
        <p:spPr>
          <a:xfrm>
            <a:off x="4904" y="917081"/>
            <a:ext cx="97511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>
                <a:latin typeface="Arial "/>
              </a:rPr>
              <a:t>A sweep of 2, 4, 8, 16, 32, 64, 128 </a:t>
            </a:r>
            <a:r>
              <a:rPr lang="en-GB" sz="2200" dirty="0" err="1">
                <a:latin typeface="Arial "/>
              </a:rPr>
              <a:t>XrootD</a:t>
            </a:r>
            <a:r>
              <a:rPr lang="en-GB" sz="2200" dirty="0">
                <a:latin typeface="Arial "/>
              </a:rPr>
              <a:t> transfers of 10G files initiated from antares-eos24,25 to antares-eos26</a:t>
            </a:r>
          </a:p>
        </p:txBody>
      </p:sp>
      <p:pic>
        <p:nvPicPr>
          <p:cNvPr id="9" name="Picture 8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03119ADA-70B5-A2D5-F761-0A12E9517D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552" y="2042842"/>
            <a:ext cx="10600899" cy="432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051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0CECF28-D15E-7993-F2C2-BAF37F79F643}"/>
              </a:ext>
            </a:extLst>
          </p:cNvPr>
          <p:cNvSpPr>
            <a:spLocks noGrp="1"/>
          </p:cNvSpPr>
          <p:nvPr/>
        </p:nvSpPr>
        <p:spPr>
          <a:xfrm>
            <a:off x="709952" y="20694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>
                <a:latin typeface="Arial"/>
                <a:cs typeface="Arial"/>
              </a:rPr>
              <a:t>Multiple XRootD transfers (writes)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948F36-E11A-DDDB-3329-286EBA8EC42F}"/>
              </a:ext>
            </a:extLst>
          </p:cNvPr>
          <p:cNvSpPr txBox="1"/>
          <p:nvPr/>
        </p:nvSpPr>
        <p:spPr>
          <a:xfrm>
            <a:off x="4904" y="917081"/>
            <a:ext cx="10515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>
                <a:latin typeface="Arial "/>
              </a:rPr>
              <a:t>Aggregate performance and individual file rates start degrading after 8 transfers 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27E1ED6D-6F96-756B-118C-404D962C00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372832"/>
              </p:ext>
            </p:extLst>
          </p:nvPr>
        </p:nvGraphicFramePr>
        <p:xfrm>
          <a:off x="5816600" y="1787034"/>
          <a:ext cx="5212080" cy="3127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1E5BC1F1-F501-C484-F543-23CCE480DA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526959"/>
              </p:ext>
            </p:extLst>
          </p:nvPr>
        </p:nvGraphicFramePr>
        <p:xfrm>
          <a:off x="347131" y="1701792"/>
          <a:ext cx="5257800" cy="3154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46141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0324CD-0EF3-4AE8-3DBA-C7ED30F59D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FFF78B-30A8-E64E-1902-5EEEC5C70B9B}"/>
              </a:ext>
            </a:extLst>
          </p:cNvPr>
          <p:cNvSpPr>
            <a:spLocks noGrp="1"/>
          </p:cNvSpPr>
          <p:nvPr/>
        </p:nvSpPr>
        <p:spPr>
          <a:xfrm>
            <a:off x="709952" y="20694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>
                <a:latin typeface="Arial"/>
                <a:cs typeface="Arial"/>
              </a:rPr>
              <a:t>Multiple XRootD transfers (reads)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5F65AB-1F28-5E51-64F3-642AB7C17B83}"/>
              </a:ext>
            </a:extLst>
          </p:cNvPr>
          <p:cNvSpPr txBox="1"/>
          <p:nvPr/>
        </p:nvSpPr>
        <p:spPr>
          <a:xfrm>
            <a:off x="4904" y="917081"/>
            <a:ext cx="10515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>
                <a:latin typeface="Arial "/>
              </a:rPr>
              <a:t>Aggregate performance plateaus after </a:t>
            </a:r>
            <a:r>
              <a:rPr lang="en-GB" sz="2200">
                <a:latin typeface="Arial "/>
              </a:rPr>
              <a:t>8 transfers to ~98Gb/s </a:t>
            </a:r>
            <a:endParaRPr lang="en-GB" sz="2200" dirty="0">
              <a:latin typeface="Arial "/>
            </a:endParaRP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19D9BA17-13B3-2DEB-C2E9-5EA0B01912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5023825"/>
              </p:ext>
            </p:extLst>
          </p:nvPr>
        </p:nvGraphicFramePr>
        <p:xfrm>
          <a:off x="304801" y="2244355"/>
          <a:ext cx="5074920" cy="3044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66D21DE6-77A5-2A96-87D0-4DD0D2A746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3837239"/>
              </p:ext>
            </p:extLst>
          </p:nvPr>
        </p:nvGraphicFramePr>
        <p:xfrm>
          <a:off x="6096000" y="2244355"/>
          <a:ext cx="5074920" cy="3044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7858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EE62C-52AD-8900-597A-E426EEA1E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Mixed (50:50) transfers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AF5A245-14FE-4814-A325-AA721F25F725}"/>
              </a:ext>
              <a:ext uri="{147F2762-F138-4A5C-976F-8EAC2B608ADB}">
                <a16:predDERef xmlns:a16="http://schemas.microsoft.com/office/drawing/2014/main" pred="{CA914C17-2D3E-333E-7052-37C4C0585B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0339658"/>
              </p:ext>
            </p:extLst>
          </p:nvPr>
        </p:nvGraphicFramePr>
        <p:xfrm>
          <a:off x="5824147" y="1717154"/>
          <a:ext cx="4572000" cy="4229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CA914C17-2D3E-333E-7052-37C4C0585B2C}"/>
              </a:ext>
              <a:ext uri="{147F2762-F138-4A5C-976F-8EAC2B608ADB}">
                <a16:predDERef xmlns:a16="http://schemas.microsoft.com/office/drawing/2014/main" pred="{A12619CA-4D18-865D-0652-865DC58D61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1212146"/>
              </p:ext>
            </p:extLst>
          </p:nvPr>
        </p:nvGraphicFramePr>
        <p:xfrm>
          <a:off x="764967" y="1792105"/>
          <a:ext cx="4572000" cy="4229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25655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5FC17-BFAF-CC2A-3B95-9D1EE388D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330846" cy="1344300"/>
          </a:xfrm>
        </p:spPr>
        <p:txBody>
          <a:bodyPr/>
          <a:lstStyle/>
          <a:p>
            <a:r>
              <a:rPr lang="en-US" dirty="0"/>
              <a:t>Mixed workload observations</a:t>
            </a:r>
          </a:p>
        </p:txBody>
      </p:sp>
      <p:pic>
        <p:nvPicPr>
          <p:cNvPr id="7" name="Content Placeholder 6" descr="A graph with green lines and numbers&#10;&#10;AI-generated content may be incorrect.">
            <a:extLst>
              <a:ext uri="{FF2B5EF4-FFF2-40B4-BE49-F238E27FC236}">
                <a16:creationId xmlns:a16="http://schemas.microsoft.com/office/drawing/2014/main" id="{3A3F70C7-CC9A-436D-334A-D5C1186978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08218" y="126741"/>
            <a:ext cx="4958744" cy="3302026"/>
          </a:xfrm>
        </p:spPr>
      </p:pic>
      <p:pic>
        <p:nvPicPr>
          <p:cNvPr id="8" name="Picture 7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E432149B-31C7-7323-F5F2-80A610F09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3029" y="3607554"/>
            <a:ext cx="4691453" cy="2278662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61143BB-5F9C-C88F-15E7-D92AB9558CD1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5999814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CPU usage maxing out during test from 16 r/w pairs upwards</a:t>
            </a:r>
          </a:p>
          <a:p>
            <a:r>
              <a:rPr lang="en-US" dirty="0"/>
              <a:t>Minimal </a:t>
            </a:r>
            <a:r>
              <a:rPr lang="en-US" err="1"/>
              <a:t>IOwait</a:t>
            </a:r>
            <a:r>
              <a:rPr lang="en-US" dirty="0"/>
              <a:t> backs up observation of low </a:t>
            </a:r>
            <a:r>
              <a:rPr lang="en-US" err="1"/>
              <a:t>NVMe</a:t>
            </a:r>
            <a:r>
              <a:rPr lang="en-US" dirty="0"/>
              <a:t> </a:t>
            </a:r>
            <a:r>
              <a:rPr lang="en-US" err="1"/>
              <a:t>utilisation</a:t>
            </a:r>
            <a:r>
              <a:rPr lang="en-US" dirty="0"/>
              <a:t> – not a block device limit</a:t>
            </a:r>
          </a:p>
          <a:p>
            <a:r>
              <a:rPr lang="en-US" dirty="0"/>
              <a:t>A single </a:t>
            </a:r>
            <a:r>
              <a:rPr lang="en-US" dirty="0" err="1"/>
              <a:t>Epyc</a:t>
            </a:r>
            <a:r>
              <a:rPr lang="en-US" dirty="0"/>
              <a:t> 9124 CPU specified for these nodes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Possibly too few CPU cycles available to achieve 100Gb/s to the </a:t>
            </a:r>
            <a:r>
              <a:rPr lang="en-US" dirty="0" err="1"/>
              <a:t>NVMes</a:t>
            </a:r>
          </a:p>
          <a:p>
            <a:r>
              <a:rPr lang="en-US" dirty="0"/>
              <a:t>We can limit the number of transfers to each filesystem (</a:t>
            </a:r>
            <a:r>
              <a:rPr lang="en-US" err="1"/>
              <a:t>NVMe</a:t>
            </a:r>
            <a:r>
              <a:rPr lang="en-US" dirty="0"/>
              <a:t>)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To ensure maximum throughput, the limit would need to be around 2 open files per </a:t>
            </a:r>
            <a:r>
              <a:rPr lang="en-US" dirty="0" err="1"/>
              <a:t>NVMe</a:t>
            </a:r>
            <a:r>
              <a:rPr lang="en-US" dirty="0"/>
              <a:t> – or ~50 files per space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633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2CD00-BE55-6503-E31E-8DB60DCBE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Archive buffer historical open files</a:t>
            </a:r>
          </a:p>
        </p:txBody>
      </p:sp>
      <p:pic>
        <p:nvPicPr>
          <p:cNvPr id="5" name="Picture 4" descr="A graph with blue lines&#10;&#10;AI-generated content may be incorrect.">
            <a:extLst>
              <a:ext uri="{FF2B5EF4-FFF2-40B4-BE49-F238E27FC236}">
                <a16:creationId xmlns:a16="http://schemas.microsoft.com/office/drawing/2014/main" id="{4DE62E1C-0DC7-A21F-FB93-5CFF520E0C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5487" y="4423895"/>
            <a:ext cx="5978421" cy="2269917"/>
          </a:xfrm>
          <a:prstGeom prst="rect">
            <a:avLst/>
          </a:prstGeom>
        </p:spPr>
      </p:pic>
      <p:pic>
        <p:nvPicPr>
          <p:cNvPr id="6" name="Picture 5" descr="A graph with green lines&#10;&#10;AI-generated content may be incorrect.">
            <a:extLst>
              <a:ext uri="{FF2B5EF4-FFF2-40B4-BE49-F238E27FC236}">
                <a16:creationId xmlns:a16="http://schemas.microsoft.com/office/drawing/2014/main" id="{65DF3E70-607A-E599-E484-62A7F64535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1510" y="1846679"/>
            <a:ext cx="5981390" cy="2277725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8CDB114-BEFF-1DE8-334E-9836E0807A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06781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Historical data of number of open files in the archival buffer indicates that an open file limit will impact VO write patterns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and not applying a limit will result in performance drop-off</a:t>
            </a:r>
          </a:p>
          <a:p>
            <a:r>
              <a:rPr lang="en-US" dirty="0"/>
              <a:t>Data taken from a period of intense archival in summer 2024</a:t>
            </a:r>
            <a:endParaRPr lang="en-US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300377-35A0-C258-8FFB-73216F95CEE8}"/>
              </a:ext>
            </a:extLst>
          </p:cNvPr>
          <p:cNvSpPr txBox="1"/>
          <p:nvPr/>
        </p:nvSpPr>
        <p:spPr>
          <a:xfrm>
            <a:off x="8883528" y="4421311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Reads (from tape servers)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7D0A29-5197-C823-D913-470D6B549820}"/>
              </a:ext>
            </a:extLst>
          </p:cNvPr>
          <p:cNvSpPr txBox="1"/>
          <p:nvPr/>
        </p:nvSpPr>
        <p:spPr>
          <a:xfrm>
            <a:off x="8871036" y="1847997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Writes (from CERN)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972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8b6a376-8c7b-4d46-828f-e758e6273611" xsi:nil="true"/>
    <lcf76f155ced4ddcb4097134ff3c332f xmlns="95782c1f-4172-4203-b8d9-2cefa18d8f16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6627C6BBDE2C4E9772C80BA6005F8D" ma:contentTypeVersion="14" ma:contentTypeDescription="Create a new document." ma:contentTypeScope="" ma:versionID="7e4f27adb5b43b7344cfd170891fda37">
  <xsd:schema xmlns:xsd="http://www.w3.org/2001/XMLSchema" xmlns:xs="http://www.w3.org/2001/XMLSchema" xmlns:p="http://schemas.microsoft.com/office/2006/metadata/properties" xmlns:ns2="95782c1f-4172-4203-b8d9-2cefa18d8f16" xmlns:ns3="98b6a376-8c7b-4d46-828f-e758e6273611" targetNamespace="http://schemas.microsoft.com/office/2006/metadata/properties" ma:root="true" ma:fieldsID="4c169b621b5e1d1923177c28d09d11ae" ns2:_="" ns3:_="">
    <xsd:import namespace="95782c1f-4172-4203-b8d9-2cefa18d8f16"/>
    <xsd:import namespace="98b6a376-8c7b-4d46-828f-e758e62736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782c1f-4172-4203-b8d9-2cefa18d8f1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b6a376-8c7b-4d46-828f-e758e627361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ddb89b8-f3be-4c9d-8e3f-2de2b0e4b56c}" ma:internalName="TaxCatchAll" ma:showField="CatchAllData" ma:web="98b6a376-8c7b-4d46-828f-e758e62736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9BE01D-1778-4D92-9311-A2BA076369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7E5104-26D8-4CBE-8366-918B24F7280C}">
  <ds:schemaRefs>
    <ds:schemaRef ds:uri="http://schemas.microsoft.com/office/2006/metadata/properties"/>
    <ds:schemaRef ds:uri="http://schemas.microsoft.com/office/infopath/2007/PartnerControls"/>
    <ds:schemaRef ds:uri="98b6a376-8c7b-4d46-828f-e758e6273611"/>
    <ds:schemaRef ds:uri="95782c1f-4172-4203-b8d9-2cefa18d8f16"/>
  </ds:schemaRefs>
</ds:datastoreItem>
</file>

<file path=customXml/itemProps3.xml><?xml version="1.0" encoding="utf-8"?>
<ds:datastoreItem xmlns:ds="http://schemas.openxmlformats.org/officeDocument/2006/customXml" ds:itemID="{46421E27-575B-40D9-A9DB-0174750612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5782c1f-4172-4203-b8d9-2cefa18d8f16"/>
    <ds:schemaRef ds:uri="98b6a376-8c7b-4d46-828f-e758e62736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298</Words>
  <Application>Microsoft Office PowerPoint</Application>
  <PresentationFormat>Widescreen</PresentationFormat>
  <Paragraphs>36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New Tier-1 EOS node benchmarking  and tuning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Mixed (50:50) transfers</vt:lpstr>
      <vt:lpstr>Mixed workload observations</vt:lpstr>
      <vt:lpstr>Archive buffer historical open files</vt:lpstr>
      <vt:lpstr>(Current) 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Patargias, George (STFC,RAL,SC)</dc:creator>
  <cp:lastModifiedBy>Patargias, George (STFC,RAL,SC)</cp:lastModifiedBy>
  <cp:revision>249</cp:revision>
  <dcterms:created xsi:type="dcterms:W3CDTF">2025-05-21T08:12:34Z</dcterms:created>
  <dcterms:modified xsi:type="dcterms:W3CDTF">2025-06-04T12:50:55Z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0x0101005A6627C6BBDE2C4E9772C80BA6005F8D</vt:lpwstr>
  </property>
  <property fmtid="{D5CDD505-2E9C-101B-9397-08002B2CF9AE}" pid="3" name="MediaServiceImageTags">
    <vt:lpwstr/>
  </property>
</Properties>
</file>