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10"/>
  </p:notesMasterIdLst>
  <p:handoutMasterIdLst>
    <p:handoutMasterId r:id="rId11"/>
  </p:handoutMasterIdLst>
  <p:sldIdLst>
    <p:sldId id="1375" r:id="rId2"/>
    <p:sldId id="1639" r:id="rId3"/>
    <p:sldId id="1643" r:id="rId4"/>
    <p:sldId id="1637" r:id="rId5"/>
    <p:sldId id="1638" r:id="rId6"/>
    <p:sldId id="1640" r:id="rId7"/>
    <p:sldId id="1642" r:id="rId8"/>
    <p:sldId id="1641" r:id="rId9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7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E40"/>
    <a:srgbClr val="FF6600"/>
    <a:srgbClr val="0000FF"/>
    <a:srgbClr val="D60093"/>
    <a:srgbClr val="3399FF"/>
    <a:srgbClr val="99FF99"/>
    <a:srgbClr val="FFCC99"/>
    <a:srgbClr val="99FFCC"/>
    <a:srgbClr val="CCFFFF"/>
    <a:srgbClr val="00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31" autoAdjust="0"/>
    <p:restoredTop sz="85169" autoAdjust="0"/>
  </p:normalViewPr>
  <p:slideViewPr>
    <p:cSldViewPr>
      <p:cViewPr varScale="1">
        <p:scale>
          <a:sx n="77" d="100"/>
          <a:sy n="77" d="100"/>
        </p:scale>
        <p:origin x="1140" y="84"/>
      </p:cViewPr>
      <p:guideLst>
        <p:guide orient="horz" pos="1872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6/12/2025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6561739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Espace réservé du texte 29"/>
          <p:cNvSpPr>
            <a:spLocks noGrp="1"/>
          </p:cNvSpPr>
          <p:nvPr>
            <p:ph idx="1"/>
          </p:nvPr>
        </p:nvSpPr>
        <p:spPr>
          <a:xfrm>
            <a:off x="599403" y="1201510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 lIns="108000"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Espace réservé du texte 29"/>
          <p:cNvSpPr>
            <a:spLocks noGrp="1"/>
          </p:cNvSpPr>
          <p:nvPr>
            <p:ph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46184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6216094" cy="71426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5640020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 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8135" y="6242864"/>
            <a:ext cx="934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Polarization and energy calibration : LCC - GHC optics comparison – June 2025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9" r:id="rId3"/>
    <p:sldLayoutId id="2147486927" r:id="rId4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Lucida Grande"/>
        <a:buChar char="►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accent2"/>
        </a:buClr>
        <a:buSzPct val="75000"/>
        <a:buFont typeface="Lucida Grande"/>
        <a:buChar char="►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1"/>
        </a:buClr>
        <a:buSzPct val="75000"/>
        <a:buFont typeface="Lucida Grande"/>
        <a:buChar char="►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19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0FA0A8-7F5F-FE7D-2A3B-F3D381BDD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2185" y="702245"/>
            <a:ext cx="9099227" cy="115215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Comparison criteria for GHC and LCC: Polarization and energy calibration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49518C3-A784-0F35-AFA4-9BA906D6A239}"/>
              </a:ext>
            </a:extLst>
          </p:cNvPr>
          <p:cNvSpPr txBox="1"/>
          <p:nvPr/>
        </p:nvSpPr>
        <p:spPr>
          <a:xfrm>
            <a:off x="2359143" y="2967335"/>
            <a:ext cx="76266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+mj-lt"/>
              </a:rPr>
              <a:t>W. Hoefle, J. Keintzel, R. Kieffer, J. Wenninger, Y. Wu </a:t>
            </a:r>
            <a:endParaRPr lang="en-GB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2461448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8BAE39-6C38-4B86-873E-21ED351D5A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7A5AC3F-31A3-B658-77D1-76F5C59049EC}"/>
              </a:ext>
            </a:extLst>
          </p:cNvPr>
          <p:cNvSpPr txBox="1">
            <a:spLocks/>
          </p:cNvSpPr>
          <p:nvPr/>
        </p:nvSpPr>
        <p:spPr>
          <a:xfrm>
            <a:off x="622575" y="1207360"/>
            <a:ext cx="11055019" cy="4295510"/>
          </a:xfrm>
          <a:prstGeom prst="rect">
            <a:avLst/>
          </a:prstGeom>
        </p:spPr>
        <p:txBody>
          <a:bodyPr>
            <a:normAutofit/>
          </a:bodyPr>
          <a:lstStyle>
            <a:lvl1pPr marL="354013" indent="-317500" algn="l" rtl="0" eaLnBrk="1" latinLnBrk="0" hangingPunct="1">
              <a:spcBef>
                <a:spcPct val="20000"/>
              </a:spcBef>
              <a:buClr>
                <a:schemeClr val="tx1"/>
              </a:buClr>
              <a:buSzPct val="75000"/>
              <a:buFont typeface="Lucida Grande"/>
              <a:buChar char="►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20725" indent="-366713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5000"/>
              <a:buFont typeface="Lucida Grande"/>
              <a:buChar char="►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5000"/>
              <a:buFont typeface="Lucida Grande"/>
              <a:buChar char="►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sz="2000" dirty="0"/>
              <a:t>The interest in transverse polarization is driven by the requirement for accurate CM energy determination.</a:t>
            </a:r>
          </a:p>
          <a:p>
            <a:pPr lvl="1" fontAlgn="auto">
              <a:spcAft>
                <a:spcPts val="0"/>
              </a:spcAft>
            </a:pPr>
            <a:r>
              <a:rPr lang="en-US" sz="1600" dirty="0"/>
              <a:t>No specific optimization in either lattice to “optimize” polarization.</a:t>
            </a:r>
          </a:p>
          <a:p>
            <a:pPr lvl="1" fontAlgn="auto">
              <a:spcAft>
                <a:spcPts val="0"/>
              </a:spcAft>
            </a:pPr>
            <a:r>
              <a:rPr lang="en-US" sz="1600" dirty="0"/>
              <a:t>Either natural build-up (side effect of synchrotron radiation emission) or injection of polarized beams.</a:t>
            </a:r>
          </a:p>
          <a:p>
            <a:pPr fontAlgn="auto">
              <a:spcAft>
                <a:spcPts val="0"/>
              </a:spcAft>
            </a:pPr>
            <a:endParaRPr lang="en-US" sz="2000" dirty="0"/>
          </a:p>
          <a:p>
            <a:pPr fontAlgn="auto">
              <a:spcAft>
                <a:spcPts val="0"/>
              </a:spcAft>
            </a:pPr>
            <a:r>
              <a:rPr lang="en-US" sz="2000" dirty="0"/>
              <a:t>Resonant depolarization with an RF kicker is used to determine the spin precession frequency </a:t>
            </a:r>
            <a:r>
              <a:rPr lang="en-US" sz="2000" dirty="0">
                <a:sym typeface="Wingdings" panose="05000000000000000000" pitchFamily="2" charset="2"/>
              </a:rPr>
              <a:t> average beam energy.</a:t>
            </a:r>
          </a:p>
          <a:p>
            <a:pPr lvl="1" fontAlgn="auto">
              <a:spcAft>
                <a:spcPts val="0"/>
              </a:spcAft>
            </a:pPr>
            <a:r>
              <a:rPr lang="en-US" sz="1600" dirty="0">
                <a:sym typeface="Wingdings" panose="05000000000000000000" pitchFamily="2" charset="2"/>
              </a:rPr>
              <a:t>Local energy must be modelled (partially measured) to obtain the CM energy.</a:t>
            </a:r>
            <a:endParaRPr lang="en-US" sz="1600" dirty="0"/>
          </a:p>
          <a:p>
            <a:pPr marL="36513" indent="0" fontAlgn="auto">
              <a:spcAft>
                <a:spcPts val="0"/>
              </a:spcAft>
              <a:buFont typeface="Lucida Grande"/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51277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65920-07C6-EBC2-438A-9CB7D7860D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6907384" cy="714265"/>
          </a:xfrm>
        </p:spPr>
        <p:txBody>
          <a:bodyPr>
            <a:normAutofit/>
          </a:bodyPr>
          <a:lstStyle/>
          <a:p>
            <a:r>
              <a:rPr lang="en-US" dirty="0"/>
              <a:t>Main </a:t>
            </a:r>
            <a:r>
              <a:rPr lang="en-US"/>
              <a:t>topics (</a:t>
            </a:r>
            <a:r>
              <a:rPr lang="en-US" dirty="0"/>
              <a:t>1)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A2D5BA-34F5-AC8F-79F1-EF51C800AC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575" y="1207360"/>
            <a:ext cx="11055019" cy="3296980"/>
          </a:xfrm>
        </p:spPr>
        <p:txBody>
          <a:bodyPr>
            <a:normAutofit/>
          </a:bodyPr>
          <a:lstStyle/>
          <a:p>
            <a:r>
              <a:rPr lang="en-US" sz="2000" dirty="0"/>
              <a:t>Polarization level in the collider ring.</a:t>
            </a:r>
          </a:p>
          <a:p>
            <a:pPr lvl="1"/>
            <a:r>
              <a:rPr lang="en-US" sz="1800" dirty="0"/>
              <a:t>Polarization for LCC lattice.</a:t>
            </a:r>
          </a:p>
          <a:p>
            <a:pPr lvl="1"/>
            <a:r>
              <a:rPr lang="en-US" sz="1800" dirty="0"/>
              <a:t>Solenoid compensation.</a:t>
            </a:r>
          </a:p>
          <a:p>
            <a:pPr lvl="1"/>
            <a:r>
              <a:rPr lang="en-US" sz="1800" dirty="0"/>
              <a:t>Harmonic spin matching.</a:t>
            </a:r>
          </a:p>
          <a:p>
            <a:pPr lvl="1"/>
            <a:r>
              <a:rPr lang="en-US" sz="1800" dirty="0"/>
              <a:t>Spin tune systematics.</a:t>
            </a:r>
          </a:p>
          <a:p>
            <a:endParaRPr lang="en-US" sz="2000" dirty="0"/>
          </a:p>
          <a:p>
            <a:r>
              <a:rPr lang="en-US" sz="2000" dirty="0"/>
              <a:t>Polarimeter.</a:t>
            </a:r>
          </a:p>
          <a:p>
            <a:pPr lvl="1"/>
            <a:r>
              <a:rPr lang="en-US" sz="1800" dirty="0"/>
              <a:t>Integration of polarimeter in LCC lattice. </a:t>
            </a:r>
          </a:p>
          <a:p>
            <a:pPr lvl="1"/>
            <a:r>
              <a:rPr lang="en-US" sz="1800" dirty="0"/>
              <a:t>Polarimeter performance (free space, e-+ spot size, …).</a:t>
            </a:r>
          </a:p>
          <a:p>
            <a:pPr marL="36513" indent="0">
              <a:buNone/>
            </a:pP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580EE6-1922-A57D-CA8D-99B084D0EE9A}"/>
              </a:ext>
            </a:extLst>
          </p:cNvPr>
          <p:cNvSpPr txBox="1"/>
          <p:nvPr/>
        </p:nvSpPr>
        <p:spPr>
          <a:xfrm>
            <a:off x="8937751" y="1630324"/>
            <a:ext cx="2669860" cy="83099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Expect similar performance for well-corrected machine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A6D67F-AA3B-AAEC-8539-7A2BA59FA250}"/>
              </a:ext>
            </a:extLst>
          </p:cNvPr>
          <p:cNvSpPr txBox="1"/>
          <p:nvPr/>
        </p:nvSpPr>
        <p:spPr>
          <a:xfrm>
            <a:off x="9129099" y="3736240"/>
            <a:ext cx="2073870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Dd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dd</a:t>
            </a:r>
            <a:endParaRPr lang="en-GB" sz="1600" b="1" dirty="0">
              <a:solidFill>
                <a:srgbClr val="FF000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3AD6CBE-08CE-2D90-1B7A-3BBC9517C1A6}"/>
              </a:ext>
            </a:extLst>
          </p:cNvPr>
          <p:cNvGrpSpPr/>
          <p:nvPr/>
        </p:nvGrpSpPr>
        <p:grpSpPr>
          <a:xfrm>
            <a:off x="637512" y="5456528"/>
            <a:ext cx="10428360" cy="399631"/>
            <a:chOff x="637512" y="5456528"/>
            <a:chExt cx="10428360" cy="39963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DCC7729-57FB-7E7D-D6FF-EAB2AADED69E}"/>
                </a:ext>
              </a:extLst>
            </p:cNvPr>
            <p:cNvSpPr txBox="1"/>
            <p:nvPr/>
          </p:nvSpPr>
          <p:spPr>
            <a:xfrm>
              <a:off x="4891679" y="5499989"/>
              <a:ext cx="1036935" cy="33855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GB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1011AD-66C6-3DE1-EBD8-5D658B5BA1E0}"/>
                </a:ext>
              </a:extLst>
            </p:cNvPr>
            <p:cNvSpPr txBox="1"/>
            <p:nvPr/>
          </p:nvSpPr>
          <p:spPr>
            <a:xfrm>
              <a:off x="5928614" y="5486827"/>
              <a:ext cx="20521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=light comparison</a:t>
              </a:r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A6055723-5CE0-AB90-81A4-74F410DA172D}"/>
                </a:ext>
              </a:extLst>
            </p:cNvPr>
            <p:cNvSpPr txBox="1"/>
            <p:nvPr/>
          </p:nvSpPr>
          <p:spPr>
            <a:xfrm>
              <a:off x="637512" y="5467238"/>
              <a:ext cx="1036935" cy="338554"/>
            </a:xfrm>
            <a:prstGeom prst="rect">
              <a:avLst/>
            </a:prstGeom>
            <a:solidFill>
              <a:srgbClr val="008E4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GB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ACF3F2D-3929-FEC3-E597-867EBD132E40}"/>
                </a:ext>
              </a:extLst>
            </p:cNvPr>
            <p:cNvSpPr txBox="1"/>
            <p:nvPr/>
          </p:nvSpPr>
          <p:spPr>
            <a:xfrm>
              <a:off x="1674447" y="5456528"/>
              <a:ext cx="2884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=no specific work needed</a:t>
              </a:r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3228E37-A3E0-9C8B-F0CF-E2822316E759}"/>
                </a:ext>
              </a:extLst>
            </p:cNvPr>
            <p:cNvSpPr txBox="1"/>
            <p:nvPr/>
          </p:nvSpPr>
          <p:spPr>
            <a:xfrm>
              <a:off x="8607262" y="5499989"/>
              <a:ext cx="1036935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GB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72EA5C5-D09D-7715-06A4-FA9E1065EEAD}"/>
                </a:ext>
              </a:extLst>
            </p:cNvPr>
            <p:cNvSpPr txBox="1"/>
            <p:nvPr/>
          </p:nvSpPr>
          <p:spPr>
            <a:xfrm>
              <a:off x="9629260" y="5467238"/>
              <a:ext cx="14366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=mandatory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62719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568AC5-B9FF-CAD0-9DF6-BFBF2C5C77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25F989-B90B-70A2-7B4A-DD921A7CF9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Main topics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000558-0837-A439-3D1D-8AC99C9009E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Depolarization: </a:t>
            </a:r>
          </a:p>
          <a:p>
            <a:pPr lvl="1"/>
            <a:r>
              <a:rPr lang="en-US" sz="1800" dirty="0"/>
              <a:t>Integration of kicker bumps (4x) in the lattice. </a:t>
            </a:r>
          </a:p>
          <a:p>
            <a:pPr lvl="1"/>
            <a:r>
              <a:rPr lang="en-US" sz="1800" dirty="0"/>
              <a:t>Kicker strength requirements.</a:t>
            </a:r>
          </a:p>
          <a:p>
            <a:pPr lvl="1"/>
            <a:r>
              <a:rPr lang="en-US" sz="1800" dirty="0"/>
              <a:t>Depolarization process.</a:t>
            </a:r>
            <a:endParaRPr lang="en-GB" sz="1800" dirty="0"/>
          </a:p>
          <a:p>
            <a:endParaRPr lang="en-US" sz="2000" dirty="0"/>
          </a:p>
          <a:p>
            <a:r>
              <a:rPr lang="en-US" sz="2000" dirty="0"/>
              <a:t>CM energy determination.</a:t>
            </a:r>
          </a:p>
          <a:p>
            <a:pPr lvl="1"/>
            <a:r>
              <a:rPr lang="en-US" sz="1800" dirty="0"/>
              <a:t>Corrections due to sawtooth, impedance, beam-beam, ....</a:t>
            </a:r>
          </a:p>
          <a:p>
            <a:pPr lvl="1"/>
            <a:endParaRPr lang="en-US" sz="1800" dirty="0"/>
          </a:p>
          <a:p>
            <a:r>
              <a:rPr lang="en-US" sz="2000" dirty="0"/>
              <a:t>Injection of polarized beams.</a:t>
            </a:r>
          </a:p>
          <a:p>
            <a:pPr lvl="1"/>
            <a:r>
              <a:rPr lang="en-US" sz="1800" dirty="0"/>
              <a:t>Not affected, with exception of the booster – collider transfer.</a:t>
            </a:r>
          </a:p>
          <a:p>
            <a:pPr lvl="1"/>
            <a:r>
              <a:rPr lang="en-US" sz="1800" dirty="0"/>
              <a:t>Work just started.</a:t>
            </a:r>
          </a:p>
          <a:p>
            <a:pPr marL="36513" indent="0">
              <a:buNone/>
            </a:pPr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E3896D-CE0E-F3F3-FD96-21C98C01A3A1}"/>
              </a:ext>
            </a:extLst>
          </p:cNvPr>
          <p:cNvSpPr txBox="1"/>
          <p:nvPr/>
        </p:nvSpPr>
        <p:spPr>
          <a:xfrm>
            <a:off x="8899564" y="3062220"/>
            <a:ext cx="2342705" cy="584775"/>
          </a:xfrm>
          <a:prstGeom prst="rect">
            <a:avLst/>
          </a:prstGeom>
          <a:solidFill>
            <a:srgbClr val="008E4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Similar for well-corrected machine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314BEE7-8690-55FA-9404-B4655EAC9A44}"/>
              </a:ext>
            </a:extLst>
          </p:cNvPr>
          <p:cNvSpPr txBox="1"/>
          <p:nvPr/>
        </p:nvSpPr>
        <p:spPr>
          <a:xfrm>
            <a:off x="8899564" y="4371464"/>
            <a:ext cx="2342705" cy="338554"/>
          </a:xfrm>
          <a:prstGeom prst="rect">
            <a:avLst/>
          </a:prstGeom>
          <a:solidFill>
            <a:srgbClr val="008E4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1"/>
                </a:solidFill>
              </a:rPr>
              <a:t>Lightweight check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A86D3B-B658-EF27-E98E-914CFDD4EB1B}"/>
              </a:ext>
            </a:extLst>
          </p:cNvPr>
          <p:cNvSpPr txBox="1"/>
          <p:nvPr/>
        </p:nvSpPr>
        <p:spPr>
          <a:xfrm>
            <a:off x="8321853" y="2361432"/>
            <a:ext cx="3373904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6">
                    <a:lumMod val="50000"/>
                  </a:schemeClr>
                </a:solidFill>
              </a:rPr>
              <a:t>Expect similar performance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1E417-2384-F3DC-12E7-1190ED40376A}"/>
              </a:ext>
            </a:extLst>
          </p:cNvPr>
          <p:cNvSpPr txBox="1"/>
          <p:nvPr/>
        </p:nvSpPr>
        <p:spPr>
          <a:xfrm>
            <a:off x="9283613" y="1690435"/>
            <a:ext cx="1574605" cy="5847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Dd</a:t>
            </a:r>
          </a:p>
          <a:p>
            <a:pPr algn="ctr"/>
            <a:endParaRPr lang="en-GB" sz="1600" b="1" dirty="0">
              <a:solidFill>
                <a:schemeClr val="bg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C47A2FD-1575-EAFB-ED06-55C1F14F6AD2}"/>
              </a:ext>
            </a:extLst>
          </p:cNvPr>
          <p:cNvGrpSpPr/>
          <p:nvPr/>
        </p:nvGrpSpPr>
        <p:grpSpPr>
          <a:xfrm>
            <a:off x="637512" y="5456528"/>
            <a:ext cx="10428360" cy="399631"/>
            <a:chOff x="637512" y="5456528"/>
            <a:chExt cx="10428360" cy="399631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837F0BD-44EF-0F79-881E-96ABBB92E133}"/>
                </a:ext>
              </a:extLst>
            </p:cNvPr>
            <p:cNvSpPr txBox="1"/>
            <p:nvPr/>
          </p:nvSpPr>
          <p:spPr>
            <a:xfrm>
              <a:off x="4891679" y="5499989"/>
              <a:ext cx="1036935" cy="338554"/>
            </a:xfrm>
            <a:prstGeom prst="rect">
              <a:avLst/>
            </a:prstGeom>
            <a:solidFill>
              <a:srgbClr val="FFC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GB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3344148-4DF0-7267-A50F-17A6CAFD3C6C}"/>
                </a:ext>
              </a:extLst>
            </p:cNvPr>
            <p:cNvSpPr txBox="1"/>
            <p:nvPr/>
          </p:nvSpPr>
          <p:spPr>
            <a:xfrm>
              <a:off x="5928614" y="5486827"/>
              <a:ext cx="205216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=light comparison</a:t>
              </a:r>
              <a:endParaRPr lang="en-GB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C277F9C-9FC2-76AA-2653-66AD46D2C073}"/>
                </a:ext>
              </a:extLst>
            </p:cNvPr>
            <p:cNvSpPr txBox="1"/>
            <p:nvPr/>
          </p:nvSpPr>
          <p:spPr>
            <a:xfrm>
              <a:off x="637512" y="5467238"/>
              <a:ext cx="1036935" cy="338554"/>
            </a:xfrm>
            <a:prstGeom prst="rect">
              <a:avLst/>
            </a:prstGeom>
            <a:solidFill>
              <a:srgbClr val="008E4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GB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306D5E3-3FDC-0FE9-5857-057707A0015E}"/>
                </a:ext>
              </a:extLst>
            </p:cNvPr>
            <p:cNvSpPr txBox="1"/>
            <p:nvPr/>
          </p:nvSpPr>
          <p:spPr>
            <a:xfrm>
              <a:off x="1674447" y="5456528"/>
              <a:ext cx="28841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=no specific work needed</a:t>
              </a:r>
              <a:endParaRPr lang="en-GB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04F009D-1CD5-C1BA-1582-E750E142FC41}"/>
                </a:ext>
              </a:extLst>
            </p:cNvPr>
            <p:cNvSpPr txBox="1"/>
            <p:nvPr/>
          </p:nvSpPr>
          <p:spPr>
            <a:xfrm>
              <a:off x="8607262" y="5499989"/>
              <a:ext cx="1036935" cy="338554"/>
            </a:xfrm>
            <a:prstGeom prst="rect">
              <a:avLst/>
            </a:prstGeom>
            <a:solidFill>
              <a:srgbClr val="FF0000"/>
            </a:solidFill>
          </p:spPr>
          <p:txBody>
            <a:bodyPr wrap="square" rtlCol="0">
              <a:spAutoFit/>
            </a:bodyPr>
            <a:lstStyle/>
            <a:p>
              <a:pPr algn="ctr"/>
              <a:endParaRPr lang="en-GB" sz="16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4E43938-B2D3-6E3C-26F8-05EA2A18460B}"/>
                </a:ext>
              </a:extLst>
            </p:cNvPr>
            <p:cNvSpPr txBox="1"/>
            <p:nvPr/>
          </p:nvSpPr>
          <p:spPr>
            <a:xfrm>
              <a:off x="9629260" y="5467238"/>
              <a:ext cx="14366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=mandatory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0149557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9F671-CC0E-E358-450A-855C6FF79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5DC2B5F-5D96-BEF1-C09C-BE1853D5F4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124700"/>
            <a:ext cx="11055019" cy="4525963"/>
          </a:xfrm>
        </p:spPr>
        <p:txBody>
          <a:bodyPr>
            <a:normAutofit lnSpcReduction="10000"/>
          </a:bodyPr>
          <a:lstStyle/>
          <a:p>
            <a:pPr marL="36513" indent="0">
              <a:buNone/>
            </a:pPr>
            <a:r>
              <a:rPr lang="en-GB" dirty="0"/>
              <a:t>What are the prerequisites you need to perform the comparison?</a:t>
            </a:r>
          </a:p>
          <a:p>
            <a:pPr lvl="1"/>
            <a:r>
              <a:rPr lang="en-GB" dirty="0"/>
              <a:t>We need a </a:t>
            </a:r>
            <a:r>
              <a:rPr lang="en-GB" b="1" dirty="0">
                <a:solidFill>
                  <a:srgbClr val="008E40"/>
                </a:solidFill>
              </a:rPr>
              <a:t>stable and well-defined lattice version</a:t>
            </a:r>
            <a:r>
              <a:rPr lang="en-GB" dirty="0"/>
              <a:t>. </a:t>
            </a:r>
          </a:p>
          <a:p>
            <a:pPr lvl="2"/>
            <a:r>
              <a:rPr lang="en-GB" dirty="0"/>
              <a:t>Ideally polarimeter and kickers should already be integrated.</a:t>
            </a:r>
          </a:p>
          <a:p>
            <a:pPr lvl="1"/>
            <a:r>
              <a:rPr lang="en-GB" dirty="0"/>
              <a:t>We need a </a:t>
            </a:r>
            <a:r>
              <a:rPr lang="en-GB" b="1" dirty="0"/>
              <a:t>set of “tuned” lattices </a:t>
            </a:r>
            <a:r>
              <a:rPr lang="en-GB" dirty="0"/>
              <a:t>(lattices with errors + tuning corrections) to avoid replicating tuning work (for example for polarization simulations). </a:t>
            </a:r>
          </a:p>
          <a:p>
            <a:pPr lvl="2"/>
            <a:r>
              <a:rPr lang="en-GB" dirty="0"/>
              <a:t>In MADX and </a:t>
            </a:r>
            <a:r>
              <a:rPr lang="en-GB"/>
              <a:t>Xsuite format.</a:t>
            </a:r>
            <a:endParaRPr lang="en-GB" dirty="0"/>
          </a:p>
          <a:p>
            <a:pPr lvl="1"/>
            <a:r>
              <a:rPr lang="en-GB" dirty="0"/>
              <a:t>To deliver a first comparison by end 2025: </a:t>
            </a:r>
            <a:r>
              <a:rPr lang="en-GB" b="1" dirty="0"/>
              <a:t>lattice available ~ end of the summer</a:t>
            </a:r>
            <a:r>
              <a:rPr lang="en-GB" dirty="0"/>
              <a:t>.</a:t>
            </a:r>
          </a:p>
          <a:p>
            <a:pPr lvl="2"/>
            <a:r>
              <a:rPr lang="en-GB" dirty="0"/>
              <a:t>Not the same level of detail for LCC than for GHC.</a:t>
            </a:r>
          </a:p>
          <a:p>
            <a:pPr lvl="1"/>
            <a:endParaRPr lang="en-GB" dirty="0"/>
          </a:p>
          <a:p>
            <a:pPr marL="36513" indent="0">
              <a:buNone/>
            </a:pPr>
            <a:r>
              <a:rPr lang="en-GB" dirty="0"/>
              <a:t>Do you require input from other teams and groups?</a:t>
            </a:r>
          </a:p>
          <a:p>
            <a:pPr lvl="1"/>
            <a:r>
              <a:rPr lang="en-GB" dirty="0"/>
              <a:t>Optics design team for </a:t>
            </a:r>
            <a:r>
              <a:rPr lang="en-GB" b="1" dirty="0"/>
              <a:t>polarimeter and kicker integration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RF and BI are already in the loop for polarimeter and kicker designs.</a:t>
            </a:r>
          </a:p>
          <a:p>
            <a:pPr lvl="1"/>
            <a:r>
              <a:rPr lang="en-GB" dirty="0"/>
              <a:t>Support for polarization simulations from the Xsuite team is highly welcome !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77368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12355-A217-ACDF-78DA-4C7EBF2BEE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6A8BF-00AD-3257-3126-FECB41ABC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F4B668-41CF-1505-8CE0-85CA71F43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258119"/>
            <a:ext cx="10709479" cy="4525963"/>
          </a:xfrm>
        </p:spPr>
        <p:txBody>
          <a:bodyPr/>
          <a:lstStyle/>
          <a:p>
            <a:pPr marL="36513" indent="0">
              <a:buNone/>
            </a:pPr>
            <a:r>
              <a:rPr lang="en-GB" dirty="0"/>
              <a:t>What are the criteria under your scope of study that you consider relevant for the comparison?</a:t>
            </a:r>
          </a:p>
          <a:p>
            <a:pPr lvl="1"/>
            <a:r>
              <a:rPr lang="en-GB" dirty="0"/>
              <a:t>The level of </a:t>
            </a:r>
            <a:r>
              <a:rPr lang="en-GB" b="1" dirty="0"/>
              <a:t>achievable equilibrium transverse polarization</a:t>
            </a:r>
            <a:r>
              <a:rPr lang="en-GB" dirty="0"/>
              <a:t>.</a:t>
            </a:r>
          </a:p>
          <a:p>
            <a:pPr lvl="2"/>
            <a:r>
              <a:rPr lang="en-GB" dirty="0"/>
              <a:t>Including impact of solenoids + compensation.</a:t>
            </a:r>
          </a:p>
          <a:p>
            <a:pPr lvl="1"/>
            <a:r>
              <a:rPr lang="en-GB" b="1" dirty="0"/>
              <a:t>Performance of the polarimeter </a:t>
            </a:r>
            <a:r>
              <a:rPr lang="en-GB" dirty="0"/>
              <a:t>(resolution, statistical and systematic accuracy).</a:t>
            </a:r>
          </a:p>
          <a:p>
            <a:pPr lvl="1"/>
            <a:r>
              <a:rPr lang="en-GB" dirty="0"/>
              <a:t>Ability to perform resonant depolarization measurement to determine the average beam energy.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249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82887-D719-5E0B-515A-7DC7F790A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Q&amp;A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A38613-AE6A-9962-CAB7-A4F11ADECA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13" indent="0">
              <a:buNone/>
            </a:pPr>
            <a:r>
              <a:rPr lang="en-GB" dirty="0"/>
              <a:t>What output will your team or group provide as a result? How long do you estimate this will take you? </a:t>
            </a:r>
          </a:p>
          <a:p>
            <a:pPr lvl="1"/>
            <a:r>
              <a:rPr lang="en-GB" dirty="0"/>
              <a:t>We will focus on items tagged in </a:t>
            </a:r>
            <a:r>
              <a:rPr lang="en-GB" b="1" dirty="0">
                <a:solidFill>
                  <a:srgbClr val="FF0000"/>
                </a:solidFill>
              </a:rPr>
              <a:t>red</a:t>
            </a:r>
            <a:r>
              <a:rPr lang="en-GB" dirty="0"/>
              <a:t> and in </a:t>
            </a:r>
            <a:r>
              <a:rPr lang="en-GB" b="1" dirty="0">
                <a:solidFill>
                  <a:srgbClr val="FF6600"/>
                </a:solidFill>
              </a:rPr>
              <a:t>orange</a:t>
            </a:r>
            <a:r>
              <a:rPr lang="en-GB" dirty="0"/>
              <a:t>.</a:t>
            </a:r>
          </a:p>
          <a:p>
            <a:pPr lvl="1"/>
            <a:r>
              <a:rPr lang="en-GB" dirty="0"/>
              <a:t>For </a:t>
            </a:r>
            <a:r>
              <a:rPr lang="en-GB" b="1" dirty="0">
                <a:solidFill>
                  <a:srgbClr val="FF6600"/>
                </a:solidFill>
              </a:rPr>
              <a:t>orange</a:t>
            </a:r>
            <a:r>
              <a:rPr lang="en-GB" dirty="0"/>
              <a:t> cases: not a complete study, a sampling of relevant cases.</a:t>
            </a:r>
          </a:p>
          <a:p>
            <a:pPr lvl="1"/>
            <a:r>
              <a:rPr lang="en-GB" b="1" dirty="0"/>
              <a:t>First results should be available for the end of the year</a:t>
            </a:r>
            <a:r>
              <a:rPr lang="en-GB" b="1" dirty="0">
                <a:solidFill>
                  <a:srgbClr val="008E40"/>
                </a:solidFill>
              </a:rPr>
              <a:t>.</a:t>
            </a:r>
          </a:p>
          <a:p>
            <a:pPr lvl="1"/>
            <a:endParaRPr lang="en-GB" dirty="0"/>
          </a:p>
          <a:p>
            <a:pPr marL="36513" indent="0">
              <a:buNone/>
            </a:pPr>
            <a:r>
              <a:rPr lang="en-GB" dirty="0"/>
              <a:t>Does the choice of optics have a significant impact on your activities?</a:t>
            </a:r>
          </a:p>
          <a:p>
            <a:pPr lvl="1"/>
            <a:r>
              <a:rPr lang="en-GB" dirty="0"/>
              <a:t>No, but not taking a decision on the optics will increase / defocus the work.</a:t>
            </a:r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1960735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35125</TotalTime>
  <Words>552</Words>
  <Application>Microsoft Office PowerPoint</Application>
  <PresentationFormat>Widescreen</PresentationFormat>
  <Paragraphs>71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Comic Sans MS</vt:lpstr>
      <vt:lpstr>Lucida Grande</vt:lpstr>
      <vt:lpstr>Wingdings</vt:lpstr>
      <vt:lpstr>Fred 2</vt:lpstr>
      <vt:lpstr>PowerPoint Presentation</vt:lpstr>
      <vt:lpstr>Comparison criteria for GHC and LCC: Polarization and energy calibration</vt:lpstr>
      <vt:lpstr>Introduction</vt:lpstr>
      <vt:lpstr>Main topics (1)</vt:lpstr>
      <vt:lpstr>Main topics (2)</vt:lpstr>
      <vt:lpstr>Q&amp;A</vt:lpstr>
      <vt:lpstr>Q&amp;A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Jorg Wenninger</cp:lastModifiedBy>
  <cp:revision>9645</cp:revision>
  <cp:lastPrinted>2014-08-28T12:09:23Z</cp:lastPrinted>
  <dcterms:created xsi:type="dcterms:W3CDTF">1601-01-01T00:00:00Z</dcterms:created>
  <dcterms:modified xsi:type="dcterms:W3CDTF">2025-06-12T13:27:15Z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