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2"/>
  </p:notesMasterIdLst>
  <p:sldIdLst>
    <p:sldId id="256" r:id="rId2"/>
    <p:sldId id="851" r:id="rId3"/>
    <p:sldId id="915" r:id="rId4"/>
    <p:sldId id="911" r:id="rId5"/>
    <p:sldId id="890" r:id="rId6"/>
    <p:sldId id="891" r:id="rId7"/>
    <p:sldId id="903" r:id="rId8"/>
    <p:sldId id="905" r:id="rId9"/>
    <p:sldId id="906" r:id="rId10"/>
    <p:sldId id="907" r:id="rId11"/>
    <p:sldId id="908" r:id="rId12"/>
    <p:sldId id="909" r:id="rId13"/>
    <p:sldId id="910" r:id="rId14"/>
    <p:sldId id="901" r:id="rId15"/>
    <p:sldId id="912" r:id="rId16"/>
    <p:sldId id="917" r:id="rId17"/>
    <p:sldId id="916" r:id="rId18"/>
    <p:sldId id="918" r:id="rId19"/>
    <p:sldId id="913" r:id="rId20"/>
    <p:sldId id="919" r:id="rId2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A0FF"/>
    <a:srgbClr val="FFC0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201"/>
    <p:restoredTop sz="96366"/>
  </p:normalViewPr>
  <p:slideViewPr>
    <p:cSldViewPr snapToGrid="0">
      <p:cViewPr varScale="1">
        <p:scale>
          <a:sx n="69" d="100"/>
          <a:sy n="69" d="100"/>
        </p:scale>
        <p:origin x="216" y="1496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9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4796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05960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45495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86888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31149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95214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69172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28841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90668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18273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cds.cern.ch/record/1297976/files/PhysRevSTAB.13.072801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3218795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GB" sz="45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Incoherent effects for FCC-</a:t>
            </a:r>
            <a:r>
              <a:rPr lang="en-GB" sz="4500" b="1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ee</a:t>
            </a:r>
            <a:br>
              <a:rPr lang="en-GB" sz="45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</a:br>
            <a:endParaRPr sz="4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6B35E3-2588-E601-1212-78D4AFB90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811" y="124352"/>
            <a:ext cx="11376026" cy="1065744"/>
          </a:xfrm>
        </p:spPr>
        <p:txBody>
          <a:bodyPr/>
          <a:lstStyle/>
          <a:p>
            <a:r>
              <a:rPr lang="en-CH" dirty="0"/>
              <a:t>Feedback modeling: Starting from the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3A5F8-E3C2-1624-74B6-A9C56EB85FF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10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D60738-C283-9CF6-14D6-C3A2718C7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811" y="806824"/>
            <a:ext cx="11525204" cy="5393952"/>
          </a:xfrm>
        </p:spPr>
        <p:txBody>
          <a:bodyPr>
            <a:noAutofit/>
          </a:bodyPr>
          <a:lstStyle/>
          <a:p>
            <a:pPr marL="551656" indent="-514350">
              <a:buFont typeface="+mj-lt"/>
              <a:buAutoNum type="romanUcPeriod" startAt="3"/>
            </a:pPr>
            <a:r>
              <a:rPr lang="en-CH" sz="2800" b="0" dirty="0">
                <a:sym typeface="Wingdings" pitchFamily="2" charset="2"/>
              </a:rPr>
              <a:t>Assess correction efficiency across various scenarios</a:t>
            </a:r>
          </a:p>
          <a:p>
            <a:endParaRPr lang="en-CH" sz="1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23A8E9-D786-AA88-3202-E751547244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38484" y="3176649"/>
            <a:ext cx="3340158" cy="25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1106A7-9BC6-4F00-52A1-92C21DE54E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2" y="3176649"/>
            <a:ext cx="3340158" cy="252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934DBD-5E3C-FE5E-32EE-7B088F135EDB}"/>
              </a:ext>
            </a:extLst>
          </p:cNvPr>
          <p:cNvSpPr txBox="1"/>
          <p:nvPr/>
        </p:nvSpPr>
        <p:spPr>
          <a:xfrm>
            <a:off x="1066614" y="2434415"/>
            <a:ext cx="1372171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G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ain = 0.1</a:t>
            </a:r>
            <a:endParaRPr lang="en-CH" b="1" dirty="0"/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/>
              <a:t>R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amping PC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AD5BD5-EFA2-EF5B-8496-35D8D46318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294" y="2661995"/>
            <a:ext cx="3619472" cy="28797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D5CB2E-B8BC-B91E-9670-42A2EA6E57EB}"/>
              </a:ext>
            </a:extLst>
          </p:cNvPr>
          <p:cNvSpPr txBox="1"/>
          <p:nvPr/>
        </p:nvSpPr>
        <p:spPr>
          <a:xfrm>
            <a:off x="4688956" y="2417652"/>
            <a:ext cx="1372171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G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ain = 1</a:t>
            </a:r>
            <a:endParaRPr lang="en-CH" b="1" dirty="0"/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/>
              <a:t>R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amping PC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FFC7096-9EDE-4C28-07A0-BA6B46F83F28}"/>
              </a:ext>
            </a:extLst>
          </p:cNvPr>
          <p:cNvSpPr/>
          <p:nvPr/>
        </p:nvSpPr>
        <p:spPr>
          <a:xfrm>
            <a:off x="213377" y="2304983"/>
            <a:ext cx="6987525" cy="3391666"/>
          </a:xfrm>
          <a:prstGeom prst="roundRect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B4953CB-F609-A9E8-7DB3-EA9A170B9BB5}"/>
              </a:ext>
            </a:extLst>
          </p:cNvPr>
          <p:cNvSpPr/>
          <p:nvPr/>
        </p:nvSpPr>
        <p:spPr>
          <a:xfrm>
            <a:off x="7485839" y="2272327"/>
            <a:ext cx="4496640" cy="3391666"/>
          </a:xfrm>
          <a:prstGeom prst="roundRect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AA4347-A4A0-5877-714A-C2238C861D6B}"/>
              </a:ext>
            </a:extLst>
          </p:cNvPr>
          <p:cNvSpPr txBox="1"/>
          <p:nvPr/>
        </p:nvSpPr>
        <p:spPr>
          <a:xfrm>
            <a:off x="1296445" y="1898294"/>
            <a:ext cx="4764682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/>
              <a:t>Correction of static misalignments</a:t>
            </a:r>
            <a:endParaRPr kumimoji="0" lang="en-CH" sz="20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22B366-004E-2D71-1A63-D565805B6033}"/>
              </a:ext>
            </a:extLst>
          </p:cNvPr>
          <p:cNvSpPr txBox="1"/>
          <p:nvPr/>
        </p:nvSpPr>
        <p:spPr>
          <a:xfrm>
            <a:off x="8262612" y="1678398"/>
            <a:ext cx="3299154" cy="55399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dirty="0"/>
              <a:t>Ground motion,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dirty="0"/>
              <a:t>sensitivity to wavelength</a:t>
            </a:r>
            <a:endParaRPr kumimoji="0" lang="en-CH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436781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6B35E3-2588-E601-1212-78D4AFB90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811" y="124352"/>
            <a:ext cx="11376026" cy="1065744"/>
          </a:xfrm>
        </p:spPr>
        <p:txBody>
          <a:bodyPr/>
          <a:lstStyle/>
          <a:p>
            <a:r>
              <a:rPr lang="en-CH" dirty="0"/>
              <a:t>Feedback modeling: Starting from the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3A5F8-E3C2-1624-74B6-A9C56EB85FF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11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D60738-C283-9CF6-14D6-C3A2718C7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811" y="806824"/>
            <a:ext cx="11525204" cy="5393952"/>
          </a:xfrm>
        </p:spPr>
        <p:txBody>
          <a:bodyPr>
            <a:noAutofit/>
          </a:bodyPr>
          <a:lstStyle/>
          <a:p>
            <a:pPr marL="551656" indent="-514350">
              <a:buFont typeface="+mj-lt"/>
              <a:buAutoNum type="romanUcPeriod" startAt="4"/>
            </a:pPr>
            <a:r>
              <a:rPr lang="en-CH" sz="2800" b="0" dirty="0">
                <a:sym typeface="Wingdings" pitchFamily="2" charset="2"/>
              </a:rPr>
              <a:t>Scan perturbation characteristics (frequency, amplitude, wavelength..) to quantify feedback performance &amp; identify limits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C6F2BA-9A8A-2AF4-3BD7-673D036B10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9532" y="1886636"/>
            <a:ext cx="5492197" cy="40940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607CDD-49B3-1420-73C2-21DFA31BBB59}"/>
              </a:ext>
            </a:extLst>
          </p:cNvPr>
          <p:cNvSpPr txBox="1"/>
          <p:nvPr/>
        </p:nvSpPr>
        <p:spPr>
          <a:xfrm>
            <a:off x="782444" y="1872568"/>
            <a:ext cx="2540769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/>
              <a:t>Feedback bandwidth</a:t>
            </a:r>
            <a:endParaRPr kumimoji="0" lang="en-CH" sz="20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1CAC3BA-D97F-8C31-42E0-701AEEB91218}"/>
              </a:ext>
            </a:extLst>
          </p:cNvPr>
          <p:cNvCxnSpPr/>
          <p:nvPr/>
        </p:nvCxnSpPr>
        <p:spPr>
          <a:xfrm>
            <a:off x="5747662" y="1665514"/>
            <a:ext cx="0" cy="4535262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425177655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6B35E3-2588-E601-1212-78D4AFB90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811" y="124352"/>
            <a:ext cx="11376026" cy="1065744"/>
          </a:xfrm>
        </p:spPr>
        <p:txBody>
          <a:bodyPr/>
          <a:lstStyle/>
          <a:p>
            <a:r>
              <a:rPr lang="en-CH" dirty="0"/>
              <a:t>Feedback modeling: Starting from the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3A5F8-E3C2-1624-74B6-A9C56EB85FF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12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D60738-C283-9CF6-14D6-C3A2718C7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811" y="806824"/>
            <a:ext cx="11525204" cy="5393952"/>
          </a:xfrm>
        </p:spPr>
        <p:txBody>
          <a:bodyPr>
            <a:noAutofit/>
          </a:bodyPr>
          <a:lstStyle/>
          <a:p>
            <a:pPr marL="551656" indent="-514350">
              <a:buFont typeface="+mj-lt"/>
              <a:buAutoNum type="romanUcPeriod" startAt="4"/>
            </a:pPr>
            <a:r>
              <a:rPr lang="en-CH" sz="2800" b="0" dirty="0">
                <a:sym typeface="Wingdings" pitchFamily="2" charset="2"/>
              </a:rPr>
              <a:t>Scan perturbation characteristics (frequency, amplitude, wavelength..) to quantify feedback performance &amp; identify limits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050099-EA8E-F6F4-31B5-93E3AF1B9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5580" y="2335586"/>
            <a:ext cx="4387116" cy="3270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E20F86-1E53-F17F-ACFD-965DE2D05B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32200" y="2335587"/>
            <a:ext cx="4387116" cy="32702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63AF4B-678A-9D30-E24C-8A7453F8A5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278" y="2441912"/>
            <a:ext cx="4101840" cy="30575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FAE0E2-123D-95F0-D7BB-2C86B005C4D0}"/>
              </a:ext>
            </a:extLst>
          </p:cNvPr>
          <p:cNvSpPr txBox="1"/>
          <p:nvPr/>
        </p:nvSpPr>
        <p:spPr>
          <a:xfrm>
            <a:off x="1288624" y="5855928"/>
            <a:ext cx="115256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42 </a:t>
            </a:r>
            <a:r>
              <a:rPr kumimoji="0" lang="en-US" sz="1600" b="1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ms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cycle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0495BD-39CE-280F-2568-A10883EADBC7}"/>
              </a:ext>
            </a:extLst>
          </p:cNvPr>
          <p:cNvSpPr txBox="1"/>
          <p:nvPr/>
        </p:nvSpPr>
        <p:spPr>
          <a:xfrm>
            <a:off x="3690498" y="5708185"/>
            <a:ext cx="3837589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 </a:t>
            </a:r>
            <a:r>
              <a:rPr kumimoji="0" lang="en-US" sz="1600" b="1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ms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cycle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kumimoji="0" lang="en-US" sz="1600" b="1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ms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faster correction computation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E38CE5-C322-999B-8D08-743F0C6985BE}"/>
              </a:ext>
            </a:extLst>
          </p:cNvPr>
          <p:cNvSpPr txBox="1"/>
          <p:nvPr/>
        </p:nvSpPr>
        <p:spPr>
          <a:xfrm>
            <a:off x="8183890" y="5520699"/>
            <a:ext cx="3837589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22 </a:t>
            </a:r>
            <a:r>
              <a:rPr kumimoji="0" lang="en-US" sz="1600" b="1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ms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kumimoji="0" lang="en-US" sz="1600" b="1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ms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faster correction computation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10 ms faster PC regulation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236A69-FEB7-D1E1-34A4-4ED63EDAEE23}"/>
              </a:ext>
            </a:extLst>
          </p:cNvPr>
          <p:cNvSpPr txBox="1"/>
          <p:nvPr/>
        </p:nvSpPr>
        <p:spPr>
          <a:xfrm>
            <a:off x="274675" y="1856062"/>
            <a:ext cx="4950471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/>
              <a:t>Extending bandwidth to higher frequencies</a:t>
            </a:r>
            <a:endParaRPr kumimoji="0" lang="en-CH" sz="20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169117A-F45E-5E58-4280-1BA762302190}"/>
              </a:ext>
            </a:extLst>
          </p:cNvPr>
          <p:cNvCxnSpPr>
            <a:cxnSpLocks/>
          </p:cNvCxnSpPr>
          <p:nvPr/>
        </p:nvCxnSpPr>
        <p:spPr>
          <a:xfrm>
            <a:off x="1747163" y="2366631"/>
            <a:ext cx="0" cy="323920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C91010-D3C1-6C90-CC01-D339AB693766}"/>
              </a:ext>
            </a:extLst>
          </p:cNvPr>
          <p:cNvCxnSpPr>
            <a:cxnSpLocks/>
          </p:cNvCxnSpPr>
          <p:nvPr/>
        </p:nvCxnSpPr>
        <p:spPr>
          <a:xfrm>
            <a:off x="5995811" y="2292964"/>
            <a:ext cx="0" cy="323920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74D92F-FC24-B147-E841-47541E52A389}"/>
              </a:ext>
            </a:extLst>
          </p:cNvPr>
          <p:cNvCxnSpPr>
            <a:cxnSpLocks/>
          </p:cNvCxnSpPr>
          <p:nvPr/>
        </p:nvCxnSpPr>
        <p:spPr>
          <a:xfrm>
            <a:off x="11046781" y="2441912"/>
            <a:ext cx="0" cy="323920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42566799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8C3EF0-713A-3A06-3456-F90D08E00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Benchmark model against LHC measurements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18D0D5-C32B-077A-C025-B9E6F82578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13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3115D8-AB16-CBA6-DA66-13176BDE00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899" y="1437164"/>
            <a:ext cx="8275261" cy="434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71556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70CF7D-967C-0073-EA67-92D9F5F1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795130"/>
            <a:ext cx="11784015" cy="5405646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sz="2500" b="0" dirty="0"/>
              <a:t>Defining required bandwidth for global orbit feedback: Extending beyond ~1 Hz will require minimizing the total feedback cycle time:</a:t>
            </a:r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500" b="0" dirty="0"/>
              <a:t>Fast orbit reconstruction.</a:t>
            </a:r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500" b="0" dirty="0"/>
              <a:t>Reduce correction computation time.</a:t>
            </a:r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500" b="0" dirty="0"/>
              <a:t>Minimize communication time between feedback and power converters.</a:t>
            </a:r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500" b="0" dirty="0"/>
              <a:t>Faster corrector response through higher ramp rate.</a:t>
            </a:r>
          </a:p>
          <a:p>
            <a:pPr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500" b="0" dirty="0"/>
              <a:t>A large machine such as FCC-</a:t>
            </a:r>
            <a:r>
              <a:rPr lang="en-US" sz="2500" b="0" dirty="0" err="1"/>
              <a:t>ee</a:t>
            </a:r>
            <a:r>
              <a:rPr lang="en-US" sz="2500" b="0" dirty="0"/>
              <a:t> might require a distributed feedback architecture instead of centralized, which would add additional complexities.  </a:t>
            </a:r>
          </a:p>
          <a:p>
            <a:pPr>
              <a:spcBef>
                <a:spcPts val="1000"/>
              </a:spcBef>
            </a:pPr>
            <a:r>
              <a:rPr lang="en-US" sz="2500" b="0" dirty="0"/>
              <a:t>For correlated ground motion, orbit response &amp; feedback performance will strongly depend on wavelength and </a:t>
            </a:r>
            <a:r>
              <a:rPr lang="en-US" sz="2500" b="0" dirty="0" err="1"/>
              <a:t>betatron</a:t>
            </a:r>
            <a:r>
              <a:rPr lang="en-US" sz="2500" b="0" dirty="0"/>
              <a:t> motion.</a:t>
            </a:r>
          </a:p>
          <a:p>
            <a:pPr>
              <a:spcBef>
                <a:spcPts val="1000"/>
              </a:spcBef>
            </a:pPr>
            <a:r>
              <a:rPr lang="en-US" sz="2500" b="0" dirty="0"/>
              <a:t>Need to optimize feedback parameters (gain, trade-off between number of eigenvalues and BPM noise, feedback correction algorithm).</a:t>
            </a:r>
          </a:p>
          <a:p>
            <a:pPr>
              <a:spcBef>
                <a:spcPts val="1000"/>
              </a:spcBef>
            </a:pPr>
            <a:endParaRPr lang="en-US" sz="25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D9103E-12A2-5011-FE29-4696444E6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49" y="124352"/>
            <a:ext cx="11376026" cy="1065744"/>
          </a:xfrm>
        </p:spPr>
        <p:txBody>
          <a:bodyPr/>
          <a:lstStyle/>
          <a:p>
            <a:r>
              <a:rPr lang="en-CH" dirty="0"/>
              <a:t>Lessons learned for FCC-ee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5DE9F-FDF0-9211-4FF3-722920DB909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9546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110B18-D1EE-2814-75FD-C126ACDEE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63256"/>
            <a:ext cx="11376026" cy="1065744"/>
          </a:xfrm>
        </p:spPr>
        <p:txBody>
          <a:bodyPr>
            <a:normAutofit/>
          </a:bodyPr>
          <a:lstStyle/>
          <a:p>
            <a:r>
              <a:rPr lang="en-CH" sz="4500" dirty="0"/>
              <a:t>Noise &amp; power converter ripple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CFCC3-9766-7725-876F-BD3C24831A3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86328753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70CF7D-967C-0073-EA67-92D9F5F1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795130"/>
            <a:ext cx="4221220" cy="5811556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sz="1900" b="0" dirty="0"/>
              <a:t>Noise studies include:</a:t>
            </a:r>
          </a:p>
          <a:p>
            <a:pPr lvl="1">
              <a:spcBef>
                <a:spcPts val="1000"/>
              </a:spcBef>
            </a:pPr>
            <a:r>
              <a:rPr lang="en-US" sz="1900" b="0" dirty="0"/>
              <a:t>Power supply ripple</a:t>
            </a:r>
          </a:p>
          <a:p>
            <a:pPr lvl="1">
              <a:spcBef>
                <a:spcPts val="1000"/>
              </a:spcBef>
            </a:pPr>
            <a:r>
              <a:rPr lang="en-US" sz="1900" b="0" dirty="0"/>
              <a:t>White noise (e.g. transverse feedback)</a:t>
            </a:r>
          </a:p>
          <a:p>
            <a:pPr>
              <a:spcBef>
                <a:spcPts val="1000"/>
              </a:spcBef>
            </a:pPr>
            <a:r>
              <a:rPr lang="en-US" sz="1900" b="0" dirty="0"/>
              <a:t>Noise impacts beam performance by introducing additional resonances and increasing tune diffusion: emittance blowup, losses, loss of luminosity etc.</a:t>
            </a:r>
          </a:p>
          <a:p>
            <a:pPr>
              <a:spcBef>
                <a:spcPts val="1000"/>
              </a:spcBef>
            </a:pPr>
            <a:r>
              <a:rPr lang="en-CH" sz="1900" b="0" dirty="0"/>
              <a:t>Goal: determine maximum tolerated magnetic field ripple from beam quality requirements (ABP) and derive corresponding current/voltage ripple specifications from that (EPC). Outcome should be frequency dependent ripple specifications for various PC and make sure that all ripple remains inside this envelope.</a:t>
            </a:r>
            <a:endParaRPr lang="en-US" sz="19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D9103E-12A2-5011-FE29-4696444E6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49" y="124352"/>
            <a:ext cx="11376026" cy="1065744"/>
          </a:xfrm>
        </p:spPr>
        <p:txBody>
          <a:bodyPr/>
          <a:lstStyle/>
          <a:p>
            <a:r>
              <a:rPr lang="en-CH" dirty="0"/>
              <a:t>Noise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5DE9F-FDF0-9211-4FF3-722920DB909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16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9BB892-F6CC-48FC-5B2E-1A4F0655A8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288" y="947500"/>
            <a:ext cx="3908188" cy="216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02EC273-1A97-0E64-0EC4-C41377431C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290" y="3265309"/>
            <a:ext cx="3908186" cy="21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110B2C-8718-33C2-F5A6-8AF90FC64F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048" y="1690637"/>
            <a:ext cx="4221220" cy="275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77292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70CF7D-967C-0073-EA67-92D9F5F1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795129"/>
            <a:ext cx="11788800" cy="5676009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sz="2500" b="0" dirty="0"/>
              <a:t>Switch mode power supplies: some components at 50, 100, 150, 300, 600 Hz &amp; switching frequency (note that </a:t>
            </a:r>
            <a:r>
              <a:rPr lang="en-US" sz="2500" b="0" dirty="0" err="1"/>
              <a:t>betatron</a:t>
            </a:r>
            <a:r>
              <a:rPr lang="en-US" sz="2500" b="0" dirty="0"/>
              <a:t> tune is around 500-600 Hz). Switching frequency can be increased if needed to avoid perturbing beam spectrum (at the expense of higher cost).</a:t>
            </a:r>
          </a:p>
          <a:p>
            <a:pPr>
              <a:spcBef>
                <a:spcPts val="1000"/>
              </a:spcBef>
            </a:pPr>
            <a:r>
              <a:rPr lang="en-US" sz="2500" b="0" dirty="0"/>
              <a:t>At the moment, all power converters are considered class 4 for cost estimations and there is no redundancy.</a:t>
            </a:r>
          </a:p>
          <a:p>
            <a:pPr>
              <a:spcBef>
                <a:spcPts val="1000"/>
              </a:spcBef>
            </a:pPr>
            <a:r>
              <a:rPr lang="en-US" sz="2500" b="0" dirty="0"/>
              <a:t>To be noted that 700/2300 power supplies at </a:t>
            </a:r>
            <a:r>
              <a:rPr lang="en-US" sz="2500" b="0" dirty="0" err="1"/>
              <a:t>SuperKEKB</a:t>
            </a:r>
            <a:r>
              <a:rPr lang="en-US" sz="2500" b="0" dirty="0"/>
              <a:t> are class 0.</a:t>
            </a:r>
          </a:p>
          <a:p>
            <a:pPr>
              <a:spcBef>
                <a:spcPts val="1000"/>
              </a:spcBef>
            </a:pPr>
            <a:endParaRPr lang="en-US" sz="25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D9103E-12A2-5011-FE29-4696444E6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49" y="124352"/>
            <a:ext cx="11376026" cy="1065744"/>
          </a:xfrm>
        </p:spPr>
        <p:txBody>
          <a:bodyPr/>
          <a:lstStyle/>
          <a:p>
            <a:r>
              <a:rPr lang="en-CH" dirty="0"/>
              <a:t>Noise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5DE9F-FDF0-9211-4FF3-722920DB909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17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57FA33-AAC1-9843-091A-7C15D55F3D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748" y="3590270"/>
            <a:ext cx="3965334" cy="32380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0B6DD5-D1C8-5360-EE78-7331816CDBA7}"/>
              </a:ext>
            </a:extLst>
          </p:cNvPr>
          <p:cNvSpPr txBox="1"/>
          <p:nvPr/>
        </p:nvSpPr>
        <p:spPr>
          <a:xfrm>
            <a:off x="4652854" y="3418554"/>
            <a:ext cx="602729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300 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86EFC1-949E-3D92-4F48-5000CA66CD52}"/>
              </a:ext>
            </a:extLst>
          </p:cNvPr>
          <p:cNvSpPr txBox="1"/>
          <p:nvPr/>
        </p:nvSpPr>
        <p:spPr>
          <a:xfrm>
            <a:off x="6635054" y="3491107"/>
            <a:ext cx="602729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55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0 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F7DF07-70E7-F7ED-702E-A02F476F261C}"/>
              </a:ext>
            </a:extLst>
          </p:cNvPr>
          <p:cNvSpPr txBox="1"/>
          <p:nvPr/>
        </p:nvSpPr>
        <p:spPr>
          <a:xfrm>
            <a:off x="1441123" y="5785872"/>
            <a:ext cx="246862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/>
              <a:t>U</a:t>
            </a:r>
            <a:r>
              <a:rPr lang="en-CH" dirty="0"/>
              <a:t>p to ~20 mV 10-1 kHz 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9AD7BD-B266-F884-5222-1DE8A39992A8}"/>
              </a:ext>
            </a:extLst>
          </p:cNvPr>
          <p:cNvSpPr txBox="1"/>
          <p:nvPr/>
        </p:nvSpPr>
        <p:spPr>
          <a:xfrm>
            <a:off x="7317124" y="4820731"/>
            <a:ext cx="25968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/>
              <a:t>U</a:t>
            </a:r>
            <a:r>
              <a:rPr lang="en-CH" dirty="0"/>
              <a:t>p to ~130 mV 1-10 kHz 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845863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70CF7D-967C-0073-EA67-92D9F5F1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795129"/>
            <a:ext cx="11788800" cy="5676009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000"/>
              </a:spcBef>
            </a:pPr>
            <a:r>
              <a:rPr lang="en-US" sz="2500" b="0" dirty="0"/>
              <a:t>Switch mode power supplies: some components at 50, 100, 150, 300, 600 Hz &amp; switching frequency (note that </a:t>
            </a:r>
            <a:r>
              <a:rPr lang="en-US" sz="2500" b="0" dirty="0" err="1"/>
              <a:t>betatron</a:t>
            </a:r>
            <a:r>
              <a:rPr lang="en-US" sz="2500" b="0" dirty="0"/>
              <a:t> tune is around 500-600 Hz). Switching frequency can be increased if needed to avoid perturbing beam spectrum (at the expense of higher cost).</a:t>
            </a:r>
          </a:p>
          <a:p>
            <a:pPr>
              <a:spcBef>
                <a:spcPts val="1000"/>
              </a:spcBef>
            </a:pPr>
            <a:r>
              <a:rPr lang="en-US" sz="2500" b="0" dirty="0"/>
              <a:t>At the moment, all power converters are considered class 4 for cost estimations and there is no redundancy.</a:t>
            </a:r>
          </a:p>
          <a:p>
            <a:pPr>
              <a:spcBef>
                <a:spcPts val="1000"/>
              </a:spcBef>
            </a:pPr>
            <a:r>
              <a:rPr lang="en-US" sz="2500" b="0" dirty="0"/>
              <a:t>To be noted that 700/2300 power supplies at </a:t>
            </a:r>
            <a:r>
              <a:rPr lang="en-US" sz="2500" b="0" dirty="0" err="1"/>
              <a:t>SuperKEKB</a:t>
            </a:r>
            <a:r>
              <a:rPr lang="en-US" sz="2500" b="0" dirty="0"/>
              <a:t> are class 0.</a:t>
            </a:r>
          </a:p>
          <a:p>
            <a:pPr>
              <a:spcBef>
                <a:spcPts val="1000"/>
              </a:spcBef>
            </a:pPr>
            <a:r>
              <a:rPr lang="en-US" sz="2500" b="0" dirty="0"/>
              <a:t>FCC-</a:t>
            </a:r>
            <a:r>
              <a:rPr lang="en-US" sz="2500" b="0" dirty="0" err="1"/>
              <a:t>ee</a:t>
            </a:r>
            <a:r>
              <a:rPr lang="en-US" sz="2500" b="0" dirty="0"/>
              <a:t> is not a ramping machine, heavy filtering can be applied in the output of the power supplies. </a:t>
            </a:r>
          </a:p>
          <a:p>
            <a:pPr>
              <a:spcBef>
                <a:spcPts val="1000"/>
              </a:spcBef>
            </a:pPr>
            <a:r>
              <a:rPr lang="en-US" sz="2500" b="0" dirty="0"/>
              <a:t>Need to define sensitivity of beam to power supply ripple:</a:t>
            </a:r>
          </a:p>
          <a:p>
            <a:pPr lvl="1">
              <a:spcBef>
                <a:spcPts val="1000"/>
              </a:spcBef>
            </a:pPr>
            <a:r>
              <a:rPr lang="en-US" sz="2500" b="0" dirty="0"/>
              <a:t>Which circuits are more critical.</a:t>
            </a:r>
          </a:p>
          <a:p>
            <a:pPr lvl="1">
              <a:spcBef>
                <a:spcPts val="1000"/>
              </a:spcBef>
            </a:pPr>
            <a:r>
              <a:rPr lang="en-US" sz="2500" b="0" dirty="0"/>
              <a:t>If specific powering and circuit organization can mitigate the problem</a:t>
            </a:r>
          </a:p>
          <a:p>
            <a:pPr lvl="1">
              <a:spcBef>
                <a:spcPts val="1000"/>
              </a:spcBef>
            </a:pPr>
            <a:r>
              <a:rPr lang="en-US" sz="2500" b="0" dirty="0"/>
              <a:t>Focusing first on doublet (no specifications for power converters yet, most critical due to large beta-functions), dipole circuits and </a:t>
            </a:r>
            <a:r>
              <a:rPr lang="en-US" sz="2500" b="0" dirty="0" err="1"/>
              <a:t>sextupoles</a:t>
            </a:r>
            <a:r>
              <a:rPr lang="en-US" sz="2500" b="0" dirty="0"/>
              <a:t> (largest cost in terms of powering for GHC lattice).</a:t>
            </a:r>
          </a:p>
          <a:p>
            <a:pPr lvl="1">
              <a:spcBef>
                <a:spcPts val="1000"/>
              </a:spcBef>
            </a:pPr>
            <a:r>
              <a:rPr lang="en-US" sz="2500" b="0" dirty="0"/>
              <a:t>Define which power converters are more critical for redundancy.</a:t>
            </a:r>
          </a:p>
          <a:p>
            <a:pPr>
              <a:spcBef>
                <a:spcPts val="1000"/>
              </a:spcBef>
            </a:pPr>
            <a:endParaRPr lang="en-US" sz="25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D9103E-12A2-5011-FE29-4696444E6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49" y="124352"/>
            <a:ext cx="11376026" cy="1065744"/>
          </a:xfrm>
        </p:spPr>
        <p:txBody>
          <a:bodyPr/>
          <a:lstStyle/>
          <a:p>
            <a:r>
              <a:rPr lang="en-CH" dirty="0"/>
              <a:t>Noise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5DE9F-FDF0-9211-4FF3-722920DB909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6361461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110B18-D1EE-2814-75FD-C126ACDEE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63256"/>
            <a:ext cx="11376026" cy="1065744"/>
          </a:xfrm>
        </p:spPr>
        <p:txBody>
          <a:bodyPr>
            <a:normAutofit fontScale="90000"/>
          </a:bodyPr>
          <a:lstStyle/>
          <a:p>
            <a:r>
              <a:rPr lang="en-CH" sz="4500" dirty="0"/>
              <a:t>Beam performance optimizations with LCC lattice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CFCC3-9766-7725-876F-BD3C24831A3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1233064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Overview of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163521"/>
            <a:ext cx="11376026" cy="50372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H" sz="3500" b="0" dirty="0"/>
              <a:t>3 main topics to cover </a:t>
            </a:r>
            <a:r>
              <a:rPr lang="en-GB" sz="3500" b="0" dirty="0"/>
              <a:t>in the following months</a:t>
            </a:r>
            <a:r>
              <a:rPr lang="en-CH" sz="3500" b="0" dirty="0"/>
              <a:t>:</a:t>
            </a:r>
          </a:p>
          <a:p>
            <a:pPr marL="571500" indent="-571500">
              <a:buFont typeface="+mj-lt"/>
              <a:buAutoNum type="romanUcPeriod"/>
            </a:pPr>
            <a:r>
              <a:rPr lang="en-CH" sz="3200" b="0" dirty="0"/>
              <a:t>Orbit feedbacks</a:t>
            </a:r>
          </a:p>
          <a:p>
            <a:pPr marL="571500" indent="-571500">
              <a:buFont typeface="+mj-lt"/>
              <a:buAutoNum type="romanUcPeriod"/>
            </a:pPr>
            <a:r>
              <a:rPr lang="en-CH" sz="3200" b="0" dirty="0"/>
              <a:t>Noise &amp; power converter ripple</a:t>
            </a:r>
          </a:p>
          <a:p>
            <a:pPr marL="571500" indent="-571500">
              <a:buFont typeface="+mj-lt"/>
              <a:buAutoNum type="romanUcPeriod"/>
            </a:pPr>
            <a:r>
              <a:rPr lang="en-CH" sz="3200" b="0" dirty="0"/>
              <a:t>Beam performance &amp; optimizations </a:t>
            </a:r>
            <a:r>
              <a:rPr lang="en-CH" sz="3200" dirty="0"/>
              <a:t>mainly focusing on LCC optics</a:t>
            </a:r>
          </a:p>
        </p:txBody>
      </p:sp>
    </p:spTree>
    <p:extLst>
      <p:ext uri="{BB962C8B-B14F-4D97-AF65-F5344CB8AC3E}">
        <p14:creationId xmlns:p14="http://schemas.microsoft.com/office/powerpoint/2010/main" val="3528660428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70CF7D-967C-0073-EA67-92D9F5F1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795129"/>
            <a:ext cx="11788800" cy="5676009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sz="2500" b="0" dirty="0"/>
              <a:t>Most studies including important non-linearities such as beam-beam have focused on GHC lattice.</a:t>
            </a:r>
          </a:p>
          <a:p>
            <a:pPr>
              <a:spcBef>
                <a:spcPts val="1000"/>
              </a:spcBef>
            </a:pPr>
            <a:r>
              <a:rPr lang="en-US" sz="2500" b="0" dirty="0"/>
              <a:t>Evaluate DA, MA, lifetime, emittance for LCC lattice</a:t>
            </a:r>
          </a:p>
          <a:p>
            <a:pPr>
              <a:spcBef>
                <a:spcPts val="1000"/>
              </a:spcBef>
            </a:pPr>
            <a:r>
              <a:rPr lang="en-US" sz="2500" b="0" dirty="0"/>
              <a:t>Will help with the comparison between the two optics.</a:t>
            </a:r>
          </a:p>
          <a:p>
            <a:pPr>
              <a:spcBef>
                <a:spcPts val="1000"/>
              </a:spcBef>
            </a:pPr>
            <a:r>
              <a:rPr lang="en-US" sz="2500" b="0" dirty="0"/>
              <a:t>Connects well with studies for other machines (e.g. HL-LHC), tutorial for LCC lattice in the following months by P. Raimondi in </a:t>
            </a:r>
            <a:r>
              <a:rPr lang="en-US" sz="2500" b="0" dirty="0" err="1"/>
              <a:t>Ghislain’s</a:t>
            </a:r>
            <a:r>
              <a:rPr lang="en-US" sz="2500" b="0" dirty="0"/>
              <a:t> meetings, developments of LCC optics in Xsuite.</a:t>
            </a:r>
          </a:p>
          <a:p>
            <a:pPr>
              <a:spcBef>
                <a:spcPts val="1000"/>
              </a:spcBef>
            </a:pPr>
            <a:endParaRPr lang="en-US" sz="2500" b="0" dirty="0"/>
          </a:p>
          <a:p>
            <a:pPr>
              <a:spcBef>
                <a:spcPts val="1000"/>
              </a:spcBef>
            </a:pPr>
            <a:endParaRPr lang="en-US" sz="2500" b="0" dirty="0"/>
          </a:p>
          <a:p>
            <a:pPr>
              <a:spcBef>
                <a:spcPts val="1000"/>
              </a:spcBef>
            </a:pPr>
            <a:endParaRPr lang="en-US" sz="25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D9103E-12A2-5011-FE29-4696444E6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49" y="124352"/>
            <a:ext cx="11376026" cy="1065744"/>
          </a:xfrm>
        </p:spPr>
        <p:txBody>
          <a:bodyPr/>
          <a:lstStyle/>
          <a:p>
            <a:r>
              <a:rPr lang="en-CH" dirty="0"/>
              <a:t>Beam performance optimizations for LCC lattice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5DE9F-FDF0-9211-4FF3-722920DB909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4179870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Overview of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163521"/>
            <a:ext cx="11376026" cy="50372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H" sz="3500" b="0" dirty="0"/>
              <a:t>3 main topics to cover </a:t>
            </a:r>
            <a:r>
              <a:rPr lang="en-GB" sz="3500" b="0" dirty="0"/>
              <a:t>in the following months</a:t>
            </a:r>
            <a:r>
              <a:rPr lang="en-CH" sz="3500" b="0" dirty="0"/>
              <a:t>:</a:t>
            </a:r>
          </a:p>
          <a:p>
            <a:pPr marL="571500" indent="-571500">
              <a:buFont typeface="+mj-lt"/>
              <a:buAutoNum type="romanUcPeriod"/>
            </a:pPr>
            <a:r>
              <a:rPr lang="en-CH" sz="3200" b="0" dirty="0"/>
              <a:t>Orbit feedbacks</a:t>
            </a:r>
          </a:p>
          <a:p>
            <a:pPr marL="571500" indent="-571500">
              <a:buFont typeface="+mj-lt"/>
              <a:buAutoNum type="romanUcPeriod"/>
            </a:pPr>
            <a:r>
              <a:rPr lang="en-CH" sz="3200" b="0" dirty="0"/>
              <a:t>Noise &amp; power converter ripple</a:t>
            </a:r>
          </a:p>
          <a:p>
            <a:pPr marL="571500" indent="-571500">
              <a:buFont typeface="+mj-lt"/>
              <a:buAutoNum type="romanUcPeriod"/>
            </a:pPr>
            <a:r>
              <a:rPr lang="en-CH" sz="3200" b="0" dirty="0"/>
              <a:t>Beam performance &amp; optimizations </a:t>
            </a:r>
            <a:r>
              <a:rPr lang="en-CH" sz="3200" dirty="0"/>
              <a:t>mainly focusing on LCC optics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0CBDBF-9648-7324-95CF-3DF7105044A5}"/>
              </a:ext>
            </a:extLst>
          </p:cNvPr>
          <p:cNvSpPr txBox="1"/>
          <p:nvPr/>
        </p:nvSpPr>
        <p:spPr>
          <a:xfrm>
            <a:off x="3962400" y="1741596"/>
            <a:ext cx="5788444" cy="677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2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Global: Sofia, J. Wenninger, D. Alves, A. Calia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200" dirty="0"/>
              <a:t>IP: Jack</a:t>
            </a:r>
            <a:endParaRPr kumimoji="0" lang="en-CH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DE46FA-395E-919A-1E6E-92F08DC11A36}"/>
              </a:ext>
            </a:extLst>
          </p:cNvPr>
          <p:cNvSpPr txBox="1"/>
          <p:nvPr/>
        </p:nvSpPr>
        <p:spPr>
          <a:xfrm>
            <a:off x="6705600" y="2576511"/>
            <a:ext cx="4438716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200" dirty="0"/>
              <a:t>A. Kastrinellis TECH starting in July</a:t>
            </a:r>
            <a:endParaRPr kumimoji="0" lang="en-CH" sz="2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B7A6F5-985F-6FB1-A2E5-1F9CFC5B4445}"/>
              </a:ext>
            </a:extLst>
          </p:cNvPr>
          <p:cNvSpPr txBox="1"/>
          <p:nvPr/>
        </p:nvSpPr>
        <p:spPr>
          <a:xfrm>
            <a:off x="3401349" y="3682148"/>
            <a:ext cx="1122102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2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Sofia, +?</a:t>
            </a:r>
          </a:p>
        </p:txBody>
      </p:sp>
    </p:spTree>
    <p:extLst>
      <p:ext uri="{BB962C8B-B14F-4D97-AF65-F5344CB8AC3E}">
        <p14:creationId xmlns:p14="http://schemas.microsoft.com/office/powerpoint/2010/main" val="191061129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110B18-D1EE-2814-75FD-C126ACDEE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63256"/>
            <a:ext cx="11376026" cy="1065744"/>
          </a:xfrm>
        </p:spPr>
        <p:txBody>
          <a:bodyPr>
            <a:normAutofit/>
          </a:bodyPr>
          <a:lstStyle/>
          <a:p>
            <a:r>
              <a:rPr lang="en-CH" sz="4500" dirty="0"/>
              <a:t>Orbit feedback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CFCC3-9766-7725-876F-BD3C24831A3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4245257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CA787E-EA58-E99E-591E-CE7CC0EE4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236" y="81972"/>
            <a:ext cx="12848176" cy="1085646"/>
          </a:xfrm>
        </p:spPr>
        <p:txBody>
          <a:bodyPr>
            <a:normAutofit/>
          </a:bodyPr>
          <a:lstStyle/>
          <a:p>
            <a:r>
              <a:rPr lang="en-CH" sz="3500" dirty="0"/>
              <a:t>Motivation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4DD2-0C22-2995-5EC1-B38804C2AF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0E48C96E-9323-85B6-3A21-80050965D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662152"/>
            <a:ext cx="12069764" cy="56734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CH" sz="2500" b="0" dirty="0"/>
              <a:t>Target vertical emittance for FCC-ee in the order of ~1pm, </a:t>
            </a:r>
            <a:r>
              <a:rPr lang="en-CH" sz="2500" dirty="0"/>
              <a:t>extremely sensitive to: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b="0" dirty="0"/>
              <a:t>M</a:t>
            </a:r>
            <a:r>
              <a:rPr lang="en-CH" b="0" dirty="0"/>
              <a:t>isalignments (static &amp; dynamic)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CH" b="0" dirty="0"/>
              <a:t>Mechanical vibrations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CH" b="0" dirty="0"/>
              <a:t>Technical noise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CH" b="0" dirty="0"/>
              <a:t>Ground motion (spatially correlated or uncorrelated, specific frequency, velocity)</a:t>
            </a:r>
          </a:p>
          <a:p>
            <a:pPr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2500" b="0" dirty="0"/>
              <a:t>I</a:t>
            </a:r>
            <a:r>
              <a:rPr lang="en-CH" sz="2500" b="0" dirty="0"/>
              <a:t>f not mitigated, these effects can result in: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Wingdings" pitchFamily="2" charset="2"/>
              <a:buChar char="Ø"/>
            </a:pPr>
            <a:r>
              <a:rPr lang="en-CH" b="0" dirty="0"/>
              <a:t>Reduction of DA, MA </a:t>
            </a:r>
            <a:r>
              <a:rPr lang="en-CH" b="0" dirty="0">
                <a:sym typeface="Wingdings" pitchFamily="2" charset="2"/>
              </a:rPr>
              <a:t> low </a:t>
            </a:r>
            <a:r>
              <a:rPr lang="en-CH" b="0" dirty="0"/>
              <a:t>beam lifetime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Wingdings" pitchFamily="2" charset="2"/>
              <a:buChar char="Ø"/>
            </a:pPr>
            <a:r>
              <a:rPr lang="en-CH" b="0" dirty="0"/>
              <a:t>Significant loss of luminosity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Wingdings" pitchFamily="2" charset="2"/>
              <a:buChar char="Ø"/>
            </a:pPr>
            <a:r>
              <a:rPr lang="en-CH" b="0" dirty="0"/>
              <a:t>Emittance growth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Wingdings" pitchFamily="2" charset="2"/>
              <a:buChar char="Ø"/>
            </a:pPr>
            <a:r>
              <a:rPr lang="en-CH" b="0" dirty="0"/>
              <a:t>Poor injection efficiency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Wingdings" pitchFamily="2" charset="2"/>
              <a:buChar char="Ø"/>
            </a:pPr>
            <a:r>
              <a:rPr lang="en-CH" b="0" dirty="0"/>
              <a:t>Beam dumps &amp; reduced machine availability </a:t>
            </a:r>
          </a:p>
          <a:p>
            <a:pPr marL="366712" lvl="1" indent="0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None/>
            </a:pPr>
            <a:r>
              <a:rPr lang="en-CH" b="0" dirty="0"/>
              <a:t>..and many other detrimental effects.</a:t>
            </a:r>
          </a:p>
          <a:p>
            <a:pPr>
              <a:lnSpc>
                <a:spcPct val="70000"/>
              </a:lnSpc>
              <a:spcBef>
                <a:spcPts val="1500"/>
              </a:spcBef>
              <a:spcAft>
                <a:spcPts val="100"/>
              </a:spcAft>
            </a:pPr>
            <a:endParaRPr lang="en-CH" dirty="0"/>
          </a:p>
          <a:p>
            <a:pPr>
              <a:lnSpc>
                <a:spcPct val="70000"/>
              </a:lnSpc>
              <a:spcBef>
                <a:spcPts val="1500"/>
              </a:spcBef>
              <a:spcAft>
                <a:spcPts val="100"/>
              </a:spcAft>
            </a:pP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A9A748-B670-3E7D-2DB0-1ED912A0467B}"/>
              </a:ext>
            </a:extLst>
          </p:cNvPr>
          <p:cNvSpPr txBox="1"/>
          <p:nvPr/>
        </p:nvSpPr>
        <p:spPr>
          <a:xfrm>
            <a:off x="6998760" y="4166617"/>
            <a:ext cx="4383943" cy="8617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</a:pPr>
            <a:r>
              <a:rPr lang="en-CH" sz="2500" b="1" dirty="0">
                <a:solidFill>
                  <a:srgbClr val="000000"/>
                </a:solidFill>
              </a:rPr>
              <a:t>Strategy for orbit correction is essential!</a:t>
            </a:r>
          </a:p>
        </p:txBody>
      </p:sp>
    </p:spTree>
    <p:extLst>
      <p:ext uri="{BB962C8B-B14F-4D97-AF65-F5344CB8AC3E}">
        <p14:creationId xmlns:p14="http://schemas.microsoft.com/office/powerpoint/2010/main" val="34595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CA787E-EA58-E99E-591E-CE7CC0EE4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236" y="81972"/>
            <a:ext cx="12848176" cy="1085646"/>
          </a:xfrm>
        </p:spPr>
        <p:txBody>
          <a:bodyPr>
            <a:normAutofit/>
          </a:bodyPr>
          <a:lstStyle/>
          <a:p>
            <a:r>
              <a:rPr lang="en-CH" sz="3500" dirty="0"/>
              <a:t>Strategy for orbit correction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4DD2-0C22-2995-5EC1-B38804C2AF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0E48C96E-9323-85B6-3A21-80050965D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5084" y="675250"/>
            <a:ext cx="11409754" cy="579588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CH" sz="2500" b="0" dirty="0">
                <a:sym typeface="Wingdings" pitchFamily="2" charset="2"/>
              </a:rPr>
              <a:t>Orbit correction needs to combine:</a:t>
            </a:r>
          </a:p>
          <a:p>
            <a:pPr marL="881062" lvl="1" indent="-5143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romanUcPeriod"/>
            </a:pPr>
            <a:r>
              <a:rPr lang="en-CH" sz="2300" dirty="0">
                <a:sym typeface="Wingdings" pitchFamily="2" charset="2"/>
              </a:rPr>
              <a:t>Global orbit feedback </a:t>
            </a:r>
            <a:r>
              <a:rPr lang="en-CH" sz="2300" b="0" dirty="0">
                <a:sym typeface="Wingdings" pitchFamily="2" charset="2"/>
              </a:rPr>
              <a:t>to maintain RMS orbit deviations at ~</a:t>
            </a:r>
            <a:r>
              <a:rPr lang="el-GR" sz="2300" b="0" dirty="0">
                <a:sym typeface="Wingdings" pitchFamily="2" charset="2"/>
              </a:rPr>
              <a:t>μ</a:t>
            </a:r>
            <a:r>
              <a:rPr lang="en-US" sz="2300" b="0" dirty="0">
                <a:sym typeface="Wingdings" pitchFamily="2" charset="2"/>
              </a:rPr>
              <a:t>m level around the ring</a:t>
            </a:r>
            <a:endParaRPr lang="en-CH" sz="2300" b="0" dirty="0">
              <a:sym typeface="Wingdings" pitchFamily="2" charset="2"/>
            </a:endParaRPr>
          </a:p>
          <a:p>
            <a:pPr marL="881062" lvl="1" indent="-5143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romanUcPeriod"/>
            </a:pPr>
            <a:r>
              <a:rPr lang="en-CH" sz="2300" dirty="0">
                <a:sym typeface="Wingdings" pitchFamily="2" charset="2"/>
              </a:rPr>
              <a:t>Local IP feedback </a:t>
            </a:r>
            <a:r>
              <a:rPr lang="en-CH" sz="2300" b="0" dirty="0">
                <a:sym typeface="Wingdings" pitchFamily="2" charset="2"/>
              </a:rPr>
              <a:t>to preserve ~nm beam overlap at the IP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CH" sz="2300" b="0" dirty="0">
                <a:sym typeface="Wingdings" pitchFamily="2" charset="2"/>
              </a:rPr>
              <a:t>These two systems should operate </a:t>
            </a:r>
            <a:r>
              <a:rPr lang="en-CH" sz="2300" dirty="0">
                <a:sym typeface="Wingdings" pitchFamily="2" charset="2"/>
              </a:rPr>
              <a:t>in parallel but on different timescales</a:t>
            </a:r>
          </a:p>
          <a:p>
            <a:pPr marL="366712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n-US" sz="1000" dirty="0"/>
          </a:p>
          <a:p>
            <a:pPr marL="380206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300" dirty="0"/>
              <a:t>Global orbit feedback </a:t>
            </a:r>
            <a:r>
              <a:rPr lang="en-US" sz="2300" b="0" dirty="0"/>
              <a:t>must address both </a:t>
            </a:r>
            <a:r>
              <a:rPr lang="en-US" sz="2300" dirty="0"/>
              <a:t>static &amp; dynamic perturbations</a:t>
            </a:r>
            <a:r>
              <a:rPr lang="en-US" sz="2300" b="0" dirty="0"/>
              <a:t>:</a:t>
            </a:r>
          </a:p>
          <a:p>
            <a:pPr marL="918368" lvl="1" indent="-5143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romanUcPeriod"/>
            </a:pPr>
            <a:r>
              <a:rPr lang="en-US" sz="2200" dirty="0"/>
              <a:t>Static random </a:t>
            </a:r>
            <a:r>
              <a:rPr lang="en-US" sz="2200" b="0" dirty="0"/>
              <a:t>(uncorrelated) misalignments: typically well corrected </a:t>
            </a:r>
          </a:p>
          <a:p>
            <a:pPr marL="918368" lvl="1" indent="-5143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romanUcPeriod"/>
            </a:pPr>
            <a:r>
              <a:rPr lang="en-US" sz="2200" dirty="0"/>
              <a:t>Time varying perturbations </a:t>
            </a:r>
            <a:r>
              <a:rPr lang="en-US" sz="2200" b="0" dirty="0"/>
              <a:t>(e.g. technical noise, ground motion): </a:t>
            </a:r>
          </a:p>
          <a:p>
            <a:pPr marL="1008856" lvl="2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200" b="0" u="sng" dirty="0"/>
              <a:t>Frequency sensitivity</a:t>
            </a:r>
            <a:r>
              <a:rPr lang="en-US" sz="2200" b="0" dirty="0"/>
              <a:t>: Feedback performance strongly depends on its bandwidth. Bandwidth of ≤10 Hz is already ambitious (LHC ~1 Hz).</a:t>
            </a:r>
          </a:p>
          <a:p>
            <a:pPr marL="1008856" lvl="2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200" b="0" u="sng" dirty="0"/>
              <a:t>Amplitude sensitivity</a:t>
            </a:r>
            <a:r>
              <a:rPr lang="en-US" sz="2200" b="0" dirty="0"/>
              <a:t>: Even with small perturbations, orbit response can be resonantly amplified due to beam properties e.g. when perturbation wavelength ≈ </a:t>
            </a:r>
            <a:r>
              <a:rPr lang="en-US" sz="2200" b="0" dirty="0" err="1"/>
              <a:t>betatron</a:t>
            </a:r>
            <a:r>
              <a:rPr lang="en-US" sz="2200" b="0" dirty="0"/>
              <a:t> wavelength (or its harmonics). Large residual orbit even after correction.</a:t>
            </a:r>
          </a:p>
          <a:p>
            <a:pPr marL="665956" lvl="2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200" b="0" dirty="0">
                <a:sym typeface="Wingdings" pitchFamily="2" charset="2"/>
              </a:rPr>
              <a:t> Realistic time-varying perturbations based on measurements (ground motion, girders contribution) and accurate modeling are essential!</a:t>
            </a:r>
            <a:endParaRPr lang="en-CH" sz="2200" dirty="0"/>
          </a:p>
          <a:p>
            <a:pPr marL="380206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CH" sz="2300" dirty="0"/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endParaRPr lang="en-CH" dirty="0"/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endParaRPr lang="en-CH" dirty="0"/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133120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D60738-C283-9CF6-14D6-C3A2718C7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811" y="705224"/>
            <a:ext cx="11525204" cy="539395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</a:pPr>
            <a:r>
              <a:rPr lang="en-CH" sz="2200" b="0" dirty="0">
                <a:sym typeface="Wingdings" pitchFamily="2" charset="2"/>
              </a:rPr>
              <a:t>A realistic simulation tool is essential: accurately reproduce feedback behavior under realistic scenarios &amp; validate against measurements before deploying to FCC</a:t>
            </a:r>
          </a:p>
          <a:p>
            <a:pPr lvl="1">
              <a:spcBef>
                <a:spcPts val="1500"/>
              </a:spcBef>
              <a:buFont typeface="Wingdings" pitchFamily="2" charset="2"/>
              <a:buChar char="à"/>
            </a:pPr>
            <a:r>
              <a:rPr lang="en-CH" sz="2200" dirty="0">
                <a:sym typeface="Wingdings" pitchFamily="2" charset="2"/>
              </a:rPr>
              <a:t>LHC is the ideal case as it has a state-of-the-art feedback system that is currenty operational</a:t>
            </a:r>
            <a:r>
              <a:rPr lang="en-CH" sz="2200" b="0" dirty="0">
                <a:sym typeface="Wingdings" pitchFamily="2" charset="2"/>
              </a:rPr>
              <a:t>.</a:t>
            </a:r>
          </a:p>
          <a:p>
            <a:pPr>
              <a:spcBef>
                <a:spcPts val="1500"/>
              </a:spcBef>
            </a:pPr>
            <a:r>
              <a:rPr lang="en-CH" sz="2200" b="0" dirty="0">
                <a:sym typeface="Wingdings" pitchFamily="2" charset="2"/>
              </a:rPr>
              <a:t>Steps are:</a:t>
            </a:r>
          </a:p>
          <a:p>
            <a:pPr marL="766762" lvl="1" indent="-400050">
              <a:spcBef>
                <a:spcPts val="1500"/>
              </a:spcBef>
              <a:buFont typeface="+mj-lt"/>
              <a:buAutoNum type="romanUcPeriod"/>
            </a:pPr>
            <a:r>
              <a:rPr lang="en-CH" sz="2200" b="0" dirty="0">
                <a:sym typeface="Wingdings" pitchFamily="2" charset="2"/>
              </a:rPr>
              <a:t>Inject orbit perturbations in the lattice</a:t>
            </a:r>
          </a:p>
          <a:p>
            <a:pPr marL="766762" lvl="1" indent="-400050">
              <a:spcBef>
                <a:spcPts val="1500"/>
              </a:spcBef>
              <a:buFont typeface="+mj-lt"/>
              <a:buAutoNum type="romanUcPeriod"/>
            </a:pPr>
            <a:r>
              <a:rPr lang="en-CH" sz="2200" b="0" dirty="0">
                <a:sym typeface="Wingdings" pitchFamily="2" charset="2"/>
              </a:rPr>
              <a:t>Simulate PI feedback loop including delays:</a:t>
            </a:r>
          </a:p>
          <a:p>
            <a:pPr marL="626797" lvl="2" indent="0">
              <a:spcBef>
                <a:spcPts val="1500"/>
              </a:spcBef>
              <a:buNone/>
            </a:pPr>
            <a:r>
              <a:rPr lang="en-CH" sz="2200" b="0" dirty="0">
                <a:sym typeface="Wingdings" pitchFamily="2" charset="2"/>
              </a:rPr>
              <a:t>	</a:t>
            </a:r>
            <a:r>
              <a:rPr lang="en-GB" sz="2000" b="0" dirty="0"/>
              <a:t>BPM sampling </a:t>
            </a:r>
            <a:r>
              <a:rPr lang="en-GB" sz="2000" b="0" dirty="0">
                <a:sym typeface="Wingdings" pitchFamily="2" charset="2"/>
              </a:rPr>
              <a:t></a:t>
            </a:r>
            <a:r>
              <a:rPr lang="en-GB" sz="2000" b="0" dirty="0"/>
              <a:t> orbit reconstruction </a:t>
            </a:r>
            <a:r>
              <a:rPr lang="en-GB" sz="2000" b="0" dirty="0">
                <a:sym typeface="Wingdings" pitchFamily="2" charset="2"/>
              </a:rPr>
              <a:t></a:t>
            </a:r>
            <a:r>
              <a:rPr lang="en-GB" sz="2000" b="0" dirty="0"/>
              <a:t> SVD inversion</a:t>
            </a:r>
            <a:r>
              <a:rPr lang="en-GB" sz="2000" b="0" dirty="0">
                <a:sym typeface="Wingdings" pitchFamily="2" charset="2"/>
              </a:rPr>
              <a:t> </a:t>
            </a:r>
          </a:p>
          <a:p>
            <a:pPr marL="626797" lvl="2" indent="0">
              <a:spcBef>
                <a:spcPts val="1500"/>
              </a:spcBef>
              <a:buNone/>
            </a:pPr>
            <a:r>
              <a:rPr lang="en-GB" sz="2000" b="0" dirty="0">
                <a:sym typeface="Wingdings" pitchFamily="2" charset="2"/>
              </a:rPr>
              <a:t>apply proportional &amp; integral gain 			   	</a:t>
            </a:r>
            <a:r>
              <a:rPr lang="en-GB" sz="2000" b="0" dirty="0"/>
              <a:t> correction ramp</a:t>
            </a:r>
            <a:endParaRPr lang="en-CH" sz="2000" b="0" dirty="0">
              <a:sym typeface="Wingdings" pitchFamily="2" charset="2"/>
            </a:endParaRPr>
          </a:p>
          <a:p>
            <a:pPr marL="766762" lvl="1" indent="-400050">
              <a:spcBef>
                <a:spcPts val="1500"/>
              </a:spcBef>
              <a:buFont typeface="+mj-lt"/>
              <a:buAutoNum type="romanUcPeriod"/>
            </a:pPr>
            <a:r>
              <a:rPr lang="en-CH" sz="2200" b="0" dirty="0">
                <a:sym typeface="Wingdings" pitchFamily="2" charset="2"/>
              </a:rPr>
              <a:t>Assess correction efficiency across various scenarios</a:t>
            </a:r>
          </a:p>
          <a:p>
            <a:pPr marL="766762" lvl="1" indent="-400050">
              <a:spcBef>
                <a:spcPts val="1500"/>
              </a:spcBef>
              <a:buFont typeface="+mj-lt"/>
              <a:buAutoNum type="romanUcPeriod"/>
            </a:pPr>
            <a:r>
              <a:rPr lang="en-CH" sz="2200" b="0" dirty="0">
                <a:sym typeface="Wingdings" pitchFamily="2" charset="2"/>
              </a:rPr>
              <a:t>Scan perturbation characteristics (frequency, amplitude, wavelength..) to quantify feedback performance &amp; identify limits</a:t>
            </a:r>
          </a:p>
          <a:p>
            <a:pPr marL="766762" lvl="1" indent="-400050">
              <a:spcBef>
                <a:spcPts val="1500"/>
              </a:spcBef>
              <a:buFont typeface="+mj-lt"/>
              <a:buAutoNum type="romanUcPeriod"/>
            </a:pPr>
            <a:r>
              <a:rPr lang="en-CH" sz="2200" b="0" dirty="0">
                <a:sym typeface="Wingdings" pitchFamily="2" charset="2"/>
              </a:rPr>
              <a:t>Benchmark model against LHC data</a:t>
            </a:r>
          </a:p>
          <a:p>
            <a:pPr>
              <a:spcBef>
                <a:spcPts val="1500"/>
              </a:spcBef>
            </a:pPr>
            <a:endParaRPr lang="en-CH" sz="15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6B35E3-2588-E601-1212-78D4AFB90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811" y="124352"/>
            <a:ext cx="11376026" cy="1065744"/>
          </a:xfrm>
        </p:spPr>
        <p:txBody>
          <a:bodyPr/>
          <a:lstStyle/>
          <a:p>
            <a:r>
              <a:rPr lang="en-CH" dirty="0"/>
              <a:t>Feedback modeling: Starting from the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3A5F8-E3C2-1624-74B6-A9C56EB85FF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7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C0DF70-04A7-4C41-7A76-E0D14AE1AA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185" y="4127500"/>
            <a:ext cx="2594819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9529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B32AEA6-6C4A-FD42-DCEA-85A3AB2E3E05}"/>
              </a:ext>
            </a:extLst>
          </p:cNvPr>
          <p:cNvSpPr/>
          <p:nvPr/>
        </p:nvSpPr>
        <p:spPr>
          <a:xfrm>
            <a:off x="6886230" y="2450377"/>
            <a:ext cx="5121047" cy="4407623"/>
          </a:xfrm>
          <a:prstGeom prst="roundRect">
            <a:avLst/>
          </a:prstGeom>
          <a:solidFill>
            <a:schemeClr val="bg1"/>
          </a:solidFill>
          <a:ln w="12700" cap="flat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637C8B2-6963-5FA6-74AA-8EE69A171004}"/>
              </a:ext>
            </a:extLst>
          </p:cNvPr>
          <p:cNvSpPr/>
          <p:nvPr/>
        </p:nvSpPr>
        <p:spPr>
          <a:xfrm>
            <a:off x="3578961" y="2518770"/>
            <a:ext cx="3231687" cy="4214878"/>
          </a:xfrm>
          <a:prstGeom prst="roundRect">
            <a:avLst/>
          </a:prstGeom>
          <a:solidFill>
            <a:schemeClr val="bg1"/>
          </a:solidFill>
          <a:ln w="12700" cap="flat">
            <a:solidFill>
              <a:srgbClr val="00B05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D60738-C283-9CF6-14D6-C3A2718C7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811" y="806824"/>
            <a:ext cx="11525204" cy="5393952"/>
          </a:xfrm>
        </p:spPr>
        <p:txBody>
          <a:bodyPr>
            <a:noAutofit/>
          </a:bodyPr>
          <a:lstStyle/>
          <a:p>
            <a:pPr marL="437356" indent="-400050">
              <a:buFont typeface="+mj-lt"/>
              <a:buAutoNum type="romanUcPeriod"/>
            </a:pPr>
            <a:r>
              <a:rPr lang="en-CH" sz="2800" b="0" dirty="0">
                <a:sym typeface="Wingdings" pitchFamily="2" charset="2"/>
              </a:rPr>
              <a:t>Inject orbit perturbations in the lattice</a:t>
            </a:r>
          </a:p>
          <a:p>
            <a:pPr lvl="1">
              <a:spcBef>
                <a:spcPts val="1200"/>
              </a:spcBef>
            </a:pPr>
            <a:r>
              <a:rPr lang="en-US" sz="2000" b="0" dirty="0"/>
              <a:t>Random static misalignments along the ring</a:t>
            </a:r>
          </a:p>
          <a:p>
            <a:pPr lvl="1">
              <a:spcBef>
                <a:spcPts val="1200"/>
              </a:spcBef>
            </a:pPr>
            <a:r>
              <a:rPr lang="en-US" sz="2000" b="0" dirty="0"/>
              <a:t>Correlated/uncorrelated ground motion with specific frequency</a:t>
            </a:r>
          </a:p>
          <a:p>
            <a:pPr lvl="1">
              <a:spcBef>
                <a:spcPts val="1200"/>
              </a:spcBef>
            </a:pPr>
            <a:r>
              <a:rPr lang="en-US" sz="2000" b="0" dirty="0"/>
              <a:t>Orbit perturbations extracted by measured PSD in LHC tunnel</a:t>
            </a:r>
            <a:endParaRPr lang="en-CH" sz="2000" b="0" dirty="0"/>
          </a:p>
          <a:p>
            <a:pPr marL="437356" indent="-400050">
              <a:spcBef>
                <a:spcPts val="1200"/>
              </a:spcBef>
              <a:buFont typeface="+mj-lt"/>
              <a:buAutoNum type="romanUcPeriod"/>
            </a:pPr>
            <a:endParaRPr lang="en-CH" sz="2000" b="0" dirty="0">
              <a:sym typeface="Wingdings" pitchFamily="2" charset="2"/>
            </a:endParaRPr>
          </a:p>
          <a:p>
            <a:pPr marL="0" indent="0">
              <a:buNone/>
            </a:pPr>
            <a:endParaRPr lang="en-CH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6B35E3-2588-E601-1212-78D4AFB90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811" y="124352"/>
            <a:ext cx="11376026" cy="1065744"/>
          </a:xfrm>
        </p:spPr>
        <p:txBody>
          <a:bodyPr/>
          <a:lstStyle/>
          <a:p>
            <a:r>
              <a:rPr lang="en-CH" dirty="0"/>
              <a:t>Feedback modeling: Starting from the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3A5F8-E3C2-1624-74B6-A9C56EB85FF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8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6E0F20-5DCC-AA14-FF3A-13FA7BDF5E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692" y="3001481"/>
            <a:ext cx="2433333" cy="18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076F0E-41F5-EB08-EAE5-F1B53596B8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488" y="4806686"/>
            <a:ext cx="2413740" cy="180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011488-FF08-08B8-85B4-CB3792E01583}"/>
              </a:ext>
            </a:extLst>
          </p:cNvPr>
          <p:cNvSpPr txBox="1"/>
          <p:nvPr/>
        </p:nvSpPr>
        <p:spPr>
          <a:xfrm>
            <a:off x="3638328" y="2581703"/>
            <a:ext cx="2887008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200" b="1" dirty="0"/>
              <a:t>Correlated ground wave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200" b="1" dirty="0"/>
              <a:t>w</a:t>
            </a:r>
            <a:r>
              <a:rPr kumimoji="0" lang="en-CH" sz="12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ith specific f and propagation </a:t>
            </a:r>
            <a:r>
              <a:rPr lang="en-CH" sz="1200" b="1" dirty="0"/>
              <a:t>velocity</a:t>
            </a:r>
            <a:endParaRPr kumimoji="0" lang="en-CH" sz="12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3A2500-86C8-1A00-8F45-D6D53C4183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1" y="3507936"/>
            <a:ext cx="2795752" cy="2210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5451BE-4C4C-CFA5-D565-B2955BC878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067" y="2657956"/>
            <a:ext cx="2447302" cy="39768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DDCA5BE-8153-1A7F-96DB-D66A5B085DA2}"/>
              </a:ext>
            </a:extLst>
          </p:cNvPr>
          <p:cNvSpPr txBox="1"/>
          <p:nvPr/>
        </p:nvSpPr>
        <p:spPr>
          <a:xfrm>
            <a:off x="9437815" y="4920280"/>
            <a:ext cx="2636619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500" dirty="0">
                <a:hlinkClick r:id="rId7"/>
              </a:rPr>
              <a:t>LHC tunnel measurements of ground motion</a:t>
            </a:r>
            <a:endParaRPr lang="en-CH" sz="15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507745-9FFB-FCA4-CB06-C81679F0EB11}"/>
              </a:ext>
            </a:extLst>
          </p:cNvPr>
          <p:cNvSpPr txBox="1"/>
          <p:nvPr/>
        </p:nvSpPr>
        <p:spPr>
          <a:xfrm>
            <a:off x="568662" y="3088301"/>
            <a:ext cx="2268305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Random static misalignments distributed in the ring</a:t>
            </a:r>
            <a:endParaRPr kumimoji="0" lang="en-CH" sz="12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1C6B0F-A9DB-747C-A76C-F061849B6A49}"/>
              </a:ext>
            </a:extLst>
          </p:cNvPr>
          <p:cNvSpPr txBox="1"/>
          <p:nvPr/>
        </p:nvSpPr>
        <p:spPr>
          <a:xfrm>
            <a:off x="9264166" y="3506580"/>
            <a:ext cx="2699033" cy="11541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500" dirty="0"/>
              <a:t>Measurements show coherence mainly in </a:t>
            </a:r>
            <a:r>
              <a:rPr lang="en-US" sz="1500" dirty="0" err="1"/>
              <a:t>microseismic</a:t>
            </a:r>
            <a:r>
              <a:rPr lang="en-US" sz="1500" dirty="0"/>
              <a:t> range (~0.17 Hz), uncorrelated for higher frequencies</a:t>
            </a:r>
            <a:endParaRPr kumimoji="0" lang="en-CH" sz="150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B42A4C-9F63-1C35-2681-11D009E42070}"/>
              </a:ext>
            </a:extLst>
          </p:cNvPr>
          <p:cNvSpPr/>
          <p:nvPr/>
        </p:nvSpPr>
        <p:spPr>
          <a:xfrm>
            <a:off x="35549" y="2736447"/>
            <a:ext cx="3480304" cy="3129781"/>
          </a:xfrm>
          <a:prstGeom prst="roundRect">
            <a:avLst/>
          </a:prstGeom>
          <a:noFill/>
          <a:ln w="12700" cap="flat">
            <a:solidFill>
              <a:srgbClr val="C0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76914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7" grpId="0"/>
      <p:bldP spid="1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6B35E3-2588-E601-1212-78D4AFB90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811" y="124352"/>
            <a:ext cx="11376026" cy="1065744"/>
          </a:xfrm>
        </p:spPr>
        <p:txBody>
          <a:bodyPr/>
          <a:lstStyle/>
          <a:p>
            <a:r>
              <a:rPr lang="en-CH" dirty="0"/>
              <a:t>Feedback modeling: Starting from the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3A5F8-E3C2-1624-74B6-A9C56EB85FF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9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D60738-C283-9CF6-14D6-C3A2718C7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810" y="653143"/>
            <a:ext cx="11529990" cy="5682447"/>
          </a:xfrm>
        </p:spPr>
        <p:txBody>
          <a:bodyPr>
            <a:noAutofit/>
          </a:bodyPr>
          <a:lstStyle/>
          <a:p>
            <a:pPr marL="551656" indent="-514350">
              <a:spcBef>
                <a:spcPts val="600"/>
              </a:spcBef>
              <a:buFont typeface="+mj-lt"/>
              <a:buAutoNum type="romanUcPeriod" startAt="2"/>
            </a:pPr>
            <a:r>
              <a:rPr lang="en-CH" sz="2800" b="0" dirty="0">
                <a:sym typeface="Wingdings" pitchFamily="2" charset="2"/>
              </a:rPr>
              <a:t>Simulate feedback loop including delays: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400" b="0" dirty="0"/>
              <a:t>Closed orbit reconstruction (~2ms minimum time): </a:t>
            </a:r>
          </a:p>
          <a:p>
            <a:pPr lvl="2">
              <a:spcBef>
                <a:spcPts val="600"/>
              </a:spcBef>
            </a:pPr>
            <a:r>
              <a:rPr lang="en-US" sz="1900" b="0" dirty="0"/>
              <a:t>From ~560 BPMs. </a:t>
            </a:r>
          </a:p>
          <a:p>
            <a:pPr lvl="2">
              <a:spcBef>
                <a:spcPts val="600"/>
              </a:spcBef>
            </a:pPr>
            <a:r>
              <a:rPr lang="en-US" sz="1900" b="0" dirty="0"/>
              <a:t>In operation, averaging turn-by-turn data over a 50 Hz period. 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400" b="0" dirty="0"/>
              <a:t>Correction calculation (~20ms): </a:t>
            </a:r>
          </a:p>
          <a:p>
            <a:pPr lvl="2">
              <a:spcBef>
                <a:spcPts val="600"/>
              </a:spcBef>
            </a:pPr>
            <a:r>
              <a:rPr lang="en-US" sz="1900" b="0" dirty="0"/>
              <a:t>Precompute transfer linear response matrix.</a:t>
            </a:r>
          </a:p>
          <a:p>
            <a:pPr lvl="2">
              <a:spcBef>
                <a:spcPts val="600"/>
              </a:spcBef>
            </a:pPr>
            <a:r>
              <a:rPr lang="en-US" sz="1900" b="0" dirty="0"/>
              <a:t>SVD inversion and compute correction using ~500 correctors to minimize RMS orbit deviations from reference. </a:t>
            </a:r>
          </a:p>
          <a:p>
            <a:pPr lvl="2">
              <a:spcBef>
                <a:spcPts val="600"/>
              </a:spcBef>
            </a:pPr>
            <a:r>
              <a:rPr lang="en-US" sz="1900" b="0" dirty="0"/>
              <a:t>Number of eigenvalues varies depending on beam mode (larger number </a:t>
            </a:r>
            <a:r>
              <a:rPr lang="en-US" sz="1900" b="0" dirty="0">
                <a:sym typeface="Wingdings" pitchFamily="2" charset="2"/>
              </a:rPr>
              <a:t> better correction but increased sensitivity to BPM noise</a:t>
            </a:r>
            <a:r>
              <a:rPr lang="en-US" sz="1900" b="0" dirty="0"/>
              <a:t>). </a:t>
            </a:r>
          </a:p>
          <a:p>
            <a:pPr lvl="2">
              <a:spcBef>
                <a:spcPts val="600"/>
              </a:spcBef>
            </a:pPr>
            <a:r>
              <a:rPr lang="en-US" sz="1900" b="0" dirty="0"/>
              <a:t>Correction is scaled by gain factor to avoid feedback becoming unstable. Correction converted from angle (kick) to current. Corrections are clipped if they exceed maximum PC current.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400" b="0" dirty="0"/>
              <a:t>PC regulation (~20ms): 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900" b="0" dirty="0"/>
              <a:t>Correction is sent to the corrector power converters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900" b="0" dirty="0"/>
              <a:t>Ramp current based on regulation parameters (~0.5 A/s).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300" b="0" dirty="0">
                <a:sym typeface="Wingdings" pitchFamily="2" charset="2"/>
              </a:rPr>
              <a:t>     Total LHC </a:t>
            </a:r>
            <a:r>
              <a:rPr lang="en-US" sz="2500" b="0" dirty="0"/>
              <a:t>feedback cycle</a:t>
            </a:r>
            <a:r>
              <a:rPr lang="en-CH" sz="2500" b="0" dirty="0"/>
              <a:t>: ~42ms feedback cycle in total (~24 Hz).</a:t>
            </a:r>
          </a:p>
          <a:p>
            <a:pPr marL="0" indent="0">
              <a:spcBef>
                <a:spcPts val="600"/>
              </a:spcBef>
              <a:buNone/>
            </a:pP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4009075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52068</TotalTime>
  <Words>1415</Words>
  <Application>Microsoft Macintosh PowerPoint</Application>
  <PresentationFormat>Widescreen</PresentationFormat>
  <Paragraphs>161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Roboto</vt:lpstr>
      <vt:lpstr>Wingdings</vt:lpstr>
      <vt:lpstr>Office Theme</vt:lpstr>
      <vt:lpstr>Incoherent effects for FCC-ee </vt:lpstr>
      <vt:lpstr>Overview of activities</vt:lpstr>
      <vt:lpstr>Overview of activities</vt:lpstr>
      <vt:lpstr>Orbit feedback</vt:lpstr>
      <vt:lpstr>Motivation </vt:lpstr>
      <vt:lpstr>Strategy for orbit correction</vt:lpstr>
      <vt:lpstr>Feedback modeling: Starting from the LHC</vt:lpstr>
      <vt:lpstr>Feedback modeling: Starting from the LHC</vt:lpstr>
      <vt:lpstr>Feedback modeling: Starting from the LHC</vt:lpstr>
      <vt:lpstr>Feedback modeling: Starting from the LHC</vt:lpstr>
      <vt:lpstr>Feedback modeling: Starting from the LHC</vt:lpstr>
      <vt:lpstr>Feedback modeling: Starting from the LHC</vt:lpstr>
      <vt:lpstr>Benchmark model against LHC measurements</vt:lpstr>
      <vt:lpstr>Lessons learned for FCC-ee</vt:lpstr>
      <vt:lpstr>Noise &amp; power converter ripple</vt:lpstr>
      <vt:lpstr>Noise studies</vt:lpstr>
      <vt:lpstr>Noise studies</vt:lpstr>
      <vt:lpstr>Noise studies</vt:lpstr>
      <vt:lpstr>Beam performance optimizations with LCC lattice</vt:lpstr>
      <vt:lpstr>Beam performance optimizations for LCC lattice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478</cp:revision>
  <dcterms:modified xsi:type="dcterms:W3CDTF">2025-06-11T07:20:27Z</dcterms:modified>
</cp:coreProperties>
</file>