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4778" r:id="rId3"/>
    <p:sldId id="258" r:id="rId4"/>
    <p:sldId id="1380" r:id="rId5"/>
    <p:sldId id="1381" r:id="rId6"/>
    <p:sldId id="1382" r:id="rId7"/>
    <p:sldId id="4779" r:id="rId8"/>
    <p:sldId id="266" r:id="rId9"/>
    <p:sldId id="1360" r:id="rId10"/>
    <p:sldId id="1385" r:id="rId11"/>
    <p:sldId id="1378" r:id="rId12"/>
    <p:sldId id="4773" r:id="rId13"/>
    <p:sldId id="4774" r:id="rId14"/>
    <p:sldId id="4775" r:id="rId15"/>
    <p:sldId id="4776" r:id="rId16"/>
    <p:sldId id="4777" r:id="rId17"/>
    <p:sldId id="1368" r:id="rId18"/>
    <p:sldId id="1361" r:id="rId19"/>
    <p:sldId id="1377" r:id="rId20"/>
    <p:sldId id="4765" r:id="rId21"/>
    <p:sldId id="1370" r:id="rId22"/>
    <p:sldId id="271" r:id="rId23"/>
    <p:sldId id="1544" r:id="rId24"/>
    <p:sldId id="1583" r:id="rId25"/>
    <p:sldId id="1582" r:id="rId26"/>
    <p:sldId id="154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lo Zannini" initials="CZ" lastIdx="1" clrIdx="0">
    <p:extLst>
      <p:ext uri="{19B8F6BF-5375-455C-9EA6-DF929625EA0E}">
        <p15:presenceInfo xmlns:p15="http://schemas.microsoft.com/office/powerpoint/2012/main" userId="S-1-5-21-1526224874-1540688658-1361462980-5770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F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94" autoAdjust="0"/>
    <p:restoredTop sz="94694"/>
  </p:normalViewPr>
  <p:slideViewPr>
    <p:cSldViewPr snapToGrid="0">
      <p:cViewPr varScale="1">
        <p:scale>
          <a:sx n="99" d="100"/>
          <a:sy n="99" d="100"/>
        </p:scale>
        <p:origin x="102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C5882-FE5B-CC44-B2A3-3A34E1A95789}" type="datetimeFigureOut">
              <a:rPr lang="en-CH" smtClean="0"/>
              <a:t>06/10/2025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E79A9-DDC7-9B40-9E0F-A782D4269A9C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78798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4E21E-581D-578B-BDE8-67D41D396A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A27377-CD6D-1686-FA46-02EF9C080F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F37BCD-8F4B-4665-3BFC-01D53C5191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AA4DCB-37CB-AABB-CFCF-B0BD3C1A70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CD3A0A-F15E-4B90-85D9-F24FDC8BE70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4725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80492C-4791-19CF-78BD-0100BB5613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E42BA8F-72E3-F0D4-C759-7269067833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70D94FA-FA82-B131-5EAE-5C9B6D915D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Inermet</a:t>
            </a:r>
            <a:r>
              <a:rPr lang="en-US" dirty="0"/>
              <a:t> 180: </a:t>
            </a: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Tungsten alloy</a:t>
            </a:r>
            <a:endParaRPr lang="en-GB" b="0" dirty="0">
              <a:solidFill>
                <a:srgbClr val="D4D4D4"/>
              </a:solidFill>
              <a:effectLst/>
              <a:latin typeface="Consolas" panose="020B0609020204030204" pitchFamily="49" charset="0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266119-309D-6F18-CFBA-D447E2BB83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44355C-E3F8-4A23-86B4-8BD2E5C09E4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74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21370-34ED-4287-A808-BF619481450C}" type="datetime1">
              <a:rPr lang="de-CH" smtClean="0"/>
              <a:t>11.06.2025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9281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5FB13-D2F1-4100-BEBA-CBFA4C93344B}" type="datetime1">
              <a:rPr lang="de-CH" smtClean="0"/>
              <a:t>11.06.2025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82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C6A6B-59BF-4130-978B-E3A01D9B0AB9}" type="datetime1">
              <a:rPr lang="de-CH" smtClean="0"/>
              <a:t>11.06.2025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389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67405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870968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4366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E0512-8787-49D6-9DD7-50A6DDED2845}" type="datetime1">
              <a:rPr lang="de-CH" smtClean="0"/>
              <a:t>11.06.2025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38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0D82A-86CF-4A87-9045-CE3864D2ED19}" type="datetime1">
              <a:rPr lang="de-CH" smtClean="0"/>
              <a:t>11.06.2025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76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9CF7-EBC5-4352-9389-5980F1A81B42}" type="datetime1">
              <a:rPr lang="de-CH" smtClean="0"/>
              <a:t>11.06.2025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95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A4523-EDEF-40A0-9D66-F7BFDEDA73F9}" type="datetime1">
              <a:rPr lang="de-CH" smtClean="0"/>
              <a:t>11.06.2025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845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5D15-7185-4C81-A97A-4FAB69249CC7}" type="datetime1">
              <a:rPr lang="de-CH" smtClean="0"/>
              <a:t>11.06.2025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231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39903-E537-4A8A-A667-3F99A7952E97}" type="datetime1">
              <a:rPr lang="de-CH" smtClean="0"/>
              <a:t>11.06.2025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345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50F2C-59C8-4306-9317-9DF36617E9E5}" type="datetime1">
              <a:rPr lang="de-CH" smtClean="0"/>
              <a:t>11.06.2025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066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375D4-979C-462E-8BEF-85DAED285C08}" type="datetime1">
              <a:rPr lang="de-CH" smtClean="0"/>
              <a:t>11.06.2025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17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172AC-0B62-47DB-A9F5-299AE8B56DA7}" type="datetime1">
              <a:rPr lang="de-CH" smtClean="0"/>
              <a:t>11.06.2025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C. Zannini, ABP WP Task Leader meeting for FCC - 11 June 2025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4349E-FA95-41B9-87EC-F702620B19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374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hyperlink" Target="https://github.com/ImpedanCEI/wakis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01077"/>
            <a:ext cx="12192000" cy="85111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CH" sz="4800" dirty="0"/>
              <a:t>Beam coupling impedance studies</a:t>
            </a:r>
            <a:endParaRPr lang="en-GB" sz="4800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8C99CC5F-8EAF-6919-EEEF-375D73F82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442791" cy="365125"/>
          </a:xfrm>
        </p:spPr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98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F8D745-36B9-D386-B488-8A4196190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23F53169-8E86-DCDB-6927-E4CE535463ED}"/>
              </a:ext>
            </a:extLst>
          </p:cNvPr>
          <p:cNvSpPr txBox="1">
            <a:spLocks/>
          </p:cNvSpPr>
          <p:nvPr/>
        </p:nvSpPr>
        <p:spPr>
          <a:xfrm>
            <a:off x="838200" y="433783"/>
            <a:ext cx="10515600" cy="1019447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77">
              <a:defRPr/>
            </a:pPr>
            <a:r>
              <a:rPr lang="en-US" sz="4400" dirty="0"/>
              <a:t>FCC-ee impedance budget</a:t>
            </a:r>
            <a:endParaRPr lang="en-CH" sz="4400" dirty="0">
              <a:solidFill>
                <a:sysClr val="windowText" lastClr="000000"/>
              </a:solidFill>
              <a:latin typeface="Aptos Display" panose="02110004020202020204"/>
            </a:endParaRPr>
          </a:p>
        </p:txBody>
      </p:sp>
      <p:graphicFrame>
        <p:nvGraphicFramePr>
          <p:cNvPr id="4" name="Table 7">
            <a:extLst>
              <a:ext uri="{FF2B5EF4-FFF2-40B4-BE49-F238E27FC236}">
                <a16:creationId xmlns:a16="http://schemas.microsoft.com/office/drawing/2014/main" id="{3AB03714-C3BB-A692-F14F-5D46A1AEE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4139104"/>
              </p:ext>
            </p:extLst>
          </p:nvPr>
        </p:nvGraphicFramePr>
        <p:xfrm>
          <a:off x="6348776" y="1847091"/>
          <a:ext cx="5682297" cy="3825240"/>
        </p:xfrm>
        <a:graphic>
          <a:graphicData uri="http://schemas.openxmlformats.org/drawingml/2006/table">
            <a:tbl>
              <a:tblPr firstRow="1" bandRow="1"/>
              <a:tblGrid>
                <a:gridCol w="2408873">
                  <a:extLst>
                    <a:ext uri="{9D8B030D-6E8A-4147-A177-3AD203B41FA5}">
                      <a16:colId xmlns:a16="http://schemas.microsoft.com/office/drawing/2014/main" val="1106747921"/>
                    </a:ext>
                  </a:extLst>
                </a:gridCol>
                <a:gridCol w="1379325">
                  <a:extLst>
                    <a:ext uri="{9D8B030D-6E8A-4147-A177-3AD203B41FA5}">
                      <a16:colId xmlns:a16="http://schemas.microsoft.com/office/drawing/2014/main" val="3389372061"/>
                    </a:ext>
                  </a:extLst>
                </a:gridCol>
                <a:gridCol w="1894099">
                  <a:extLst>
                    <a:ext uri="{9D8B030D-6E8A-4147-A177-3AD203B41FA5}">
                      <a16:colId xmlns:a16="http://schemas.microsoft.com/office/drawing/2014/main" val="4197899467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Accelerator element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Model status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Evaluation method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85177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Beam pipe (RW)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Advanced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Analytical (IW2D)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344979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Collimator RW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Initial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Analytical (IW2D)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144079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Collimator geom.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Initial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3D simulations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048172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Bellows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Initial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3D simulations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626434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BPMs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Initial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3D simulations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45921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RF cavities+tapers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Initial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3D simulations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86935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Polarimeter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Initial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3D simulations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987308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US" sz="1300" dirty="0" err="1" smtClean="0"/>
                        <a:t>Stripline</a:t>
                      </a:r>
                      <a:r>
                        <a:rPr lang="en-CH" sz="1300" dirty="0" smtClean="0"/>
                        <a:t> </a:t>
                      </a:r>
                      <a:r>
                        <a:rPr lang="en-CH" sz="1300" dirty="0"/>
                        <a:t>kickers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Initial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3D simulations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18521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GB" sz="1300" dirty="0"/>
                        <a:t>Chamber transitions</a:t>
                      </a:r>
                      <a:endParaRPr lang="en-CH" sz="13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Initial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Aptos" panose="02110004020202020204"/>
                        </a:defRPr>
                      </a:lvl9pPr>
                    </a:lstStyle>
                    <a:p>
                      <a:r>
                        <a:rPr lang="en-CH" sz="1300" dirty="0"/>
                        <a:t>3D simulations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5608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6295795"/>
                  </a:ext>
                </a:extLst>
              </a:tr>
            </a:tbl>
          </a:graphicData>
        </a:graphic>
      </p:graphicFrame>
      <p:sp>
        <p:nvSpPr>
          <p:cNvPr id="5" name="TextBox 8">
            <a:extLst>
              <a:ext uri="{FF2B5EF4-FFF2-40B4-BE49-F238E27FC236}">
                <a16:creationId xmlns:a16="http://schemas.microsoft.com/office/drawing/2014/main" id="{59845062-8133-0979-972B-2609B123E5CC}"/>
              </a:ext>
            </a:extLst>
          </p:cNvPr>
          <p:cNvSpPr txBox="1"/>
          <p:nvPr/>
        </p:nvSpPr>
        <p:spPr>
          <a:xfrm>
            <a:off x="6348776" y="1422849"/>
            <a:ext cx="5682297" cy="400110"/>
          </a:xfrm>
          <a:prstGeom prst="rect">
            <a:avLst/>
          </a:prstGeom>
          <a:gradFill rotWithShape="1">
            <a:gsLst>
              <a:gs pos="0">
                <a:sysClr val="windowText" lastClr="000000">
                  <a:satMod val="103000"/>
                  <a:lumMod val="102000"/>
                  <a:tint val="94000"/>
                </a:sysClr>
              </a:gs>
              <a:gs pos="50000">
                <a:sysClr val="windowText" lastClr="000000">
                  <a:satMod val="110000"/>
                  <a:lumMod val="100000"/>
                  <a:shade val="100000"/>
                </a:sysClr>
              </a:gs>
              <a:gs pos="100000">
                <a:sysClr val="windowText" lastClr="000000">
                  <a:lumMod val="99000"/>
                  <a:satMod val="120000"/>
                  <a:shade val="78000"/>
                </a:sys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CH" sz="2000" b="1" kern="0" dirty="0">
                <a:solidFill>
                  <a:prstClr val="white"/>
                </a:solidFill>
                <a:latin typeface="Aptos" panose="02110004020202020204"/>
              </a:rPr>
              <a:t>Status of the impedance/wake model</a:t>
            </a:r>
          </a:p>
        </p:txBody>
      </p:sp>
      <p:sp>
        <p:nvSpPr>
          <p:cNvPr id="6" name="TextBox 9">
            <a:extLst>
              <a:ext uri="{FF2B5EF4-FFF2-40B4-BE49-F238E27FC236}">
                <a16:creationId xmlns:a16="http://schemas.microsoft.com/office/drawing/2014/main" id="{94C209D5-F476-18EA-79C4-64BD33D9C0CC}"/>
              </a:ext>
            </a:extLst>
          </p:cNvPr>
          <p:cNvSpPr txBox="1"/>
          <p:nvPr/>
        </p:nvSpPr>
        <p:spPr>
          <a:xfrm>
            <a:off x="69449" y="6133083"/>
            <a:ext cx="118208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en-CH" sz="1600" dirty="0">
                <a:solidFill>
                  <a:prstClr val="black"/>
                </a:solidFill>
                <a:latin typeface="Aptos" panose="02110004020202020204"/>
              </a:rPr>
              <a:t>Follow-up design evolution ensuring impedance optimization and update models accordingly</a:t>
            </a:r>
          </a:p>
          <a:p>
            <a:pPr algn="ctr" defTabSz="914377"/>
            <a:r>
              <a:rPr lang="en-CH" sz="1600" dirty="0">
                <a:solidFill>
                  <a:prstClr val="black"/>
                </a:solidFill>
                <a:latin typeface="Aptos" panose="02110004020202020204"/>
              </a:rPr>
              <a:t>Inclusion of additional elements (e.g. injection and extraction devices) </a:t>
            </a:r>
          </a:p>
        </p:txBody>
      </p:sp>
      <p:pic>
        <p:nvPicPr>
          <p:cNvPr id="7" name="Picture 11" descr="A diagram of a graph&#10;&#10;AI-generated content may be incorrect.">
            <a:extLst>
              <a:ext uri="{FF2B5EF4-FFF2-40B4-BE49-F238E27FC236}">
                <a16:creationId xmlns:a16="http://schemas.microsoft.com/office/drawing/2014/main" id="{6A70B189-88D9-05FF-1A9B-69773E0365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373" b="3378"/>
          <a:stretch/>
        </p:blipFill>
        <p:spPr>
          <a:xfrm>
            <a:off x="69449" y="1689920"/>
            <a:ext cx="6110097" cy="43513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62087" y="2317561"/>
            <a:ext cx="1880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 of D. Gibellieri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9908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5072C6-67B5-B975-834B-F6F6F2CC0F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3A0191C-7D0F-6419-E7EE-1D5056631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545" y="105382"/>
            <a:ext cx="11017800" cy="1072088"/>
          </a:xfrm>
        </p:spPr>
        <p:txBody>
          <a:bodyPr/>
          <a:lstStyle/>
          <a:p>
            <a:r>
              <a:rPr lang="en-US" dirty="0"/>
              <a:t>Overview on collective effects for the main rings</a:t>
            </a:r>
            <a:endParaRPr lang="en-GB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C7C9295-5E59-AF20-3A51-D987DC04FFAE}"/>
              </a:ext>
            </a:extLst>
          </p:cNvPr>
          <p:cNvSpPr txBox="1">
            <a:spLocks/>
          </p:cNvSpPr>
          <p:nvPr/>
        </p:nvSpPr>
        <p:spPr>
          <a:xfrm>
            <a:off x="838200" y="985483"/>
            <a:ext cx="10515600" cy="4764188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 defTabSz="914377">
              <a:spcBef>
                <a:spcPts val="1000"/>
              </a:spcBef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Aptos" panose="02110004020202020204"/>
              </a:rPr>
              <a:t>With the current impedance model, the vertical plane shows an instability threshold close to the nominal beam intensity. </a:t>
            </a:r>
          </a:p>
          <a:p>
            <a:pPr marL="228594" indent="-228594" defTabSz="914377">
              <a:spcBef>
                <a:spcPts val="1000"/>
              </a:spcBef>
              <a:defRPr/>
            </a:pPr>
            <a:r>
              <a:rPr lang="en-US" sz="1800" b="1" dirty="0">
                <a:solidFill>
                  <a:sysClr val="windowText" lastClr="000000"/>
                </a:solidFill>
                <a:latin typeface="Aptos" panose="02110004020202020204"/>
              </a:rPr>
              <a:t>Feedback system and chromaticity help</a:t>
            </a:r>
            <a:r>
              <a:rPr lang="en-US" sz="1800" dirty="0">
                <a:solidFill>
                  <a:sysClr val="windowText" lastClr="000000"/>
                </a:solidFill>
                <a:latin typeface="Aptos" panose="02110004020202020204"/>
              </a:rPr>
              <a:t>, but vertical instability remains critical. </a:t>
            </a:r>
          </a:p>
          <a:p>
            <a:pPr marL="228594" indent="-228594" defTabSz="914377">
              <a:spcBef>
                <a:spcPts val="1000"/>
              </a:spcBef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Aptos" panose="02110004020202020204"/>
              </a:rPr>
              <a:t>Still some missing impedance sources and several devices in the initial design phase.</a:t>
            </a:r>
          </a:p>
          <a:p>
            <a:pPr marL="228594" indent="-228594" defTabSz="914377">
              <a:spcBef>
                <a:spcPts val="1000"/>
              </a:spcBef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Aptos" panose="02110004020202020204"/>
              </a:rPr>
              <a:t>Interplay with beam-beam and </a:t>
            </a:r>
            <a:r>
              <a:rPr lang="en-US" sz="1800" dirty="0" err="1">
                <a:solidFill>
                  <a:sysClr val="windowText" lastClr="000000"/>
                </a:solidFill>
                <a:latin typeface="Aptos" panose="02110004020202020204"/>
              </a:rPr>
              <a:t>beamstrahlung</a:t>
            </a:r>
            <a:r>
              <a:rPr lang="en-US" sz="1800" dirty="0">
                <a:solidFill>
                  <a:sysClr val="windowText" lastClr="000000"/>
                </a:solidFill>
                <a:latin typeface="Aptos" panose="02110004020202020204"/>
              </a:rPr>
              <a:t> must be considered in the future.</a:t>
            </a:r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7FEF1702-1E32-0D8D-3DB8-8E6B37404E3A}"/>
              </a:ext>
            </a:extLst>
          </p:cNvPr>
          <p:cNvSpPr/>
          <p:nvPr/>
        </p:nvSpPr>
        <p:spPr>
          <a:xfrm>
            <a:off x="9753601" y="3909054"/>
            <a:ext cx="2438399" cy="1339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1" dirty="0">
                <a:solidFill>
                  <a:prstClr val="black"/>
                </a:solidFill>
                <a:latin typeface="Aptos" panose="02110004020202020204"/>
              </a:rPr>
              <a:t>Wake with </a:t>
            </a:r>
            <a:r>
              <a:rPr lang="en-US" sz="1351" b="1" dirty="0">
                <a:solidFill>
                  <a:prstClr val="black"/>
                </a:solidFill>
                <a:latin typeface="Aptos" panose="02110004020202020204"/>
              </a:rPr>
              <a:t>reduced collimators’ geometric contribution</a:t>
            </a:r>
            <a:r>
              <a:rPr lang="en-US" sz="1351" dirty="0">
                <a:solidFill>
                  <a:prstClr val="black"/>
                </a:solidFill>
                <a:latin typeface="Aptos" panose="02110004020202020204"/>
              </a:rPr>
              <a:t>.</a:t>
            </a:r>
          </a:p>
          <a:p>
            <a:endParaRPr lang="en-US" sz="1351" dirty="0">
              <a:solidFill>
                <a:prstClr val="black"/>
              </a:solidFill>
              <a:latin typeface="Aptos" panose="02110004020202020204"/>
            </a:endParaRPr>
          </a:p>
          <a:p>
            <a:r>
              <a:rPr lang="en-US" sz="1351" b="1" dirty="0">
                <a:solidFill>
                  <a:prstClr val="black"/>
                </a:solidFill>
                <a:latin typeface="Aptos" panose="02110004020202020204"/>
              </a:rPr>
              <a:t>Chromaticity = 5</a:t>
            </a:r>
          </a:p>
          <a:p>
            <a:r>
              <a:rPr lang="en-US" sz="1351" dirty="0">
                <a:solidFill>
                  <a:prstClr val="black"/>
                </a:solidFill>
                <a:latin typeface="Aptos" panose="02110004020202020204"/>
              </a:rPr>
              <a:t>Feedback system on 4 turns</a:t>
            </a:r>
          </a:p>
        </p:txBody>
      </p:sp>
      <p:pic>
        <p:nvPicPr>
          <p:cNvPr id="2" name="Immagine 8">
            <a:extLst>
              <a:ext uri="{FF2B5EF4-FFF2-40B4-BE49-F238E27FC236}">
                <a16:creationId xmlns:a16="http://schemas.microsoft.com/office/drawing/2014/main" id="{CE47A48D-1CDC-B679-D476-C9A91EAFA3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183" t="8203" r="1820" b="9364"/>
          <a:stretch/>
        </p:blipFill>
        <p:spPr>
          <a:xfrm>
            <a:off x="431371" y="3805727"/>
            <a:ext cx="4749367" cy="2946891"/>
          </a:xfrm>
          <a:prstGeom prst="rect">
            <a:avLst/>
          </a:prstGeom>
        </p:spPr>
      </p:pic>
      <p:pic>
        <p:nvPicPr>
          <p:cNvPr id="4" name="Immagine 13">
            <a:extLst>
              <a:ext uri="{FF2B5EF4-FFF2-40B4-BE49-F238E27FC236}">
                <a16:creationId xmlns:a16="http://schemas.microsoft.com/office/drawing/2014/main" id="{5C93E721-889F-94DF-A571-0B4DD6C042D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82" t="8604" r="2101" b="8963"/>
          <a:stretch/>
        </p:blipFill>
        <p:spPr>
          <a:xfrm>
            <a:off x="5099641" y="3855983"/>
            <a:ext cx="4735057" cy="2946891"/>
          </a:xfrm>
          <a:prstGeom prst="rect">
            <a:avLst/>
          </a:prstGeom>
        </p:spPr>
      </p:pic>
      <p:sp>
        <p:nvSpPr>
          <p:cNvPr id="5" name="CasellaDiTesto 9">
            <a:extLst>
              <a:ext uri="{FF2B5EF4-FFF2-40B4-BE49-F238E27FC236}">
                <a16:creationId xmlns:a16="http://schemas.microsoft.com/office/drawing/2014/main" id="{0800BEB8-5423-19BC-8668-AE1DC0BF612E}"/>
              </a:ext>
            </a:extLst>
          </p:cNvPr>
          <p:cNvSpPr txBox="1"/>
          <p:nvPr/>
        </p:nvSpPr>
        <p:spPr>
          <a:xfrm>
            <a:off x="1563298" y="3381885"/>
            <a:ext cx="1659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5">
                    <a:lumMod val="25000"/>
                  </a:schemeClr>
                </a:solidFill>
              </a:rPr>
              <a:t>x-plane</a:t>
            </a:r>
          </a:p>
        </p:txBody>
      </p:sp>
      <p:sp>
        <p:nvSpPr>
          <p:cNvPr id="6" name="CasellaDiTesto 12">
            <a:extLst>
              <a:ext uri="{FF2B5EF4-FFF2-40B4-BE49-F238E27FC236}">
                <a16:creationId xmlns:a16="http://schemas.microsoft.com/office/drawing/2014/main" id="{FB8B0C00-8169-61A3-7406-C61CBD280C9D}"/>
              </a:ext>
            </a:extLst>
          </p:cNvPr>
          <p:cNvSpPr txBox="1"/>
          <p:nvPr/>
        </p:nvSpPr>
        <p:spPr>
          <a:xfrm>
            <a:off x="6960097" y="3381885"/>
            <a:ext cx="1659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5">
                    <a:lumMod val="25000"/>
                  </a:schemeClr>
                </a:solidFill>
              </a:rPr>
              <a:t>y-plane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82202" y="3522511"/>
            <a:ext cx="1880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 of M. Migliorati</a:t>
            </a:r>
            <a:endParaRPr lang="en-GB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2364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603457-CE89-BAFD-3708-330112C192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>
            <a:extLst>
              <a:ext uri="{FF2B5EF4-FFF2-40B4-BE49-F238E27FC236}">
                <a16:creationId xmlns:a16="http://schemas.microsoft.com/office/drawing/2014/main" id="{E86071A0-0D74-68F4-81CA-BB8679DF7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389" y="3569840"/>
            <a:ext cx="9395211" cy="3211021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6F804DA-0125-8DC8-A6AE-035FB693E6B8}"/>
              </a:ext>
            </a:extLst>
          </p:cNvPr>
          <p:cNvSpPr txBox="1">
            <a:spLocks/>
          </p:cNvSpPr>
          <p:nvPr/>
        </p:nvSpPr>
        <p:spPr>
          <a:xfrm>
            <a:off x="838200" y="1147854"/>
            <a:ext cx="10515600" cy="4764188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 defTabSz="914377">
              <a:spcBef>
                <a:spcPts val="1000"/>
              </a:spcBef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Aptos" panose="02110004020202020204"/>
              </a:rPr>
              <a:t>With the current impedance model, the vertical plane shows an instability threshold close to the nominal beam intensity. </a:t>
            </a:r>
          </a:p>
          <a:p>
            <a:pPr marL="228594" indent="-228594" defTabSz="914377">
              <a:spcBef>
                <a:spcPts val="1000"/>
              </a:spcBef>
              <a:defRPr/>
            </a:pPr>
            <a:r>
              <a:rPr lang="en-US" sz="1800" b="1" dirty="0">
                <a:solidFill>
                  <a:sysClr val="windowText" lastClr="000000"/>
                </a:solidFill>
                <a:latin typeface="Aptos" panose="02110004020202020204"/>
              </a:rPr>
              <a:t>Feedback system and chromaticity help</a:t>
            </a:r>
            <a:r>
              <a:rPr lang="en-US" sz="1800" dirty="0">
                <a:solidFill>
                  <a:sysClr val="windowText" lastClr="000000"/>
                </a:solidFill>
                <a:latin typeface="Aptos" panose="02110004020202020204"/>
              </a:rPr>
              <a:t>, but vertical instability remains critical. </a:t>
            </a:r>
          </a:p>
          <a:p>
            <a:pPr marL="228594" indent="-228594" defTabSz="914377">
              <a:spcBef>
                <a:spcPts val="1000"/>
              </a:spcBef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Aptos" panose="02110004020202020204"/>
              </a:rPr>
              <a:t>Still some missing impedance sources and several devices in the initial design phase.</a:t>
            </a:r>
          </a:p>
          <a:p>
            <a:pPr marL="228594" indent="-228594" defTabSz="914377">
              <a:spcBef>
                <a:spcPts val="1000"/>
              </a:spcBef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Aptos" panose="02110004020202020204"/>
              </a:rPr>
              <a:t>Interplay with beam-beam and </a:t>
            </a:r>
            <a:r>
              <a:rPr lang="en-US" sz="1800" dirty="0" err="1">
                <a:solidFill>
                  <a:sysClr val="windowText" lastClr="000000"/>
                </a:solidFill>
                <a:latin typeface="Aptos" panose="02110004020202020204"/>
              </a:rPr>
              <a:t>beamstrahlung</a:t>
            </a:r>
            <a:r>
              <a:rPr lang="en-US" sz="1800" dirty="0">
                <a:solidFill>
                  <a:sysClr val="windowText" lastClr="000000"/>
                </a:solidFill>
                <a:latin typeface="Aptos" panose="02110004020202020204"/>
              </a:rPr>
              <a:t> must be considered in the future.</a:t>
            </a:r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3FFB7BBC-4C1A-B172-97EB-6B95A648C7F9}"/>
              </a:ext>
            </a:extLst>
          </p:cNvPr>
          <p:cNvSpPr/>
          <p:nvPr/>
        </p:nvSpPr>
        <p:spPr>
          <a:xfrm>
            <a:off x="9753601" y="3909054"/>
            <a:ext cx="2438399" cy="1339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1" dirty="0">
                <a:solidFill>
                  <a:prstClr val="black"/>
                </a:solidFill>
                <a:latin typeface="Aptos" panose="02110004020202020204"/>
              </a:rPr>
              <a:t>Wake with </a:t>
            </a:r>
            <a:r>
              <a:rPr lang="en-US" sz="1351" b="1" dirty="0">
                <a:solidFill>
                  <a:prstClr val="black"/>
                </a:solidFill>
                <a:latin typeface="Aptos" panose="02110004020202020204"/>
              </a:rPr>
              <a:t>reduced collimators’ geometric contribution</a:t>
            </a:r>
            <a:r>
              <a:rPr lang="en-US" sz="1351" dirty="0">
                <a:solidFill>
                  <a:prstClr val="black"/>
                </a:solidFill>
                <a:latin typeface="Aptos" panose="02110004020202020204"/>
              </a:rPr>
              <a:t>.</a:t>
            </a:r>
          </a:p>
          <a:p>
            <a:endParaRPr lang="en-US" sz="1351" dirty="0">
              <a:solidFill>
                <a:prstClr val="black"/>
              </a:solidFill>
              <a:latin typeface="Aptos" panose="02110004020202020204"/>
            </a:endParaRPr>
          </a:p>
          <a:p>
            <a:r>
              <a:rPr lang="en-US" sz="1351" b="1" dirty="0">
                <a:solidFill>
                  <a:prstClr val="black"/>
                </a:solidFill>
                <a:latin typeface="Aptos" panose="02110004020202020204"/>
              </a:rPr>
              <a:t>Chromaticity = 20</a:t>
            </a:r>
          </a:p>
          <a:p>
            <a:r>
              <a:rPr lang="en-US" sz="1351" dirty="0">
                <a:solidFill>
                  <a:prstClr val="black"/>
                </a:solidFill>
                <a:latin typeface="Aptos" panose="02110004020202020204"/>
              </a:rPr>
              <a:t>Feedback system on 4 turns</a:t>
            </a:r>
          </a:p>
        </p:txBody>
      </p:sp>
      <p:sp>
        <p:nvSpPr>
          <p:cNvPr id="5" name="Titel 2">
            <a:extLst>
              <a:ext uri="{FF2B5EF4-FFF2-40B4-BE49-F238E27FC236}">
                <a16:creationId xmlns:a16="http://schemas.microsoft.com/office/drawing/2014/main" id="{C4BB34C2-2D1D-08BC-8361-BDB86B07D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545" y="105382"/>
            <a:ext cx="11017800" cy="1072088"/>
          </a:xfrm>
        </p:spPr>
        <p:txBody>
          <a:bodyPr/>
          <a:lstStyle/>
          <a:p>
            <a:r>
              <a:rPr lang="en-US" dirty="0"/>
              <a:t>Overview on collective effects for the main rings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701985" y="3569840"/>
            <a:ext cx="1880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 of M. Migliorati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6910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55861D-3632-EA61-908C-C906E4F3D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7E67818-3D99-13EE-894E-441D6CC8DA7F}"/>
              </a:ext>
            </a:extLst>
          </p:cNvPr>
          <p:cNvSpPr txBox="1">
            <a:spLocks/>
          </p:cNvSpPr>
          <p:nvPr/>
        </p:nvSpPr>
        <p:spPr>
          <a:xfrm>
            <a:off x="838200" y="1028214"/>
            <a:ext cx="10515600" cy="4764188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 defTabSz="914377">
              <a:spcBef>
                <a:spcPts val="1000"/>
              </a:spcBef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Aptos" panose="02110004020202020204"/>
              </a:rPr>
              <a:t>With the current impedance model, the vertical plane shows an instability threshold close to the nominal beam intensity. </a:t>
            </a:r>
          </a:p>
          <a:p>
            <a:pPr marL="228594" indent="-228594" defTabSz="914377">
              <a:spcBef>
                <a:spcPts val="1000"/>
              </a:spcBef>
              <a:defRPr/>
            </a:pPr>
            <a:r>
              <a:rPr lang="en-US" sz="1800" b="1" dirty="0">
                <a:solidFill>
                  <a:sysClr val="windowText" lastClr="000000"/>
                </a:solidFill>
                <a:latin typeface="Aptos" panose="02110004020202020204"/>
              </a:rPr>
              <a:t>Feedback system and chromaticity help</a:t>
            </a:r>
            <a:r>
              <a:rPr lang="en-US" sz="1800" dirty="0">
                <a:solidFill>
                  <a:sysClr val="windowText" lastClr="000000"/>
                </a:solidFill>
                <a:latin typeface="Aptos" panose="02110004020202020204"/>
              </a:rPr>
              <a:t>, but vertical instability remains critical. </a:t>
            </a:r>
          </a:p>
          <a:p>
            <a:pPr marL="228594" indent="-228594" defTabSz="914377">
              <a:spcBef>
                <a:spcPts val="1000"/>
              </a:spcBef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Aptos" panose="02110004020202020204"/>
              </a:rPr>
              <a:t>Still some missing impedance sources and several devices in the initial design phase.</a:t>
            </a:r>
          </a:p>
          <a:p>
            <a:pPr marL="228594" indent="-228594" defTabSz="914377">
              <a:spcBef>
                <a:spcPts val="1000"/>
              </a:spcBef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Aptos" panose="02110004020202020204"/>
              </a:rPr>
              <a:t>Interplay with beam-beam and </a:t>
            </a:r>
            <a:r>
              <a:rPr lang="en-US" sz="1800" dirty="0" err="1">
                <a:solidFill>
                  <a:sysClr val="windowText" lastClr="000000"/>
                </a:solidFill>
                <a:latin typeface="Aptos" panose="02110004020202020204"/>
              </a:rPr>
              <a:t>beamstrahlung</a:t>
            </a:r>
            <a:r>
              <a:rPr lang="en-US" sz="1800" dirty="0">
                <a:solidFill>
                  <a:sysClr val="windowText" lastClr="000000"/>
                </a:solidFill>
                <a:latin typeface="Aptos" panose="02110004020202020204"/>
              </a:rPr>
              <a:t> must be considered in the future.</a:t>
            </a:r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2AB8713B-21D5-CEFE-9099-623408EAFECE}"/>
              </a:ext>
            </a:extLst>
          </p:cNvPr>
          <p:cNvSpPr/>
          <p:nvPr/>
        </p:nvSpPr>
        <p:spPr>
          <a:xfrm>
            <a:off x="9753601" y="3909053"/>
            <a:ext cx="2438399" cy="1339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1" dirty="0">
                <a:solidFill>
                  <a:prstClr val="black"/>
                </a:solidFill>
                <a:latin typeface="Aptos" panose="02110004020202020204"/>
              </a:rPr>
              <a:t>Wake with </a:t>
            </a:r>
            <a:r>
              <a:rPr lang="en-US" sz="1351" b="1" dirty="0">
                <a:solidFill>
                  <a:prstClr val="black"/>
                </a:solidFill>
                <a:latin typeface="Aptos" panose="02110004020202020204"/>
              </a:rPr>
              <a:t>non </a:t>
            </a:r>
            <a:r>
              <a:rPr lang="en-US" sz="1351" b="1" dirty="0" err="1">
                <a:solidFill>
                  <a:prstClr val="black"/>
                </a:solidFill>
                <a:latin typeface="Aptos" panose="02110004020202020204"/>
              </a:rPr>
              <a:t>optmized</a:t>
            </a:r>
            <a:r>
              <a:rPr lang="en-US" sz="1351" b="1" dirty="0">
                <a:solidFill>
                  <a:prstClr val="black"/>
                </a:solidFill>
                <a:latin typeface="Aptos" panose="02110004020202020204"/>
              </a:rPr>
              <a:t> collimators’ geometric contribution.</a:t>
            </a:r>
          </a:p>
          <a:p>
            <a:endParaRPr lang="en-US" sz="1351" dirty="0">
              <a:solidFill>
                <a:prstClr val="black"/>
              </a:solidFill>
              <a:latin typeface="Aptos" panose="02110004020202020204"/>
            </a:endParaRPr>
          </a:p>
          <a:p>
            <a:r>
              <a:rPr lang="en-US" sz="1351" b="1" dirty="0">
                <a:solidFill>
                  <a:prstClr val="black"/>
                </a:solidFill>
                <a:latin typeface="Aptos" panose="02110004020202020204"/>
              </a:rPr>
              <a:t>Chromaticity = 20</a:t>
            </a:r>
          </a:p>
          <a:p>
            <a:r>
              <a:rPr lang="en-US" sz="1351" dirty="0">
                <a:solidFill>
                  <a:prstClr val="black"/>
                </a:solidFill>
                <a:latin typeface="Aptos" panose="02110004020202020204"/>
              </a:rPr>
              <a:t>Feedback system on 4 turns</a:t>
            </a:r>
          </a:p>
        </p:txBody>
      </p:sp>
      <p:pic>
        <p:nvPicPr>
          <p:cNvPr id="2" name="Immagine 8">
            <a:extLst>
              <a:ext uri="{FF2B5EF4-FFF2-40B4-BE49-F238E27FC236}">
                <a16:creationId xmlns:a16="http://schemas.microsoft.com/office/drawing/2014/main" id="{4B929AA2-C073-43C3-9F4C-7F10C6A270C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322" t="7804" r="2101" b="9537"/>
          <a:stretch/>
        </p:blipFill>
        <p:spPr>
          <a:xfrm>
            <a:off x="47329" y="3830172"/>
            <a:ext cx="4782551" cy="2989165"/>
          </a:xfrm>
          <a:prstGeom prst="rect">
            <a:avLst/>
          </a:prstGeom>
        </p:spPr>
      </p:pic>
      <p:pic>
        <p:nvPicPr>
          <p:cNvPr id="4" name="Immagine 14">
            <a:extLst>
              <a:ext uri="{FF2B5EF4-FFF2-40B4-BE49-F238E27FC236}">
                <a16:creationId xmlns:a16="http://schemas.microsoft.com/office/drawing/2014/main" id="{53A712F0-F723-3825-175F-490F89D49D8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742" t="8694" r="2381" b="9128"/>
          <a:stretch/>
        </p:blipFill>
        <p:spPr>
          <a:xfrm>
            <a:off x="4748180" y="3830172"/>
            <a:ext cx="4863603" cy="3045120"/>
          </a:xfrm>
          <a:prstGeom prst="rect">
            <a:avLst/>
          </a:prstGeom>
        </p:spPr>
      </p:pic>
      <p:sp>
        <p:nvSpPr>
          <p:cNvPr id="5" name="CasellaDiTesto 9">
            <a:extLst>
              <a:ext uri="{FF2B5EF4-FFF2-40B4-BE49-F238E27FC236}">
                <a16:creationId xmlns:a16="http://schemas.microsoft.com/office/drawing/2014/main" id="{70D93EDB-D56A-F741-E5E9-EED010241FC9}"/>
              </a:ext>
            </a:extLst>
          </p:cNvPr>
          <p:cNvSpPr txBox="1"/>
          <p:nvPr/>
        </p:nvSpPr>
        <p:spPr>
          <a:xfrm>
            <a:off x="1149006" y="3379161"/>
            <a:ext cx="1659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5">
                    <a:lumMod val="25000"/>
                  </a:schemeClr>
                </a:solidFill>
              </a:rPr>
              <a:t>x-plane</a:t>
            </a:r>
          </a:p>
        </p:txBody>
      </p:sp>
      <p:sp>
        <p:nvSpPr>
          <p:cNvPr id="6" name="CasellaDiTesto 10">
            <a:extLst>
              <a:ext uri="{FF2B5EF4-FFF2-40B4-BE49-F238E27FC236}">
                <a16:creationId xmlns:a16="http://schemas.microsoft.com/office/drawing/2014/main" id="{74093F12-BEAC-F15C-223F-1AADA9B6E0D5}"/>
              </a:ext>
            </a:extLst>
          </p:cNvPr>
          <p:cNvSpPr txBox="1"/>
          <p:nvPr/>
        </p:nvSpPr>
        <p:spPr>
          <a:xfrm>
            <a:off x="5870965" y="3425885"/>
            <a:ext cx="16592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chemeClr val="accent5">
                    <a:lumMod val="25000"/>
                  </a:schemeClr>
                </a:solidFill>
              </a:rPr>
              <a:t>y-plane</a:t>
            </a:r>
          </a:p>
        </p:txBody>
      </p:sp>
      <p:sp>
        <p:nvSpPr>
          <p:cNvPr id="9" name="Titel 2">
            <a:extLst>
              <a:ext uri="{FF2B5EF4-FFF2-40B4-BE49-F238E27FC236}">
                <a16:creationId xmlns:a16="http://schemas.microsoft.com/office/drawing/2014/main" id="{62D5E0B6-4EC2-2071-0C90-928D45262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545" y="105382"/>
            <a:ext cx="11017800" cy="1072088"/>
          </a:xfrm>
        </p:spPr>
        <p:txBody>
          <a:bodyPr/>
          <a:lstStyle/>
          <a:p>
            <a:r>
              <a:rPr lang="en-US" dirty="0"/>
              <a:t>Overview on collective effects for the main rings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470349" y="3518217"/>
            <a:ext cx="1880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 of M. Migliorati</a:t>
            </a:r>
            <a:endParaRPr lang="en-GB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1127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22412F-D9CD-F500-2477-ECAA0CAF4C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444E23E-B87C-F22C-E37E-A26E23508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301" y="34192"/>
            <a:ext cx="11017800" cy="1072088"/>
          </a:xfrm>
        </p:spPr>
        <p:txBody>
          <a:bodyPr/>
          <a:lstStyle/>
          <a:p>
            <a:r>
              <a:rPr lang="en-GB" dirty="0"/>
              <a:t>Impact of Collimator Geometric Impedance</a:t>
            </a:r>
          </a:p>
        </p:txBody>
      </p:sp>
      <p:pic>
        <p:nvPicPr>
          <p:cNvPr id="12" name="Google Shape;213;p26">
            <a:extLst>
              <a:ext uri="{FF2B5EF4-FFF2-40B4-BE49-F238E27FC236}">
                <a16:creationId xmlns:a16="http://schemas.microsoft.com/office/drawing/2014/main" id="{BA44BE48-4BF3-C1EC-4F70-6D3645066C63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0301" y="2514897"/>
            <a:ext cx="4206327" cy="26616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5" descr="A blue and orange object&#10;&#10;AI-generated content may be incorrect.">
            <a:extLst>
              <a:ext uri="{FF2B5EF4-FFF2-40B4-BE49-F238E27FC236}">
                <a16:creationId xmlns:a16="http://schemas.microsoft.com/office/drawing/2014/main" id="{5708B6EC-2A39-D474-FCF5-5A8C49AE7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615" y="2377269"/>
            <a:ext cx="6009957" cy="3734583"/>
          </a:xfrm>
          <a:prstGeom prst="rect">
            <a:avLst/>
          </a:prstGeom>
        </p:spPr>
      </p:pic>
      <p:sp>
        <p:nvSpPr>
          <p:cNvPr id="14" name="Rectangle: Rounded Corners 18">
            <a:extLst>
              <a:ext uri="{FF2B5EF4-FFF2-40B4-BE49-F238E27FC236}">
                <a16:creationId xmlns:a16="http://schemas.microsoft.com/office/drawing/2014/main" id="{828D3D78-D44B-CC3A-550C-557D9AF154A5}"/>
              </a:ext>
            </a:extLst>
          </p:cNvPr>
          <p:cNvSpPr/>
          <p:nvPr/>
        </p:nvSpPr>
        <p:spPr>
          <a:xfrm>
            <a:off x="8896268" y="4119395"/>
            <a:ext cx="2621507" cy="1221567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2400" dirty="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15" name="Rectangle: Rounded Corners 17">
            <a:extLst>
              <a:ext uri="{FF2B5EF4-FFF2-40B4-BE49-F238E27FC236}">
                <a16:creationId xmlns:a16="http://schemas.microsoft.com/office/drawing/2014/main" id="{6FAF026B-2AB0-738A-1EE4-1263A136F31F}"/>
              </a:ext>
            </a:extLst>
          </p:cNvPr>
          <p:cNvSpPr/>
          <p:nvPr/>
        </p:nvSpPr>
        <p:spPr>
          <a:xfrm>
            <a:off x="2850807" y="3984788"/>
            <a:ext cx="2621507" cy="1262417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2400" dirty="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16" name="TextBox 45">
            <a:extLst>
              <a:ext uri="{FF2B5EF4-FFF2-40B4-BE49-F238E27FC236}">
                <a16:creationId xmlns:a16="http://schemas.microsoft.com/office/drawing/2014/main" id="{671D71B8-3E67-C77E-0C42-2D7513DB0CD1}"/>
              </a:ext>
            </a:extLst>
          </p:cNvPr>
          <p:cNvSpPr txBox="1"/>
          <p:nvPr/>
        </p:nvSpPr>
        <p:spPr>
          <a:xfrm>
            <a:off x="315181" y="1058510"/>
            <a:ext cx="113776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377"/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Since the </a:t>
            </a:r>
            <a:r>
              <a:rPr lang="en-GB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geometrical contribution</a:t>
            </a:r>
            <a:r>
              <a:rPr lang="en-GB" sz="2000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 the collimators has been identified as the</a:t>
            </a:r>
            <a:r>
              <a:rPr lang="en-GB" sz="2000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primary source of impedance</a:t>
            </a:r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an </a:t>
            </a:r>
            <a:r>
              <a:rPr lang="en-GB" sz="2000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optimization </a:t>
            </a:r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 the </a:t>
            </a:r>
            <a:r>
              <a:rPr lang="en-GB" sz="2000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taper angle </a:t>
            </a:r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for </a:t>
            </a:r>
            <a:r>
              <a:rPr lang="en-GB" sz="2000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all vertical collimators </a:t>
            </a:r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has been proposed, reducing it from </a:t>
            </a:r>
            <a:r>
              <a:rPr lang="en-GB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15 degrees </a:t>
            </a:r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to</a:t>
            </a:r>
            <a:r>
              <a:rPr lang="en-GB" sz="2000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0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2.5 degrees</a:t>
            </a:r>
            <a:r>
              <a:rPr lang="en-GB" sz="2000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</a:t>
            </a:r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The most recent optimization refers to latest collimators design.</a:t>
            </a:r>
            <a:endParaRPr lang="en-US" sz="2000" dirty="0">
              <a:solidFill>
                <a:prstClr val="black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TextBox 6">
            <a:extLst>
              <a:ext uri="{FF2B5EF4-FFF2-40B4-BE49-F238E27FC236}">
                <a16:creationId xmlns:a16="http://schemas.microsoft.com/office/drawing/2014/main" id="{311A825C-85A1-1189-EAB0-33016C3A4B48}"/>
              </a:ext>
            </a:extLst>
          </p:cNvPr>
          <p:cNvSpPr txBox="1"/>
          <p:nvPr/>
        </p:nvSpPr>
        <p:spPr>
          <a:xfrm>
            <a:off x="2377733" y="3999057"/>
            <a:ext cx="344744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77"/>
            <a:r>
              <a:rPr lang="en-US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tcp.v.b1</a:t>
            </a:r>
          </a:p>
          <a:p>
            <a:pPr algn="ctr" defTabSz="914377"/>
            <a:r>
              <a:rPr lang="en-US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Coll. length = 250 mm</a:t>
            </a:r>
          </a:p>
          <a:p>
            <a:pPr algn="ctr" defTabSz="914377"/>
            <a:r>
              <a:rPr lang="en-US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Taper length = 110mm</a:t>
            </a:r>
          </a:p>
          <a:p>
            <a:pPr algn="ctr" defTabSz="914377"/>
            <a:r>
              <a:rPr lang="en-US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Taper angle = </a:t>
            </a:r>
            <a:r>
              <a:rPr lang="en-US" b="1" dirty="0">
                <a:solidFill>
                  <a:srgbClr val="00206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15 degrees</a:t>
            </a:r>
            <a:endParaRPr lang="en-GB" b="1" dirty="0">
              <a:solidFill>
                <a:srgbClr val="00206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8" name="TextBox 10">
            <a:extLst>
              <a:ext uri="{FF2B5EF4-FFF2-40B4-BE49-F238E27FC236}">
                <a16:creationId xmlns:a16="http://schemas.microsoft.com/office/drawing/2014/main" id="{78490103-67A2-EE97-C621-8C6E9A2710BA}"/>
              </a:ext>
            </a:extLst>
          </p:cNvPr>
          <p:cNvSpPr txBox="1"/>
          <p:nvPr/>
        </p:nvSpPr>
        <p:spPr>
          <a:xfrm>
            <a:off x="8640723" y="4073769"/>
            <a:ext cx="305214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77"/>
            <a:r>
              <a:rPr lang="en-US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tcp.v.b1</a:t>
            </a:r>
          </a:p>
          <a:p>
            <a:pPr algn="ctr" defTabSz="914377"/>
            <a:r>
              <a:rPr lang="en-US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Coll. length = 250 mm</a:t>
            </a:r>
          </a:p>
          <a:p>
            <a:pPr algn="ctr" defTabSz="914377"/>
            <a:r>
              <a:rPr lang="en-US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Taper length = 630 mm</a:t>
            </a:r>
          </a:p>
          <a:p>
            <a:pPr algn="ctr" defTabSz="914377"/>
            <a:r>
              <a:rPr lang="en-US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Taper angle = </a:t>
            </a:r>
            <a:r>
              <a:rPr lang="en-US" b="1" dirty="0">
                <a:solidFill>
                  <a:srgbClr val="00206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2.5 degrees</a:t>
            </a:r>
            <a:endParaRPr lang="en-GB" b="1" dirty="0">
              <a:solidFill>
                <a:srgbClr val="002060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19" name="Group 12">
            <a:extLst>
              <a:ext uri="{FF2B5EF4-FFF2-40B4-BE49-F238E27FC236}">
                <a16:creationId xmlns:a16="http://schemas.microsoft.com/office/drawing/2014/main" id="{B017B9B9-BC62-6312-D227-8CB520F9AEF6}"/>
              </a:ext>
            </a:extLst>
          </p:cNvPr>
          <p:cNvGrpSpPr/>
          <p:nvPr/>
        </p:nvGrpSpPr>
        <p:grpSpPr>
          <a:xfrm>
            <a:off x="1008910" y="6217296"/>
            <a:ext cx="9632532" cy="388972"/>
            <a:chOff x="3666227" y="2322551"/>
            <a:chExt cx="5476166" cy="751678"/>
          </a:xfrm>
          <a:solidFill>
            <a:srgbClr val="0070C0"/>
          </a:solidFill>
        </p:grpSpPr>
        <p:sp>
          <p:nvSpPr>
            <p:cNvPr id="20" name="Rectangle: Rounded Corners 7">
              <a:extLst>
                <a:ext uri="{FF2B5EF4-FFF2-40B4-BE49-F238E27FC236}">
                  <a16:creationId xmlns:a16="http://schemas.microsoft.com/office/drawing/2014/main" id="{71976517-1328-0A33-0008-CB8288C0E406}"/>
                </a:ext>
              </a:extLst>
            </p:cNvPr>
            <p:cNvSpPr/>
            <p:nvPr/>
          </p:nvSpPr>
          <p:spPr>
            <a:xfrm>
              <a:off x="3666227" y="2322551"/>
              <a:ext cx="5476166" cy="75167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GB" sz="2400" dirty="0">
                <a:solidFill>
                  <a:prstClr val="white"/>
                </a:solidFill>
                <a:latin typeface="Aptos" panose="02110004020202020204"/>
              </a:endParaRPr>
            </a:p>
          </p:txBody>
        </p:sp>
        <p:sp>
          <p:nvSpPr>
            <p:cNvPr id="21" name="TextBox 8">
              <a:extLst>
                <a:ext uri="{FF2B5EF4-FFF2-40B4-BE49-F238E27FC236}">
                  <a16:creationId xmlns:a16="http://schemas.microsoft.com/office/drawing/2014/main" id="{AF8BA19C-B1C9-C697-9F1F-B8046706B99B}"/>
                </a:ext>
              </a:extLst>
            </p:cNvPr>
            <p:cNvSpPr txBox="1"/>
            <p:nvPr/>
          </p:nvSpPr>
          <p:spPr>
            <a:xfrm>
              <a:off x="3666227" y="2351876"/>
              <a:ext cx="5476166" cy="71372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 defTabSz="914377"/>
              <a:r>
                <a:rPr lang="en-GB" b="1" dirty="0">
                  <a:solidFill>
                    <a:prstClr val="white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It is worth noting that the achievable taper angle could be limited by spatial and mechanical constraints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615343" y="3351603"/>
            <a:ext cx="1880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 of D. Gibellieri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73518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B7FBE8-0F0B-D417-F278-04C5E5C31F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F0ED1CE-2C6F-947F-7A32-A3396C217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098" y="37672"/>
            <a:ext cx="11017800" cy="1072088"/>
          </a:xfrm>
        </p:spPr>
        <p:txBody>
          <a:bodyPr/>
          <a:lstStyle/>
          <a:p>
            <a:r>
              <a:rPr lang="en-GB" dirty="0"/>
              <a:t>Impact of Collimator Geometric Impedance</a:t>
            </a:r>
          </a:p>
        </p:txBody>
      </p:sp>
      <p:pic>
        <p:nvPicPr>
          <p:cNvPr id="4" name="Picture 8" descr="A diagram of a graph showing different colors&#10;&#10;AI-generated content may be incorrect.">
            <a:extLst>
              <a:ext uri="{FF2B5EF4-FFF2-40B4-BE49-F238E27FC236}">
                <a16:creationId xmlns:a16="http://schemas.microsoft.com/office/drawing/2014/main" id="{6B76F0B1-345F-7B93-0999-446BFC10BF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79" y="2765123"/>
            <a:ext cx="5635435" cy="3522147"/>
          </a:xfrm>
          <a:prstGeom prst="rect">
            <a:avLst/>
          </a:prstGeom>
        </p:spPr>
      </p:pic>
      <p:sp>
        <p:nvSpPr>
          <p:cNvPr id="5" name="TextBox 27">
            <a:extLst>
              <a:ext uri="{FF2B5EF4-FFF2-40B4-BE49-F238E27FC236}">
                <a16:creationId xmlns:a16="http://schemas.microsoft.com/office/drawing/2014/main" id="{18BF9012-425D-C117-03F3-C4A535C40A89}"/>
              </a:ext>
            </a:extLst>
          </p:cNvPr>
          <p:cNvSpPr txBox="1"/>
          <p:nvPr/>
        </p:nvSpPr>
        <p:spPr>
          <a:xfrm>
            <a:off x="397157" y="972945"/>
            <a:ext cx="113776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4377"/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Thanks to the </a:t>
            </a:r>
            <a:r>
              <a:rPr lang="en-GB" sz="2000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optimization </a:t>
            </a:r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 the </a:t>
            </a:r>
            <a:r>
              <a:rPr lang="en-GB" sz="2000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taper angle </a:t>
            </a:r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for </a:t>
            </a:r>
            <a:r>
              <a:rPr lang="en-GB" sz="2000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all vertical collimators </a:t>
            </a:r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by reducing it from 15 degrees to 2.5 degrees, the</a:t>
            </a:r>
            <a:r>
              <a:rPr lang="en-GB" sz="2000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y-transverse impedance drastically reduces</a:t>
            </a:r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</a:t>
            </a:r>
          </a:p>
          <a:p>
            <a:pPr algn="just" defTabSz="914377"/>
            <a:endParaRPr lang="en-US" sz="2000" dirty="0">
              <a:solidFill>
                <a:prstClr val="black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Picture 28">
            <a:extLst>
              <a:ext uri="{FF2B5EF4-FFF2-40B4-BE49-F238E27FC236}">
                <a16:creationId xmlns:a16="http://schemas.microsoft.com/office/drawing/2014/main" id="{0D61C04B-9EE8-1BAC-A9B5-CD85AF4AA8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4271" y="2765125"/>
            <a:ext cx="5635435" cy="3522148"/>
          </a:xfrm>
          <a:prstGeom prst="rect">
            <a:avLst/>
          </a:prstGeom>
        </p:spPr>
      </p:pic>
      <p:sp>
        <p:nvSpPr>
          <p:cNvPr id="7" name="TextBox 32">
            <a:extLst>
              <a:ext uri="{FF2B5EF4-FFF2-40B4-BE49-F238E27FC236}">
                <a16:creationId xmlns:a16="http://schemas.microsoft.com/office/drawing/2014/main" id="{1AB254D8-112C-9F64-79E8-EAD9606B5561}"/>
              </a:ext>
            </a:extLst>
          </p:cNvPr>
          <p:cNvSpPr txBox="1"/>
          <p:nvPr/>
        </p:nvSpPr>
        <p:spPr>
          <a:xfrm>
            <a:off x="855925" y="2183690"/>
            <a:ext cx="41602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77"/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Horizontal and vertical collimator taper angle of 15 degrees</a:t>
            </a:r>
          </a:p>
        </p:txBody>
      </p:sp>
      <p:sp>
        <p:nvSpPr>
          <p:cNvPr id="9" name="TextBox 33">
            <a:extLst>
              <a:ext uri="{FF2B5EF4-FFF2-40B4-BE49-F238E27FC236}">
                <a16:creationId xmlns:a16="http://schemas.microsoft.com/office/drawing/2014/main" id="{3E34F63E-BE7D-ED0A-314F-3B3E5B84D51C}"/>
              </a:ext>
            </a:extLst>
          </p:cNvPr>
          <p:cNvSpPr txBox="1"/>
          <p:nvPr/>
        </p:nvSpPr>
        <p:spPr>
          <a:xfrm>
            <a:off x="6598905" y="2183689"/>
            <a:ext cx="41602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77"/>
            <a:r>
              <a:rPr lang="en-GB" sz="1600" b="1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Horizontal collimator taper angle of 15 degrees and vertical taper angle of 2.5 degrees</a:t>
            </a:r>
          </a:p>
        </p:txBody>
      </p:sp>
      <p:sp>
        <p:nvSpPr>
          <p:cNvPr id="10" name="Arrow: Curved Up 34">
            <a:extLst>
              <a:ext uri="{FF2B5EF4-FFF2-40B4-BE49-F238E27FC236}">
                <a16:creationId xmlns:a16="http://schemas.microsoft.com/office/drawing/2014/main" id="{302C716B-3FE4-0C53-F513-D991017CE363}"/>
              </a:ext>
            </a:extLst>
          </p:cNvPr>
          <p:cNvSpPr/>
          <p:nvPr/>
        </p:nvSpPr>
        <p:spPr>
          <a:xfrm>
            <a:off x="4473389" y="6191413"/>
            <a:ext cx="2895599" cy="477519"/>
          </a:xfrm>
          <a:prstGeom prst="curvedUpArrow">
            <a:avLst>
              <a:gd name="adj1" fmla="val 25000"/>
              <a:gd name="adj2" fmla="val 50000"/>
              <a:gd name="adj3" fmla="val 20990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GB" sz="2400">
              <a:solidFill>
                <a:prstClr val="black"/>
              </a:solidFill>
              <a:latin typeface="Aptos" panose="02110004020202020204"/>
            </a:endParaRPr>
          </a:p>
        </p:txBody>
      </p:sp>
      <p:grpSp>
        <p:nvGrpSpPr>
          <p:cNvPr id="11" name="Group 5">
            <a:extLst>
              <a:ext uri="{FF2B5EF4-FFF2-40B4-BE49-F238E27FC236}">
                <a16:creationId xmlns:a16="http://schemas.microsoft.com/office/drawing/2014/main" id="{70E731C9-A9AA-B573-281B-C0605BFB1871}"/>
              </a:ext>
            </a:extLst>
          </p:cNvPr>
          <p:cNvGrpSpPr/>
          <p:nvPr/>
        </p:nvGrpSpPr>
        <p:grpSpPr>
          <a:xfrm>
            <a:off x="5094972" y="5962368"/>
            <a:ext cx="1652427" cy="332414"/>
            <a:chOff x="8762970" y="2202000"/>
            <a:chExt cx="1857204" cy="369332"/>
          </a:xfrm>
        </p:grpSpPr>
        <p:sp>
          <p:nvSpPr>
            <p:cNvPr id="25" name="Rectangle: Rounded Corners 10">
              <a:extLst>
                <a:ext uri="{FF2B5EF4-FFF2-40B4-BE49-F238E27FC236}">
                  <a16:creationId xmlns:a16="http://schemas.microsoft.com/office/drawing/2014/main" id="{D91B6B65-EBE5-4B0A-C3CF-5AC721C5D67A}"/>
                </a:ext>
              </a:extLst>
            </p:cNvPr>
            <p:cNvSpPr/>
            <p:nvPr/>
          </p:nvSpPr>
          <p:spPr>
            <a:xfrm>
              <a:off x="8762971" y="2202000"/>
              <a:ext cx="1857203" cy="369332"/>
            </a:xfrm>
            <a:prstGeom prst="round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en-GB" sz="1200" dirty="0">
                <a:solidFill>
                  <a:prstClr val="white"/>
                </a:solidFill>
                <a:latin typeface="Aptos" panose="02110004020202020204"/>
              </a:endParaRPr>
            </a:p>
          </p:txBody>
        </p:sp>
        <p:sp>
          <p:nvSpPr>
            <p:cNvPr id="26" name="TextBox 11">
              <a:extLst>
                <a:ext uri="{FF2B5EF4-FFF2-40B4-BE49-F238E27FC236}">
                  <a16:creationId xmlns:a16="http://schemas.microsoft.com/office/drawing/2014/main" id="{119385F4-5B82-6952-7558-21DC90EF2C2E}"/>
                </a:ext>
              </a:extLst>
            </p:cNvPr>
            <p:cNvSpPr txBox="1"/>
            <p:nvPr/>
          </p:nvSpPr>
          <p:spPr>
            <a:xfrm>
              <a:off x="8762970" y="2227223"/>
              <a:ext cx="1857203" cy="3077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914377"/>
              <a:r>
                <a:rPr lang="en-US" sz="1200" b="1" dirty="0">
                  <a:solidFill>
                    <a:prstClr val="white"/>
                  </a:solidFill>
                  <a:latin typeface="Calibri Light" panose="020F0302020204030204" pitchFamily="34" charset="0"/>
                  <a:ea typeface="Calibri Light" panose="020F0302020204030204" pitchFamily="34" charset="0"/>
                  <a:cs typeface="Calibri Light" panose="020F0302020204030204" pitchFamily="34" charset="0"/>
                </a:rPr>
                <a:t>FCCee_z_v23_coll_TCTs</a:t>
              </a:r>
              <a:endParaRPr lang="en-GB" sz="1200" b="1" dirty="0">
                <a:solidFill>
                  <a:prstClr val="white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906074" y="2540040"/>
            <a:ext cx="1880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 of D. Gibellieri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7709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55E7D3-B8DE-7B73-C8FC-E107E0A8DC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B1266C1-C1EC-091A-8FC2-588E6FE43F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8752" y="2006306"/>
            <a:ext cx="5891995" cy="4418996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31D75A45-54A1-8AF8-9311-200E42D9C170}"/>
              </a:ext>
            </a:extLst>
          </p:cNvPr>
          <p:cNvSpPr txBox="1"/>
          <p:nvPr/>
        </p:nvSpPr>
        <p:spPr>
          <a:xfrm>
            <a:off x="298105" y="273758"/>
            <a:ext cx="11637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alisto MT" panose="02040603050505030304" pitchFamily="18" charset="0"/>
              </a:rPr>
              <a:t>Comparison between different optics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123DA3-D036-6C07-A977-29EBC7BB8695}"/>
              </a:ext>
            </a:extLst>
          </p:cNvPr>
          <p:cNvSpPr txBox="1"/>
          <p:nvPr/>
        </p:nvSpPr>
        <p:spPr>
          <a:xfrm>
            <a:off x="400808" y="1041414"/>
            <a:ext cx="113776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To highlight the impact of the new collimation optics,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RW impedance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of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vertical collimator </a:t>
            </a:r>
            <a:r>
              <a:rPr lang="en-GB" sz="2000" b="1" dirty="0">
                <a:solidFill>
                  <a:srgbClr val="C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tcp.v.b1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under different optics is compared with that of the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circular copper pipe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, with 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30 mm radius 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and</a:t>
            </a:r>
            <a:r>
              <a:rPr lang="en-GB" sz="20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150 nm NEG coating</a:t>
            </a:r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. The plot presents the imaginary part of the vertical dipolar impedance.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E7ED1A-3EDD-F18C-99D1-7E28C3B4C605}"/>
              </a:ext>
            </a:extLst>
          </p:cNvPr>
          <p:cNvSpPr txBox="1"/>
          <p:nvPr/>
        </p:nvSpPr>
        <p:spPr>
          <a:xfrm>
            <a:off x="7175242" y="2944208"/>
            <a:ext cx="390952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GB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Decrease in </a:t>
            </a:r>
            <a:r>
              <a:rPr lang="en-GB" sz="2000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half-gap</a:t>
            </a:r>
          </a:p>
          <a:p>
            <a:pPr lvl="1" algn="ctr"/>
            <a:r>
              <a:rPr lang="en-GB" sz="2000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for</a:t>
            </a:r>
            <a:r>
              <a:rPr lang="en-GB" sz="2000" b="1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000" b="1" dirty="0">
                <a:solidFill>
                  <a:srgbClr val="C0000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tcp.v.b1</a:t>
            </a:r>
            <a:r>
              <a:rPr lang="en-GB" sz="2000" dirty="0">
                <a:solidFill>
                  <a:prstClr val="black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:</a:t>
            </a:r>
          </a:p>
          <a:p>
            <a:pPr lvl="1" algn="ctr"/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2.5 mm </a:t>
            </a:r>
            <a:r>
              <a:rPr lang="en-US" sz="2000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</a:t>
            </a:r>
            <a:r>
              <a:rPr lang="en-US" sz="2000" dirty="0">
                <a:solidFill>
                  <a:srgbClr val="006666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1.7 mm </a:t>
            </a:r>
            <a:r>
              <a:rPr lang="en-US" sz="2000" dirty="0">
                <a:solidFill>
                  <a:srgbClr val="0070C0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Wingdings" pitchFamily="2" charset="2"/>
              </a:rPr>
              <a:t></a:t>
            </a:r>
            <a:r>
              <a:rPr lang="en-US" sz="2000" dirty="0">
                <a:solidFill>
                  <a:srgbClr val="006666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US" sz="2000" dirty="0">
                <a:latin typeface="Cambria Math" panose="02040503050406030204" pitchFamily="18" charset="0"/>
                <a:ea typeface="Cambria Math" panose="02040503050406030204" pitchFamily="18" charset="0"/>
                <a:cs typeface="Calibri Light" panose="020F0302020204030204" pitchFamily="34" charset="0"/>
              </a:rPr>
              <a:t>1.4 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FCCE4E-1DC0-25E5-F8CF-0933E0A751D3}"/>
              </a:ext>
            </a:extLst>
          </p:cNvPr>
          <p:cNvSpPr txBox="1"/>
          <p:nvPr/>
        </p:nvSpPr>
        <p:spPr>
          <a:xfrm>
            <a:off x="142126" y="-36679"/>
            <a:ext cx="3349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24</a:t>
            </a:r>
            <a:endParaRPr lang="en-GB" sz="1100" b="1" dirty="0">
              <a:solidFill>
                <a:schemeClr val="bg1"/>
              </a:solidFill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EEC3C7-BBDC-0A5F-95D8-A41430D1F826}"/>
              </a:ext>
            </a:extLst>
          </p:cNvPr>
          <p:cNvSpPr txBox="1"/>
          <p:nvPr/>
        </p:nvSpPr>
        <p:spPr>
          <a:xfrm>
            <a:off x="4365093" y="6473860"/>
            <a:ext cx="3651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20.05.2025 | FCC week 2025 | Dora Gibellieri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B43505C-2966-E79C-95BC-0384A34499F9}"/>
                  </a:ext>
                </a:extLst>
              </p:cNvPr>
              <p:cNvSpPr txBox="1"/>
              <p:nvPr/>
            </p:nvSpPr>
            <p:spPr>
              <a:xfrm>
                <a:off x="8159741" y="4394636"/>
                <a:ext cx="2651076" cy="4070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⟂</m:t>
                          </m:r>
                        </m:sub>
                      </m:sSub>
                      <m:d>
                        <m:d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</m:d>
                      <m:r>
                        <a:rPr lang="en-US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US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𝟏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/</m:t>
                          </m:r>
                          <m:r>
                            <a:rPr lang="en-US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𝒈𝒂𝒑</m:t>
                          </m:r>
                        </m:e>
                        <m:sup>
                          <m:r>
                            <a:rPr lang="en-US" sz="2000" b="1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en-GB" sz="2000" b="1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B43505C-2966-E79C-95BC-0384A34499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9741" y="4394636"/>
                <a:ext cx="2651076" cy="407099"/>
              </a:xfrm>
              <a:prstGeom prst="rect">
                <a:avLst/>
              </a:prstGeom>
              <a:blipFill>
                <a:blip r:embed="rId4"/>
                <a:stretch>
                  <a:fillRect b="-149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51797CE-48BD-2D71-1813-091B38CE23F0}"/>
                  </a:ext>
                </a:extLst>
              </p:cNvPr>
              <p:cNvSpPr txBox="1"/>
              <p:nvPr/>
            </p:nvSpPr>
            <p:spPr>
              <a:xfrm>
                <a:off x="8412626" y="4868021"/>
                <a:ext cx="2154591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⟂</m:t>
                          </m:r>
                        </m:sub>
                      </m:sSub>
                      <m:d>
                        <m:dPr>
                          <m:ctrlPr>
                            <a:rPr lang="en-US" sz="2000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1" i="1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</m:d>
                      <m:r>
                        <a:rPr lang="en-US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m:rPr>
                          <m:nor/>
                        </m:rPr>
                        <a:rPr lang="en-GB" sz="200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β</m:t>
                      </m:r>
                    </m:oMath>
                  </m:oMathPara>
                </a14:m>
                <a:endParaRPr lang="en-GB" sz="2000" b="1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51797CE-48BD-2D71-1813-091B38CE23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2626" y="4868021"/>
                <a:ext cx="2154591" cy="400110"/>
              </a:xfrm>
              <a:prstGeom prst="rect">
                <a:avLst/>
              </a:prstGeom>
              <a:blipFill>
                <a:blip r:embed="rId5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9898417" y="408533"/>
            <a:ext cx="1880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 of D. Gibellieri</a:t>
            </a:r>
            <a:endParaRPr lang="en-GB" sz="120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989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1ECD0-7B27-2FD6-BFA5-DD97AA65A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664" y="18255"/>
            <a:ext cx="10172701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Bunch-by-bunch tune shift considerations</a:t>
            </a:r>
          </a:p>
        </p:txBody>
      </p:sp>
      <p:pic>
        <p:nvPicPr>
          <p:cNvPr id="9" name="Content Placeholder 7" descr="A blue line graph with numbers&#10;&#10;AI-generated content may be incorrect.">
            <a:extLst>
              <a:ext uri="{FF2B5EF4-FFF2-40B4-BE49-F238E27FC236}">
                <a16:creationId xmlns:a16="http://schemas.microsoft.com/office/drawing/2014/main" id="{A6B88A4C-ADE4-4341-2B11-40C5C324B9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4216" y="1343818"/>
            <a:ext cx="5801784" cy="4351338"/>
          </a:xfrm>
        </p:spPr>
      </p:pic>
      <p:pic>
        <p:nvPicPr>
          <p:cNvPr id="10" name="Picture 9" descr="A blue graph with numbers&#10;&#10;AI-generated content may be incorrect.">
            <a:extLst>
              <a:ext uri="{FF2B5EF4-FFF2-40B4-BE49-F238E27FC236}">
                <a16:creationId xmlns:a16="http://schemas.microsoft.com/office/drawing/2014/main" id="{34FE4393-3BE5-03E7-1E7D-E072875489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5784" y="1343818"/>
            <a:ext cx="5842000" cy="4381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E2FF4DA-E492-AFEC-6FDA-59A0F1F72364}"/>
              </a:ext>
            </a:extLst>
          </p:cNvPr>
          <p:cNvSpPr txBox="1"/>
          <p:nvPr/>
        </p:nvSpPr>
        <p:spPr>
          <a:xfrm>
            <a:off x="3260457" y="1105336"/>
            <a:ext cx="6286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Multi-bunch simulations with resistive wall wake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163C02-BBA1-9FF0-947E-AB6D34C27CA4}"/>
              </a:ext>
            </a:extLst>
          </p:cNvPr>
          <p:cNvSpPr txBox="1"/>
          <p:nvPr/>
        </p:nvSpPr>
        <p:spPr>
          <a:xfrm>
            <a:off x="1343026" y="6011862"/>
            <a:ext cx="9215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Bunch-by-bunch tune shifts are obtained from the bunch monitoring of the centroid position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9CC8A3-48D2-C7C4-595B-9FBB235818A0}"/>
              </a:ext>
            </a:extLst>
          </p:cNvPr>
          <p:cNvSpPr txBox="1"/>
          <p:nvPr/>
        </p:nvSpPr>
        <p:spPr>
          <a:xfrm>
            <a:off x="3586163" y="2153900"/>
            <a:ext cx="1528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Courtesy of I. Mases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64E59AF3-E9D8-127D-8E95-CAC7F8ED8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55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of a graph with a blue line&#10;&#10;AI-generated content may be incorrect.">
            <a:extLst>
              <a:ext uri="{FF2B5EF4-FFF2-40B4-BE49-F238E27FC236}">
                <a16:creationId xmlns:a16="http://schemas.microsoft.com/office/drawing/2014/main" id="{E65ED86B-AFF1-8EA0-83B8-BD8568ED35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3265" y="1168394"/>
            <a:ext cx="8702676" cy="4351338"/>
          </a:xfr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9E1AC75-ABCF-BA45-2170-45BF3E10BB39}"/>
              </a:ext>
            </a:extLst>
          </p:cNvPr>
          <p:cNvCxnSpPr/>
          <p:nvPr/>
        </p:nvCxnSpPr>
        <p:spPr>
          <a:xfrm>
            <a:off x="4385933" y="1979643"/>
            <a:ext cx="0" cy="21584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CA510C2-AE14-C152-FA9A-2706CD063BEF}"/>
              </a:ext>
            </a:extLst>
          </p:cNvPr>
          <p:cNvCxnSpPr>
            <a:cxnSpLocks/>
          </p:cNvCxnSpPr>
          <p:nvPr/>
        </p:nvCxnSpPr>
        <p:spPr>
          <a:xfrm>
            <a:off x="8748827" y="1979643"/>
            <a:ext cx="0" cy="159488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0BD98F4-5603-0C23-0493-05779CEFDE1D}"/>
              </a:ext>
            </a:extLst>
          </p:cNvPr>
          <p:cNvSpPr txBox="1"/>
          <p:nvPr/>
        </p:nvSpPr>
        <p:spPr>
          <a:xfrm>
            <a:off x="3070735" y="2448603"/>
            <a:ext cx="1315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Tune shift = -0.0418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B1E5F5-FB04-9DB3-D5CF-F7572CD3EDBF}"/>
              </a:ext>
            </a:extLst>
          </p:cNvPr>
          <p:cNvSpPr txBox="1"/>
          <p:nvPr/>
        </p:nvSpPr>
        <p:spPr>
          <a:xfrm>
            <a:off x="7261159" y="2448602"/>
            <a:ext cx="1315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Tune shift = -0.0317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2004866D-E5B7-88BA-4AF2-3A58498BF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Bunch-by-bunch tune shift of the full machine Z configuration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1FEB599-139A-F9EC-7B81-439A2FBC09D9}"/>
                  </a:ext>
                </a:extLst>
              </p:cNvPr>
              <p:cNvSpPr txBox="1"/>
              <p:nvPr/>
            </p:nvSpPr>
            <p:spPr>
              <a:xfrm>
                <a:off x="266705" y="5823975"/>
                <a:ext cx="11720510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CH" dirty="0"/>
                  <a:t>Overall bunch-by-bunch tune shift in the order of few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CH" dirty="0"/>
                  <a:t> (in the same order of the horizontal beam beam parameter)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1FEB599-139A-F9EC-7B81-439A2FBC09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5" y="5823975"/>
                <a:ext cx="11720510" cy="369332"/>
              </a:xfrm>
              <a:prstGeom prst="rect">
                <a:avLst/>
              </a:prstGeom>
              <a:blipFill>
                <a:blip r:embed="rId3"/>
                <a:stretch>
                  <a:fillRect l="-542" t="-6667" b="-2666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30312532-31F4-7880-97EE-F7B4B8A041DC}"/>
              </a:ext>
            </a:extLst>
          </p:cNvPr>
          <p:cNvSpPr txBox="1"/>
          <p:nvPr/>
        </p:nvSpPr>
        <p:spPr>
          <a:xfrm>
            <a:off x="6096000" y="5519732"/>
            <a:ext cx="5829295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C</a:t>
            </a:r>
            <a:r>
              <a:rPr lang="en-CH" sz="1400" b="1" dirty="0"/>
              <a:t>ritical for X-Z </a:t>
            </a:r>
            <a:r>
              <a:rPr lang="en-CH" sz="1400" b="1" dirty="0" smtClean="0"/>
              <a:t>instability</a:t>
            </a:r>
            <a:endParaRPr lang="en-CH" sz="1400" b="1" dirty="0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A303198E-F93E-B153-3158-0C65111FA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18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3B045C-624C-5C98-B927-904C1136D301}"/>
              </a:ext>
            </a:extLst>
          </p:cNvPr>
          <p:cNvSpPr txBox="1"/>
          <p:nvPr/>
        </p:nvSpPr>
        <p:spPr>
          <a:xfrm>
            <a:off x="4598198" y="3205563"/>
            <a:ext cx="152876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1200" dirty="0"/>
              <a:t>Courtesy of I. Mases</a:t>
            </a:r>
          </a:p>
        </p:txBody>
      </p:sp>
    </p:spTree>
    <p:extLst>
      <p:ext uri="{BB962C8B-B14F-4D97-AF65-F5344CB8AC3E}">
        <p14:creationId xmlns:p14="http://schemas.microsoft.com/office/powerpoint/2010/main" val="60052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627C8F-DE79-7D2B-C015-AB052A37DB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19DF316E-9C4B-886C-BD6E-8A27D3F20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Bunch-by-bunch tune shift of the full machine Z configuration</a:t>
            </a:r>
          </a:p>
        </p:txBody>
      </p:sp>
      <p:pic>
        <p:nvPicPr>
          <p:cNvPr id="5" name="Content Placeholder 5" descr="A graph of a number&#10;&#10;AI-generated content may be incorrect.">
            <a:extLst>
              <a:ext uri="{FF2B5EF4-FFF2-40B4-BE49-F238E27FC236}">
                <a16:creationId xmlns:a16="http://schemas.microsoft.com/office/drawing/2014/main" id="{EC1CB5C7-2040-E484-7B75-FEB16BE262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5059" y="1039798"/>
            <a:ext cx="9790510" cy="4351338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B929CD1-F1E1-9787-558C-79748C18541A}"/>
                  </a:ext>
                </a:extLst>
              </p:cNvPr>
              <p:cNvSpPr txBox="1"/>
              <p:nvPr/>
            </p:nvSpPr>
            <p:spPr>
              <a:xfrm>
                <a:off x="266705" y="5395341"/>
                <a:ext cx="11720510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CH" dirty="0"/>
                  <a:t>Overall bunch-by-bunch tune shift in the order of few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en-CH" dirty="0"/>
                  <a:t> (in the same order of the horizontal beam beam parameter)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B929CD1-F1E1-9787-558C-79748C1854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5" y="5395341"/>
                <a:ext cx="11720510" cy="369332"/>
              </a:xfrm>
              <a:prstGeom prst="rect">
                <a:avLst/>
              </a:prstGeom>
              <a:blipFill>
                <a:blip r:embed="rId3"/>
                <a:stretch>
                  <a:fillRect l="-542" t="-6452" b="-2258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1E3BEB3-D521-72C2-6914-138107AA03F2}"/>
              </a:ext>
            </a:extLst>
          </p:cNvPr>
          <p:cNvSpPr txBox="1"/>
          <p:nvPr/>
        </p:nvSpPr>
        <p:spPr>
          <a:xfrm>
            <a:off x="1385879" y="5740302"/>
            <a:ext cx="946785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Bunch-by-bunch tune shift is a very critical subject for FCC-</a:t>
            </a:r>
            <a:r>
              <a:rPr lang="en-US" dirty="0" err="1"/>
              <a:t>ee</a:t>
            </a:r>
            <a:r>
              <a:rPr lang="en-US" dirty="0"/>
              <a:t> and must be taken into account to define the filling strategy and the overall impedance budget 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93F388-FF5A-FCE4-2F6B-5E3CAD3D541E}"/>
              </a:ext>
            </a:extLst>
          </p:cNvPr>
          <p:cNvSpPr txBox="1"/>
          <p:nvPr/>
        </p:nvSpPr>
        <p:spPr>
          <a:xfrm rot="3208184">
            <a:off x="4825214" y="2936516"/>
            <a:ext cx="3955955" cy="5232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 sz="2800" dirty="0"/>
              <a:t>Very preliminary studies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3B045C-624C-5C98-B927-904C1136D301}"/>
              </a:ext>
            </a:extLst>
          </p:cNvPr>
          <p:cNvSpPr txBox="1"/>
          <p:nvPr/>
        </p:nvSpPr>
        <p:spPr>
          <a:xfrm>
            <a:off x="4257674" y="3982692"/>
            <a:ext cx="152876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1200" dirty="0"/>
              <a:t>Courtesy of I. Mases</a:t>
            </a:r>
          </a:p>
        </p:txBody>
      </p:sp>
      <p:sp>
        <p:nvSpPr>
          <p:cNvPr id="18" name="Footer Placeholder 19">
            <a:extLst>
              <a:ext uri="{FF2B5EF4-FFF2-40B4-BE49-F238E27FC236}">
                <a16:creationId xmlns:a16="http://schemas.microsoft.com/office/drawing/2014/main" id="{ECA39E0A-4B62-1332-14A6-C26393676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2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85318-894A-F43B-BB17-2862A837C2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:a16="http://schemas.microsoft.com/office/drawing/2014/main" id="{512F5791-4C33-B317-D9BA-3DD1E8C190D4}"/>
              </a:ext>
            </a:extLst>
          </p:cNvPr>
          <p:cNvSpPr txBox="1"/>
          <p:nvPr/>
        </p:nvSpPr>
        <p:spPr>
          <a:xfrm>
            <a:off x="5212477" y="3645783"/>
            <a:ext cx="2877089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prstClr val="white"/>
                </a:solidFill>
                <a:latin typeface="Calibri"/>
              </a:rPr>
              <a:t>IMPEDANCE/WAKE MODEL</a:t>
            </a: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AD03E6EC-B9DF-856D-1217-5D5C6AFF1F4B}"/>
              </a:ext>
            </a:extLst>
          </p:cNvPr>
          <p:cNvSpPr txBox="1">
            <a:spLocks/>
          </p:cNvSpPr>
          <p:nvPr/>
        </p:nvSpPr>
        <p:spPr>
          <a:xfrm>
            <a:off x="145773" y="40577"/>
            <a:ext cx="11873948" cy="68579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H" sz="4000" dirty="0">
                <a:solidFill>
                  <a:prstClr val="white"/>
                </a:solidFill>
                <a:latin typeface="Calibri"/>
              </a:rPr>
              <a:t>Beam coupling impedance studies</a:t>
            </a:r>
            <a:endParaRPr lang="en-GB" sz="400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Freccia angolare in su 9">
            <a:extLst>
              <a:ext uri="{FF2B5EF4-FFF2-40B4-BE49-F238E27FC236}">
                <a16:creationId xmlns:a16="http://schemas.microsoft.com/office/drawing/2014/main" id="{948DB831-22CA-6E3F-3DF0-7F08227A4A5B}"/>
              </a:ext>
            </a:extLst>
          </p:cNvPr>
          <p:cNvSpPr/>
          <p:nvPr/>
        </p:nvSpPr>
        <p:spPr>
          <a:xfrm rot="10800000">
            <a:off x="5702606" y="2780231"/>
            <a:ext cx="1993851" cy="865551"/>
          </a:xfrm>
          <a:prstGeom prst="bentUp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TextBox 18">
            <a:extLst>
              <a:ext uri="{FF2B5EF4-FFF2-40B4-BE49-F238E27FC236}">
                <a16:creationId xmlns:a16="http://schemas.microsoft.com/office/drawing/2014/main" id="{172D4E64-CAAF-BC3C-DA97-BE9356AF2A4A}"/>
              </a:ext>
            </a:extLst>
          </p:cNvPr>
          <p:cNvSpPr txBox="1"/>
          <p:nvPr/>
        </p:nvSpPr>
        <p:spPr>
          <a:xfrm>
            <a:off x="7696456" y="2535764"/>
            <a:ext cx="3721444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latin typeface="Calibri"/>
              </a:rPr>
              <a:t>Impedances: wall, </a:t>
            </a:r>
            <a:r>
              <a:rPr lang="en-US" sz="2000" b="1" dirty="0">
                <a:solidFill>
                  <a:schemeClr val="tx1"/>
                </a:solidFill>
                <a:latin typeface="Calibri"/>
              </a:rPr>
              <a:t>collimators</a:t>
            </a:r>
            <a:r>
              <a:rPr lang="en-US" sz="2000" dirty="0">
                <a:solidFill>
                  <a:schemeClr val="tx1"/>
                </a:solidFill>
                <a:latin typeface="Calibri"/>
              </a:rPr>
              <a:t>, cavities, BPMs, bellows, tapers</a:t>
            </a:r>
            <a:endParaRPr lang="it-IT" sz="200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2" name="Rettangolo 11">
            <a:extLst>
              <a:ext uri="{FF2B5EF4-FFF2-40B4-BE49-F238E27FC236}">
                <a16:creationId xmlns:a16="http://schemas.microsoft.com/office/drawing/2014/main" id="{A8F4DBBD-A5D0-D4FF-B27C-A10460F2BFB3}"/>
              </a:ext>
            </a:extLst>
          </p:cNvPr>
          <p:cNvSpPr/>
          <p:nvPr/>
        </p:nvSpPr>
        <p:spPr>
          <a:xfrm>
            <a:off x="4735626" y="4020221"/>
            <a:ext cx="3721444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dirty="0">
                <a:solidFill>
                  <a:prstClr val="black"/>
                </a:solidFill>
                <a:latin typeface="Calibri"/>
              </a:rPr>
              <a:t>Update of the model to reflect i</a:t>
            </a:r>
            <a:r>
              <a:rPr lang="en-CH" dirty="0">
                <a:solidFill>
                  <a:prstClr val="black"/>
                </a:solidFill>
                <a:latin typeface="Calibri"/>
              </a:rPr>
              <a:t>m</a:t>
            </a:r>
            <a:r>
              <a:rPr lang="it-IT" dirty="0">
                <a:solidFill>
                  <a:prstClr val="black"/>
                </a:solidFill>
                <a:latin typeface="Calibri"/>
              </a:rPr>
              <a:t>provements and design evolution</a:t>
            </a:r>
          </a:p>
        </p:txBody>
      </p:sp>
      <p:sp>
        <p:nvSpPr>
          <p:cNvPr id="5" name="Freccia angolare in su 9">
            <a:extLst>
              <a:ext uri="{FF2B5EF4-FFF2-40B4-BE49-F238E27FC236}">
                <a16:creationId xmlns:a16="http://schemas.microsoft.com/office/drawing/2014/main" id="{C5C3BEAD-70B9-3FD2-55B1-9AB6F3E493DA}"/>
              </a:ext>
            </a:extLst>
          </p:cNvPr>
          <p:cNvSpPr/>
          <p:nvPr/>
        </p:nvSpPr>
        <p:spPr>
          <a:xfrm rot="10800000">
            <a:off x="1815121" y="3657463"/>
            <a:ext cx="3394454" cy="865551"/>
          </a:xfrm>
          <a:prstGeom prst="bentUp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96DDAE-CC6B-DB42-D635-F2B356E52AFD}"/>
              </a:ext>
            </a:extLst>
          </p:cNvPr>
          <p:cNvSpPr txBox="1"/>
          <p:nvPr/>
        </p:nvSpPr>
        <p:spPr>
          <a:xfrm>
            <a:off x="225576" y="4523014"/>
            <a:ext cx="2831783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Beam dynamics simulations (</a:t>
            </a:r>
            <a:r>
              <a:rPr lang="en-CH" b="1" dirty="0"/>
              <a:t>Xsuite</a:t>
            </a:r>
            <a:r>
              <a:rPr lang="en-CH" dirty="0"/>
              <a:t>-PyHEADTAIL)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2F5793-1D8F-C562-C5C9-95651401A80B}"/>
              </a:ext>
            </a:extLst>
          </p:cNvPr>
          <p:cNvSpPr txBox="1"/>
          <p:nvPr/>
        </p:nvSpPr>
        <p:spPr>
          <a:xfrm>
            <a:off x="6742" y="5198880"/>
            <a:ext cx="410280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Single bunch TMCI threshold</a:t>
            </a:r>
          </a:p>
          <a:p>
            <a:pPr algn="ctr"/>
            <a:r>
              <a:rPr lang="en-CH" dirty="0"/>
              <a:t>Figure of merit for impedance assessment</a:t>
            </a:r>
          </a:p>
          <a:p>
            <a:pPr algn="ctr"/>
            <a:r>
              <a:rPr lang="en-CH" b="1" dirty="0"/>
              <a:t>Multi-bunch feedback system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6DD6E3-4099-D744-9532-9ED31BD9EB68}"/>
              </a:ext>
            </a:extLst>
          </p:cNvPr>
          <p:cNvSpPr txBox="1"/>
          <p:nvPr/>
        </p:nvSpPr>
        <p:spPr>
          <a:xfrm>
            <a:off x="7010618" y="5899665"/>
            <a:ext cx="3021496" cy="36933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Simulations with Beam-Beam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68CF541-B457-E81F-C55E-16C20DC36001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3057359" y="4846180"/>
            <a:ext cx="3953259" cy="12381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7AE8846-0DF2-2684-E8A3-054C8476821C}"/>
              </a:ext>
            </a:extLst>
          </p:cNvPr>
          <p:cNvSpPr txBox="1"/>
          <p:nvPr/>
        </p:nvSpPr>
        <p:spPr>
          <a:xfrm>
            <a:off x="10039157" y="5895864"/>
            <a:ext cx="1980564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X. Buffat</a:t>
            </a:r>
            <a:r>
              <a:rPr lang="en-US" dirty="0"/>
              <a:t> and team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F26E15-EDB7-9C11-7D73-60F00BA3720E}"/>
              </a:ext>
            </a:extLst>
          </p:cNvPr>
          <p:cNvSpPr txBox="1"/>
          <p:nvPr/>
        </p:nvSpPr>
        <p:spPr>
          <a:xfrm>
            <a:off x="7781812" y="779912"/>
            <a:ext cx="121920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prstClr val="white"/>
                </a:solidFill>
                <a:latin typeface="Calibri"/>
              </a:rPr>
              <a:t>Analytical  models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0FC95F1-FBC4-2430-866D-8ACFCBCCCF81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8417043" y="1794699"/>
            <a:ext cx="1140135" cy="7410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ADAD5E2-8839-398E-B63B-2457C0F6D59A}"/>
              </a:ext>
            </a:extLst>
          </p:cNvPr>
          <p:cNvSpPr txBox="1"/>
          <p:nvPr/>
        </p:nvSpPr>
        <p:spPr>
          <a:xfrm>
            <a:off x="9912459" y="827880"/>
            <a:ext cx="1584953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prstClr val="white"/>
                </a:solidFill>
                <a:latin typeface="Calibri"/>
              </a:rPr>
              <a:t>EM simulations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76177B-CAB2-673B-DDAA-5DB1542A4196}"/>
              </a:ext>
            </a:extLst>
          </p:cNvPr>
          <p:cNvSpPr txBox="1"/>
          <p:nvPr/>
        </p:nvSpPr>
        <p:spPr>
          <a:xfrm>
            <a:off x="7696456" y="1425367"/>
            <a:ext cx="1441173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CH" dirty="0"/>
              <a:t>IW2D</a:t>
            </a:r>
            <a:r>
              <a:rPr lang="en-CH" b="1" dirty="0">
                <a:solidFill>
                  <a:srgbClr val="00B0F0"/>
                </a:solidFill>
              </a:rPr>
              <a:t>, </a:t>
            </a:r>
            <a:r>
              <a:rPr lang="en-CH" b="1" dirty="0" err="1">
                <a:solidFill>
                  <a:srgbClr val="00B0F0"/>
                </a:solidFill>
              </a:rPr>
              <a:t>TLwall</a:t>
            </a:r>
            <a:endParaRPr lang="en-CH" b="1" dirty="0">
              <a:solidFill>
                <a:srgbClr val="00B0F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9C2AD82-287A-B76C-EB56-8B7446E61D72}"/>
              </a:ext>
            </a:extLst>
          </p:cNvPr>
          <p:cNvCxnSpPr>
            <a:cxnSpLocks/>
          </p:cNvCxnSpPr>
          <p:nvPr/>
        </p:nvCxnSpPr>
        <p:spPr>
          <a:xfrm flipH="1">
            <a:off x="10098157" y="2126110"/>
            <a:ext cx="566086" cy="4096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B4834C2E-E7A6-487B-CB66-14182518D9AE}"/>
              </a:ext>
            </a:extLst>
          </p:cNvPr>
          <p:cNvSpPr txBox="1"/>
          <p:nvPr/>
        </p:nvSpPr>
        <p:spPr>
          <a:xfrm>
            <a:off x="9308765" y="1479779"/>
            <a:ext cx="2814179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CST, ABCI, ECHO3D, </a:t>
            </a:r>
          </a:p>
          <a:p>
            <a:pPr algn="ctr"/>
            <a:r>
              <a:rPr lang="en-CH" b="1" dirty="0">
                <a:solidFill>
                  <a:srgbClr val="00B0F0"/>
                </a:solidFill>
              </a:rPr>
              <a:t>Wakis (</a:t>
            </a:r>
            <a:r>
              <a:rPr lang="en-GB" dirty="0">
                <a:hlinkClick r:id="rId4"/>
              </a:rPr>
              <a:t>GitHub link</a:t>
            </a:r>
            <a:r>
              <a:rPr lang="en-CH" b="1" dirty="0">
                <a:solidFill>
                  <a:srgbClr val="00B0F0"/>
                </a:solidFill>
              </a:rPr>
              <a:t>)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32300669-8A28-09AF-6E70-69A12A401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291361" cy="365125"/>
          </a:xfrm>
        </p:spPr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488133" y="997361"/>
            <a:ext cx="1752600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prstClr val="white"/>
                </a:solidFill>
                <a:latin typeface="Calibri"/>
              </a:rPr>
              <a:t>Bench or beam</a:t>
            </a:r>
          </a:p>
          <a:p>
            <a:pPr algn="ctr">
              <a:defRPr/>
            </a:pPr>
            <a:r>
              <a:rPr lang="en-US" dirty="0">
                <a:solidFill>
                  <a:prstClr val="white"/>
                </a:solidFill>
                <a:latin typeface="Calibri"/>
              </a:rPr>
              <a:t>measurements 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0FC95F1-FBC4-2430-866D-8ACFCBCCCF81}"/>
              </a:ext>
            </a:extLst>
          </p:cNvPr>
          <p:cNvCxnSpPr>
            <a:cxnSpLocks/>
          </p:cNvCxnSpPr>
          <p:nvPr/>
        </p:nvCxnSpPr>
        <p:spPr>
          <a:xfrm>
            <a:off x="6344108" y="1624956"/>
            <a:ext cx="1745458" cy="9108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25576" y="1103077"/>
            <a:ext cx="49904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Main challenges for impedance:</a:t>
            </a:r>
          </a:p>
          <a:p>
            <a:pPr marL="285750" indent="-285750">
              <a:buFontTx/>
              <a:buChar char="-"/>
            </a:pPr>
            <a:r>
              <a:rPr lang="en-US" dirty="0"/>
              <a:t>Build a complete model with limited design info</a:t>
            </a:r>
          </a:p>
          <a:p>
            <a:pPr marL="285750" indent="-285750">
              <a:buFontTx/>
              <a:buChar char="-"/>
            </a:pPr>
            <a:r>
              <a:rPr lang="en-US" dirty="0"/>
              <a:t>Optimization of collimators impedance</a:t>
            </a:r>
          </a:p>
          <a:p>
            <a:pPr marL="285750" indent="-285750">
              <a:buFontTx/>
              <a:buChar char="-"/>
            </a:pPr>
            <a:r>
              <a:rPr lang="en-US" dirty="0"/>
              <a:t>Definition of impedance budget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Multi-bunch studies </a:t>
            </a:r>
            <a:r>
              <a:rPr lang="en-US" dirty="0" smtClean="0"/>
              <a:t>(tune </a:t>
            </a:r>
            <a:r>
              <a:rPr lang="en-US" dirty="0"/>
              <a:t>shift, working point and filling scheme considerations)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2</a:t>
            </a:fld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137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6" grpId="0" animBg="1"/>
      <p:bldP spid="5" grpId="0" animBg="1"/>
      <p:bldP spid="6" grpId="0" animBg="1"/>
      <p:bldP spid="7" grpId="0" animBg="1"/>
      <p:bldP spid="4" grpId="0" animBg="1"/>
      <p:bldP spid="9" grpId="0" animBg="1"/>
      <p:bldP spid="11" grpId="0" animBg="1"/>
      <p:bldP spid="14" grpId="0" animBg="1"/>
      <p:bldP spid="15" grpId="0" animBg="1"/>
      <p:bldP spid="30" grpId="0" animBg="1"/>
      <p:bldP spid="23" grpId="0" animBg="1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EFF8D-0A8D-2E7D-CB14-3B001155B2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Content Placeholder 8" descr="A graph with a blue line&#10;&#10;AI-generated content may be incorrect.">
            <a:extLst>
              <a:ext uri="{FF2B5EF4-FFF2-40B4-BE49-F238E27FC236}">
                <a16:creationId xmlns:a16="http://schemas.microsoft.com/office/drawing/2014/main" id="{4E495476-7C7F-B3FF-458E-E8DB0C44B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91" y="2433328"/>
            <a:ext cx="5801784" cy="4351339"/>
          </a:xfrm>
          <a:prstGeom prst="rect">
            <a:avLst/>
          </a:prstGeom>
        </p:spPr>
      </p:pic>
      <p:sp>
        <p:nvSpPr>
          <p:cNvPr id="29" name="TextBox 5">
            <a:extLst>
              <a:ext uri="{FF2B5EF4-FFF2-40B4-BE49-F238E27FC236}">
                <a16:creationId xmlns:a16="http://schemas.microsoft.com/office/drawing/2014/main" id="{AE98E20B-51B0-67A2-4908-8BBA06C95FE9}"/>
              </a:ext>
            </a:extLst>
          </p:cNvPr>
          <p:cNvSpPr txBox="1"/>
          <p:nvPr/>
        </p:nvSpPr>
        <p:spPr>
          <a:xfrm>
            <a:off x="816549" y="1757900"/>
            <a:ext cx="2662571" cy="1015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lnSpc>
                <a:spcPts val="1351"/>
              </a:lnSpc>
            </a:pPr>
            <a:r>
              <a:rPr lang="en-US" sz="2400" b="1" dirty="0">
                <a:solidFill>
                  <a:prstClr val="black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Set tunes:</a:t>
            </a:r>
          </a:p>
          <a:p>
            <a:pPr defTabSz="914377">
              <a:lnSpc>
                <a:spcPts val="1351"/>
              </a:lnSpc>
            </a:pPr>
            <a:endParaRPr lang="en-US" sz="2400" b="1" dirty="0">
              <a:solidFill>
                <a:prstClr val="black"/>
              </a:solidFill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7">
              <a:lnSpc>
                <a:spcPts val="1351"/>
              </a:lnSpc>
            </a:pPr>
            <a:r>
              <a:rPr lang="en-US" sz="2400" b="1" dirty="0" err="1">
                <a:solidFill>
                  <a:prstClr val="black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Qx</a:t>
            </a:r>
            <a:r>
              <a:rPr lang="en-US" sz="2400" b="1" dirty="0">
                <a:solidFill>
                  <a:prstClr val="black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= 218.416 </a:t>
            </a:r>
          </a:p>
          <a:p>
            <a:pPr defTabSz="914377">
              <a:lnSpc>
                <a:spcPts val="1351"/>
              </a:lnSpc>
            </a:pPr>
            <a:endParaRPr lang="en-US" sz="2400" b="1" dirty="0">
              <a:solidFill>
                <a:prstClr val="black"/>
              </a:solidFill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7">
              <a:lnSpc>
                <a:spcPts val="1351"/>
              </a:lnSpc>
            </a:pPr>
            <a:r>
              <a:rPr lang="en-US" sz="2400" b="1" dirty="0" err="1">
                <a:solidFill>
                  <a:prstClr val="black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Qy</a:t>
            </a:r>
            <a:r>
              <a:rPr lang="en-US" sz="2400" b="1" dirty="0">
                <a:solidFill>
                  <a:prstClr val="black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= 222.416 </a:t>
            </a:r>
          </a:p>
        </p:txBody>
      </p:sp>
      <p:pic>
        <p:nvPicPr>
          <p:cNvPr id="30" name="Picture 10" descr="A graph of a function&#10;&#10;AI-generated content may be incorrect.">
            <a:extLst>
              <a:ext uri="{FF2B5EF4-FFF2-40B4-BE49-F238E27FC236}">
                <a16:creationId xmlns:a16="http://schemas.microsoft.com/office/drawing/2014/main" id="{BFAFB64D-FF84-2FA6-087C-BD62EE470B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7675" y="2460242"/>
            <a:ext cx="5842000" cy="4381500"/>
          </a:xfrm>
          <a:prstGeom prst="rect">
            <a:avLst/>
          </a:prstGeom>
        </p:spPr>
      </p:pic>
      <p:sp>
        <p:nvSpPr>
          <p:cNvPr id="31" name="TextBox 11">
            <a:extLst>
              <a:ext uri="{FF2B5EF4-FFF2-40B4-BE49-F238E27FC236}">
                <a16:creationId xmlns:a16="http://schemas.microsoft.com/office/drawing/2014/main" id="{A74152C7-8678-16E9-241C-00DBED36B331}"/>
              </a:ext>
            </a:extLst>
          </p:cNvPr>
          <p:cNvSpPr txBox="1"/>
          <p:nvPr/>
        </p:nvSpPr>
        <p:spPr>
          <a:xfrm>
            <a:off x="1724823" y="3508623"/>
            <a:ext cx="3950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dirty="0">
                <a:solidFill>
                  <a:prstClr val="black"/>
                </a:solidFill>
                <a:latin typeface="Aptos" panose="02110004020202020204"/>
              </a:rPr>
              <a:t>Zoom in the first 200 turns</a:t>
            </a:r>
          </a:p>
        </p:txBody>
      </p:sp>
      <p:sp>
        <p:nvSpPr>
          <p:cNvPr id="32" name="TextBox 12">
            <a:extLst>
              <a:ext uri="{FF2B5EF4-FFF2-40B4-BE49-F238E27FC236}">
                <a16:creationId xmlns:a16="http://schemas.microsoft.com/office/drawing/2014/main" id="{83CDE6AC-3BD0-CA82-6244-207A10B341B8}"/>
              </a:ext>
            </a:extLst>
          </p:cNvPr>
          <p:cNvSpPr txBox="1"/>
          <p:nvPr/>
        </p:nvSpPr>
        <p:spPr>
          <a:xfrm>
            <a:off x="7622943" y="3523300"/>
            <a:ext cx="3950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GB" dirty="0">
                <a:solidFill>
                  <a:prstClr val="black"/>
                </a:solidFill>
                <a:latin typeface="Aptos" panose="02110004020202020204"/>
              </a:rPr>
              <a:t>Zoom in the first 200 turns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993D140-0D36-A98B-2B60-1BF630E2B45C}"/>
              </a:ext>
            </a:extLst>
          </p:cNvPr>
          <p:cNvSpPr txBox="1">
            <a:spLocks/>
          </p:cNvSpPr>
          <p:nvPr/>
        </p:nvSpPr>
        <p:spPr>
          <a:xfrm>
            <a:off x="887400" y="448956"/>
            <a:ext cx="10172701" cy="1325563"/>
          </a:xfrm>
          <a:prstGeom prst="rect">
            <a:avLst/>
          </a:prstGeom>
        </p:spPr>
        <p:txBody>
          <a:bodyPr vert="horz" lIns="121920" tIns="60960" rIns="121920" bIns="60960" rtlCol="0" anchor="t" anchorCtr="0">
            <a:norm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9">
                <a:extLst>
                  <a:ext uri="{FF2B5EF4-FFF2-40B4-BE49-F238E27FC236}">
                    <a16:creationId xmlns:a16="http://schemas.microsoft.com/office/drawing/2014/main" id="{FBEAFCFD-0506-31F1-52F1-5A325FE27075}"/>
                  </a:ext>
                </a:extLst>
              </p:cNvPr>
              <p:cNvSpPr txBox="1"/>
              <p:nvPr/>
            </p:nvSpPr>
            <p:spPr>
              <a:xfrm>
                <a:off x="4229100" y="1774518"/>
                <a:ext cx="374936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377"/>
                <a:r>
                  <a:rPr lang="en-CH" sz="2400" dirty="0">
                    <a:solidFill>
                      <a:prstClr val="black"/>
                    </a:solidFill>
                    <a:latin typeface="Aptos" panose="02110004020202020204"/>
                  </a:rPr>
                  <a:t>Stable for damping time </a:t>
                </a:r>
                <a14:m>
                  <m:oMath xmlns:m="http://schemas.openxmlformats.org/officeDocument/2006/math">
                    <m:r>
                      <a:rPr lang="en-CH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5 </m:t>
                    </m:r>
                    <m:r>
                      <a:rPr lang="en-US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𝑡𝑢𝑟𝑛𝑠</m:t>
                    </m:r>
                  </m:oMath>
                </a14:m>
                <a:endParaRPr lang="en-US" sz="2400" i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4" name="TextBox 9">
                <a:extLst>
                  <a:ext uri="{FF2B5EF4-FFF2-40B4-BE49-F238E27FC236}">
                    <a16:creationId xmlns:a16="http://schemas.microsoft.com/office/drawing/2014/main" id="{FBEAFCFD-0506-31F1-52F1-5A325FE270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100" y="1774518"/>
                <a:ext cx="3749368" cy="830997"/>
              </a:xfrm>
              <a:prstGeom prst="rect">
                <a:avLst/>
              </a:prstGeom>
              <a:blipFill>
                <a:blip r:embed="rId4"/>
                <a:stretch>
                  <a:fillRect l="-2703" t="-6061" b="-1060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13">
            <a:extLst>
              <a:ext uri="{FF2B5EF4-FFF2-40B4-BE49-F238E27FC236}">
                <a16:creationId xmlns:a16="http://schemas.microsoft.com/office/drawing/2014/main" id="{84DDC762-65CF-D61A-BCC0-BC37354E8E11}"/>
              </a:ext>
            </a:extLst>
          </p:cNvPr>
          <p:cNvSpPr txBox="1"/>
          <p:nvPr/>
        </p:nvSpPr>
        <p:spPr>
          <a:xfrm>
            <a:off x="8986839" y="1663393"/>
            <a:ext cx="2812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GB" sz="2400" dirty="0">
                <a:solidFill>
                  <a:prstClr val="black"/>
                </a:solidFill>
                <a:latin typeface="Aptos" panose="02110004020202020204"/>
              </a:rPr>
              <a:t>C</a:t>
            </a:r>
            <a:r>
              <a:rPr lang="en-CH" sz="2400" dirty="0">
                <a:solidFill>
                  <a:prstClr val="black"/>
                </a:solidFill>
                <a:latin typeface="Aptos" panose="02110004020202020204"/>
              </a:rPr>
              <a:t>hromaticity = 5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8132C9D-E252-85C9-57F6-E367B3E362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77" y="104961"/>
            <a:ext cx="11133019" cy="627589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Beam stability with multi-bunch beam Z configuration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3B045C-624C-5C98-B927-904C1136D301}"/>
              </a:ext>
            </a:extLst>
          </p:cNvPr>
          <p:cNvSpPr txBox="1"/>
          <p:nvPr/>
        </p:nvSpPr>
        <p:spPr>
          <a:xfrm>
            <a:off x="2935502" y="5192811"/>
            <a:ext cx="152876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1200" dirty="0"/>
              <a:t>Courtesy of I. Mases</a:t>
            </a:r>
          </a:p>
        </p:txBody>
      </p:sp>
    </p:spTree>
    <p:extLst>
      <p:ext uri="{BB962C8B-B14F-4D97-AF65-F5344CB8AC3E}">
        <p14:creationId xmlns:p14="http://schemas.microsoft.com/office/powerpoint/2010/main" val="11292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D3C2C0-74BC-0C92-4339-AC7B1EDA84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CB7CE04E-897E-47FC-93DB-B0DF7DB4B5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967" y="1915317"/>
            <a:ext cx="5801784" cy="4351339"/>
          </a:xfrm>
        </p:spPr>
      </p:pic>
      <p:pic>
        <p:nvPicPr>
          <p:cNvPr id="8" name="Picture 7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267D2E87-C799-EB2F-0A24-8B4937A58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15319"/>
            <a:ext cx="5842000" cy="4381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EE80FB-627A-47BE-D6BA-F4C57E56E5D8}"/>
              </a:ext>
            </a:extLst>
          </p:cNvPr>
          <p:cNvSpPr txBox="1"/>
          <p:nvPr/>
        </p:nvSpPr>
        <p:spPr>
          <a:xfrm>
            <a:off x="887400" y="917609"/>
            <a:ext cx="2662571" cy="1015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377">
              <a:lnSpc>
                <a:spcPts val="1351"/>
              </a:lnSpc>
            </a:pPr>
            <a:r>
              <a:rPr lang="en-US" sz="2400" b="1" dirty="0">
                <a:solidFill>
                  <a:prstClr val="black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Set tunes:</a:t>
            </a:r>
          </a:p>
          <a:p>
            <a:pPr defTabSz="914377">
              <a:lnSpc>
                <a:spcPts val="1351"/>
              </a:lnSpc>
            </a:pPr>
            <a:endParaRPr lang="en-US" sz="2400" b="1" dirty="0">
              <a:solidFill>
                <a:prstClr val="black"/>
              </a:solidFill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7">
              <a:lnSpc>
                <a:spcPts val="1351"/>
              </a:lnSpc>
            </a:pPr>
            <a:r>
              <a:rPr lang="en-US" sz="2400" b="1" dirty="0" err="1">
                <a:solidFill>
                  <a:prstClr val="black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Qx</a:t>
            </a:r>
            <a:r>
              <a:rPr lang="en-US" sz="2400" b="1" dirty="0">
                <a:solidFill>
                  <a:prstClr val="black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= 218.198 </a:t>
            </a:r>
          </a:p>
          <a:p>
            <a:pPr defTabSz="914377">
              <a:lnSpc>
                <a:spcPts val="1351"/>
              </a:lnSpc>
            </a:pPr>
            <a:endParaRPr lang="en-US" sz="2400" b="1" dirty="0">
              <a:solidFill>
                <a:prstClr val="black"/>
              </a:solidFill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914377">
              <a:lnSpc>
                <a:spcPts val="1351"/>
              </a:lnSpc>
            </a:pPr>
            <a:r>
              <a:rPr lang="en-US" sz="2400" b="1" dirty="0" err="1">
                <a:solidFill>
                  <a:prstClr val="black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Qy</a:t>
            </a:r>
            <a:r>
              <a:rPr lang="en-US" sz="2400" b="1" dirty="0">
                <a:solidFill>
                  <a:prstClr val="black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= 222.232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C37363E-499C-1453-7911-ED7AAE1DD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277" y="104961"/>
            <a:ext cx="11133019" cy="627589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Beam stability with multi-bunch beam Z configuration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67A04F-0B3A-79EC-1EBF-64DE34776E01}"/>
              </a:ext>
            </a:extLst>
          </p:cNvPr>
          <p:cNvSpPr txBox="1"/>
          <p:nvPr/>
        </p:nvSpPr>
        <p:spPr>
          <a:xfrm>
            <a:off x="2836170" y="1201727"/>
            <a:ext cx="7924393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defTabSz="914377"/>
            <a:r>
              <a:rPr lang="en-CH" sz="2000" dirty="0">
                <a:solidFill>
                  <a:prstClr val="black"/>
                </a:solidFill>
                <a:latin typeface="Aptos" panose="02110004020202020204"/>
              </a:rPr>
              <a:t>Stability at nominal tune extremely challenging. Unstable with 4 turns damper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B75E02-8237-BA71-8AFD-3AE92B7CA9A1}"/>
              </a:ext>
            </a:extLst>
          </p:cNvPr>
          <p:cNvSpPr txBox="1"/>
          <p:nvPr/>
        </p:nvSpPr>
        <p:spPr>
          <a:xfrm rot="3208184">
            <a:off x="4730476" y="3654609"/>
            <a:ext cx="4706494" cy="46166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914377"/>
            <a:r>
              <a:rPr lang="en-CH" sz="2400" dirty="0">
                <a:solidFill>
                  <a:prstClr val="black"/>
                </a:solidFill>
                <a:latin typeface="Aptos" panose="02110004020202020204"/>
              </a:rPr>
              <a:t>Very preliminary studies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83451C-BCB9-B4F7-2A5F-270042B2D40C}"/>
              </a:ext>
            </a:extLst>
          </p:cNvPr>
          <p:cNvSpPr txBox="1"/>
          <p:nvPr/>
        </p:nvSpPr>
        <p:spPr>
          <a:xfrm>
            <a:off x="1931350" y="6249216"/>
            <a:ext cx="8960506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 defTabSz="914377"/>
            <a:r>
              <a:rPr lang="en-CH" sz="1400" dirty="0">
                <a:solidFill>
                  <a:prstClr val="black"/>
                </a:solidFill>
                <a:latin typeface="Aptos" panose="02110004020202020204"/>
              </a:rPr>
              <a:t>Simulations including beam-beam and more realistic damper model to be </a:t>
            </a:r>
            <a:r>
              <a:rPr lang="en-CH" sz="1400" dirty="0" smtClean="0">
                <a:solidFill>
                  <a:prstClr val="black"/>
                </a:solidFill>
                <a:latin typeface="Aptos" panose="02110004020202020204"/>
              </a:rPr>
              <a:t>performed.</a:t>
            </a:r>
            <a:r>
              <a:rPr lang="en-US" sz="1400" dirty="0" smtClean="0">
                <a:solidFill>
                  <a:prstClr val="black"/>
                </a:solidFill>
                <a:latin typeface="Aptos" panose="02110004020202020204"/>
              </a:rPr>
              <a:t> </a:t>
            </a:r>
            <a:r>
              <a:rPr lang="en-CH" sz="1400" b="1" dirty="0" smtClean="0">
                <a:solidFill>
                  <a:prstClr val="black"/>
                </a:solidFill>
                <a:latin typeface="Aptos" panose="02110004020202020204"/>
              </a:rPr>
              <a:t>Stability </a:t>
            </a:r>
            <a:r>
              <a:rPr lang="en-CH" sz="1400" b="1" dirty="0">
                <a:solidFill>
                  <a:prstClr val="black"/>
                </a:solidFill>
                <a:latin typeface="Aptos" panose="02110004020202020204"/>
              </a:rPr>
              <a:t>with multiple bunches at the nominal working point looks challenging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21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73B045C-624C-5C98-B927-904C1136D301}"/>
              </a:ext>
            </a:extLst>
          </p:cNvPr>
          <p:cNvSpPr txBox="1"/>
          <p:nvPr/>
        </p:nvSpPr>
        <p:spPr>
          <a:xfrm>
            <a:off x="2021209" y="4324523"/>
            <a:ext cx="152876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1200" dirty="0"/>
              <a:t>Courtesy of I. Mases</a:t>
            </a:r>
          </a:p>
        </p:txBody>
      </p:sp>
    </p:spTree>
    <p:extLst>
      <p:ext uri="{BB962C8B-B14F-4D97-AF65-F5344CB8AC3E}">
        <p14:creationId xmlns:p14="http://schemas.microsoft.com/office/powerpoint/2010/main" val="339364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7D21C1-7B02-6E28-A999-7DFD422F8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9289"/>
            <a:ext cx="10515600" cy="6017061"/>
          </a:xfrm>
        </p:spPr>
        <p:txBody>
          <a:bodyPr>
            <a:normAutofit fontScale="85000" lnSpcReduction="20000"/>
          </a:bodyPr>
          <a:lstStyle/>
          <a:p>
            <a:r>
              <a:rPr lang="en-CH" sz="2200" dirty="0"/>
              <a:t>FCC-ee challenging regime</a:t>
            </a:r>
          </a:p>
          <a:p>
            <a:pPr lvl="1">
              <a:buFont typeface="Wingdings" pitchFamily="2" charset="2"/>
              <a:buChar char="Ø"/>
            </a:pPr>
            <a:r>
              <a:rPr lang="en-GB" sz="2200" b="0" i="0" u="none" strike="noStrike" dirty="0">
                <a:solidFill>
                  <a:srgbClr val="000000"/>
                </a:solidFill>
                <a:effectLst/>
              </a:rPr>
              <a:t>Combination of large beam pipe dimensions and short bunch lengths </a:t>
            </a:r>
          </a:p>
          <a:p>
            <a:pPr lvl="1">
              <a:buFont typeface="Wingdings" pitchFamily="2" charset="2"/>
              <a:buChar char="Ø"/>
            </a:pPr>
            <a:r>
              <a:rPr lang="en-GB" sz="2200" b="0" i="0" u="none" strike="noStrike" dirty="0">
                <a:solidFill>
                  <a:srgbClr val="000000"/>
                </a:solidFill>
                <a:effectLst/>
              </a:rPr>
              <a:t>The beam pipe cut-off lies well within the relevant frequency spectrum</a:t>
            </a:r>
          </a:p>
          <a:p>
            <a:pPr lvl="2"/>
            <a:r>
              <a:rPr lang="en-GB" sz="2200" dirty="0">
                <a:solidFill>
                  <a:srgbClr val="000000"/>
                </a:solidFill>
              </a:rPr>
              <a:t>S</a:t>
            </a:r>
            <a:r>
              <a:rPr lang="en-GB" sz="2200" b="0" i="0" u="none" strike="noStrike" dirty="0">
                <a:solidFill>
                  <a:srgbClr val="000000"/>
                </a:solidFill>
                <a:effectLst/>
              </a:rPr>
              <a:t>ignificant crosstalk between different accelerator elements</a:t>
            </a:r>
            <a:endParaRPr lang="en-CH" sz="2200" dirty="0"/>
          </a:p>
          <a:p>
            <a:endParaRPr lang="en-CH" sz="2200" dirty="0"/>
          </a:p>
          <a:p>
            <a:r>
              <a:rPr lang="en-CH" sz="2200" dirty="0"/>
              <a:t>Follow-up design evolution ensuring impedance optimization</a:t>
            </a:r>
          </a:p>
          <a:p>
            <a:pPr lvl="1">
              <a:buFont typeface="Wingdings" pitchFamily="2" charset="2"/>
              <a:buChar char="Ø"/>
            </a:pPr>
            <a:r>
              <a:rPr lang="en-CH" sz="2200" dirty="0"/>
              <a:t>Update FCC-ee model accordingly</a:t>
            </a:r>
          </a:p>
          <a:p>
            <a:endParaRPr lang="en-CH" sz="2200" dirty="0"/>
          </a:p>
          <a:p>
            <a:r>
              <a:rPr lang="en-CH" sz="2200" dirty="0"/>
              <a:t>Impedance beam induced power has a significant impact on the energy loss per turn from ~4% to ~20% depending on bunch length</a:t>
            </a:r>
          </a:p>
          <a:p>
            <a:endParaRPr lang="en-US" sz="2200" dirty="0" smtClean="0">
              <a:solidFill>
                <a:srgbClr val="000000"/>
              </a:solidFill>
            </a:endParaRPr>
          </a:p>
          <a:p>
            <a:r>
              <a:rPr lang="en-US" sz="2200" dirty="0" smtClean="0">
                <a:solidFill>
                  <a:srgbClr val="000000"/>
                </a:solidFill>
              </a:rPr>
              <a:t>Stability with single bunch is not obvious for the Z configuration</a:t>
            </a:r>
          </a:p>
          <a:p>
            <a:pPr lvl="1"/>
            <a:r>
              <a:rPr lang="en-US" sz="2200" dirty="0" smtClean="0">
                <a:solidFill>
                  <a:srgbClr val="000000"/>
                </a:solidFill>
              </a:rPr>
              <a:t>Optimization of collimator impedance is needed</a:t>
            </a:r>
            <a:endParaRPr lang="en-GB" sz="2200" dirty="0" smtClean="0">
              <a:solidFill>
                <a:srgbClr val="000000"/>
              </a:solidFill>
            </a:endParaRPr>
          </a:p>
          <a:p>
            <a:endParaRPr lang="en-GB" sz="2200" dirty="0" smtClean="0">
              <a:solidFill>
                <a:srgbClr val="000000"/>
              </a:solidFill>
            </a:endParaRPr>
          </a:p>
          <a:p>
            <a:r>
              <a:rPr lang="en-GB" sz="2200" dirty="0" smtClean="0">
                <a:solidFill>
                  <a:srgbClr val="000000"/>
                </a:solidFill>
              </a:rPr>
              <a:t>Impedance </a:t>
            </a:r>
            <a:r>
              <a:rPr lang="en-GB" sz="2200" dirty="0">
                <a:solidFill>
                  <a:srgbClr val="000000"/>
                </a:solidFill>
              </a:rPr>
              <a:t>induced multi-bunch effects</a:t>
            </a:r>
          </a:p>
          <a:p>
            <a:pPr lvl="1">
              <a:buFont typeface="Wingdings" pitchFamily="2" charset="2"/>
              <a:buChar char="Ø"/>
            </a:pPr>
            <a:r>
              <a:rPr lang="en-GB" sz="2200" dirty="0">
                <a:solidFill>
                  <a:srgbClr val="000000"/>
                </a:solidFill>
              </a:rPr>
              <a:t>Bunch-by-bunch tune shifts </a:t>
            </a:r>
            <a:r>
              <a:rPr lang="en-US" sz="2200" dirty="0"/>
              <a:t>must be taken into account to define the filling strategy and the overall impedance budget </a:t>
            </a:r>
            <a:endParaRPr lang="en-GB" sz="2200" dirty="0">
              <a:solidFill>
                <a:srgbClr val="00000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GB" sz="2200" dirty="0">
                <a:solidFill>
                  <a:srgbClr val="000000"/>
                </a:solidFill>
              </a:rPr>
              <a:t>Stability at nominal working point looks critical due to very fast coupled bunch instability (~2 turns growth rate).</a:t>
            </a:r>
          </a:p>
          <a:p>
            <a:pPr lvl="2"/>
            <a:r>
              <a:rPr lang="en-GB" sz="2200" dirty="0">
                <a:solidFill>
                  <a:srgbClr val="000000"/>
                </a:solidFill>
              </a:rPr>
              <a:t>Studies including beam-beam and realistic feedback system are needed</a:t>
            </a:r>
          </a:p>
          <a:p>
            <a:pPr lvl="2"/>
            <a:endParaRPr lang="en-GB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lvl="1"/>
            <a:endParaRPr lang="en-GB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5ABBA45-B817-5385-EB5A-764253955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CH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79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704F0-E1F6-337D-F9C9-AC56647D5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66" y="856737"/>
            <a:ext cx="12046227" cy="5708461"/>
          </a:xfrm>
        </p:spPr>
        <p:txBody>
          <a:bodyPr>
            <a:noAutofit/>
          </a:bodyPr>
          <a:lstStyle/>
          <a:p>
            <a:r>
              <a:rPr lang="en-CH" sz="1400" b="1" dirty="0">
                <a:solidFill>
                  <a:srgbClr val="2AF62A"/>
                </a:solidFill>
              </a:rPr>
              <a:t>Impedance/wake model development to guide critical design decision </a:t>
            </a:r>
          </a:p>
          <a:p>
            <a:pPr lvl="1"/>
            <a:r>
              <a:rPr lang="en-US" sz="1400" b="1" dirty="0"/>
              <a:t>Criticality of c</a:t>
            </a:r>
            <a:r>
              <a:rPr lang="en-CH" sz="1400" b="1" dirty="0"/>
              <a:t>ollimators</a:t>
            </a:r>
            <a:r>
              <a:rPr lang="en-US" sz="1400" b="1" dirty="0"/>
              <a:t> impedance: </a:t>
            </a:r>
            <a:r>
              <a:rPr lang="en-US" sz="1400" dirty="0" smtClean="0">
                <a:solidFill>
                  <a:srgbClr val="FF0000"/>
                </a:solidFill>
              </a:rPr>
              <a:t>design optimization together with collimation team (to be considered for optics definition)  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endParaRPr lang="en-CH" sz="1400" dirty="0">
              <a:solidFill>
                <a:srgbClr val="00B050"/>
              </a:solidFill>
            </a:endParaRPr>
          </a:p>
          <a:p>
            <a:pPr lvl="1"/>
            <a:r>
              <a:rPr lang="en-GB" sz="1400" dirty="0"/>
              <a:t>W</a:t>
            </a:r>
            <a:r>
              <a:rPr lang="en-CH" sz="1400" dirty="0"/>
              <a:t>all model</a:t>
            </a:r>
            <a:r>
              <a:rPr lang="en-US" sz="1400" dirty="0"/>
              <a:t>: </a:t>
            </a:r>
            <a:r>
              <a:rPr lang="en-GB" sz="1400" b="1" dirty="0">
                <a:solidFill>
                  <a:srgbClr val="2AF62A"/>
                </a:solidFill>
              </a:rPr>
              <a:t>n</a:t>
            </a:r>
            <a:r>
              <a:rPr lang="en-CH" sz="1400" b="1" dirty="0">
                <a:solidFill>
                  <a:srgbClr val="2AF62A"/>
                </a:solidFill>
              </a:rPr>
              <a:t>umerical form factor for both driving and detuning impedance considering realistic shape of the vacuum chamber</a:t>
            </a:r>
          </a:p>
          <a:p>
            <a:pPr lvl="1"/>
            <a:r>
              <a:rPr lang="en-CH" sz="1400" dirty="0">
                <a:solidFill>
                  <a:srgbClr val="FF0000"/>
                </a:solidFill>
              </a:rPr>
              <a:t>Update of other models according to design evolution </a:t>
            </a:r>
            <a:r>
              <a:rPr lang="en-CH" sz="1400" dirty="0">
                <a:solidFill>
                  <a:srgbClr val="00B0F0"/>
                </a:solidFill>
              </a:rPr>
              <a:t>(</a:t>
            </a:r>
            <a:r>
              <a:rPr lang="en-CH" sz="1400" dirty="0"/>
              <a:t>BPMs and other beam instrumentation, bellows+fingers?, RF cavities, injection and extraction elements</a:t>
            </a:r>
            <a:r>
              <a:rPr lang="en-CH" sz="1400" dirty="0" smtClean="0"/>
              <a:t>,</a:t>
            </a:r>
            <a:r>
              <a:rPr lang="en-US" sz="1400" dirty="0" smtClean="0"/>
              <a:t> …</a:t>
            </a:r>
            <a:endParaRPr lang="en-US" sz="1400" dirty="0"/>
          </a:p>
          <a:p>
            <a:pPr lvl="1"/>
            <a:r>
              <a:rPr lang="en-GB" sz="1400" b="1" dirty="0" smtClean="0">
                <a:solidFill>
                  <a:srgbClr val="000000"/>
                </a:solidFill>
              </a:rPr>
              <a:t>Combination </a:t>
            </a:r>
            <a:r>
              <a:rPr lang="en-GB" sz="1400" b="1" dirty="0">
                <a:solidFill>
                  <a:srgbClr val="000000"/>
                </a:solidFill>
              </a:rPr>
              <a:t>of large beam pipe dimensions and short bunch lengths </a:t>
            </a:r>
            <a:r>
              <a:rPr lang="en-US" sz="1400" b="1" dirty="0" smtClean="0"/>
              <a:t>makes</a:t>
            </a:r>
            <a:r>
              <a:rPr lang="en-CH" sz="1400" b="1" dirty="0" smtClean="0"/>
              <a:t> </a:t>
            </a:r>
            <a:r>
              <a:rPr lang="en-CH" sz="1400" b="1" dirty="0"/>
              <a:t>impedance/wake simulations </a:t>
            </a:r>
            <a:r>
              <a:rPr lang="en-CH" sz="1400" b="1" dirty="0" smtClean="0"/>
              <a:t>extremely </a:t>
            </a:r>
            <a:r>
              <a:rPr lang="en-CH" sz="1400" b="1" dirty="0"/>
              <a:t>challenging</a:t>
            </a:r>
          </a:p>
          <a:p>
            <a:pPr lvl="2"/>
            <a:r>
              <a:rPr lang="en-CH" sz="1400" dirty="0">
                <a:solidFill>
                  <a:srgbClr val="FF0000"/>
                </a:solidFill>
              </a:rPr>
              <a:t>Wakis development: crucial to face FCC simulation challenges (existing commercial softwares have important limitations</a:t>
            </a:r>
            <a:r>
              <a:rPr lang="en-CH" sz="1400" dirty="0" smtClean="0">
                <a:solidFill>
                  <a:srgbClr val="FF0000"/>
                </a:solidFill>
              </a:rPr>
              <a:t>)</a:t>
            </a:r>
            <a:endParaRPr lang="en-US" sz="1400" dirty="0" smtClean="0">
              <a:solidFill>
                <a:srgbClr val="FF0000"/>
              </a:solidFill>
            </a:endParaRPr>
          </a:p>
          <a:p>
            <a:pPr lvl="1"/>
            <a:r>
              <a:rPr lang="en-GB" sz="1400" dirty="0" smtClean="0">
                <a:solidFill>
                  <a:srgbClr val="000000"/>
                </a:solidFill>
              </a:rPr>
              <a:t>The beam </a:t>
            </a:r>
            <a:r>
              <a:rPr lang="en-GB" sz="1400" dirty="0">
                <a:solidFill>
                  <a:srgbClr val="000000"/>
                </a:solidFill>
              </a:rPr>
              <a:t>pipe cut-off lies well within the relevant frequency spectrum</a:t>
            </a:r>
          </a:p>
          <a:p>
            <a:pPr lvl="2"/>
            <a:r>
              <a:rPr lang="en-GB" sz="1400" dirty="0" smtClean="0">
                <a:solidFill>
                  <a:srgbClr val="000000"/>
                </a:solidFill>
              </a:rPr>
              <a:t>Significant crosstalk between elements. </a:t>
            </a:r>
            <a:r>
              <a:rPr lang="en-US" sz="1400" dirty="0" smtClean="0">
                <a:solidFill>
                  <a:srgbClr val="00B0F0"/>
                </a:solidFill>
              </a:rPr>
              <a:t>Impact on impedance assessment? </a:t>
            </a:r>
            <a:r>
              <a:rPr lang="en-US" sz="1400" dirty="0">
                <a:solidFill>
                  <a:srgbClr val="00B0F0"/>
                </a:solidFill>
              </a:rPr>
              <a:t>Do we need ad-hoc devices to absorb the propagating power? </a:t>
            </a:r>
            <a:endParaRPr lang="en-US" sz="1400" dirty="0" smtClean="0">
              <a:solidFill>
                <a:srgbClr val="00B0F0"/>
              </a:solidFill>
            </a:endParaRPr>
          </a:p>
          <a:p>
            <a:pPr lvl="1"/>
            <a:r>
              <a:rPr lang="en-US" sz="1400" dirty="0" smtClean="0">
                <a:solidFill>
                  <a:srgbClr val="FF0000"/>
                </a:solidFill>
              </a:rPr>
              <a:t>Impedance heating assessments</a:t>
            </a:r>
            <a:r>
              <a:rPr lang="en-US" sz="1400" dirty="0" smtClean="0"/>
              <a:t>: in collision global </a:t>
            </a:r>
            <a:r>
              <a:rPr lang="en-US" sz="1400" dirty="0" smtClean="0"/>
              <a:t>i</a:t>
            </a:r>
            <a:r>
              <a:rPr lang="en-CH" sz="1400" dirty="0" smtClean="0"/>
              <a:t>mpedance </a:t>
            </a:r>
            <a:r>
              <a:rPr lang="en-CH" sz="1400" dirty="0"/>
              <a:t>beam induced power </a:t>
            </a:r>
            <a:r>
              <a:rPr lang="en-CH" sz="1400" dirty="0" smtClean="0"/>
              <a:t>~4%</a:t>
            </a:r>
            <a:r>
              <a:rPr lang="en-US" sz="1400" dirty="0" smtClean="0"/>
              <a:t> of SR power for the Z configuration.</a:t>
            </a:r>
            <a:endParaRPr lang="en-CH" sz="1400" dirty="0"/>
          </a:p>
          <a:p>
            <a:r>
              <a:rPr lang="en-CH" sz="1400" b="1" dirty="0" smtClean="0">
                <a:solidFill>
                  <a:srgbClr val="2AF62A"/>
                </a:solidFill>
              </a:rPr>
              <a:t>Implementation </a:t>
            </a:r>
            <a:r>
              <a:rPr lang="en-CH" sz="1400" b="1" dirty="0">
                <a:solidFill>
                  <a:srgbClr val="2AF62A"/>
                </a:solidFill>
              </a:rPr>
              <a:t>of the impedance/wake model in PyW</a:t>
            </a:r>
            <a:r>
              <a:rPr lang="en-US" sz="1400" b="1" dirty="0">
                <a:solidFill>
                  <a:srgbClr val="2AF62A"/>
                </a:solidFill>
              </a:rPr>
              <a:t>IT</a:t>
            </a:r>
            <a:endParaRPr lang="en-CH" sz="1400" b="1" dirty="0">
              <a:solidFill>
                <a:srgbClr val="2AF62A"/>
              </a:solidFill>
            </a:endParaRPr>
          </a:p>
          <a:p>
            <a:pPr lvl="1"/>
            <a:r>
              <a:rPr lang="en-GB" sz="1400" b="1" dirty="0">
                <a:solidFill>
                  <a:srgbClr val="2AF62A"/>
                </a:solidFill>
              </a:rPr>
              <a:t>High flexibility of the model: </a:t>
            </a:r>
            <a:r>
              <a:rPr lang="en-CH" sz="1400" b="1" dirty="0">
                <a:solidFill>
                  <a:srgbClr val="2AF62A"/>
                </a:solidFill>
              </a:rPr>
              <a:t>easing model updates (optics, material choices, coating thicknesses, geometries, new elements)</a:t>
            </a:r>
            <a:endParaRPr lang="en-CH" sz="1400" b="1" dirty="0">
              <a:solidFill>
                <a:srgbClr val="FF0000"/>
              </a:solidFill>
            </a:endParaRPr>
          </a:p>
          <a:p>
            <a:r>
              <a:rPr lang="en-US" sz="1400" dirty="0">
                <a:solidFill>
                  <a:srgbClr val="FF0000"/>
                </a:solidFill>
              </a:rPr>
              <a:t>Instability studies: full transition to Xsuite</a:t>
            </a:r>
            <a:endParaRPr lang="en-GB" sz="1400" dirty="0">
              <a:solidFill>
                <a:srgbClr val="FF0000"/>
              </a:solidFill>
            </a:endParaRPr>
          </a:p>
          <a:p>
            <a:pPr lvl="1"/>
            <a:r>
              <a:rPr lang="en-GB" sz="1400" dirty="0">
                <a:solidFill>
                  <a:srgbClr val="FF0000"/>
                </a:solidFill>
              </a:rPr>
              <a:t>S</a:t>
            </a:r>
            <a:r>
              <a:rPr lang="en-CH" sz="1400" dirty="0">
                <a:solidFill>
                  <a:srgbClr val="FF0000"/>
                </a:solidFill>
              </a:rPr>
              <a:t>ingle bunch TMCI threshold and impact of machine settings</a:t>
            </a:r>
            <a:r>
              <a:rPr lang="en-US" sz="1400" dirty="0">
                <a:solidFill>
                  <a:srgbClr val="FF0000"/>
                </a:solidFill>
              </a:rPr>
              <a:t>: </a:t>
            </a:r>
            <a:r>
              <a:rPr lang="en-GB" sz="1400" dirty="0">
                <a:solidFill>
                  <a:srgbClr val="FF0000"/>
                </a:solidFill>
              </a:rPr>
              <a:t>f</a:t>
            </a:r>
            <a:r>
              <a:rPr lang="en-CH" sz="1400" dirty="0">
                <a:solidFill>
                  <a:srgbClr val="FF0000"/>
                </a:solidFill>
              </a:rPr>
              <a:t>igure of merit for impedance assessment</a:t>
            </a:r>
            <a:endParaRPr lang="en-US" sz="1400" dirty="0">
              <a:solidFill>
                <a:srgbClr val="00B0F0"/>
              </a:solidFill>
            </a:endParaRPr>
          </a:p>
          <a:p>
            <a:pPr lvl="1"/>
            <a:r>
              <a:rPr lang="en-CH" sz="1400" dirty="0">
                <a:solidFill>
                  <a:srgbClr val="FF0000"/>
                </a:solidFill>
              </a:rPr>
              <a:t>Simulations with multi-bunch feedback system and impact of machine settings</a:t>
            </a:r>
            <a:endParaRPr lang="en-US" sz="1400" dirty="0">
              <a:solidFill>
                <a:srgbClr val="FF0000"/>
              </a:solidFill>
            </a:endParaRPr>
          </a:p>
          <a:p>
            <a:pPr lvl="2"/>
            <a:r>
              <a:rPr lang="en-US" sz="1400" dirty="0">
                <a:solidFill>
                  <a:srgbClr val="FF0000"/>
                </a:solidFill>
              </a:rPr>
              <a:t>Bunch-by-bunch tune shift, working point and filling scheme </a:t>
            </a:r>
            <a:r>
              <a:rPr lang="en-US" sz="1400" dirty="0" smtClean="0">
                <a:solidFill>
                  <a:srgbClr val="FF0000"/>
                </a:solidFill>
              </a:rPr>
              <a:t>considerations, stability with multiple bunches</a:t>
            </a:r>
            <a:endParaRPr lang="en-CH" sz="1400" dirty="0">
              <a:solidFill>
                <a:srgbClr val="FF0000"/>
              </a:solidFill>
            </a:endParaRPr>
          </a:p>
          <a:p>
            <a:pPr lvl="1"/>
            <a:r>
              <a:rPr lang="en-CH" sz="1400" dirty="0" smtClean="0">
                <a:solidFill>
                  <a:srgbClr val="00B0F0"/>
                </a:solidFill>
              </a:rPr>
              <a:t>Effect </a:t>
            </a:r>
            <a:r>
              <a:rPr lang="en-CH" sz="1400" dirty="0">
                <a:solidFill>
                  <a:srgbClr val="00B0F0"/>
                </a:solidFill>
              </a:rPr>
              <a:t>of nonlinear impedance terms</a:t>
            </a:r>
            <a:endParaRPr lang="en-CH" sz="1400" dirty="0">
              <a:solidFill>
                <a:srgbClr val="FF0000"/>
              </a:solidFill>
            </a:endParaRPr>
          </a:p>
          <a:p>
            <a:r>
              <a:rPr lang="en-CH" sz="1400" dirty="0">
                <a:solidFill>
                  <a:srgbClr val="FF0000"/>
                </a:solidFill>
              </a:rPr>
              <a:t>Studies for the Booster</a:t>
            </a:r>
          </a:p>
          <a:p>
            <a:pPr lvl="1"/>
            <a:r>
              <a:rPr lang="en-US" sz="1400" dirty="0">
                <a:solidFill>
                  <a:srgbClr val="00B0F0"/>
                </a:solidFill>
              </a:rPr>
              <a:t>Develop a c</a:t>
            </a:r>
            <a:r>
              <a:rPr lang="en-CH" sz="1400" dirty="0">
                <a:solidFill>
                  <a:srgbClr val="00B0F0"/>
                </a:solidFill>
              </a:rPr>
              <a:t>omplete impedance model (</a:t>
            </a:r>
            <a:r>
              <a:rPr lang="en-US" sz="1400" dirty="0">
                <a:solidFill>
                  <a:srgbClr val="00B0F0"/>
                </a:solidFill>
              </a:rPr>
              <a:t>at the moment only wall model is included in the beam dynamics study</a:t>
            </a:r>
            <a:r>
              <a:rPr lang="en-CH" sz="1400" dirty="0">
                <a:solidFill>
                  <a:srgbClr val="00B0F0"/>
                </a:solidFill>
              </a:rPr>
              <a:t>)</a:t>
            </a:r>
          </a:p>
          <a:p>
            <a:pPr lvl="1"/>
            <a:r>
              <a:rPr lang="en-CH" sz="1400" dirty="0">
                <a:solidFill>
                  <a:srgbClr val="00B0F0"/>
                </a:solidFill>
              </a:rPr>
              <a:t>Simulations with multi-bunch feedback system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74C502E-54E0-F746-32ED-E25F7847E195}"/>
              </a:ext>
            </a:extLst>
          </p:cNvPr>
          <p:cNvSpPr txBox="1">
            <a:spLocks/>
          </p:cNvSpPr>
          <p:nvPr/>
        </p:nvSpPr>
        <p:spPr>
          <a:xfrm>
            <a:off x="134621" y="48277"/>
            <a:ext cx="11873948" cy="68579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prstClr val="white"/>
                </a:solidFill>
                <a:latin typeface="Calibri"/>
              </a:rPr>
              <a:t>Beam coupling impedance studies: </a:t>
            </a:r>
            <a:r>
              <a:rPr lang="en-US" sz="4000" b="1" dirty="0">
                <a:solidFill>
                  <a:srgbClr val="2AF62A"/>
                </a:solidFill>
                <a:latin typeface="Calibri"/>
              </a:rPr>
              <a:t>milestones</a:t>
            </a:r>
            <a:r>
              <a:rPr lang="en-US" sz="4000" dirty="0">
                <a:solidFill>
                  <a:prstClr val="white"/>
                </a:solidFill>
                <a:latin typeface="Calibri"/>
              </a:rPr>
              <a:t>, </a:t>
            </a:r>
            <a:r>
              <a:rPr lang="en-US" sz="4000" b="1" dirty="0">
                <a:solidFill>
                  <a:srgbClr val="FF0000"/>
                </a:solidFill>
                <a:latin typeface="Calibri"/>
              </a:rPr>
              <a:t>ongoing activities</a:t>
            </a:r>
            <a:r>
              <a:rPr lang="en-CH" sz="4000" dirty="0">
                <a:solidFill>
                  <a:prstClr val="white"/>
                </a:solidFill>
                <a:latin typeface="Calibri"/>
              </a:rPr>
              <a:t> and</a:t>
            </a:r>
            <a:r>
              <a:rPr lang="en-US" sz="4000" dirty="0">
                <a:solidFill>
                  <a:prstClr val="white"/>
                </a:solidFill>
                <a:latin typeface="Calibri"/>
              </a:rPr>
              <a:t> </a:t>
            </a:r>
            <a:r>
              <a:rPr lang="en-US" sz="4000" b="1" dirty="0">
                <a:solidFill>
                  <a:srgbClr val="00B0F0"/>
                </a:solidFill>
                <a:latin typeface="Calibri"/>
              </a:rPr>
              <a:t>next steps</a:t>
            </a:r>
            <a:endParaRPr lang="en-GB" sz="4000" b="1" dirty="0">
              <a:solidFill>
                <a:srgbClr val="92D050"/>
              </a:solidFill>
              <a:latin typeface="Calibri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F88278C-4C01-9D34-D46B-57BD350BB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458629" cy="365125"/>
          </a:xfrm>
        </p:spPr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38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704F0-E1F6-337D-F9C9-AC56647D5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66" y="856737"/>
            <a:ext cx="12046227" cy="5708461"/>
          </a:xfrm>
        </p:spPr>
        <p:txBody>
          <a:bodyPr>
            <a:noAutofit/>
          </a:bodyPr>
          <a:lstStyle/>
          <a:p>
            <a:r>
              <a:rPr lang="en-CH" sz="1600" b="1" dirty="0"/>
              <a:t>Impedance/wake model development to guide critical design decision </a:t>
            </a:r>
          </a:p>
          <a:p>
            <a:pPr lvl="1"/>
            <a:r>
              <a:rPr lang="en-US" sz="1600" b="1" dirty="0"/>
              <a:t>Optimization of collimator impedance (</a:t>
            </a:r>
            <a:r>
              <a:rPr lang="en-US" sz="1600" b="1" dirty="0">
                <a:solidFill>
                  <a:srgbClr val="2AF62A"/>
                </a:solidFill>
              </a:rPr>
              <a:t>D. </a:t>
            </a:r>
            <a:r>
              <a:rPr lang="en-US" sz="1600" b="1" dirty="0" smtClean="0">
                <a:solidFill>
                  <a:srgbClr val="2AF62A"/>
                </a:solidFill>
              </a:rPr>
              <a:t>Gibellieri</a:t>
            </a:r>
            <a:r>
              <a:rPr lang="en-US" sz="1600" b="1" dirty="0" smtClean="0"/>
              <a:t>) + collaboration with collimation team</a:t>
            </a:r>
            <a:endParaRPr lang="en-CH" sz="1600" dirty="0"/>
          </a:p>
          <a:p>
            <a:pPr lvl="1"/>
            <a:r>
              <a:rPr lang="en-CH" sz="1600" dirty="0"/>
              <a:t>Update of other models according to design evolution (BPMs and other beam instrumentation, bellows+fingers?, RF cavities, injection and extraction elements, ...</a:t>
            </a:r>
            <a:r>
              <a:rPr lang="en-US" sz="1600" dirty="0"/>
              <a:t> </a:t>
            </a:r>
            <a:r>
              <a:rPr lang="en-US" sz="1600" dirty="0" smtClean="0"/>
              <a:t>(</a:t>
            </a:r>
            <a:r>
              <a:rPr lang="en-US" sz="1600" b="1" dirty="0" smtClean="0">
                <a:solidFill>
                  <a:srgbClr val="2AF62A"/>
                </a:solidFill>
              </a:rPr>
              <a:t>J. Li, E</a:t>
            </a:r>
            <a:r>
              <a:rPr lang="en-US" sz="1600" b="1" dirty="0">
                <a:solidFill>
                  <a:srgbClr val="2AF62A"/>
                </a:solidFill>
              </a:rPr>
              <a:t>. Macchia, C. </a:t>
            </a:r>
            <a:r>
              <a:rPr lang="en-US" sz="1600" b="1" dirty="0" smtClean="0">
                <a:solidFill>
                  <a:srgbClr val="2AF62A"/>
                </a:solidFill>
              </a:rPr>
              <a:t>Zannini</a:t>
            </a:r>
            <a:r>
              <a:rPr lang="en-US" sz="1600" dirty="0" smtClean="0"/>
              <a:t>) </a:t>
            </a:r>
            <a:r>
              <a:rPr lang="en-US" sz="1600" dirty="0"/>
              <a:t>+</a:t>
            </a:r>
            <a:r>
              <a:rPr lang="en-US" sz="1600" dirty="0" smtClean="0"/>
              <a:t> collaboration with equipment owner team (Vacuum (P. Krkotic), BI, RF, …)</a:t>
            </a:r>
            <a:endParaRPr lang="en-US" sz="1600" dirty="0"/>
          </a:p>
          <a:p>
            <a:pPr lvl="1"/>
            <a:r>
              <a:rPr lang="en-GB" sz="1600" b="1" dirty="0">
                <a:solidFill>
                  <a:srgbClr val="000000"/>
                </a:solidFill>
              </a:rPr>
              <a:t>Combination of large beam pipe dimensions and short bunch lengths </a:t>
            </a:r>
            <a:r>
              <a:rPr lang="en-US" sz="1600" b="1" dirty="0"/>
              <a:t>makes</a:t>
            </a:r>
            <a:r>
              <a:rPr lang="en-CH" sz="1600" b="1" dirty="0"/>
              <a:t> impedance/wake simulations extremely </a:t>
            </a:r>
            <a:r>
              <a:rPr lang="en-CH" sz="1600" b="1" dirty="0" smtClean="0"/>
              <a:t>challenging</a:t>
            </a:r>
            <a:r>
              <a:rPr lang="en-US" sz="1600" b="1" dirty="0" smtClean="0"/>
              <a:t> </a:t>
            </a:r>
            <a:r>
              <a:rPr lang="en-CH" sz="1600" dirty="0" smtClean="0"/>
              <a:t>(</a:t>
            </a:r>
            <a:r>
              <a:rPr lang="en-US" sz="1600" b="1" dirty="0">
                <a:solidFill>
                  <a:srgbClr val="2AF62A"/>
                </a:solidFill>
              </a:rPr>
              <a:t>E. Macchia, </a:t>
            </a:r>
            <a:r>
              <a:rPr lang="en-US" sz="1600" b="1" dirty="0">
                <a:solidFill>
                  <a:srgbClr val="FF0000"/>
                </a:solidFill>
              </a:rPr>
              <a:t>New LD</a:t>
            </a:r>
            <a:r>
              <a:rPr lang="en-CH" sz="1600" dirty="0"/>
              <a:t>)</a:t>
            </a:r>
            <a:endParaRPr lang="en-CH" sz="1600" b="1" dirty="0"/>
          </a:p>
          <a:p>
            <a:pPr lvl="2"/>
            <a:r>
              <a:rPr lang="en-CH" sz="1600" dirty="0"/>
              <a:t>Wakis development: crucial to face FCC simulation challenges</a:t>
            </a:r>
            <a:r>
              <a:rPr lang="en-US" sz="1600" dirty="0"/>
              <a:t> (E. De la Fuente, </a:t>
            </a:r>
            <a:r>
              <a:rPr lang="en-US" sz="1600" dirty="0">
                <a:solidFill>
                  <a:srgbClr val="FF0000"/>
                </a:solidFill>
              </a:rPr>
              <a:t>1 TECH</a:t>
            </a:r>
            <a:r>
              <a:rPr lang="en-US" sz="1600" dirty="0"/>
              <a:t>)</a:t>
            </a:r>
            <a:r>
              <a:rPr lang="en-CH" sz="1600" dirty="0"/>
              <a:t> </a:t>
            </a:r>
            <a:endParaRPr lang="en-US" sz="1600" dirty="0" smtClean="0"/>
          </a:p>
          <a:p>
            <a:pPr lvl="1"/>
            <a:r>
              <a:rPr lang="en-GB" sz="1600" dirty="0">
                <a:solidFill>
                  <a:srgbClr val="000000"/>
                </a:solidFill>
              </a:rPr>
              <a:t>Significant crosstalk between elements. </a:t>
            </a:r>
            <a:r>
              <a:rPr lang="en-US" sz="1600" dirty="0">
                <a:solidFill>
                  <a:srgbClr val="00B0F0"/>
                </a:solidFill>
              </a:rPr>
              <a:t>Impact on impedance assessment? Do we need ad-hoc devices to absorb the propagating power? </a:t>
            </a:r>
            <a:r>
              <a:rPr lang="en-US" sz="1600" dirty="0" smtClean="0">
                <a:solidFill>
                  <a:srgbClr val="00B0F0"/>
                </a:solidFill>
              </a:rPr>
              <a:t>(?)</a:t>
            </a:r>
          </a:p>
          <a:p>
            <a:pPr lvl="1"/>
            <a:r>
              <a:rPr lang="en-US" sz="1600" b="1" dirty="0" smtClean="0"/>
              <a:t>Impedance heating assessments (</a:t>
            </a:r>
            <a:r>
              <a:rPr lang="en-US" sz="1600" b="1" dirty="0" smtClean="0">
                <a:solidFill>
                  <a:srgbClr val="2AF62A"/>
                </a:solidFill>
              </a:rPr>
              <a:t>C. Zannini</a:t>
            </a:r>
            <a:r>
              <a:rPr lang="en-US" sz="1600" b="1" dirty="0" smtClean="0"/>
              <a:t>) + </a:t>
            </a:r>
            <a:r>
              <a:rPr lang="en-US" sz="1600" dirty="0"/>
              <a:t>collaboration with equipment owner team (Vacuum (P. Krkotic), BI, RF, </a:t>
            </a:r>
            <a:r>
              <a:rPr lang="en-US" sz="1600" dirty="0" smtClean="0"/>
              <a:t>…)</a:t>
            </a:r>
            <a:endParaRPr lang="en-US" sz="1600" b="1" dirty="0"/>
          </a:p>
          <a:p>
            <a:r>
              <a:rPr lang="en-US" sz="1600" dirty="0"/>
              <a:t>Instability studies: full transition to Xsuite (</a:t>
            </a:r>
            <a:r>
              <a:rPr lang="en-US" sz="1600" b="1" dirty="0">
                <a:solidFill>
                  <a:srgbClr val="2AF62A"/>
                </a:solidFill>
              </a:rPr>
              <a:t>A. Ghribi, D. Gibellieri, </a:t>
            </a:r>
            <a:r>
              <a:rPr lang="en-US" sz="1600" b="1" dirty="0" smtClean="0">
                <a:solidFill>
                  <a:srgbClr val="2AF62A"/>
                </a:solidFill>
              </a:rPr>
              <a:t>E. Macchia, M</a:t>
            </a:r>
            <a:r>
              <a:rPr lang="en-US" sz="1600" b="1" dirty="0">
                <a:solidFill>
                  <a:srgbClr val="2AF62A"/>
                </a:solidFill>
              </a:rPr>
              <a:t>. Migliorati</a:t>
            </a:r>
            <a:r>
              <a:rPr lang="en-US" sz="1600" b="1" dirty="0"/>
              <a:t>)</a:t>
            </a:r>
            <a:endParaRPr lang="en-GB" sz="1600" dirty="0"/>
          </a:p>
          <a:p>
            <a:r>
              <a:rPr lang="en-GB" sz="1600" dirty="0"/>
              <a:t>S</a:t>
            </a:r>
            <a:r>
              <a:rPr lang="en-CH" sz="1600" dirty="0"/>
              <a:t>ingle bunch TMCI threshold and impact of machine settings</a:t>
            </a:r>
            <a:r>
              <a:rPr lang="en-US" sz="1600" dirty="0"/>
              <a:t> (</a:t>
            </a:r>
            <a:r>
              <a:rPr lang="en-US" sz="1600" b="1" dirty="0">
                <a:solidFill>
                  <a:srgbClr val="2AF62A"/>
                </a:solidFill>
              </a:rPr>
              <a:t>D. Gibellieri, M. Migliorati</a:t>
            </a:r>
            <a:r>
              <a:rPr lang="en-US" sz="1600" b="1" dirty="0" smtClean="0">
                <a:solidFill>
                  <a:srgbClr val="2AF62A"/>
                </a:solidFill>
              </a:rPr>
              <a:t>, E. Macchia</a:t>
            </a:r>
            <a:r>
              <a:rPr lang="en-US" sz="1600" dirty="0" smtClean="0"/>
              <a:t>)</a:t>
            </a:r>
            <a:endParaRPr lang="en-US" sz="1600" dirty="0"/>
          </a:p>
          <a:p>
            <a:r>
              <a:rPr lang="en-CH" sz="1600" dirty="0"/>
              <a:t>Simulations with multi-bunch feedback system and impact of machine settings</a:t>
            </a:r>
            <a:r>
              <a:rPr lang="en-US" sz="1600" dirty="0"/>
              <a:t> (</a:t>
            </a:r>
            <a:r>
              <a:rPr lang="en-US" sz="1600" b="1" dirty="0">
                <a:solidFill>
                  <a:srgbClr val="2AF62A"/>
                </a:solidFill>
              </a:rPr>
              <a:t>D. Gibellieri, </a:t>
            </a:r>
            <a:r>
              <a:rPr lang="en-US" sz="1600" dirty="0"/>
              <a:t>I. Mases, </a:t>
            </a:r>
            <a:r>
              <a:rPr lang="en-US" sz="1600" b="1" dirty="0">
                <a:solidFill>
                  <a:srgbClr val="FF0000"/>
                </a:solidFill>
              </a:rPr>
              <a:t>New </a:t>
            </a:r>
            <a:r>
              <a:rPr lang="en-US" sz="1600" b="1" dirty="0" smtClean="0">
                <a:solidFill>
                  <a:srgbClr val="FF0000"/>
                </a:solidFill>
              </a:rPr>
              <a:t>LD, </a:t>
            </a:r>
            <a:r>
              <a:rPr lang="en-US" sz="1600" b="1" dirty="0" smtClean="0">
                <a:solidFill>
                  <a:srgbClr val="2AF62A"/>
                </a:solidFill>
              </a:rPr>
              <a:t>C. Zannini</a:t>
            </a:r>
            <a:r>
              <a:rPr lang="en-US" sz="1600" dirty="0" smtClean="0"/>
              <a:t>)</a:t>
            </a:r>
            <a:endParaRPr lang="en-US" sz="1600" dirty="0"/>
          </a:p>
          <a:p>
            <a:pPr lvl="2"/>
            <a:r>
              <a:rPr lang="en-US" sz="1600" dirty="0"/>
              <a:t>Bunch-by-bunch tune </a:t>
            </a:r>
            <a:r>
              <a:rPr lang="en-US" sz="1600" dirty="0" smtClean="0"/>
              <a:t>shift, </a:t>
            </a:r>
            <a:r>
              <a:rPr lang="en-US" sz="1600" dirty="0"/>
              <a:t>working point and filling scheme </a:t>
            </a:r>
            <a:r>
              <a:rPr lang="en-US" sz="1600" dirty="0" smtClean="0"/>
              <a:t>considerations, beam stability, feedback requirements</a:t>
            </a:r>
            <a:endParaRPr lang="en-CH" sz="1600" dirty="0"/>
          </a:p>
          <a:p>
            <a:pPr lvl="1"/>
            <a:r>
              <a:rPr lang="en-US" sz="1600" dirty="0" smtClean="0"/>
              <a:t>Impedance budget definition (</a:t>
            </a:r>
            <a:r>
              <a:rPr lang="en-US" sz="1600" b="1" dirty="0" smtClean="0">
                <a:solidFill>
                  <a:srgbClr val="2AF62A"/>
                </a:solidFill>
              </a:rPr>
              <a:t>M. Migliorati, C. Zannini, </a:t>
            </a:r>
            <a:r>
              <a:rPr lang="en-US" sz="1600" dirty="0" smtClean="0"/>
              <a:t>X. Buffat, </a:t>
            </a:r>
            <a:r>
              <a:rPr lang="en-US" sz="1600" b="1" dirty="0" smtClean="0">
                <a:solidFill>
                  <a:srgbClr val="FF0000"/>
                </a:solidFill>
              </a:rPr>
              <a:t>New LD</a:t>
            </a:r>
            <a:r>
              <a:rPr lang="en-US" sz="1600" dirty="0" smtClean="0"/>
              <a:t>)</a:t>
            </a:r>
          </a:p>
          <a:p>
            <a:pPr lvl="1"/>
            <a:r>
              <a:rPr lang="en-CH" sz="1600" dirty="0" smtClean="0"/>
              <a:t>Effect </a:t>
            </a:r>
            <a:r>
              <a:rPr lang="en-CH" sz="1600" dirty="0"/>
              <a:t>of nonlinear impedance terms</a:t>
            </a:r>
            <a:r>
              <a:rPr lang="en-US" sz="1600" dirty="0"/>
              <a:t> (</a:t>
            </a:r>
            <a:r>
              <a:rPr lang="en-US" sz="1600" b="1" dirty="0">
                <a:solidFill>
                  <a:srgbClr val="2AF62A"/>
                </a:solidFill>
              </a:rPr>
              <a:t>E. Macchia</a:t>
            </a:r>
            <a:r>
              <a:rPr lang="en-US" sz="1600" dirty="0" smtClean="0"/>
              <a:t>)</a:t>
            </a:r>
            <a:endParaRPr lang="en-US" sz="1600" dirty="0"/>
          </a:p>
          <a:p>
            <a:r>
              <a:rPr lang="en-CH" sz="1600" dirty="0"/>
              <a:t>Studies for the Booster</a:t>
            </a:r>
          </a:p>
          <a:p>
            <a:pPr lvl="1"/>
            <a:r>
              <a:rPr lang="en-US" sz="1600" dirty="0"/>
              <a:t>Develop a c</a:t>
            </a:r>
            <a:r>
              <a:rPr lang="en-CH" sz="1600" dirty="0"/>
              <a:t>omplete impedance model (</a:t>
            </a:r>
            <a:r>
              <a:rPr lang="en-US" sz="1600" dirty="0"/>
              <a:t>at the moment only wall model is included in the beam dynamics study</a:t>
            </a:r>
            <a:r>
              <a:rPr lang="en-CH" sz="1600" dirty="0"/>
              <a:t>)</a:t>
            </a:r>
            <a:r>
              <a:rPr lang="en-US" sz="1600" dirty="0"/>
              <a:t> (</a:t>
            </a:r>
            <a:r>
              <a:rPr lang="en-US" sz="1600" b="1" dirty="0">
                <a:solidFill>
                  <a:srgbClr val="FF0000"/>
                </a:solidFill>
              </a:rPr>
              <a:t>1 fellow at GANIL</a:t>
            </a:r>
            <a:r>
              <a:rPr lang="en-US" sz="1600" dirty="0"/>
              <a:t>)</a:t>
            </a:r>
            <a:endParaRPr lang="en-CH" sz="1600" dirty="0"/>
          </a:p>
          <a:p>
            <a:pPr lvl="1"/>
            <a:r>
              <a:rPr lang="en-CH" sz="1600" dirty="0"/>
              <a:t>Simulations with multi-bunch feedback system</a:t>
            </a:r>
            <a:r>
              <a:rPr lang="en-US" sz="1600" dirty="0"/>
              <a:t> (</a:t>
            </a:r>
            <a:r>
              <a:rPr lang="en-US" sz="1600" b="1" dirty="0">
                <a:solidFill>
                  <a:srgbClr val="2AF62A"/>
                </a:solidFill>
              </a:rPr>
              <a:t>A. Ghribi </a:t>
            </a:r>
            <a:r>
              <a:rPr lang="en-US" sz="1600" dirty="0"/>
              <a:t>+ </a:t>
            </a:r>
            <a:r>
              <a:rPr lang="en-US" sz="1600" b="1" dirty="0">
                <a:solidFill>
                  <a:srgbClr val="FF0000"/>
                </a:solidFill>
              </a:rPr>
              <a:t>GANIL fellow</a:t>
            </a:r>
            <a:r>
              <a:rPr lang="en-US" sz="1600" dirty="0"/>
              <a:t>)</a:t>
            </a:r>
            <a:endParaRPr lang="en-CH" sz="16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74C502E-54E0-F746-32ED-E25F7847E195}"/>
              </a:ext>
            </a:extLst>
          </p:cNvPr>
          <p:cNvSpPr txBox="1">
            <a:spLocks/>
          </p:cNvSpPr>
          <p:nvPr/>
        </p:nvSpPr>
        <p:spPr>
          <a:xfrm>
            <a:off x="134621" y="48277"/>
            <a:ext cx="11873948" cy="68579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prstClr val="white"/>
                </a:solidFill>
                <a:latin typeface="Calibri"/>
              </a:rPr>
              <a:t>Beam coupling impedance studies: </a:t>
            </a:r>
            <a:r>
              <a:rPr lang="en-US" sz="4000" dirty="0">
                <a:solidFill>
                  <a:srgbClr val="2AF62A"/>
                </a:solidFill>
                <a:latin typeface="Calibri"/>
              </a:rPr>
              <a:t>available</a:t>
            </a:r>
            <a:r>
              <a:rPr lang="en-US" sz="4000" dirty="0">
                <a:solidFill>
                  <a:srgbClr val="FF0000"/>
                </a:solidFill>
                <a:latin typeface="Calibri"/>
              </a:rPr>
              <a:t> and foreseen </a:t>
            </a:r>
            <a:r>
              <a:rPr lang="en-US" sz="4000" dirty="0">
                <a:solidFill>
                  <a:schemeClr val="bg1"/>
                </a:solidFill>
                <a:latin typeface="Calibri"/>
              </a:rPr>
              <a:t>resources</a:t>
            </a:r>
            <a:endParaRPr lang="en-GB" sz="4000" b="1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F88278C-4C01-9D34-D46B-57BD350BB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458629" cy="365125"/>
          </a:xfrm>
        </p:spPr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84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74C502E-54E0-F746-32ED-E25F7847E195}"/>
              </a:ext>
            </a:extLst>
          </p:cNvPr>
          <p:cNvSpPr txBox="1">
            <a:spLocks/>
          </p:cNvSpPr>
          <p:nvPr/>
        </p:nvSpPr>
        <p:spPr>
          <a:xfrm>
            <a:off x="145773" y="40577"/>
            <a:ext cx="11873948" cy="68579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4000" dirty="0">
                <a:solidFill>
                  <a:prstClr val="white"/>
                </a:solidFill>
                <a:latin typeface="Calibri"/>
              </a:rPr>
              <a:t>Beam coupling impedance studies: </a:t>
            </a:r>
            <a:r>
              <a:rPr lang="en-US" sz="4000" dirty="0">
                <a:solidFill>
                  <a:srgbClr val="2AF62A"/>
                </a:solidFill>
                <a:latin typeface="Calibri"/>
              </a:rPr>
              <a:t>available</a:t>
            </a:r>
            <a:r>
              <a:rPr lang="en-US" sz="4000" dirty="0">
                <a:solidFill>
                  <a:srgbClr val="FF0000"/>
                </a:solidFill>
                <a:latin typeface="Calibri"/>
              </a:rPr>
              <a:t>, foreseen and </a:t>
            </a:r>
            <a:r>
              <a:rPr lang="en-US" sz="4000" dirty="0">
                <a:solidFill>
                  <a:srgbClr val="00B0F0"/>
                </a:solidFill>
                <a:latin typeface="Calibri"/>
              </a:rPr>
              <a:t>desired</a:t>
            </a:r>
            <a:r>
              <a:rPr lang="en-US" sz="4000" dirty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4000" dirty="0">
                <a:solidFill>
                  <a:schemeClr val="bg1"/>
                </a:solidFill>
                <a:latin typeface="Calibri"/>
              </a:rPr>
              <a:t>resources</a:t>
            </a:r>
            <a:endParaRPr lang="en-GB" sz="4000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F88278C-4C01-9D34-D46B-57BD350BB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213302" cy="365125"/>
          </a:xfrm>
        </p:spPr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827783" y="929202"/>
            <a:ext cx="8743232" cy="2308324"/>
          </a:xfrm>
          <a:prstGeom prst="rect">
            <a:avLst/>
          </a:prstGeom>
          <a:solidFill>
            <a:srgbClr val="2AF62A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A. Ghribi – Leading booster impedance and instability activities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D. Gibellieri (PhD 100% on FCC started on April 2024)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J. Li  (PhD from IHEP) – helping with impedance evaluations will leave on August 31st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E. Macchia (PhD 100% on FCC started on November 2024)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M. Migliorati – mainly coordination and particle tracking simulations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C. Zannini – mainly coordination and impedance evaluation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M. </a:t>
            </a:r>
            <a:r>
              <a:rPr lang="en-US" b="1" dirty="0" err="1"/>
              <a:t>Zobov</a:t>
            </a:r>
            <a:r>
              <a:rPr lang="en-US" b="1" dirty="0"/>
              <a:t> – mainly acting as impedance </a:t>
            </a:r>
            <a:r>
              <a:rPr lang="en-US" b="1" dirty="0" smtClean="0"/>
              <a:t>advisor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Collaboration with other teams (</a:t>
            </a:r>
            <a:r>
              <a:rPr lang="en-US" b="1" dirty="0" smtClean="0"/>
              <a:t>VSC, </a:t>
            </a:r>
            <a:r>
              <a:rPr lang="en-US" b="1" dirty="0"/>
              <a:t>BI, </a:t>
            </a:r>
            <a:r>
              <a:rPr lang="en-US" b="1" dirty="0" smtClean="0"/>
              <a:t>RF, …)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2898439" y="4197194"/>
            <a:ext cx="6368614" cy="646331"/>
          </a:xfrm>
          <a:prstGeom prst="rect">
            <a:avLst/>
          </a:prstGeom>
          <a:solidFill>
            <a:srgbClr val="FF0000">
              <a:alpha val="40000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GANIL </a:t>
            </a:r>
            <a:r>
              <a:rPr lang="en-US" b="1" dirty="0" smtClean="0"/>
              <a:t>fellow </a:t>
            </a:r>
            <a:r>
              <a:rPr lang="en-US" b="1" dirty="0"/>
              <a:t>to build the booster impedance model</a:t>
            </a:r>
          </a:p>
          <a:p>
            <a:pPr algn="ctr"/>
            <a:r>
              <a:rPr lang="en-US" b="1" dirty="0"/>
              <a:t>New LD in ABP-CEI on FCC impedance and coherent effects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96283" y="3463901"/>
            <a:ext cx="8013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E. De la Fuente (PhD started in July 2023) and 1 new TECH for </a:t>
            </a:r>
            <a:r>
              <a:rPr lang="en-US" dirty="0" err="1"/>
              <a:t>Wakis</a:t>
            </a:r>
            <a:r>
              <a:rPr lang="en-US" dirty="0"/>
              <a:t> development</a:t>
            </a:r>
          </a:p>
          <a:p>
            <a:pPr algn="ctr"/>
            <a:r>
              <a:rPr lang="en-US" dirty="0"/>
              <a:t>I. Mases (PhD started in July 2023) bunch-by-bunch tune shifts evaluations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09479" y="5138272"/>
            <a:ext cx="9186729" cy="923330"/>
          </a:xfrm>
          <a:prstGeom prst="rect">
            <a:avLst/>
          </a:prstGeom>
          <a:solidFill>
            <a:srgbClr val="00B0F0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ensure continuation and effectiveness of the ongoing studies additional resources are needed</a:t>
            </a:r>
          </a:p>
          <a:p>
            <a:pPr algn="ctr"/>
            <a:r>
              <a:rPr lang="en-US" dirty="0"/>
              <a:t>1 Fellow for impedance </a:t>
            </a:r>
            <a:r>
              <a:rPr lang="en-US" dirty="0" smtClean="0"/>
              <a:t>evaluations</a:t>
            </a:r>
            <a:endParaRPr lang="en-US" dirty="0" smtClean="0"/>
          </a:p>
          <a:p>
            <a:pPr algn="ctr"/>
            <a:r>
              <a:rPr lang="en-US" dirty="0" smtClean="0"/>
              <a:t>1 </a:t>
            </a:r>
            <a:r>
              <a:rPr lang="en-US" dirty="0"/>
              <a:t>Fellow for multi-bunch </a:t>
            </a:r>
            <a:r>
              <a:rPr lang="en-US" dirty="0" smtClean="0"/>
              <a:t>studies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20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D0A3B-D001-A470-914D-B47B7C12E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6018" y="2664979"/>
            <a:ext cx="10515600" cy="1325563"/>
          </a:xfrm>
        </p:spPr>
        <p:txBody>
          <a:bodyPr/>
          <a:lstStyle/>
          <a:p>
            <a:pPr algn="ctr"/>
            <a:r>
              <a:rPr lang="en-CH" dirty="0"/>
              <a:t>Thank you for your attention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DFFCB1-7FF0-EEF9-11DE-2BAA20206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4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EE175-08F0-9C8A-7D50-D4394A4CA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92" y="100017"/>
            <a:ext cx="10515600" cy="750946"/>
          </a:xfrm>
        </p:spPr>
        <p:txBody>
          <a:bodyPr/>
          <a:lstStyle/>
          <a:p>
            <a:r>
              <a:rPr lang="en-US" dirty="0" smtClean="0"/>
              <a:t>Impedance optimization</a:t>
            </a:r>
            <a:endParaRPr lang="en-CH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6954D13-94D6-4CA0-DE85-CE3F60620968}"/>
              </a:ext>
            </a:extLst>
          </p:cNvPr>
          <p:cNvSpPr txBox="1">
            <a:spLocks/>
          </p:cNvSpPr>
          <p:nvPr/>
        </p:nvSpPr>
        <p:spPr>
          <a:xfrm>
            <a:off x="304923" y="887451"/>
            <a:ext cx="11399273" cy="57650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Impedance optimization of accelerator elements is crucial to avoid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sz="2800" dirty="0"/>
              <a:t>Beam instabilities</a:t>
            </a:r>
            <a:endParaRPr lang="en-US" sz="2800" dirty="0">
              <a:ea typeface="Calibri"/>
              <a:cs typeface="Calibri"/>
            </a:endParaRPr>
          </a:p>
          <a:p>
            <a:pPr lvl="2"/>
            <a:r>
              <a:rPr lang="en-US" sz="2800" dirty="0"/>
              <a:t>Machine impedance</a:t>
            </a:r>
            <a:endParaRPr lang="en-US" sz="2800" dirty="0">
              <a:ea typeface="Calibri"/>
              <a:cs typeface="Calibri"/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sz="2800" dirty="0"/>
              <a:t>Equipment degradation and damage</a:t>
            </a:r>
            <a:endParaRPr lang="fr-FR" sz="2800" dirty="0"/>
          </a:p>
          <a:p>
            <a:pPr lvl="2"/>
            <a:r>
              <a:rPr lang="en-US" sz="2800" dirty="0"/>
              <a:t>Beam induced heating</a:t>
            </a:r>
            <a:endParaRPr lang="en-US" sz="2800" dirty="0">
              <a:ea typeface="Calibri"/>
              <a:cs typeface="Calibri"/>
            </a:endParaRPr>
          </a:p>
          <a:p>
            <a:pPr lvl="2"/>
            <a:r>
              <a:rPr lang="en-US" sz="2800" dirty="0"/>
              <a:t>Beam induced sparking</a:t>
            </a:r>
            <a:endParaRPr lang="en-US" sz="2800" dirty="0">
              <a:ea typeface="Calibri"/>
              <a:cs typeface="Calibri"/>
            </a:endParaRPr>
          </a:p>
          <a:p>
            <a:endParaRPr lang="en-US" sz="2900" dirty="0"/>
          </a:p>
          <a:p>
            <a:endParaRPr lang="en-US" dirty="0"/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0F77F34F-70B7-EA47-8CF4-740D61C6A5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900" y="3998057"/>
            <a:ext cx="4059384" cy="2362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AAF52D4-13E6-1723-9AAC-76CFE2721BDB}"/>
              </a:ext>
            </a:extLst>
          </p:cNvPr>
          <p:cNvGrpSpPr/>
          <p:nvPr/>
        </p:nvGrpSpPr>
        <p:grpSpPr>
          <a:xfrm>
            <a:off x="6890260" y="1540349"/>
            <a:ext cx="4271021" cy="2070458"/>
            <a:chOff x="6890260" y="1740379"/>
            <a:chExt cx="4271021" cy="207045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59B2568-32F8-8FF7-7679-1790EF215D36}"/>
                </a:ext>
              </a:extLst>
            </p:cNvPr>
            <p:cNvGrpSpPr/>
            <p:nvPr/>
          </p:nvGrpSpPr>
          <p:grpSpPr>
            <a:xfrm>
              <a:off x="7399776" y="1774171"/>
              <a:ext cx="3761505" cy="2036666"/>
              <a:chOff x="2820582" y="730377"/>
              <a:chExt cx="6839100" cy="3703028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9A0AD5E0-9963-D6D3-02FA-E05B49071131}"/>
                  </a:ext>
                </a:extLst>
              </p:cNvPr>
              <p:cNvSpPr/>
              <p:nvPr/>
            </p:nvSpPr>
            <p:spPr>
              <a:xfrm>
                <a:off x="2820582" y="1007959"/>
                <a:ext cx="6692391" cy="297804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9" name="Picture 8" descr="A blue object with a curved edge&#10;&#10;Description automatically generated">
                <a:extLst>
                  <a:ext uri="{FF2B5EF4-FFF2-40B4-BE49-F238E27FC236}">
                    <a16:creationId xmlns:a16="http://schemas.microsoft.com/office/drawing/2014/main" id="{F8C64198-A261-BED5-8E5C-E441174CB6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85014" y="3557578"/>
                <a:ext cx="1435578" cy="875827"/>
              </a:xfrm>
              <a:prstGeom prst="rect">
                <a:avLst/>
              </a:prstGeom>
            </p:spPr>
          </p:pic>
          <p:pic>
            <p:nvPicPr>
              <p:cNvPr id="11" name="Picture 10" descr="A blue and yellow circular object&#10;&#10;Description automatically generated">
                <a:extLst>
                  <a:ext uri="{FF2B5EF4-FFF2-40B4-BE49-F238E27FC236}">
                    <a16:creationId xmlns:a16="http://schemas.microsoft.com/office/drawing/2014/main" id="{489E9E4E-6134-72E5-F1E8-20889D4252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449139" y="1435057"/>
                <a:ext cx="1210543" cy="931187"/>
              </a:xfrm>
              <a:prstGeom prst="rect">
                <a:avLst/>
              </a:prstGeom>
            </p:spPr>
          </p:pic>
          <p:pic>
            <p:nvPicPr>
              <p:cNvPr id="12" name="Picture 11" descr="A blue paper plane on a white background&#10;&#10;Description automatically generated">
                <a:extLst>
                  <a:ext uri="{FF2B5EF4-FFF2-40B4-BE49-F238E27FC236}">
                    <a16:creationId xmlns:a16="http://schemas.microsoft.com/office/drawing/2014/main" id="{2BAEA839-35BE-B8D6-20EB-1827D097A5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316417" y="3110891"/>
                <a:ext cx="1857162" cy="931187"/>
              </a:xfrm>
              <a:prstGeom prst="rect">
                <a:avLst/>
              </a:prstGeom>
            </p:spPr>
          </p:pic>
          <p:pic>
            <p:nvPicPr>
              <p:cNvPr id="14" name="Picture 13" descr="A blue rectangular object with a blue cap&#10;&#10;Description automatically generated">
                <a:extLst>
                  <a:ext uri="{FF2B5EF4-FFF2-40B4-BE49-F238E27FC236}">
                    <a16:creationId xmlns:a16="http://schemas.microsoft.com/office/drawing/2014/main" id="{F9442BDF-278C-9BA3-7EA4-A149DC14E0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002131" y="730377"/>
                <a:ext cx="1900672" cy="980520"/>
              </a:xfrm>
              <a:prstGeom prst="rect">
                <a:avLst/>
              </a:prstGeom>
            </p:spPr>
          </p:pic>
          <p:pic>
            <p:nvPicPr>
              <p:cNvPr id="15" name="Picture 14" descr="A blue object with a white background&#10;&#10;Description automatically generated">
                <a:extLst>
                  <a:ext uri="{FF2B5EF4-FFF2-40B4-BE49-F238E27FC236}">
                    <a16:creationId xmlns:a16="http://schemas.microsoft.com/office/drawing/2014/main" id="{3130CF2F-B875-3C69-2E1F-9FE0905F525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358" t="3512" r="7323" b="5012"/>
              <a:stretch/>
            </p:blipFill>
            <p:spPr>
              <a:xfrm>
                <a:off x="2820582" y="2924181"/>
                <a:ext cx="1490122" cy="931188"/>
              </a:xfrm>
              <a:prstGeom prst="rect">
                <a:avLst/>
              </a:prstGeom>
            </p:spPr>
          </p:pic>
        </p:grpSp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748767EE-1383-9D42-F531-0588412ACF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11764" y="1740379"/>
              <a:ext cx="766953" cy="502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>
              <a:extLst>
                <a:ext uri="{FF2B5EF4-FFF2-40B4-BE49-F238E27FC236}">
                  <a16:creationId xmlns:a16="http://schemas.microsoft.com/office/drawing/2014/main" id="{E0F28DD6-2CE5-3B85-02D9-88AB752096E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21" r="9630"/>
            <a:stretch/>
          </p:blipFill>
          <p:spPr bwMode="auto">
            <a:xfrm>
              <a:off x="6890260" y="2255722"/>
              <a:ext cx="1073640" cy="597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9C4D7854-75A0-0A53-E639-B0B79C266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28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995238-4316-8D93-E7C4-060145FBB6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72">
            <a:extLst>
              <a:ext uri="{FF2B5EF4-FFF2-40B4-BE49-F238E27FC236}">
                <a16:creationId xmlns:a16="http://schemas.microsoft.com/office/drawing/2014/main" id="{6535BA1E-5E36-0E2C-3E0D-32A017A07EA1}"/>
              </a:ext>
            </a:extLst>
          </p:cNvPr>
          <p:cNvSpPr/>
          <p:nvPr/>
        </p:nvSpPr>
        <p:spPr>
          <a:xfrm>
            <a:off x="342901" y="2284372"/>
            <a:ext cx="11482387" cy="3377101"/>
          </a:xfrm>
          <a:prstGeom prst="roundRect">
            <a:avLst/>
          </a:prstGeom>
          <a:solidFill>
            <a:sysClr val="windowText" lastClr="000000">
              <a:alpha val="5000"/>
            </a:sysClr>
          </a:solidFill>
          <a:ln w="19050" cap="flat" cmpd="sng" algn="ctr">
            <a:solidFill>
              <a:srgbClr val="15608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CH" sz="1867" kern="0" dirty="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24" name="TextBox 2">
            <a:extLst>
              <a:ext uri="{FF2B5EF4-FFF2-40B4-BE49-F238E27FC236}">
                <a16:creationId xmlns:a16="http://schemas.microsoft.com/office/drawing/2014/main" id="{2A74C2B2-1FF1-CE10-6E5C-06C1CDC8E015}"/>
              </a:ext>
            </a:extLst>
          </p:cNvPr>
          <p:cNvSpPr txBox="1"/>
          <p:nvPr/>
        </p:nvSpPr>
        <p:spPr>
          <a:xfrm>
            <a:off x="1657884" y="2698119"/>
            <a:ext cx="1746454" cy="666977"/>
          </a:xfrm>
          <a:prstGeom prst="rect">
            <a:avLst/>
          </a:prstGeom>
          <a:gradFill rotWithShape="1">
            <a:gsLst>
              <a:gs pos="0">
                <a:srgbClr val="0F9ED5">
                  <a:satMod val="103000"/>
                  <a:lumMod val="102000"/>
                  <a:tint val="94000"/>
                </a:srgbClr>
              </a:gs>
              <a:gs pos="50000">
                <a:srgbClr val="0F9ED5">
                  <a:satMod val="110000"/>
                  <a:lumMod val="100000"/>
                  <a:shade val="100000"/>
                </a:srgbClr>
              </a:gs>
              <a:gs pos="100000">
                <a:srgbClr val="0F9ED5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12700" cap="flat" cmpd="sng" algn="ctr">
            <a:solidFill>
              <a:srgbClr val="0F9ED5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US" sz="1867" kern="0" dirty="0">
                <a:solidFill>
                  <a:prstClr val="white"/>
                </a:solidFill>
                <a:latin typeface="Aptos" panose="02110004020202020204"/>
              </a:rPr>
              <a:t>Impedance evaluation</a:t>
            </a:r>
            <a:endParaRPr lang="en-GB" sz="1867" kern="0" dirty="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25" name="TextBox 3">
            <a:extLst>
              <a:ext uri="{FF2B5EF4-FFF2-40B4-BE49-F238E27FC236}">
                <a16:creationId xmlns:a16="http://schemas.microsoft.com/office/drawing/2014/main" id="{07B583DF-3CD1-C4E4-0249-ED7786B67744}"/>
              </a:ext>
            </a:extLst>
          </p:cNvPr>
          <p:cNvSpPr txBox="1"/>
          <p:nvPr/>
        </p:nvSpPr>
        <p:spPr>
          <a:xfrm>
            <a:off x="5451663" y="2666515"/>
            <a:ext cx="1929493" cy="666977"/>
          </a:xfrm>
          <a:prstGeom prst="rect">
            <a:avLst/>
          </a:prstGeom>
          <a:gradFill rotWithShape="1">
            <a:gsLst>
              <a:gs pos="0">
                <a:srgbClr val="E97132">
                  <a:satMod val="103000"/>
                  <a:lumMod val="102000"/>
                  <a:tint val="94000"/>
                </a:srgbClr>
              </a:gs>
              <a:gs pos="50000">
                <a:srgbClr val="E97132">
                  <a:satMod val="110000"/>
                  <a:lumMod val="100000"/>
                  <a:shade val="100000"/>
                </a:srgbClr>
              </a:gs>
              <a:gs pos="100000">
                <a:srgbClr val="E97132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12700" cap="flat" cmpd="sng" algn="ctr">
            <a:solidFill>
              <a:srgbClr val="E97132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US" sz="1867" kern="0" dirty="0">
                <a:solidFill>
                  <a:prstClr val="white"/>
                </a:solidFill>
                <a:latin typeface="Aptos" panose="02110004020202020204"/>
              </a:rPr>
              <a:t>Beam induced power</a:t>
            </a:r>
            <a:endParaRPr lang="en-GB" sz="1867" kern="0" dirty="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26" name="TextBox 4">
            <a:extLst>
              <a:ext uri="{FF2B5EF4-FFF2-40B4-BE49-F238E27FC236}">
                <a16:creationId xmlns:a16="http://schemas.microsoft.com/office/drawing/2014/main" id="{F7023F36-16B7-BB7A-F908-C4D6BF2E5B18}"/>
              </a:ext>
            </a:extLst>
          </p:cNvPr>
          <p:cNvSpPr txBox="1"/>
          <p:nvPr/>
        </p:nvSpPr>
        <p:spPr>
          <a:xfrm>
            <a:off x="4953135" y="6188139"/>
            <a:ext cx="2900450" cy="379656"/>
          </a:xfrm>
          <a:prstGeom prst="rect">
            <a:avLst/>
          </a:prstGeom>
          <a:gradFill rotWithShape="1">
            <a:gsLst>
              <a:gs pos="0">
                <a:srgbClr val="4EA72E">
                  <a:satMod val="103000"/>
                  <a:lumMod val="102000"/>
                  <a:tint val="94000"/>
                </a:srgbClr>
              </a:gs>
              <a:gs pos="50000">
                <a:srgbClr val="4EA72E">
                  <a:satMod val="110000"/>
                  <a:lumMod val="100000"/>
                  <a:shade val="100000"/>
                </a:srgbClr>
              </a:gs>
              <a:gs pos="100000">
                <a:srgbClr val="4EA72E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12700" cap="flat" cmpd="sng" algn="ctr">
            <a:solidFill>
              <a:srgbClr val="4EA72E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US" sz="1867" kern="0" dirty="0">
                <a:solidFill>
                  <a:prstClr val="white"/>
                </a:solidFill>
                <a:latin typeface="Aptos" panose="02110004020202020204"/>
              </a:rPr>
              <a:t>Design optimization</a:t>
            </a:r>
            <a:endParaRPr lang="en-GB" sz="1867" kern="0" dirty="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27" name="TextBox 5">
            <a:extLst>
              <a:ext uri="{FF2B5EF4-FFF2-40B4-BE49-F238E27FC236}">
                <a16:creationId xmlns:a16="http://schemas.microsoft.com/office/drawing/2014/main" id="{C4A54FAE-9707-67D6-3EBE-BF84A7751632}"/>
              </a:ext>
            </a:extLst>
          </p:cNvPr>
          <p:cNvSpPr txBox="1"/>
          <p:nvPr/>
        </p:nvSpPr>
        <p:spPr>
          <a:xfrm>
            <a:off x="987553" y="3329949"/>
            <a:ext cx="2979595" cy="523220"/>
          </a:xfrm>
          <a:prstGeom prst="rect">
            <a:avLst/>
          </a:prstGeom>
          <a:gradFill rotWithShape="1">
            <a:gsLst>
              <a:gs pos="0">
                <a:srgbClr val="0F9ED5">
                  <a:lumMod val="110000"/>
                  <a:satMod val="105000"/>
                  <a:tint val="67000"/>
                </a:srgbClr>
              </a:gs>
              <a:gs pos="50000">
                <a:srgbClr val="0F9ED5">
                  <a:lumMod val="105000"/>
                  <a:satMod val="103000"/>
                  <a:tint val="73000"/>
                </a:srgbClr>
              </a:gs>
              <a:gs pos="100000">
                <a:srgbClr val="0F9ED5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12700" cap="flat" cmpd="sng" algn="ctr">
            <a:solidFill>
              <a:srgbClr val="0F9ED5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US" sz="1400" kern="0" dirty="0">
                <a:solidFill>
                  <a:prstClr val="black"/>
                </a:solidFill>
                <a:latin typeface="Aptos" panose="02110004020202020204"/>
              </a:rPr>
              <a:t>Simulations, analytical models, measurements</a:t>
            </a:r>
            <a:endParaRPr lang="en-GB" sz="1400" kern="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28" name="TextBox 6">
            <a:extLst>
              <a:ext uri="{FF2B5EF4-FFF2-40B4-BE49-F238E27FC236}">
                <a16:creationId xmlns:a16="http://schemas.microsoft.com/office/drawing/2014/main" id="{DB50EF01-BC5B-C856-0721-D610982287EC}"/>
              </a:ext>
            </a:extLst>
          </p:cNvPr>
          <p:cNvSpPr txBox="1"/>
          <p:nvPr/>
        </p:nvSpPr>
        <p:spPr>
          <a:xfrm>
            <a:off x="4293177" y="3324701"/>
            <a:ext cx="4206297" cy="523220"/>
          </a:xfrm>
          <a:prstGeom prst="rect">
            <a:avLst/>
          </a:prstGeom>
          <a:gradFill rotWithShape="1">
            <a:gsLst>
              <a:gs pos="0">
                <a:srgbClr val="E97132">
                  <a:lumMod val="110000"/>
                  <a:satMod val="105000"/>
                  <a:tint val="67000"/>
                </a:srgbClr>
              </a:gs>
              <a:gs pos="50000">
                <a:srgbClr val="E97132">
                  <a:lumMod val="105000"/>
                  <a:satMod val="103000"/>
                  <a:tint val="73000"/>
                </a:srgbClr>
              </a:gs>
              <a:gs pos="100000">
                <a:srgbClr val="E97132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12700" cap="flat" cmpd="sng" algn="ctr">
            <a:solidFill>
              <a:srgbClr val="E97132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US" sz="1400" kern="0" dirty="0">
                <a:solidFill>
                  <a:prstClr val="black"/>
                </a:solidFill>
                <a:latin typeface="Aptos" panose="02110004020202020204"/>
              </a:rPr>
              <a:t>Established calculation tool </a:t>
            </a:r>
            <a:r>
              <a:rPr lang="en-US" sz="1400" b="1" kern="0" dirty="0">
                <a:solidFill>
                  <a:prstClr val="black"/>
                </a:solidFill>
                <a:latin typeface="Aptos" panose="02110004020202020204"/>
              </a:rPr>
              <a:t>BIHC</a:t>
            </a:r>
            <a:r>
              <a:rPr lang="en-US" sz="1400" kern="0" dirty="0">
                <a:solidFill>
                  <a:prstClr val="black"/>
                </a:solidFill>
                <a:latin typeface="Aptos" panose="02110004020202020204"/>
              </a:rPr>
              <a:t> </a:t>
            </a:r>
            <a:r>
              <a:rPr lang="en-US" sz="1400" u="sng" kern="0" dirty="0">
                <a:solidFill>
                  <a:srgbClr val="0070C0"/>
                </a:solidFill>
                <a:latin typeface="Aptos" panose="02110004020202020204"/>
              </a:rPr>
              <a:t>https://github.com/ImpedanCEI/BIHC</a:t>
            </a:r>
            <a:endParaRPr lang="en-GB" sz="1400" u="sng" kern="0" dirty="0">
              <a:solidFill>
                <a:srgbClr val="0070C0"/>
              </a:solidFill>
              <a:latin typeface="Aptos" panose="02110004020202020204"/>
            </a:endParaRPr>
          </a:p>
        </p:txBody>
      </p:sp>
      <p:sp>
        <p:nvSpPr>
          <p:cNvPr id="29" name="TextBox 56">
            <a:extLst>
              <a:ext uri="{FF2B5EF4-FFF2-40B4-BE49-F238E27FC236}">
                <a16:creationId xmlns:a16="http://schemas.microsoft.com/office/drawing/2014/main" id="{52D7F8E3-ED88-D4F1-34EA-DE5CD1B9AF0F}"/>
              </a:ext>
            </a:extLst>
          </p:cNvPr>
          <p:cNvSpPr txBox="1"/>
          <p:nvPr/>
        </p:nvSpPr>
        <p:spPr>
          <a:xfrm>
            <a:off x="9297380" y="2630326"/>
            <a:ext cx="1929493" cy="379656"/>
          </a:xfrm>
          <a:prstGeom prst="rect">
            <a:avLst/>
          </a:prstGeom>
          <a:gradFill rotWithShape="1">
            <a:gsLst>
              <a:gs pos="0">
                <a:srgbClr val="A02B93">
                  <a:satMod val="103000"/>
                  <a:lumMod val="102000"/>
                  <a:tint val="94000"/>
                </a:srgbClr>
              </a:gs>
              <a:gs pos="50000">
                <a:srgbClr val="A02B93">
                  <a:satMod val="110000"/>
                  <a:lumMod val="100000"/>
                  <a:shade val="100000"/>
                </a:srgbClr>
              </a:gs>
              <a:gs pos="100000">
                <a:srgbClr val="A02B93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12700" cap="flat" cmpd="sng" algn="ctr">
            <a:solidFill>
              <a:srgbClr val="A02B93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US" sz="1867" kern="0" dirty="0">
                <a:solidFill>
                  <a:prstClr val="white"/>
                </a:solidFill>
                <a:latin typeface="Aptos" panose="02110004020202020204"/>
              </a:rPr>
              <a:t>Power loss map</a:t>
            </a:r>
            <a:endParaRPr lang="en-GB" sz="1867" kern="0" dirty="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30" name="Right Arrow 3">
            <a:extLst>
              <a:ext uri="{FF2B5EF4-FFF2-40B4-BE49-F238E27FC236}">
                <a16:creationId xmlns:a16="http://schemas.microsoft.com/office/drawing/2014/main" id="{4F956743-BCB9-4CB7-C919-4C456745847E}"/>
              </a:ext>
            </a:extLst>
          </p:cNvPr>
          <p:cNvSpPr/>
          <p:nvPr/>
        </p:nvSpPr>
        <p:spPr>
          <a:xfrm>
            <a:off x="3418627" y="2687284"/>
            <a:ext cx="2018783" cy="395288"/>
          </a:xfrm>
          <a:prstGeom prst="rightArrow">
            <a:avLst/>
          </a:prstGeom>
          <a:solidFill>
            <a:srgbClr val="156082"/>
          </a:solidFill>
          <a:ln w="19050" cap="flat" cmpd="sng" algn="ctr">
            <a:solidFill>
              <a:srgbClr val="156082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GB" sz="1867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1" name="Right Arrow 3">
            <a:extLst>
              <a:ext uri="{FF2B5EF4-FFF2-40B4-BE49-F238E27FC236}">
                <a16:creationId xmlns:a16="http://schemas.microsoft.com/office/drawing/2014/main" id="{21353244-727D-6F59-B0E2-DE4DB108941C}"/>
              </a:ext>
            </a:extLst>
          </p:cNvPr>
          <p:cNvSpPr/>
          <p:nvPr/>
        </p:nvSpPr>
        <p:spPr>
          <a:xfrm>
            <a:off x="7395444" y="2641543"/>
            <a:ext cx="1873360" cy="395288"/>
          </a:xfrm>
          <a:prstGeom prst="rightArrow">
            <a:avLst/>
          </a:prstGeom>
          <a:solidFill>
            <a:srgbClr val="156082"/>
          </a:solidFill>
          <a:ln w="19050" cap="flat" cmpd="sng" algn="ctr">
            <a:solidFill>
              <a:srgbClr val="156082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GB" sz="1867" ker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" name="TextBox 64">
            <a:extLst>
              <a:ext uri="{FF2B5EF4-FFF2-40B4-BE49-F238E27FC236}">
                <a16:creationId xmlns:a16="http://schemas.microsoft.com/office/drawing/2014/main" id="{A5F08BAD-AC47-3E26-1B16-574D7640C642}"/>
              </a:ext>
            </a:extLst>
          </p:cNvPr>
          <p:cNvSpPr txBox="1"/>
          <p:nvPr/>
        </p:nvSpPr>
        <p:spPr>
          <a:xfrm>
            <a:off x="9297380" y="3007777"/>
            <a:ext cx="1929493" cy="738664"/>
          </a:xfrm>
          <a:prstGeom prst="rect">
            <a:avLst/>
          </a:prstGeom>
          <a:gradFill rotWithShape="1">
            <a:gsLst>
              <a:gs pos="0">
                <a:srgbClr val="A02B93">
                  <a:lumMod val="110000"/>
                  <a:satMod val="105000"/>
                  <a:tint val="67000"/>
                </a:srgbClr>
              </a:gs>
              <a:gs pos="50000">
                <a:srgbClr val="A02B93">
                  <a:lumMod val="105000"/>
                  <a:satMod val="103000"/>
                  <a:tint val="73000"/>
                </a:srgbClr>
              </a:gs>
              <a:gs pos="100000">
                <a:srgbClr val="A02B93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12700" cap="flat" cmpd="sng" algn="ctr">
            <a:solidFill>
              <a:srgbClr val="A02B93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US" sz="1400" kern="0" dirty="0">
                <a:solidFill>
                  <a:prstClr val="black"/>
                </a:solidFill>
                <a:latin typeface="Aptos" panose="02110004020202020204"/>
              </a:rPr>
              <a:t>Combining  3D simulations and BIHC  results</a:t>
            </a:r>
          </a:p>
        </p:txBody>
      </p:sp>
      <p:sp>
        <p:nvSpPr>
          <p:cNvPr id="33" name="Rounded Rectangle 66">
            <a:extLst>
              <a:ext uri="{FF2B5EF4-FFF2-40B4-BE49-F238E27FC236}">
                <a16:creationId xmlns:a16="http://schemas.microsoft.com/office/drawing/2014/main" id="{3735543F-9A6C-3E40-F003-373E2D1802EC}"/>
              </a:ext>
            </a:extLst>
          </p:cNvPr>
          <p:cNvSpPr/>
          <p:nvPr/>
        </p:nvSpPr>
        <p:spPr>
          <a:xfrm>
            <a:off x="742949" y="2463717"/>
            <a:ext cx="10929939" cy="1768585"/>
          </a:xfrm>
          <a:prstGeom prst="roundRect">
            <a:avLst/>
          </a:prstGeom>
          <a:solidFill>
            <a:srgbClr val="FFFF00">
              <a:alpha val="5000"/>
            </a:srgbClr>
          </a:solidFill>
          <a:ln w="19050" cap="flat" cmpd="sng" algn="ctr">
            <a:solidFill>
              <a:srgbClr val="15608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CH" sz="1867" kern="0" dirty="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34" name="Down Arrow 68">
            <a:extLst>
              <a:ext uri="{FF2B5EF4-FFF2-40B4-BE49-F238E27FC236}">
                <a16:creationId xmlns:a16="http://schemas.microsoft.com/office/drawing/2014/main" id="{06F23423-1092-04A2-9779-4CE99BCB2F23}"/>
              </a:ext>
            </a:extLst>
          </p:cNvPr>
          <p:cNvSpPr/>
          <p:nvPr/>
        </p:nvSpPr>
        <p:spPr>
          <a:xfrm>
            <a:off x="2274933" y="4226667"/>
            <a:ext cx="600075" cy="565508"/>
          </a:xfrm>
          <a:prstGeom prst="downArrow">
            <a:avLst/>
          </a:prstGeom>
          <a:solidFill>
            <a:srgbClr val="156082"/>
          </a:solidFill>
          <a:ln w="19050" cap="flat" cmpd="sng" algn="ctr">
            <a:solidFill>
              <a:srgbClr val="15608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CH" sz="1867" kern="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35" name="TextBox 69">
            <a:extLst>
              <a:ext uri="{FF2B5EF4-FFF2-40B4-BE49-F238E27FC236}">
                <a16:creationId xmlns:a16="http://schemas.microsoft.com/office/drawing/2014/main" id="{F2443C87-8EC0-8FA9-C41F-8DC754D597C0}"/>
              </a:ext>
            </a:extLst>
          </p:cNvPr>
          <p:cNvSpPr txBox="1"/>
          <p:nvPr/>
        </p:nvSpPr>
        <p:spPr>
          <a:xfrm>
            <a:off x="1367327" y="4829029"/>
            <a:ext cx="10158300" cy="666977"/>
          </a:xfrm>
          <a:prstGeom prst="rect">
            <a:avLst/>
          </a:prstGeom>
          <a:gradFill rotWithShape="1">
            <a:gsLst>
              <a:gs pos="0">
                <a:sysClr val="windowText" lastClr="000000">
                  <a:satMod val="103000"/>
                  <a:lumMod val="102000"/>
                  <a:tint val="94000"/>
                </a:sysClr>
              </a:gs>
              <a:gs pos="50000">
                <a:sysClr val="windowText" lastClr="000000">
                  <a:satMod val="110000"/>
                  <a:lumMod val="100000"/>
                  <a:shade val="100000"/>
                </a:sysClr>
              </a:gs>
              <a:gs pos="100000">
                <a:sysClr val="windowText" lastClr="000000">
                  <a:lumMod val="99000"/>
                  <a:satMod val="120000"/>
                  <a:shade val="78000"/>
                </a:sysClr>
              </a:gs>
            </a:gsLst>
            <a:lin ang="5400000" scaled="0"/>
          </a:gra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algn="ctr" defTabSz="914377">
              <a:defRPr/>
            </a:pPr>
            <a:r>
              <a:rPr lang="en-CH" sz="1867" kern="0" dirty="0">
                <a:solidFill>
                  <a:prstClr val="white"/>
                </a:solidFill>
                <a:latin typeface="Aptos" panose="02110004020202020204"/>
              </a:rPr>
              <a:t>Impedances are included in the global impedance model</a:t>
            </a:r>
          </a:p>
          <a:p>
            <a:pPr algn="ctr" defTabSz="914377">
              <a:defRPr/>
            </a:pPr>
            <a:r>
              <a:rPr lang="en-GB" sz="1867" kern="0" dirty="0">
                <a:solidFill>
                  <a:prstClr val="white"/>
                </a:solidFill>
                <a:latin typeface="Aptos" panose="02110004020202020204"/>
              </a:rPr>
              <a:t>for</a:t>
            </a:r>
            <a:r>
              <a:rPr lang="en-CH" sz="1867" kern="0" dirty="0">
                <a:solidFill>
                  <a:prstClr val="white"/>
                </a:solidFill>
                <a:latin typeface="Aptos" panose="02110004020202020204"/>
              </a:rPr>
              <a:t> beam dynamics assessments and energy loss budget considerations</a:t>
            </a:r>
          </a:p>
        </p:txBody>
      </p:sp>
      <p:sp>
        <p:nvSpPr>
          <p:cNvPr id="36" name="Down Arrow 71">
            <a:extLst>
              <a:ext uri="{FF2B5EF4-FFF2-40B4-BE49-F238E27FC236}">
                <a16:creationId xmlns:a16="http://schemas.microsoft.com/office/drawing/2014/main" id="{10CB0F31-8BD0-D851-E4D9-3F77D1701105}"/>
              </a:ext>
            </a:extLst>
          </p:cNvPr>
          <p:cNvSpPr/>
          <p:nvPr/>
        </p:nvSpPr>
        <p:spPr>
          <a:xfrm>
            <a:off x="5910256" y="5661474"/>
            <a:ext cx="600075" cy="520737"/>
          </a:xfrm>
          <a:prstGeom prst="downArrow">
            <a:avLst/>
          </a:prstGeom>
          <a:solidFill>
            <a:srgbClr val="156082"/>
          </a:solidFill>
          <a:ln w="19050" cap="flat" cmpd="sng" algn="ctr">
            <a:solidFill>
              <a:srgbClr val="15608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377">
              <a:defRPr/>
            </a:pPr>
            <a:endParaRPr lang="en-CH" sz="1867" kern="0" dirty="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37" name="TextBox 80">
            <a:extLst>
              <a:ext uri="{FF2B5EF4-FFF2-40B4-BE49-F238E27FC236}">
                <a16:creationId xmlns:a16="http://schemas.microsoft.com/office/drawing/2014/main" id="{AC834D6F-C77B-B4C5-C462-1916C96179EB}"/>
              </a:ext>
            </a:extLst>
          </p:cNvPr>
          <p:cNvSpPr txBox="1"/>
          <p:nvPr/>
        </p:nvSpPr>
        <p:spPr>
          <a:xfrm>
            <a:off x="0" y="1127077"/>
            <a:ext cx="12192000" cy="369332"/>
          </a:xfrm>
          <a:prstGeom prst="rect">
            <a:avLst/>
          </a:prstGeom>
          <a:gradFill rotWithShape="1">
            <a:gsLst>
              <a:gs pos="0">
                <a:srgbClr val="4EA72E">
                  <a:lumMod val="110000"/>
                  <a:satMod val="105000"/>
                  <a:tint val="67000"/>
                </a:srgbClr>
              </a:gs>
              <a:gs pos="50000">
                <a:srgbClr val="4EA72E">
                  <a:lumMod val="105000"/>
                  <a:satMod val="103000"/>
                  <a:tint val="73000"/>
                </a:srgbClr>
              </a:gs>
              <a:gs pos="100000">
                <a:srgbClr val="4EA72E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12700" cap="flat" cmpd="sng" algn="ctr">
            <a:solidFill>
              <a:srgbClr val="4EA72E"/>
            </a:solidFill>
            <a:prstDash val="solid"/>
            <a:miter lim="800000"/>
          </a:ln>
          <a:effectLst/>
        </p:spPr>
        <p:txBody>
          <a:bodyPr wrap="square" rtlCol="0">
            <a:spAutoFit/>
          </a:bodyPr>
          <a:lstStyle/>
          <a:p>
            <a:pPr defTabSz="914377">
              <a:defRPr/>
            </a:pPr>
            <a:r>
              <a:rPr lang="en-US" kern="0" dirty="0">
                <a:solidFill>
                  <a:prstClr val="black"/>
                </a:solidFill>
                <a:latin typeface="Aptos" panose="02110004020202020204"/>
              </a:rPr>
              <a:t>Impedance optimization requires the knowledge of the knobs to manipulate the impedance </a:t>
            </a:r>
            <a:endParaRPr lang="en-GB" kern="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41" name="Rectangle 81">
            <a:extLst>
              <a:ext uri="{FF2B5EF4-FFF2-40B4-BE49-F238E27FC236}">
                <a16:creationId xmlns:a16="http://schemas.microsoft.com/office/drawing/2014/main" id="{4714C305-D647-57F4-FA82-C5EDF177B426}"/>
              </a:ext>
            </a:extLst>
          </p:cNvPr>
          <p:cNvSpPr/>
          <p:nvPr/>
        </p:nvSpPr>
        <p:spPr>
          <a:xfrm>
            <a:off x="471389" y="1504219"/>
            <a:ext cx="4792820" cy="666977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wrap="square">
            <a:spAutoFit/>
          </a:bodyPr>
          <a:lstStyle/>
          <a:p>
            <a:pPr algn="ctr" defTabSz="914377">
              <a:defRPr/>
            </a:pPr>
            <a:r>
              <a:rPr lang="en-US" sz="1867" kern="0" dirty="0">
                <a:solidFill>
                  <a:prstClr val="black"/>
                </a:solidFill>
                <a:latin typeface="Aptos" panose="02110004020202020204"/>
              </a:rPr>
              <a:t>Having simplified formulas to master the main dependencies</a:t>
            </a:r>
          </a:p>
        </p:txBody>
      </p:sp>
      <p:sp>
        <p:nvSpPr>
          <p:cNvPr id="42" name="Rectangle 82">
            <a:extLst>
              <a:ext uri="{FF2B5EF4-FFF2-40B4-BE49-F238E27FC236}">
                <a16:creationId xmlns:a16="http://schemas.microsoft.com/office/drawing/2014/main" id="{7926C70F-AA05-0797-AC2A-6961B11FAB9F}"/>
              </a:ext>
            </a:extLst>
          </p:cNvPr>
          <p:cNvSpPr/>
          <p:nvPr/>
        </p:nvSpPr>
        <p:spPr>
          <a:xfrm>
            <a:off x="6050422" y="1507593"/>
            <a:ext cx="5982057" cy="666977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wrap="square">
            <a:spAutoFit/>
          </a:bodyPr>
          <a:lstStyle/>
          <a:p>
            <a:pPr algn="ctr" defTabSz="914377">
              <a:defRPr/>
            </a:pPr>
            <a:r>
              <a:rPr lang="en-US" sz="1867" kern="0" dirty="0">
                <a:solidFill>
                  <a:prstClr val="black"/>
                </a:solidFill>
                <a:latin typeface="Aptos" panose="02110004020202020204"/>
              </a:rPr>
              <a:t>Step by step simulation to have a deep understanding of the impedance mechanism</a:t>
            </a:r>
            <a:endParaRPr lang="en-GB" sz="1867" kern="0" dirty="0">
              <a:solidFill>
                <a:prstClr val="black"/>
              </a:solidFill>
              <a:latin typeface="Aptos" panose="02110004020202020204"/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F6EE175-08F0-9C8A-7D50-D4394A4CA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92" y="100017"/>
            <a:ext cx="10515600" cy="750946"/>
          </a:xfrm>
        </p:spPr>
        <p:txBody>
          <a:bodyPr/>
          <a:lstStyle/>
          <a:p>
            <a:r>
              <a:rPr lang="en-US" dirty="0" smtClean="0"/>
              <a:t>Impedance optimization</a:t>
            </a:r>
            <a:endParaRPr lang="en-CH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89011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1BB54-26C3-C179-458B-19F2146B07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673F133-89C9-2A3D-F106-B62CBD541648}"/>
              </a:ext>
            </a:extLst>
          </p:cNvPr>
          <p:cNvSpPr txBox="1">
            <a:spLocks/>
          </p:cNvSpPr>
          <p:nvPr/>
        </p:nvSpPr>
        <p:spPr>
          <a:xfrm>
            <a:off x="838200" y="14828"/>
            <a:ext cx="10515600" cy="1019447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377">
              <a:defRPr/>
            </a:pPr>
            <a:r>
              <a:rPr lang="en-CH" sz="4400" dirty="0">
                <a:solidFill>
                  <a:sysClr val="windowText" lastClr="000000"/>
                </a:solidFill>
                <a:latin typeface="Aptos Display" panose="02110004020202020204"/>
              </a:rPr>
              <a:t>FCC-ee impedance challenges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D9FAF09F-7435-6895-A9AA-A32D74AC77BA}"/>
              </a:ext>
            </a:extLst>
          </p:cNvPr>
          <p:cNvSpPr txBox="1">
            <a:spLocks/>
          </p:cNvSpPr>
          <p:nvPr/>
        </p:nvSpPr>
        <p:spPr>
          <a:xfrm>
            <a:off x="169817" y="1520595"/>
            <a:ext cx="12161520" cy="4351339"/>
          </a:xfrm>
          <a:prstGeom prst="rect">
            <a:avLst/>
          </a:prstGeom>
        </p:spPr>
        <p:txBody>
          <a:bodyPr vert="horz" lIns="121920" tIns="60960" rIns="121920" bIns="6096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>
                <a:solidFill>
                  <a:srgbClr val="000000"/>
                </a:solidFill>
                <a:latin typeface="Aptos" panose="020B0004020202020204" pitchFamily="34" charset="0"/>
              </a:rPr>
              <a:t>Challenging simulation regime</a:t>
            </a:r>
            <a:endParaRPr lang="en-GB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lvl="1"/>
            <a:r>
              <a:rPr lang="en-GB" sz="2400" dirty="0">
                <a:solidFill>
                  <a:srgbClr val="000000"/>
                </a:solidFill>
                <a:latin typeface="Aptos" panose="020B0004020202020204" pitchFamily="34" charset="0"/>
              </a:rPr>
              <a:t>Combination of large beam pipe dimensions and short bunch lengths </a:t>
            </a:r>
          </a:p>
          <a:p>
            <a:pPr lvl="2"/>
            <a:r>
              <a:rPr lang="en-GB" sz="2400" dirty="0">
                <a:solidFill>
                  <a:srgbClr val="000000"/>
                </a:solidFill>
                <a:latin typeface="Aptos" panose="020B0004020202020204" pitchFamily="34" charset="0"/>
              </a:rPr>
              <a:t>Very high number of mesh cells. </a:t>
            </a:r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9870F355-8A1D-7FCC-BE81-B27B51C632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1" r="9630"/>
          <a:stretch/>
        </p:blipFill>
        <p:spPr bwMode="auto">
          <a:xfrm>
            <a:off x="1460059" y="4074543"/>
            <a:ext cx="2477608" cy="1379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4">
            <a:extLst>
              <a:ext uri="{FF2B5EF4-FFF2-40B4-BE49-F238E27FC236}">
                <a16:creationId xmlns:a16="http://schemas.microsoft.com/office/drawing/2014/main" id="{2433C3E7-1B47-E6C7-91C2-8EC7787E467B}"/>
              </a:ext>
            </a:extLst>
          </p:cNvPr>
          <p:cNvSpPr txBox="1"/>
          <p:nvPr/>
        </p:nvSpPr>
        <p:spPr>
          <a:xfrm>
            <a:off x="717112" y="3529944"/>
            <a:ext cx="3743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CH" sz="2000" dirty="0">
                <a:solidFill>
                  <a:prstClr val="black"/>
                </a:solidFill>
                <a:latin typeface="Aptos" panose="02110004020202020204"/>
              </a:rPr>
              <a:t>~3000 bilion mesh cells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D772A130-B396-688B-3C40-FEE94B404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619" y="4150808"/>
            <a:ext cx="170434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6">
            <a:extLst>
              <a:ext uri="{FF2B5EF4-FFF2-40B4-BE49-F238E27FC236}">
                <a16:creationId xmlns:a16="http://schemas.microsoft.com/office/drawing/2014/main" id="{1EDA3B99-233C-1BCF-DEE2-BCFC02BE78E9}"/>
              </a:ext>
            </a:extLst>
          </p:cNvPr>
          <p:cNvSpPr txBox="1"/>
          <p:nvPr/>
        </p:nvSpPr>
        <p:spPr>
          <a:xfrm>
            <a:off x="4692230" y="3488684"/>
            <a:ext cx="32580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CH" sz="2000" dirty="0">
                <a:solidFill>
                  <a:prstClr val="black"/>
                </a:solidFill>
                <a:latin typeface="Aptos" panose="02110004020202020204"/>
              </a:rPr>
              <a:t>~3 bilion mesh cells</a:t>
            </a:r>
          </a:p>
        </p:txBody>
      </p:sp>
      <p:sp>
        <p:nvSpPr>
          <p:cNvPr id="18" name="TextBox 10">
            <a:extLst>
              <a:ext uri="{FF2B5EF4-FFF2-40B4-BE49-F238E27FC236}">
                <a16:creationId xmlns:a16="http://schemas.microsoft.com/office/drawing/2014/main" id="{70711A5C-1A86-6F8B-00A9-86AD0D675D46}"/>
              </a:ext>
            </a:extLst>
          </p:cNvPr>
          <p:cNvSpPr txBox="1"/>
          <p:nvPr/>
        </p:nvSpPr>
        <p:spPr>
          <a:xfrm>
            <a:off x="8174419" y="3496209"/>
            <a:ext cx="3474625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914377"/>
            <a:r>
              <a:rPr lang="en-CH" sz="2000" dirty="0">
                <a:solidFill>
                  <a:prstClr val="black"/>
                </a:solidFill>
                <a:latin typeface="Aptos" panose="02110004020202020204"/>
              </a:rPr>
              <a:t>~15 bilion mesh cells</a:t>
            </a:r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077377DD-6776-77E0-A520-B73FB382656F}"/>
              </a:ext>
            </a:extLst>
          </p:cNvPr>
          <p:cNvSpPr txBox="1"/>
          <p:nvPr/>
        </p:nvSpPr>
        <p:spPr>
          <a:xfrm>
            <a:off x="608818" y="5464492"/>
            <a:ext cx="1073194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77"/>
            <a:r>
              <a:rPr lang="en-GB" sz="2000" dirty="0">
                <a:solidFill>
                  <a:srgbClr val="000000"/>
                </a:solidFill>
                <a:latin typeface="Aptos" panose="020B0004020202020204" pitchFamily="34" charset="0"/>
              </a:rPr>
              <a:t>Ad-hoc developments in the open source </a:t>
            </a:r>
            <a:r>
              <a:rPr lang="en-GB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wakefield</a:t>
            </a:r>
            <a:r>
              <a:rPr lang="en-GB" sz="2000" dirty="0">
                <a:solidFill>
                  <a:srgbClr val="000000"/>
                </a:solidFill>
                <a:latin typeface="Aptos" panose="020B0004020202020204" pitchFamily="34" charset="0"/>
              </a:rPr>
              <a:t> solver </a:t>
            </a:r>
            <a:r>
              <a:rPr lang="en-GB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Wakis</a:t>
            </a:r>
            <a:r>
              <a:rPr lang="en-GB" sz="2000" dirty="0">
                <a:solidFill>
                  <a:srgbClr val="000000"/>
                </a:solidFill>
                <a:latin typeface="Aptos" panose="020B0004020202020204" pitchFamily="34" charset="0"/>
              </a:rPr>
              <a:t> are ongoing to address this simulation challenge efficiently https://</a:t>
            </a:r>
            <a:r>
              <a:rPr lang="en-GB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github.com</a:t>
            </a:r>
            <a:r>
              <a:rPr lang="en-GB" sz="2000" dirty="0">
                <a:solidFill>
                  <a:srgbClr val="000000"/>
                </a:solidFill>
                <a:latin typeface="Aptos" panose="020B0004020202020204" pitchFamily="34" charset="0"/>
              </a:rPr>
              <a:t>/</a:t>
            </a:r>
            <a:r>
              <a:rPr lang="en-GB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ImpedanCEI</a:t>
            </a:r>
            <a:r>
              <a:rPr lang="en-GB" sz="2000" dirty="0">
                <a:solidFill>
                  <a:srgbClr val="000000"/>
                </a:solidFill>
                <a:latin typeface="Aptos" panose="020B0004020202020204" pitchFamily="34" charset="0"/>
              </a:rPr>
              <a:t>/</a:t>
            </a:r>
            <a:r>
              <a:rPr lang="en-GB" sz="2000" dirty="0" err="1">
                <a:solidFill>
                  <a:srgbClr val="000000"/>
                </a:solidFill>
                <a:latin typeface="Aptos" panose="020B0004020202020204" pitchFamily="34" charset="0"/>
              </a:rPr>
              <a:t>wakis</a:t>
            </a:r>
            <a:r>
              <a:rPr lang="en-GB" sz="2000" dirty="0">
                <a:solidFill>
                  <a:srgbClr val="000000"/>
                </a:solidFill>
                <a:latin typeface="Aptos" panose="020B0004020202020204" pitchFamily="34" charset="0"/>
              </a:rPr>
              <a:t>/</a:t>
            </a:r>
          </a:p>
        </p:txBody>
      </p:sp>
      <p:pic>
        <p:nvPicPr>
          <p:cNvPr id="20" name="Picture 11" descr="A blue object with blue dots&#10;&#10;AI-generated content may be incorrect.">
            <a:extLst>
              <a:ext uri="{FF2B5EF4-FFF2-40B4-BE49-F238E27FC236}">
                <a16:creationId xmlns:a16="http://schemas.microsoft.com/office/drawing/2014/main" id="{07240F4F-9AA6-58E0-F23B-10991D7115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3302" y="4060605"/>
            <a:ext cx="1948815" cy="1080135"/>
          </a:xfrm>
          <a:prstGeom prst="rect">
            <a:avLst/>
          </a:prstGeom>
        </p:spPr>
      </p:pic>
      <p:pic>
        <p:nvPicPr>
          <p:cNvPr id="21" name="Picture 9" descr="A pink and white logo&#10;&#10;AI-generated content may be incorrect.">
            <a:extLst>
              <a:ext uri="{FF2B5EF4-FFF2-40B4-BE49-F238E27FC236}">
                <a16:creationId xmlns:a16="http://schemas.microsoft.com/office/drawing/2014/main" id="{7BD06687-1AF3-94E8-E38F-ABDFDB156A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9743" y="5873831"/>
            <a:ext cx="1133475" cy="113347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17878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429551-924C-BDB7-AEBA-07AF12CA4F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BED2FF9-38BB-5D43-474F-7BFA5E87F95B}"/>
              </a:ext>
            </a:extLst>
          </p:cNvPr>
          <p:cNvSpPr txBox="1">
            <a:spLocks/>
          </p:cNvSpPr>
          <p:nvPr/>
        </p:nvSpPr>
        <p:spPr>
          <a:xfrm>
            <a:off x="6614825" y="1830103"/>
            <a:ext cx="5464344" cy="3687590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GB" sz="2000" dirty="0">
                <a:solidFill>
                  <a:srgbClr val="000000"/>
                </a:solidFill>
                <a:latin typeface="Aptos" panose="020B0004020202020204" pitchFamily="34" charset="0"/>
              </a:rPr>
              <a:t>The beam pipe cut-off lies well within the relevant frequency spectrum.</a:t>
            </a:r>
          </a:p>
          <a:p>
            <a:pPr marL="742932" lvl="1" indent="-285744">
              <a:lnSpc>
                <a:spcPct val="150000"/>
              </a:lnSpc>
            </a:pPr>
            <a:r>
              <a:rPr lang="en-GB" sz="2000" dirty="0">
                <a:solidFill>
                  <a:srgbClr val="000000"/>
                </a:solidFill>
                <a:latin typeface="Aptos" panose="020B0004020202020204" pitchFamily="34" charset="0"/>
              </a:rPr>
              <a:t>Several modes above cut-off are strongly excited, leading to significant crosstalk between different accelerator elements.</a:t>
            </a:r>
          </a:p>
          <a:p>
            <a:pPr marL="1200121" lvl="2" indent="-285744">
              <a:lnSpc>
                <a:spcPct val="150000"/>
              </a:lnSpc>
            </a:pPr>
            <a:r>
              <a:rPr lang="en-GB" sz="1600" dirty="0">
                <a:solidFill>
                  <a:srgbClr val="000000"/>
                </a:solidFill>
                <a:latin typeface="Aptos" panose="020B0004020202020204" pitchFamily="34" charset="0"/>
              </a:rPr>
              <a:t>Particularly relevant for long range </a:t>
            </a:r>
            <a:r>
              <a:rPr lang="en-GB" sz="1600" dirty="0" err="1">
                <a:solidFill>
                  <a:srgbClr val="000000"/>
                </a:solidFill>
                <a:latin typeface="Aptos" panose="020B0004020202020204" pitchFamily="34" charset="0"/>
              </a:rPr>
              <a:t>wakefield</a:t>
            </a:r>
            <a:r>
              <a:rPr lang="en-GB" sz="1600" dirty="0">
                <a:solidFill>
                  <a:srgbClr val="000000"/>
                </a:solidFill>
                <a:latin typeface="Aptos" panose="020B0004020202020204" pitchFamily="34" charset="0"/>
              </a:rPr>
              <a:t> and beam induced power assessment</a:t>
            </a:r>
          </a:p>
          <a:p>
            <a:pPr marL="742932" lvl="1" indent="-285744">
              <a:lnSpc>
                <a:spcPct val="150000"/>
              </a:lnSpc>
            </a:pPr>
            <a:r>
              <a:rPr lang="en-GB" sz="2000" dirty="0">
                <a:solidFill>
                  <a:srgbClr val="000000"/>
                </a:solidFill>
                <a:latin typeface="Aptos" panose="020B0004020202020204" pitchFamily="34" charset="0"/>
              </a:rPr>
              <a:t>Multiple modes can propagate along the accelerator. Should we consider implementing ad-hoc devices to absorb the propagating power?</a:t>
            </a:r>
          </a:p>
          <a:p>
            <a:endParaRPr lang="en-CH" sz="1600" dirty="0"/>
          </a:p>
        </p:txBody>
      </p:sp>
      <p:pic>
        <p:nvPicPr>
          <p:cNvPr id="8" name="Picture 3" descr="A graph of a beam pipe cut&#10;&#10;AI-generated content may be incorrect.">
            <a:extLst>
              <a:ext uri="{FF2B5EF4-FFF2-40B4-BE49-F238E27FC236}">
                <a16:creationId xmlns:a16="http://schemas.microsoft.com/office/drawing/2014/main" id="{D1119D69-FB80-8396-F352-B3932EEF50D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921" t="45255" r="3763" b="2890"/>
          <a:stretch/>
        </p:blipFill>
        <p:spPr>
          <a:xfrm>
            <a:off x="542924" y="1323608"/>
            <a:ext cx="6053533" cy="2691685"/>
          </a:xfrm>
          <a:prstGeom prst="rect">
            <a:avLst/>
          </a:prstGeom>
        </p:spPr>
      </p:pic>
      <p:pic>
        <p:nvPicPr>
          <p:cNvPr id="9" name="Picture 1" descr="A graph of a beam pipe cut&#10;&#10;AI-generated content may be incorrect.">
            <a:extLst>
              <a:ext uri="{FF2B5EF4-FFF2-40B4-BE49-F238E27FC236}">
                <a16:creationId xmlns:a16="http://schemas.microsoft.com/office/drawing/2014/main" id="{0DECBF1D-B72E-30A0-7865-E85EADA8E2A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4583" r="3763" b="2766"/>
          <a:stretch/>
        </p:blipFill>
        <p:spPr>
          <a:xfrm>
            <a:off x="18367" y="6173697"/>
            <a:ext cx="6596459" cy="656691"/>
          </a:xfrm>
          <a:prstGeom prst="rect">
            <a:avLst/>
          </a:prstGeom>
        </p:spPr>
      </p:pic>
      <p:pic>
        <p:nvPicPr>
          <p:cNvPr id="10" name="Picture 4" descr="A graph of a beam pipe cut&#10;&#10;AI-generated content may be incorrect.">
            <a:extLst>
              <a:ext uri="{FF2B5EF4-FFF2-40B4-BE49-F238E27FC236}">
                <a16:creationId xmlns:a16="http://schemas.microsoft.com/office/drawing/2014/main" id="{CCCDEE3F-6B97-4A5C-653D-1890D2C377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53" t="3288" r="3763" b="56869"/>
          <a:stretch/>
        </p:blipFill>
        <p:spPr>
          <a:xfrm>
            <a:off x="542924" y="3988684"/>
            <a:ext cx="6071901" cy="2068149"/>
          </a:xfrm>
          <a:prstGeom prst="rect">
            <a:avLst/>
          </a:prstGeom>
        </p:spPr>
      </p:pic>
      <p:sp>
        <p:nvSpPr>
          <p:cNvPr id="22" name="TextBox 11">
            <a:extLst>
              <a:ext uri="{FF2B5EF4-FFF2-40B4-BE49-F238E27FC236}">
                <a16:creationId xmlns:a16="http://schemas.microsoft.com/office/drawing/2014/main" id="{A1BE9D71-A363-5976-FEBF-FA689C9C436E}"/>
              </a:ext>
            </a:extLst>
          </p:cNvPr>
          <p:cNvSpPr txBox="1"/>
          <p:nvPr/>
        </p:nvSpPr>
        <p:spPr>
          <a:xfrm>
            <a:off x="1955791" y="1095273"/>
            <a:ext cx="3607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377"/>
            <a:r>
              <a:rPr lang="en-CH" sz="1600" dirty="0">
                <a:solidFill>
                  <a:prstClr val="black"/>
                </a:solidFill>
                <a:latin typeface="Aptos" panose="02110004020202020204"/>
              </a:rPr>
              <a:t>Normalized spectrum envelope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888588A-5000-9C19-E69E-1673CFDF1900}"/>
              </a:ext>
            </a:extLst>
          </p:cNvPr>
          <p:cNvSpPr txBox="1">
            <a:spLocks/>
          </p:cNvSpPr>
          <p:nvPr/>
        </p:nvSpPr>
        <p:spPr>
          <a:xfrm>
            <a:off x="838200" y="23373"/>
            <a:ext cx="10515600" cy="1019447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377">
              <a:defRPr/>
            </a:pPr>
            <a:r>
              <a:rPr lang="en-CH" sz="4400" dirty="0">
                <a:solidFill>
                  <a:sysClr val="windowText" lastClr="000000"/>
                </a:solidFill>
                <a:latin typeface="Aptos Display" panose="02110004020202020204"/>
              </a:rPr>
              <a:t>FCC-ee impedance challenges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11583" y="2517647"/>
            <a:ext cx="18800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Courtesy of L. Sito</a:t>
            </a:r>
            <a:endParaRPr lang="en-GB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95032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212DAB-A216-A384-0A33-9D9474553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CB970-6399-1807-D6EC-8E4B92944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717"/>
            <a:ext cx="10515600" cy="900339"/>
          </a:xfrm>
        </p:spPr>
        <p:txBody>
          <a:bodyPr/>
          <a:lstStyle/>
          <a:p>
            <a:pPr algn="ctr"/>
            <a:r>
              <a:rPr lang="en-CH" dirty="0"/>
              <a:t>Beam induced power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7B11C484-8167-9D19-F299-379959D3B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027" y="3694896"/>
            <a:ext cx="7242556" cy="1103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D6DB16B-530F-9E9C-345E-D7B62FD738A3}"/>
              </a:ext>
            </a:extLst>
          </p:cNvPr>
          <p:cNvCxnSpPr>
            <a:cxnSpLocks/>
          </p:cNvCxnSpPr>
          <p:nvPr/>
        </p:nvCxnSpPr>
        <p:spPr>
          <a:xfrm>
            <a:off x="6596060" y="4351904"/>
            <a:ext cx="76200" cy="5225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02C90AB-70A3-3C4E-6531-23CDE0D24331}"/>
              </a:ext>
            </a:extLst>
          </p:cNvPr>
          <p:cNvSpPr txBox="1"/>
          <p:nvPr/>
        </p:nvSpPr>
        <p:spPr>
          <a:xfrm>
            <a:off x="5851714" y="4912529"/>
            <a:ext cx="281301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CH" b="1" dirty="0">
                <a:solidFill>
                  <a:prstClr val="black"/>
                </a:solidFill>
                <a:latin typeface="Calibri"/>
              </a:rPr>
              <a:t>Normalized beam</a:t>
            </a:r>
            <a:r>
              <a:rPr lang="fr-CH" b="1" dirty="0">
                <a:solidFill>
                  <a:prstClr val="black"/>
                </a:solidFill>
                <a:latin typeface="Calibri"/>
              </a:rPr>
              <a:t> spectrum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B26DA29-9F5D-078D-963D-CBCE01DBD38A}"/>
              </a:ext>
            </a:extLst>
          </p:cNvPr>
          <p:cNvCxnSpPr>
            <a:cxnSpLocks/>
            <a:endCxn id="52" idx="0"/>
          </p:cNvCxnSpPr>
          <p:nvPr/>
        </p:nvCxnSpPr>
        <p:spPr>
          <a:xfrm flipH="1">
            <a:off x="3533771" y="4416983"/>
            <a:ext cx="447677" cy="3923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A115E17D-5DA5-D900-2A23-FE3B1B97FA04}"/>
              </a:ext>
            </a:extLst>
          </p:cNvPr>
          <p:cNvSpPr txBox="1"/>
          <p:nvPr/>
        </p:nvSpPr>
        <p:spPr>
          <a:xfrm>
            <a:off x="2352673" y="4809356"/>
            <a:ext cx="2362196" cy="64633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b="1" dirty="0">
                <a:solidFill>
                  <a:prstClr val="black"/>
                </a:solidFill>
                <a:latin typeface="Calibri"/>
              </a:rPr>
              <a:t>Revolution frequency of particles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1C70831-8F17-8434-39F9-B6F4449C2C4C}"/>
              </a:ext>
            </a:extLst>
          </p:cNvPr>
          <p:cNvCxnSpPr>
            <a:cxnSpLocks/>
          </p:cNvCxnSpPr>
          <p:nvPr/>
        </p:nvCxnSpPr>
        <p:spPr>
          <a:xfrm flipH="1" flipV="1">
            <a:off x="4300536" y="3440224"/>
            <a:ext cx="257175" cy="5643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86C910A-D38A-2103-692C-BF214A68292B}"/>
              </a:ext>
            </a:extLst>
          </p:cNvPr>
          <p:cNvSpPr txBox="1"/>
          <p:nvPr/>
        </p:nvSpPr>
        <p:spPr>
          <a:xfrm>
            <a:off x="1291639" y="3070892"/>
            <a:ext cx="4055522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CH" b="1" dirty="0">
                <a:solidFill>
                  <a:prstClr val="black"/>
                </a:solidFill>
                <a:latin typeface="Calibri"/>
              </a:rPr>
              <a:t>Total number of particles in the beam</a:t>
            </a:r>
            <a:endParaRPr lang="fr-CH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8787692-5DD9-FAF4-84B2-C2E156ABE434}"/>
              </a:ext>
            </a:extLst>
          </p:cNvPr>
          <p:cNvSpPr txBox="1"/>
          <p:nvPr/>
        </p:nvSpPr>
        <p:spPr>
          <a:xfrm>
            <a:off x="6482965" y="3053050"/>
            <a:ext cx="2595562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CH" b="1" dirty="0">
                <a:solidFill>
                  <a:prstClr val="black"/>
                </a:solidFill>
                <a:latin typeface="Calibri"/>
              </a:rPr>
              <a:t>Longitudinal impedance</a:t>
            </a:r>
            <a:endParaRPr lang="fr-CH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DDEABE8-C0A3-184D-D8B3-60C2B803A21C}"/>
              </a:ext>
            </a:extLst>
          </p:cNvPr>
          <p:cNvCxnSpPr>
            <a:cxnSpLocks/>
            <a:endCxn id="55" idx="2"/>
          </p:cNvCxnSpPr>
          <p:nvPr/>
        </p:nvCxnSpPr>
        <p:spPr>
          <a:xfrm flipH="1" flipV="1">
            <a:off x="7780746" y="3422382"/>
            <a:ext cx="671143" cy="5446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3E6ABBC-95A6-C520-5850-CC239846DF86}"/>
              </a:ext>
            </a:extLst>
          </p:cNvPr>
          <p:cNvSpPr txBox="1"/>
          <p:nvPr/>
        </p:nvSpPr>
        <p:spPr>
          <a:xfrm>
            <a:off x="1712288" y="1242429"/>
            <a:ext cx="1592036" cy="64633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Impedance evaluation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144261-CAF9-3593-5B39-F7A08DF7DE1F}"/>
              </a:ext>
            </a:extLst>
          </p:cNvPr>
          <p:cNvSpPr txBox="1"/>
          <p:nvPr/>
        </p:nvSpPr>
        <p:spPr>
          <a:xfrm>
            <a:off x="5351649" y="1210826"/>
            <a:ext cx="1929493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Beam induced power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99EB30-5F77-4B4B-12CC-104C0D6719BC}"/>
              </a:ext>
            </a:extLst>
          </p:cNvPr>
          <p:cNvSpPr txBox="1"/>
          <p:nvPr/>
        </p:nvSpPr>
        <p:spPr>
          <a:xfrm>
            <a:off x="887540" y="1874260"/>
            <a:ext cx="2979594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Simulations, analytical models, measurements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DE0472-1823-BCB8-4B65-200E6C091542}"/>
              </a:ext>
            </a:extLst>
          </p:cNvPr>
          <p:cNvSpPr txBox="1"/>
          <p:nvPr/>
        </p:nvSpPr>
        <p:spPr>
          <a:xfrm>
            <a:off x="4255016" y="1869011"/>
            <a:ext cx="408259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Established calculation tool </a:t>
            </a:r>
            <a:r>
              <a:rPr lang="en-US" b="1" dirty="0"/>
              <a:t>BIHC</a:t>
            </a:r>
            <a:r>
              <a:rPr lang="en-US" dirty="0"/>
              <a:t> </a:t>
            </a:r>
            <a:r>
              <a:rPr lang="en-US" u="sng" dirty="0">
                <a:solidFill>
                  <a:srgbClr val="0070C0"/>
                </a:solidFill>
              </a:rPr>
              <a:t>https://</a:t>
            </a:r>
            <a:r>
              <a:rPr lang="en-US" u="sng" dirty="0" err="1">
                <a:solidFill>
                  <a:srgbClr val="0070C0"/>
                </a:solidFill>
              </a:rPr>
              <a:t>github.com</a:t>
            </a:r>
            <a:r>
              <a:rPr lang="en-US" u="sng" dirty="0">
                <a:solidFill>
                  <a:srgbClr val="0070C0"/>
                </a:solidFill>
              </a:rPr>
              <a:t>/</a:t>
            </a:r>
            <a:r>
              <a:rPr lang="en-US" u="sng" dirty="0" err="1">
                <a:solidFill>
                  <a:srgbClr val="0070C0"/>
                </a:solidFill>
              </a:rPr>
              <a:t>ImpedanCEI</a:t>
            </a:r>
            <a:r>
              <a:rPr lang="en-US" u="sng" dirty="0">
                <a:solidFill>
                  <a:srgbClr val="0070C0"/>
                </a:solidFill>
              </a:rPr>
              <a:t>/BIHC</a:t>
            </a:r>
            <a:endParaRPr lang="en-GB" u="sng" dirty="0">
              <a:solidFill>
                <a:srgbClr val="0070C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DBB252B-9992-76DE-C666-A60694B69FC3}"/>
              </a:ext>
            </a:extLst>
          </p:cNvPr>
          <p:cNvSpPr txBox="1"/>
          <p:nvPr/>
        </p:nvSpPr>
        <p:spPr>
          <a:xfrm>
            <a:off x="9197367" y="1060332"/>
            <a:ext cx="1929493" cy="6463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Power loss map</a:t>
            </a:r>
            <a:endParaRPr lang="en-GB" dirty="0"/>
          </a:p>
        </p:txBody>
      </p:sp>
      <p:sp>
        <p:nvSpPr>
          <p:cNvPr id="63" name="Right Arrow 3">
            <a:extLst>
              <a:ext uri="{FF2B5EF4-FFF2-40B4-BE49-F238E27FC236}">
                <a16:creationId xmlns:a16="http://schemas.microsoft.com/office/drawing/2014/main" id="{191390AD-1E5A-D2F4-2CEC-0C05EBBBDEFD}"/>
              </a:ext>
            </a:extLst>
          </p:cNvPr>
          <p:cNvSpPr/>
          <p:nvPr/>
        </p:nvSpPr>
        <p:spPr>
          <a:xfrm>
            <a:off x="3318613" y="1231595"/>
            <a:ext cx="2018783" cy="3952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4" name="Right Arrow 3">
            <a:extLst>
              <a:ext uri="{FF2B5EF4-FFF2-40B4-BE49-F238E27FC236}">
                <a16:creationId xmlns:a16="http://schemas.microsoft.com/office/drawing/2014/main" id="{C94DB917-3B01-C232-20F4-6E1B8CF5356D}"/>
              </a:ext>
            </a:extLst>
          </p:cNvPr>
          <p:cNvSpPr/>
          <p:nvPr/>
        </p:nvSpPr>
        <p:spPr>
          <a:xfrm>
            <a:off x="7295431" y="1185854"/>
            <a:ext cx="1873360" cy="3952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600C4D2-C239-0721-367C-71DB069D094D}"/>
              </a:ext>
            </a:extLst>
          </p:cNvPr>
          <p:cNvSpPr txBox="1"/>
          <p:nvPr/>
        </p:nvSpPr>
        <p:spPr>
          <a:xfrm>
            <a:off x="9197367" y="1709253"/>
            <a:ext cx="1929493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Combining  3D simulations and BIHC  results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97F40269-05B9-D72E-2542-A2C34CCF6A25}"/>
              </a:ext>
            </a:extLst>
          </p:cNvPr>
          <p:cNvSpPr/>
          <p:nvPr/>
        </p:nvSpPr>
        <p:spPr>
          <a:xfrm>
            <a:off x="642936" y="988892"/>
            <a:ext cx="10929938" cy="1768585"/>
          </a:xfrm>
          <a:prstGeom prst="roundRect">
            <a:avLst/>
          </a:prstGeom>
          <a:solidFill>
            <a:srgbClr val="FFFF00">
              <a:alpha val="5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8EE79C-A189-2427-B706-370AA5A7DFAA}"/>
              </a:ext>
            </a:extLst>
          </p:cNvPr>
          <p:cNvSpPr txBox="1"/>
          <p:nvPr/>
        </p:nvSpPr>
        <p:spPr>
          <a:xfrm>
            <a:off x="1999340" y="5920399"/>
            <a:ext cx="827960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b="1" dirty="0"/>
              <a:t>I</a:t>
            </a:r>
            <a:r>
              <a:rPr lang="en-GB" b="1" dirty="0"/>
              <a:t>n</a:t>
            </a:r>
            <a:r>
              <a:rPr lang="en-CH" b="1" dirty="0"/>
              <a:t>put for equipment owner to assess risks due to beam induced power level</a:t>
            </a: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2A0FE31B-0BC9-F758-28FE-E0253053E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CH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BDAB74B-EBAC-58E8-015C-E04DD7937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262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2" grpId="0" animBg="1"/>
      <p:bldP spid="54" grpId="0" animBg="1"/>
      <p:bldP spid="55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26BB45-B987-6905-47FC-D5373479FD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7411D-5BBF-DC37-EAF3-D5727164D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8"/>
            <a:ext cx="10515600" cy="769133"/>
          </a:xfrm>
        </p:spPr>
        <p:txBody>
          <a:bodyPr>
            <a:normAutofit fontScale="90000"/>
          </a:bodyPr>
          <a:lstStyle/>
          <a:p>
            <a:pPr algn="ctr"/>
            <a:r>
              <a:rPr lang="en-CH" dirty="0"/>
              <a:t>Beam induced power: the FCC-ee BPM example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8E5C5EE9-FF60-1CBD-1C77-6766CC4C2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195" y="896253"/>
            <a:ext cx="170434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586538" y="993388"/>
            <a:ext cx="5414193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Beam induced power loss map obtained combining the effect from all modes is provided to equipment owner for thermo-mechanical assessment</a:t>
            </a:r>
            <a:endParaRPr lang="en-GB" dirty="0"/>
          </a:p>
        </p:txBody>
      </p:sp>
      <p:pic>
        <p:nvPicPr>
          <p:cNvPr id="13" name="Picture 12" descr="A graph of a power loss&#10;&#10;AI-generated content may be incorrect.">
            <a:extLst>
              <a:ext uri="{FF2B5EF4-FFF2-40B4-BE49-F238E27FC236}">
                <a16:creationId xmlns:a16="http://schemas.microsoft.com/office/drawing/2014/main" id="{D151B08E-176E-2EAC-3F77-7481CDC98FC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868"/>
          <a:stretch/>
        </p:blipFill>
        <p:spPr>
          <a:xfrm>
            <a:off x="203731" y="2153313"/>
            <a:ext cx="6690614" cy="4261769"/>
          </a:xfrm>
          <a:prstGeom prst="rect">
            <a:avLst/>
          </a:prstGeom>
        </p:spPr>
      </p:pic>
      <p:pic>
        <p:nvPicPr>
          <p:cNvPr id="15" name="Picture 14" descr="A computer screen shot of a computer generated image&#10;&#10;AI-generated content may be incorrect.">
            <a:extLst>
              <a:ext uri="{FF2B5EF4-FFF2-40B4-BE49-F238E27FC236}">
                <a16:creationId xmlns:a16="http://schemas.microsoft.com/office/drawing/2014/main" id="{1AE65E62-B123-21D2-7AFA-A15A943CA64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82" t="14077" r="-1482" b="-2212"/>
          <a:stretch/>
        </p:blipFill>
        <p:spPr>
          <a:xfrm>
            <a:off x="7116367" y="2857499"/>
            <a:ext cx="4819650" cy="31564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189822-7B37-4D74-D3B8-FC0B8A04DD90}"/>
              </a:ext>
            </a:extLst>
          </p:cNvPr>
          <p:cNvSpPr txBox="1"/>
          <p:nvPr/>
        </p:nvSpPr>
        <p:spPr>
          <a:xfrm>
            <a:off x="6894344" y="2709978"/>
            <a:ext cx="26497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Courtesy of J. Li and E. De la  Fuente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940CD-FD01-ECC5-CFFD-6B79A7D5A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30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760" y="3294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Total beam induced power from impedance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DDBC46-42DA-D598-6740-22631BDEDC91}"/>
              </a:ext>
            </a:extLst>
          </p:cNvPr>
          <p:cNvSpPr txBox="1"/>
          <p:nvPr/>
        </p:nvSpPr>
        <p:spPr>
          <a:xfrm>
            <a:off x="7965079" y="4378171"/>
            <a:ext cx="410459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Energy loss per turn from SR 0.039 GeV</a:t>
            </a:r>
          </a:p>
          <a:p>
            <a:pPr algn="ctr"/>
            <a:r>
              <a:rPr lang="en-CH" dirty="0"/>
              <a:t>SR power for the full beam ~50 MW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26D310-CDFF-40B1-0BCF-4F6BA45BE1FA}"/>
              </a:ext>
            </a:extLst>
          </p:cNvPr>
          <p:cNvSpPr txBox="1"/>
          <p:nvPr/>
        </p:nvSpPr>
        <p:spPr>
          <a:xfrm>
            <a:off x="7890100" y="2331491"/>
            <a:ext cx="4261757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b="1" dirty="0"/>
              <a:t>Beam induced power from impedance</a:t>
            </a:r>
          </a:p>
          <a:p>
            <a:pPr algn="ctr"/>
            <a:r>
              <a:rPr lang="en-GB" b="1" dirty="0"/>
              <a:t>w</a:t>
            </a:r>
            <a:r>
              <a:rPr lang="en-CH" b="1" dirty="0"/>
              <a:t>ith the latest impedance model</a:t>
            </a:r>
          </a:p>
          <a:p>
            <a:pPr algn="ctr"/>
            <a:r>
              <a:rPr lang="en-CH" dirty="0"/>
              <a:t>1.8 MW at 15.2 mm bunch length</a:t>
            </a:r>
          </a:p>
          <a:p>
            <a:pPr algn="ctr"/>
            <a:r>
              <a:rPr lang="en-CH" dirty="0"/>
              <a:t>4.2 MW at 9 mm bunch length</a:t>
            </a:r>
          </a:p>
          <a:p>
            <a:pPr algn="ctr"/>
            <a:r>
              <a:rPr lang="en-CH" dirty="0"/>
              <a:t>9 MW at 5.4 mm bunch length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5DA102-1F01-490A-6254-7E670AE3C302}"/>
              </a:ext>
            </a:extLst>
          </p:cNvPr>
          <p:cNvSpPr txBox="1"/>
          <p:nvPr/>
        </p:nvSpPr>
        <p:spPr>
          <a:xfrm>
            <a:off x="9088754" y="1962159"/>
            <a:ext cx="1658983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Z configuration</a:t>
            </a:r>
          </a:p>
        </p:txBody>
      </p:sp>
      <p:pic>
        <p:nvPicPr>
          <p:cNvPr id="10" name="Picture 9" descr="A graph of a frequency&#10;&#10;AI-generated content may be incorrect.">
            <a:extLst>
              <a:ext uri="{FF2B5EF4-FFF2-40B4-BE49-F238E27FC236}">
                <a16:creationId xmlns:a16="http://schemas.microsoft.com/office/drawing/2014/main" id="{625F608F-4AB8-1B2A-E16E-6C0D3C2E5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43" y="1037189"/>
            <a:ext cx="7772400" cy="53908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B24FD88-262E-27D5-8E8E-7E52E2A8EF07}"/>
              </a:ext>
            </a:extLst>
          </p:cNvPr>
          <p:cNvSpPr txBox="1"/>
          <p:nvPr/>
        </p:nvSpPr>
        <p:spPr>
          <a:xfrm>
            <a:off x="7229475" y="5499244"/>
            <a:ext cx="484019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dirty="0"/>
              <a:t>Impedance beam induced power from ~4% to ~20% of SR power depending on bunch length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5C1E0A-19AE-6A3D-2FF9-D1CBAD2EDF6D}"/>
              </a:ext>
            </a:extLst>
          </p:cNvPr>
          <p:cNvSpPr txBox="1"/>
          <p:nvPr/>
        </p:nvSpPr>
        <p:spPr>
          <a:xfrm>
            <a:off x="4243388" y="4424337"/>
            <a:ext cx="1443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Courtesy of J. Li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499AF4E-0DF5-6FEB-21F6-FACBA1BBB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C. Zannini, ABP WP Task Leader meeting for FCC - 11 June 2025 </a:t>
            </a:r>
            <a:endParaRPr lang="en-CH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4349E-FA95-41B9-87EC-F702620B194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836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5|24.6|9.8|15.7|8.5|17.8|8.5|0.4|17.1|15.3|12.1|0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282865</TotalTime>
  <Words>2660</Words>
  <Application>Microsoft Office PowerPoint</Application>
  <PresentationFormat>Widescreen</PresentationFormat>
  <Paragraphs>341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Aptos</vt:lpstr>
      <vt:lpstr>Aptos Display</vt:lpstr>
      <vt:lpstr>Arial</vt:lpstr>
      <vt:lpstr>Calibri</vt:lpstr>
      <vt:lpstr>Calibri Light</vt:lpstr>
      <vt:lpstr>Calisto MT</vt:lpstr>
      <vt:lpstr>Cambria Math</vt:lpstr>
      <vt:lpstr>Consolas</vt:lpstr>
      <vt:lpstr>Times New Roman</vt:lpstr>
      <vt:lpstr>Wingdings</vt:lpstr>
      <vt:lpstr>Office Theme</vt:lpstr>
      <vt:lpstr>Beam coupling impedance studies</vt:lpstr>
      <vt:lpstr>PowerPoint Presentation</vt:lpstr>
      <vt:lpstr>Impedance optimization</vt:lpstr>
      <vt:lpstr>Impedance optimization</vt:lpstr>
      <vt:lpstr>PowerPoint Presentation</vt:lpstr>
      <vt:lpstr>PowerPoint Presentation</vt:lpstr>
      <vt:lpstr>Beam induced power</vt:lpstr>
      <vt:lpstr>Beam induced power: the FCC-ee BPM example</vt:lpstr>
      <vt:lpstr>Total beam induced power from impedance</vt:lpstr>
      <vt:lpstr>PowerPoint Presentation</vt:lpstr>
      <vt:lpstr>Overview on collective effects for the main rings</vt:lpstr>
      <vt:lpstr>Overview on collective effects for the main rings</vt:lpstr>
      <vt:lpstr>Overview on collective effects for the main rings</vt:lpstr>
      <vt:lpstr>Impact of Collimator Geometric Impedance</vt:lpstr>
      <vt:lpstr>Impact of Collimator Geometric Impedance</vt:lpstr>
      <vt:lpstr>PowerPoint Presentation</vt:lpstr>
      <vt:lpstr>Bunch-by-bunch tune shift considerations</vt:lpstr>
      <vt:lpstr>Bunch-by-bunch tune shift of the full machine Z configuration</vt:lpstr>
      <vt:lpstr>Bunch-by-bunch tune shift of the full machine Z configuration</vt:lpstr>
      <vt:lpstr>Beam stability with multi-bunch beam Z configuration</vt:lpstr>
      <vt:lpstr>Beam stability with multi-bunch beam Z configuration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MTM simulation notes</dc:title>
  <dc:creator>Carlo Zannini</dc:creator>
  <cp:lastModifiedBy>Carlo Zannini</cp:lastModifiedBy>
  <cp:revision>427</cp:revision>
  <dcterms:created xsi:type="dcterms:W3CDTF">2023-08-21T16:14:49Z</dcterms:created>
  <dcterms:modified xsi:type="dcterms:W3CDTF">2025-06-11T07:12:44Z</dcterms:modified>
</cp:coreProperties>
</file>