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7"/>
  </p:notesMasterIdLst>
  <p:sldIdLst>
    <p:sldId id="944" r:id="rId5"/>
    <p:sldId id="955" r:id="rId6"/>
    <p:sldId id="1021" r:id="rId7"/>
    <p:sldId id="957" r:id="rId8"/>
    <p:sldId id="1015" r:id="rId9"/>
    <p:sldId id="1016" r:id="rId10"/>
    <p:sldId id="1017" r:id="rId11"/>
    <p:sldId id="1019" r:id="rId12"/>
    <p:sldId id="1022" r:id="rId13"/>
    <p:sldId id="1020" r:id="rId14"/>
    <p:sldId id="1018" r:id="rId15"/>
    <p:sldId id="1002" r:id="rId16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B4FE"/>
    <a:srgbClr val="E9EEF1"/>
    <a:srgbClr val="ED002D"/>
    <a:srgbClr val="000000"/>
    <a:srgbClr val="F09E18"/>
    <a:srgbClr val="0016A0"/>
    <a:srgbClr val="8E04FF"/>
    <a:srgbClr val="006DD0"/>
    <a:srgbClr val="6647AD"/>
    <a:srgbClr val="676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399" autoAdjust="0"/>
    <p:restoredTop sz="94925" autoAdjust="0"/>
  </p:normalViewPr>
  <p:slideViewPr>
    <p:cSldViewPr snapToGrid="0">
      <p:cViewPr varScale="1">
        <p:scale>
          <a:sx n="87" d="100"/>
          <a:sy n="87" d="100"/>
        </p:scale>
        <p:origin x="216" y="10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6/4/25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3870962E-26BF-CEF0-9B2E-575D9706E7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6" t="6328" r="6776" b="4118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3" name="Picture 2" descr="A blue and white logo&#10;&#10;Description automatically generated">
            <a:extLst>
              <a:ext uri="{FF2B5EF4-FFF2-40B4-BE49-F238E27FC236}">
                <a16:creationId xmlns:a16="http://schemas.microsoft.com/office/drawing/2014/main" id="{70440BA1-5A3B-6DAB-541D-469E316425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" t="6229" r="6165" b="2954"/>
          <a:stretch/>
        </p:blipFill>
        <p:spPr>
          <a:xfrm>
            <a:off x="1382059" y="0"/>
            <a:ext cx="9427882" cy="6858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7DFBB41-BF59-9C2A-859D-99B3AD23373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flipH="1">
            <a:off x="-1" y="0"/>
            <a:ext cx="1399429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7A1F57-3554-1911-2321-E254D4D3B76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718359" y="0"/>
            <a:ext cx="1483666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8748BCF-B490-A42D-D29A-31D8478D0913}"/>
              </a:ext>
            </a:extLst>
          </p:cNvPr>
          <p:cNvSpPr/>
          <p:nvPr userDrawn="1"/>
        </p:nvSpPr>
        <p:spPr>
          <a:xfrm>
            <a:off x="4933189" y="4770560"/>
            <a:ext cx="2518215" cy="288543"/>
          </a:xfrm>
          <a:prstGeom prst="rect">
            <a:avLst/>
          </a:prstGeom>
          <a:noFill/>
        </p:spPr>
        <p:txBody>
          <a:bodyPr wrap="square" lIns="68580" tIns="34291" rIns="68580" bIns="34291">
            <a:spAutoFit/>
          </a:bodyPr>
          <a:lstStyle/>
          <a:p>
            <a:pPr algn="ctr"/>
            <a:r>
              <a:rPr lang="en-US" sz="1425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Programme</a:t>
            </a:r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450C6DE9-88F9-17A2-36BA-677C144701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5036400" y="2216002"/>
            <a:ext cx="2311789" cy="2698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994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1" y="1322832"/>
            <a:ext cx="10969139" cy="4670196"/>
          </a:xfrm>
        </p:spPr>
        <p:txBody>
          <a:bodyPr/>
          <a:lstStyle>
            <a:lvl1pPr marL="370313" indent="-342882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PIPPO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81"/>
            <a:ext cx="11021312" cy="2513191"/>
          </a:xfrm>
        </p:spPr>
        <p:txBody>
          <a:bodyPr tIns="0" bIns="0" anchor="t"/>
          <a:lstStyle>
            <a:lvl1pPr algn="r">
              <a:buNone/>
              <a:defRPr kumimoji="0" lang="en-US" sz="3451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1500">
                <a:solidFill>
                  <a:schemeClr val="tx1"/>
                </a:solidFill>
                <a:effectLst/>
              </a:defRPr>
            </a:lvl1pPr>
            <a:lvl2pPr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 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855" y="130498"/>
            <a:ext cx="10959548" cy="936000"/>
          </a:xfrm>
        </p:spPr>
        <p:txBody>
          <a:bodyPr anchor="ctr"/>
          <a:lstStyle>
            <a:lvl1pPr algn="l">
              <a:defRPr sz="3451"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46002"/>
            <a:ext cx="10972800" cy="936000"/>
          </a:xfrm>
        </p:spPr>
        <p:txBody>
          <a:bodyPr/>
          <a:lstStyle/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</p:spPr>
        <p:txBody>
          <a:bodyPr/>
          <a:lstStyle>
            <a:lvl1pPr>
              <a:defRPr sz="1951"/>
            </a:lvl1pPr>
            <a:lvl2pPr>
              <a:defRPr sz="1651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</p:spPr>
        <p:txBody>
          <a:bodyPr/>
          <a:lstStyle>
            <a:lvl1pPr>
              <a:defRPr sz="1951"/>
            </a:lvl1pPr>
            <a:lvl2pPr>
              <a:defRPr sz="1651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</a:lstStyle>
          <a:p>
            <a:pPr lvl="0" eaLnBrk="1" latinLnBrk="0" hangingPunct="1"/>
            <a:r>
              <a:rPr lang="fr-CH"/>
              <a:t>Click to </a:t>
            </a:r>
            <a:r>
              <a:rPr lang="fr-CH" err="1"/>
              <a:t>edit</a:t>
            </a:r>
            <a:r>
              <a:rPr lang="fr-CH"/>
              <a:t> Master </a:t>
            </a:r>
            <a:r>
              <a:rPr lang="fr-CH" err="1"/>
              <a:t>text</a:t>
            </a:r>
            <a:r>
              <a:rPr lang="fr-CH"/>
              <a:t> styles</a:t>
            </a:r>
          </a:p>
          <a:p>
            <a:pPr lvl="1" eaLnBrk="1" latinLnBrk="0" hangingPunct="1"/>
            <a:r>
              <a:rPr lang="fr-CH"/>
              <a:t>Second </a:t>
            </a:r>
            <a:r>
              <a:rPr lang="fr-CH" err="1"/>
              <a:t>level</a:t>
            </a:r>
            <a:endParaRPr lang="fr-CH"/>
          </a:p>
          <a:p>
            <a:pPr lvl="2" eaLnBrk="1" latinLnBrk="0" hangingPunct="1"/>
            <a:r>
              <a:rPr lang="fr-CH" err="1"/>
              <a:t>Third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3" eaLnBrk="1" latinLnBrk="0" hangingPunct="1"/>
            <a:r>
              <a:rPr lang="fr-CH" err="1"/>
              <a:t>Fourth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4" eaLnBrk="1" latinLnBrk="0" hangingPunct="1"/>
            <a:r>
              <a:rPr lang="fr-CH" err="1"/>
              <a:t>Fifth</a:t>
            </a:r>
            <a:r>
              <a:rPr lang="fr-CH"/>
              <a:t> </a:t>
            </a:r>
            <a:r>
              <a:rPr lang="fr-CH" err="1"/>
              <a:t>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658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1500" b="1"/>
            </a:lvl2pPr>
            <a:lvl3pPr>
              <a:buNone/>
              <a:defRPr sz="1351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text</a:t>
            </a:r>
            <a:r>
              <a:rPr kumimoji="0" lang="fr-CH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73" y="5101967"/>
            <a:ext cx="5389033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1500" b="1"/>
            </a:lvl2pPr>
            <a:lvl3pPr>
              <a:buNone/>
              <a:defRPr sz="1351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121688"/>
            <a:ext cx="5389033" cy="391926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43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13261" y="22676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335024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b="36557"/>
          <a:stretch/>
        </p:blipFill>
        <p:spPr bwMode="auto">
          <a:xfrm>
            <a:off x="8444" y="6272593"/>
            <a:ext cx="759739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1005577" y="6306542"/>
            <a:ext cx="808080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90131" y="6236309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FD5746A-C00B-0332-AEB4-31587C5802D8}"/>
              </a:ext>
            </a:extLst>
          </p:cNvPr>
          <p:cNvSpPr txBox="1"/>
          <p:nvPr userDrawn="1"/>
        </p:nvSpPr>
        <p:spPr>
          <a:xfrm>
            <a:off x="933355" y="6568995"/>
            <a:ext cx="991891" cy="1731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25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525">
              <a:solidFill>
                <a:schemeClr val="bg1"/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45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370313" indent="-342882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25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78910" indent="-34288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95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819490" indent="-257162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038935" indent="-25716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237808" indent="-257162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275524" indent="-13715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08" indent="-13715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692" indent="-13715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03" indent="-13715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n.ch/hfm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hfm.web.cern.ch/hfm-programme-structure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5432/" TargetMode="External"/><Relationship Id="rId2" Type="http://schemas.openxmlformats.org/officeDocument/2006/relationships/hyperlink" Target="https://indico.cern.ch/category/15431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ndico.cern.ch/category/15430/" TargetMode="External"/><Relationship Id="rId5" Type="http://schemas.openxmlformats.org/officeDocument/2006/relationships/hyperlink" Target="https://indico.cern.ch/category/15433/" TargetMode="External"/><Relationship Id="rId4" Type="http://schemas.openxmlformats.org/officeDocument/2006/relationships/hyperlink" Target="https://indico.cern.ch/category/15427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06C72A8-1443-5B78-BC8F-8E49F7D9AD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-1" y="0"/>
            <a:ext cx="1399429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2A9A4CD-D58A-4971-4DCA-8DF0FF7296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8359" y="0"/>
            <a:ext cx="14836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455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63FBB3-BA64-0D43-FBA1-D58974FF44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7D9916-253D-A84C-F038-188D407D5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 fontScale="85000" lnSpcReduction="10000"/>
          </a:bodyPr>
          <a:lstStyle/>
          <a:p>
            <a:r>
              <a:rPr lang="fr-CH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Something more about CET: go to </a:t>
            </a:r>
            <a:r>
              <a:rPr lang="fr-CH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cet.cern.ch</a:t>
            </a:r>
            <a:endParaRPr lang="fr-CH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large menu, go to 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transactions by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centre</a:t>
            </a:r>
          </a:p>
          <a:p>
            <a:pPr lvl="3"/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Put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your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budget code</a:t>
            </a:r>
          </a:p>
          <a:p>
            <a:pPr lvl="3"/>
            <a:r>
              <a:rPr lang="fr-CH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</a:t>
            </a:r>
            <a:r>
              <a:rPr lang="fr-CH" sz="1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period</a:t>
            </a:r>
            <a:r>
              <a:rPr lang="fr-CH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all</a:t>
            </a:r>
          </a:p>
          <a:p>
            <a:pPr lvl="3"/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Retrieve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can have an web page or a .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xls</a:t>
            </a:r>
            <a:endParaRPr lang="fr-CH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columms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lvl="3"/>
            <a:r>
              <a:rPr lang="fr-CH" sz="16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Payment</a:t>
            </a:r>
            <a:r>
              <a:rPr lang="fr-CH" sz="16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budget : the money </a:t>
            </a:r>
            <a:r>
              <a:rPr lang="fr-CH" sz="16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allocated</a:t>
            </a:r>
            <a:r>
              <a:rPr lang="fr-CH" sz="16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3"/>
            <a:r>
              <a:rPr lang="fr-CH" sz="16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Charged</a:t>
            </a:r>
            <a:r>
              <a:rPr lang="fr-CH" sz="16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CH" sz="16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fr-CH" sz="16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has been </a:t>
            </a:r>
            <a:r>
              <a:rPr lang="fr-CH" sz="16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already</a:t>
            </a:r>
            <a:r>
              <a:rPr lang="fr-CH" sz="16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paid</a:t>
            </a:r>
            <a:r>
              <a:rPr lang="fr-CH" sz="16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3"/>
            <a:r>
              <a:rPr lang="fr-CH" sz="16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Annual</a:t>
            </a:r>
            <a:r>
              <a:rPr lang="fr-CH" sz="16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open </a:t>
            </a:r>
            <a:r>
              <a:rPr lang="fr-CH" sz="16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committent</a:t>
            </a:r>
            <a:r>
              <a:rPr lang="fr-CH" sz="16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(e.g. for </a:t>
            </a:r>
            <a:r>
              <a:rPr lang="fr-CH" sz="16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monetary</a:t>
            </a:r>
            <a:r>
              <a:rPr lang="fr-CH" sz="16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fr-CH" sz="16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should</a:t>
            </a:r>
            <a:r>
              <a:rPr lang="fr-CH" sz="16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have all the </a:t>
            </a:r>
            <a:r>
              <a:rPr lang="fr-CH" sz="16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payments</a:t>
            </a:r>
            <a:r>
              <a:rPr lang="fr-CH" sz="16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corresponding</a:t>
            </a:r>
            <a:r>
              <a:rPr lang="fr-CH" sz="16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future </a:t>
            </a:r>
            <a:r>
              <a:rPr lang="fr-CH" sz="16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milestones</a:t>
            </a:r>
            <a:r>
              <a:rPr lang="fr-CH" sz="16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3"/>
            <a:r>
              <a:rPr lang="fr-CH" sz="16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Pipeline</a:t>
            </a:r>
          </a:p>
          <a:p>
            <a:pPr lvl="3"/>
            <a:r>
              <a:rPr lang="fr-CH" sz="16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Annual</a:t>
            </a:r>
            <a:r>
              <a:rPr lang="fr-CH" sz="16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committent</a:t>
            </a:r>
            <a:r>
              <a:rPr lang="fr-CH" sz="16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(total money)</a:t>
            </a: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difference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EUR and CHF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(all CA are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currency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collaborating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institute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r>
              <a:rPr lang="fr-CH" sz="28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Please</a:t>
            </a:r>
            <a:r>
              <a:rPr lang="fr-CH" sz="28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check </a:t>
            </a:r>
            <a:r>
              <a:rPr lang="fr-CH" sz="28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periodically</a:t>
            </a:r>
            <a:r>
              <a:rPr lang="fr-CH" sz="28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28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expenses</a:t>
            </a:r>
            <a:r>
              <a:rPr lang="fr-CH" sz="28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report if </a:t>
            </a:r>
            <a:r>
              <a:rPr lang="fr-CH" sz="28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there</a:t>
            </a:r>
            <a:r>
              <a:rPr lang="fr-CH" sz="28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anomalies</a:t>
            </a:r>
          </a:p>
          <a:p>
            <a:r>
              <a:rPr lang="fr-CH" sz="22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Verify</a:t>
            </a:r>
            <a:r>
              <a:rPr lang="fr-CH" sz="22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2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2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WPL </a:t>
            </a:r>
            <a:r>
              <a:rPr lang="fr-CH" sz="22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22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profile of </a:t>
            </a:r>
            <a:r>
              <a:rPr lang="fr-CH" sz="22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monetary</a:t>
            </a:r>
            <a:r>
              <a:rPr lang="fr-CH" sz="22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contribution </a:t>
            </a:r>
            <a:r>
              <a:rPr lang="fr-CH" sz="22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2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line </a:t>
            </a:r>
            <a:r>
              <a:rPr lang="fr-CH" sz="22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2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22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advancements</a:t>
            </a:r>
            <a:r>
              <a:rPr lang="fr-CH" sz="22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fr-CH" sz="22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work</a:t>
            </a:r>
            <a:endParaRPr lang="fr-CH" sz="224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2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 </a:t>
            </a:r>
            <a:r>
              <a:rPr lang="fr-CH" sz="22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fr-CH" sz="22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2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22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have </a:t>
            </a:r>
            <a:r>
              <a:rPr lang="fr-CH" sz="22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spent</a:t>
            </a:r>
            <a:r>
              <a:rPr lang="fr-CH" sz="22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the CERN in-</a:t>
            </a:r>
            <a:r>
              <a:rPr lang="fr-CH" sz="22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kind</a:t>
            </a:r>
            <a:r>
              <a:rPr lang="fr-CH" sz="22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part and compare to the </a:t>
            </a:r>
            <a:r>
              <a:rPr lang="fr-CH" sz="22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expected</a:t>
            </a:r>
            <a:r>
              <a:rPr lang="fr-CH" sz="22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profile</a:t>
            </a:r>
            <a:endParaRPr lang="fr-CH" sz="2249" dirty="0"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2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Note: the WPL have no </a:t>
            </a:r>
            <a:r>
              <a:rPr lang="fr-CH" sz="22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access</a:t>
            </a:r>
            <a:r>
              <a:rPr lang="fr-CH" sz="22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CERN </a:t>
            </a:r>
            <a:r>
              <a:rPr lang="fr-CH" sz="22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BCs</a:t>
            </a:r>
            <a:r>
              <a:rPr lang="fr-CH" sz="22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 TC are the </a:t>
            </a:r>
            <a:r>
              <a:rPr lang="fr-CH" sz="22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responsible</a:t>
            </a:r>
            <a:endParaRPr lang="fr-CH" sz="224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PO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available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a quick CET training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323E13F-D7C5-7D28-C9B3-C03A9B2CD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Budget control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B856B9E-3EAB-A2BD-C509-96FF023660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June 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898E915-45B2-1487-8705-508A953C32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B4307CD-2746-FEB7-4047-1A784ADF16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10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0232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C3E8FB-A312-6D4B-B8DB-BBB679389E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2BFF4-2DB8-F47E-5C21-C9787C56F8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/>
          </a:bodyPr>
          <a:lstStyle/>
          <a:p>
            <a:r>
              <a:rPr lang="fr-CH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Signature </a:t>
            </a: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the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beginning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2025,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made a large effort to have a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coherent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sequence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signatures</a:t>
            </a:r>
          </a:p>
          <a:p>
            <a:pPr lvl="2"/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Everything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should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fine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now</a:t>
            </a:r>
            <a:endParaRPr lang="fr-CH" sz="194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CERN in-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kind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contributions the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sequence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endParaRPr lang="fr-CH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/>
            <a:r>
              <a:rPr lang="fr-CH" sz="16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 leader</a:t>
            </a:r>
          </a:p>
          <a:p>
            <a:pPr lvl="3"/>
            <a:r>
              <a:rPr lang="fr-CH" sz="16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Technical</a:t>
            </a:r>
            <a:r>
              <a:rPr lang="fr-CH" sz="16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coordinator</a:t>
            </a:r>
            <a:endParaRPr lang="fr-CH" sz="164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/>
            <a:r>
              <a:rPr lang="fr-CH" sz="16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Group leader</a:t>
            </a:r>
          </a:p>
          <a:p>
            <a:pPr lvl="3"/>
            <a:r>
              <a:rPr lang="fr-CH" sz="16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 office</a:t>
            </a:r>
            <a:r>
              <a:rPr lang="fr-CH" sz="1649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3"/>
            <a:r>
              <a:rPr lang="fr-CH" sz="16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 leader (in </a:t>
            </a:r>
            <a:r>
              <a:rPr lang="fr-CH" sz="16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fr-CH" sz="16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special</a:t>
            </a:r>
            <a:r>
              <a:rPr lang="fr-CH" sz="16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cases I </a:t>
            </a:r>
            <a:r>
              <a:rPr lang="fr-CH" sz="16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forward</a:t>
            </a:r>
            <a:r>
              <a:rPr lang="fr-CH" sz="16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DH)</a:t>
            </a:r>
          </a:p>
          <a:p>
            <a:pPr lvl="1"/>
            <a:r>
              <a:rPr lang="fr-CH" sz="22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fr-CH" sz="22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would</a:t>
            </a:r>
            <a:r>
              <a:rPr lang="fr-CH" sz="22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have been </a:t>
            </a:r>
            <a:r>
              <a:rPr lang="fr-CH" sz="22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preferable</a:t>
            </a:r>
            <a:r>
              <a:rPr lang="fr-CH" sz="22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have the TC as first signature, but </a:t>
            </a:r>
            <a:r>
              <a:rPr lang="fr-CH" sz="22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fr-CH" sz="22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2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2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not possible</a:t>
            </a:r>
          </a:p>
          <a:p>
            <a:pPr lvl="1"/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anomalies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TC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SL or DPL</a:t>
            </a:r>
          </a:p>
          <a:p>
            <a:pPr lvl="2"/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Amalia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signs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 TC or SL,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Attilio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skipped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since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she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DGL</a:t>
            </a:r>
          </a:p>
          <a:p>
            <a:pPr lvl="2"/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 in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cases one has to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forward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hand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106573C-0445-3AFD-1112-1B68D3419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Budget control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26A01AA-55F4-8477-30A8-133035F89C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June 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34D3ADA-51BB-905E-32C3-B5946EF44D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CD12E98-4F70-68B2-1BCA-4933A70244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11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1115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F08B2F-EA79-F683-F842-8166E8363A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6D0027D-90FF-EBEA-9931-7ACA8BEE5F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June 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A300E8E-329E-9DB3-2C2A-44A26E51E6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8565C60-83AB-8F35-A92C-6D49DE640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4BF615-7F47-F7AC-C9FA-41052A8A46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7657" y="0"/>
            <a:ext cx="8524894" cy="6281232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38D9D87C-FF6C-6615-DE5F-1C8AC2AC4F19}"/>
              </a:ext>
            </a:extLst>
          </p:cNvPr>
          <p:cNvSpPr txBox="1"/>
          <p:nvPr/>
        </p:nvSpPr>
        <p:spPr>
          <a:xfrm>
            <a:off x="347956" y="392047"/>
            <a:ext cx="319970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 </a:t>
            </a:r>
            <a:r>
              <a:rPr lang="fr-F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collaborating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institutes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33 </a:t>
            </a:r>
            <a:r>
              <a:rPr lang="fr-F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workpackages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half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HFM forum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HFM WG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www.cern.ch/hfm</a:t>
            </a:r>
            <a:endParaRPr lang="fr-F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Five RD </a:t>
            </a:r>
            <a:r>
              <a:rPr lang="fr-F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lines</a:t>
            </a:r>
            <a:endParaRPr lang="fr-F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fr-FR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F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conductor</a:t>
            </a:r>
            <a:endParaRPr lang="fr-F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fr-FR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magnets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Integration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fr-F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sust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Infrastructures</a:t>
            </a:r>
          </a:p>
          <a:p>
            <a:pPr lvl="1"/>
            <a:endParaRPr lang="fr-F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4538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3760D6-D6C2-1465-C75C-E350672D0B2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June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AB56AE-0AD1-A0D7-FECB-985E8BB61D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ACD1834-B046-B932-B025-2ACAC39D7DDE}"/>
              </a:ext>
            </a:extLst>
          </p:cNvPr>
          <p:cNvSpPr txBox="1">
            <a:spLocks/>
          </p:cNvSpPr>
          <p:nvPr/>
        </p:nvSpPr>
        <p:spPr>
          <a:xfrm>
            <a:off x="333214" y="1857111"/>
            <a:ext cx="11356278" cy="2371459"/>
          </a:xfrm>
          <a:prstGeom prst="rect">
            <a:avLst/>
          </a:prstGeom>
        </p:spPr>
        <p:txBody>
          <a:bodyPr vert="horz" lIns="34291" rIns="34291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guidelines for follow-up of collaborations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2A23DD-A797-A786-5E31-AA19D3B7FFBC}"/>
              </a:ext>
            </a:extLst>
          </p:cNvPr>
          <p:cNvSpPr txBox="1"/>
          <p:nvPr/>
        </p:nvSpPr>
        <p:spPr>
          <a:xfrm>
            <a:off x="974615" y="4294553"/>
            <a:ext cx="2449710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Ezio Todesco</a:t>
            </a:r>
          </a:p>
          <a:p>
            <a:endParaRPr lang="fr-CH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Thanks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G.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Riddone</a:t>
            </a:r>
            <a:endParaRPr lang="fr-CH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A0275D7E-2377-F419-2623-4C97F54C40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2019" y="1091065"/>
            <a:ext cx="1518244" cy="459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8">
            <a:extLst>
              <a:ext uri="{FF2B5EF4-FFF2-40B4-BE49-F238E27FC236}">
                <a16:creationId xmlns:a16="http://schemas.microsoft.com/office/drawing/2014/main" id="{1C36515E-8840-AF34-C8BA-7ACE23F23F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09" y="1201742"/>
            <a:ext cx="1349249" cy="398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4">
            <a:extLst>
              <a:ext uri="{FF2B5EF4-FFF2-40B4-BE49-F238E27FC236}">
                <a16:creationId xmlns:a16="http://schemas.microsoft.com/office/drawing/2014/main" id="{0C48B604-6317-BC19-57E2-A47037221A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2496" y="286719"/>
            <a:ext cx="1249708" cy="766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8">
            <a:extLst>
              <a:ext uri="{FF2B5EF4-FFF2-40B4-BE49-F238E27FC236}">
                <a16:creationId xmlns:a16="http://schemas.microsoft.com/office/drawing/2014/main" id="{BAF49F83-DA25-A546-21E8-AA3B7399F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719" y="200149"/>
            <a:ext cx="854149" cy="730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0">
            <a:extLst>
              <a:ext uri="{FF2B5EF4-FFF2-40B4-BE49-F238E27FC236}">
                <a16:creationId xmlns:a16="http://schemas.microsoft.com/office/drawing/2014/main" id="{7E3A1A30-DA79-E26E-21FB-1670316C76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5" y="1756105"/>
            <a:ext cx="903224" cy="533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2">
            <a:extLst>
              <a:ext uri="{FF2B5EF4-FFF2-40B4-BE49-F238E27FC236}">
                <a16:creationId xmlns:a16="http://schemas.microsoft.com/office/drawing/2014/main" id="{335D566B-64F1-4A8E-20C3-143D314101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2019" y="1653819"/>
            <a:ext cx="1649505" cy="720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6">
            <a:extLst>
              <a:ext uri="{FF2B5EF4-FFF2-40B4-BE49-F238E27FC236}">
                <a16:creationId xmlns:a16="http://schemas.microsoft.com/office/drawing/2014/main" id="{D2571FF2-9939-2838-58AD-534EC2802E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49" y="238951"/>
            <a:ext cx="1918261" cy="590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9">
            <a:extLst>
              <a:ext uri="{FF2B5EF4-FFF2-40B4-BE49-F238E27FC236}">
                <a16:creationId xmlns:a16="http://schemas.microsoft.com/office/drawing/2014/main" id="{F13472E8-EF3E-15D5-D76B-4D9569852151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513" y="238951"/>
            <a:ext cx="881099" cy="866505"/>
          </a:xfrm>
          <a:prstGeom prst="rect">
            <a:avLst/>
          </a:prstGeom>
        </p:spPr>
      </p:pic>
      <p:pic>
        <p:nvPicPr>
          <p:cNvPr id="16" name="Picture 30" descr="PSI – LEAPS">
            <a:extLst>
              <a:ext uri="{FF2B5EF4-FFF2-40B4-BE49-F238E27FC236}">
                <a16:creationId xmlns:a16="http://schemas.microsoft.com/office/drawing/2014/main" id="{61552485-09C8-F2E6-D92F-F34E6B520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628" y="200150"/>
            <a:ext cx="1180404" cy="730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2" descr="Accelerator Laboratory - KEK ACCL - High Energy Accelerator Research  Organization (KEK) Accelerator Laboratory">
            <a:extLst>
              <a:ext uri="{FF2B5EF4-FFF2-40B4-BE49-F238E27FC236}">
                <a16:creationId xmlns:a16="http://schemas.microsoft.com/office/drawing/2014/main" id="{3723F748-47B4-75D9-FB19-948598795C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6316" y="76178"/>
            <a:ext cx="1101802" cy="1101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6">
            <a:extLst>
              <a:ext uri="{FF2B5EF4-FFF2-40B4-BE49-F238E27FC236}">
                <a16:creationId xmlns:a16="http://schemas.microsoft.com/office/drawing/2014/main" id="{B9678D8A-8490-B6D1-B258-146B6892E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0292" y="202246"/>
            <a:ext cx="1225355" cy="743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8">
            <a:extLst>
              <a:ext uri="{FF2B5EF4-FFF2-40B4-BE49-F238E27FC236}">
                <a16:creationId xmlns:a16="http://schemas.microsoft.com/office/drawing/2014/main" id="{5D11C817-1B0C-4F55-AADC-43F2FF910E36}"/>
              </a:ext>
            </a:extLst>
          </p:cNvPr>
          <p:cNvSpPr txBox="1"/>
          <p:nvPr/>
        </p:nvSpPr>
        <p:spPr>
          <a:xfrm>
            <a:off x="7026812" y="4485031"/>
            <a:ext cx="463471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HFM web site, under resources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Procedure_on_HFM_Budget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Procedure_on_HFM_PRE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Procedure_on_HFM_Collaborations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79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C3BE25-5C43-FF42-4F49-07AE4F717B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A36461-8983-F1A5-CEDF-FFCCD59B63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/>
          </a:bodyPr>
          <a:lstStyle/>
          <a:p>
            <a:r>
              <a:rPr lang="fr-CH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fr-CH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fr-CH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structured</a:t>
            </a:r>
            <a:r>
              <a:rPr lang="fr-CH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CH" sz="2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</a:t>
            </a:r>
            <a:r>
              <a:rPr lang="fr-CH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levels</a:t>
            </a:r>
            <a:endParaRPr lang="fr-CH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MOU/MOC,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general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stating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institute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 and CERN set a collaboration</a:t>
            </a:r>
          </a:p>
          <a:p>
            <a:pPr lvl="2"/>
            <a:r>
              <a:rPr lang="fr-CH" sz="1949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Addendum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MOU: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call the </a:t>
            </a:r>
            <a:r>
              <a:rPr lang="fr-CH" sz="1949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 agreement 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KExxxx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KNxxxx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stating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done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for how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much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money (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usually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called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collaboration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agreeement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2"/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sometimes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relevant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details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in the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appendix</a:t>
            </a:r>
            <a:endParaRPr lang="fr-CH" sz="194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/>
            <a:r>
              <a:rPr lang="fr-CH" sz="1649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Amandement</a:t>
            </a:r>
            <a:r>
              <a:rPr lang="fr-CH" sz="1649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Addendum</a:t>
            </a:r>
            <a:r>
              <a:rPr lang="fr-CH" sz="16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CH" sz="16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fr-CH" sz="16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modifications of the collaboration agreement, for instance to </a:t>
            </a:r>
            <a:r>
              <a:rPr lang="fr-CH" sz="16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extend</a:t>
            </a:r>
            <a:r>
              <a:rPr lang="fr-CH" sz="16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or to change the scope, or </a:t>
            </a:r>
            <a:r>
              <a:rPr lang="fr-CH" sz="16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modify</a:t>
            </a:r>
            <a:r>
              <a:rPr lang="fr-CH" sz="16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6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financial</a:t>
            </a:r>
            <a:r>
              <a:rPr lang="fr-CH" sz="16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aspects</a:t>
            </a:r>
          </a:p>
          <a:p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Please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fully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aware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original CA (addendum), and successive modifications (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amandements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Read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them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carefully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Official versions are in AIS – check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have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acess</a:t>
            </a:r>
            <a:endParaRPr lang="fr-CH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Link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given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https://hfm.web.cern.ch/hfm-programme-structure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big table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AEE8DF5-671F-F1B9-78B7-6D32F93AD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 agreements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8B29ED0-28E1-525A-7446-6E1EF7A754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June 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DA7DDC4-C458-3235-FCB3-903A98A82F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100BB4D-9D3D-8512-701F-C02A52A89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21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225C03-AEC3-8524-7C7F-78FCD03C6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/>
          </a:bodyPr>
          <a:lstStyle/>
          <a:p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Steering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Committee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body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follows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collaboration agreement and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approves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variations of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deliverables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schedule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budget</a:t>
            </a: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technical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coordinators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not part of the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steering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committee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but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systematically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invited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contribution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important</a:t>
            </a: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carefully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the collaboration agreement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who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the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members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SC (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usually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three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CERN, i.e. ASH, PL and DH, and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collaboration)</a:t>
            </a:r>
          </a:p>
          <a:p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SC’s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should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take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place once a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year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however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for HFM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has not been the case (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next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slide)</a:t>
            </a:r>
          </a:p>
          <a:p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plan to have one SC per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year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in a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quite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short format (2 h) and by default on zoom</a:t>
            </a:r>
          </a:p>
          <a:p>
            <a:pPr lvl="1"/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Until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now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in 2025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five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PSI,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UniGe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KIT, CIEMAT, INFN, plus CEA in June</a:t>
            </a: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Exceptions are possible, i.e. </a:t>
            </a:r>
          </a:p>
          <a:p>
            <a:pPr lvl="2"/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 in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person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2"/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frequent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SC if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there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special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decisions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milestones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achieve</a:t>
            </a:r>
            <a:endParaRPr lang="fr-CH" sz="194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1" indent="0">
              <a:buNone/>
            </a:pP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AAA65A7-7BD2-B6FD-AA22-6CB81E5EF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Steering committees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F6E2DC6-40D4-09F6-3DBA-929B51F314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June 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B562841-1B69-18E4-A5B6-A705142B0E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984EB87-17E3-BDCD-1847-5305FEF923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419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67DEDD-CA4C-D435-1446-C0C62EFAB8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456F-6348-6888-D19C-68A804B9B6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/>
          </a:bodyPr>
          <a:lstStyle/>
          <a:p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List of the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steering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committees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HFM</a:t>
            </a: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meeting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properly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stored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indico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minutes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uploaded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EDMS (action to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strictly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followed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have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access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all the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historical</a:t>
            </a:r>
            <a:endParaRPr lang="fr-CH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1" indent="0">
              <a:buNone/>
            </a:pP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CABCC4E-A726-3764-93B7-823617F27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Steering committees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1BD6B9D-5136-18B9-9C60-E4F257F410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June 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F08AA8F-19C2-DC09-7A8B-4B717DAD87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6603BFF-4623-8B5D-2070-7F2BD4B523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13AC7ACA-6DC7-C590-1289-4BE5467DFE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2329554"/>
              </p:ext>
            </p:extLst>
          </p:nvPr>
        </p:nvGraphicFramePr>
        <p:xfrm>
          <a:off x="454857" y="2742567"/>
          <a:ext cx="11281738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4395">
                  <a:extLst>
                    <a:ext uri="{9D8B030D-6E8A-4147-A177-3AD203B41FA5}">
                      <a16:colId xmlns:a16="http://schemas.microsoft.com/office/drawing/2014/main" val="2774778303"/>
                    </a:ext>
                  </a:extLst>
                </a:gridCol>
                <a:gridCol w="2549562">
                  <a:extLst>
                    <a:ext uri="{9D8B030D-6E8A-4147-A177-3AD203B41FA5}">
                      <a16:colId xmlns:a16="http://schemas.microsoft.com/office/drawing/2014/main" val="122338707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614293186"/>
                    </a:ext>
                  </a:extLst>
                </a:gridCol>
                <a:gridCol w="1355464">
                  <a:extLst>
                    <a:ext uri="{9D8B030D-6E8A-4147-A177-3AD203B41FA5}">
                      <a16:colId xmlns:a16="http://schemas.microsoft.com/office/drawing/2014/main" val="2745279238"/>
                    </a:ext>
                  </a:extLst>
                </a:gridCol>
                <a:gridCol w="1011218">
                  <a:extLst>
                    <a:ext uri="{9D8B030D-6E8A-4147-A177-3AD203B41FA5}">
                      <a16:colId xmlns:a16="http://schemas.microsoft.com/office/drawing/2014/main" val="4204068636"/>
                    </a:ext>
                  </a:extLst>
                </a:gridCol>
                <a:gridCol w="1409252">
                  <a:extLst>
                    <a:ext uri="{9D8B030D-6E8A-4147-A177-3AD203B41FA5}">
                      <a16:colId xmlns:a16="http://schemas.microsoft.com/office/drawing/2014/main" val="505424898"/>
                    </a:ext>
                  </a:extLst>
                </a:gridCol>
                <a:gridCol w="1021977">
                  <a:extLst>
                    <a:ext uri="{9D8B030D-6E8A-4147-A177-3AD203B41FA5}">
                      <a16:colId xmlns:a16="http://schemas.microsoft.com/office/drawing/2014/main" val="363803462"/>
                    </a:ext>
                  </a:extLst>
                </a:gridCol>
                <a:gridCol w="2065470">
                  <a:extLst>
                    <a:ext uri="{9D8B030D-6E8A-4147-A177-3AD203B41FA5}">
                      <a16:colId xmlns:a16="http://schemas.microsoft.com/office/drawing/2014/main" val="4700637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663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https://indico.cern.ch/category/15431/</a:t>
                      </a:r>
                      <a:r>
                        <a:rPr lang="fr-FR" sz="11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Nov</a:t>
                      </a:r>
                      <a:endParaRPr lang="fr-FR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May/</a:t>
                      </a:r>
                      <a:r>
                        <a:rPr lang="fr-FR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Oct</a:t>
                      </a:r>
                      <a:endParaRPr lang="fr-FR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13285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CIEMAT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3"/>
                        </a:rPr>
                        <a:t>https://indico.cern.ch/category/15432/</a:t>
                      </a:r>
                      <a:r>
                        <a:rPr lang="fr-FR" sz="11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80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4"/>
                        </a:rPr>
                        <a:t>https://indico.cern.ch/category/15427/</a:t>
                      </a:r>
                      <a:r>
                        <a:rPr lang="fr-FR" sz="11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7484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UniGe</a:t>
                      </a:r>
                      <a:endParaRPr lang="fr-FR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5"/>
                        </a:rPr>
                        <a:t>https://indico.cern.ch/category/15433/</a:t>
                      </a:r>
                      <a:r>
                        <a:rPr lang="fr-FR" sz="11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Feb</a:t>
                      </a:r>
                      <a:endParaRPr lang="fr-FR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Apr</a:t>
                      </a:r>
                      <a:endParaRPr lang="fr-FR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90690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6"/>
                        </a:rPr>
                        <a:t>https://indico.cern.ch/category/15430/</a:t>
                      </a:r>
                      <a:r>
                        <a:rPr lang="fr-FR" sz="11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Jun/</a:t>
                      </a:r>
                      <a:r>
                        <a:rPr lang="fr-FR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Oct</a:t>
                      </a:r>
                      <a:endParaRPr lang="fr-FR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Jun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4568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5"/>
                        </a:rPr>
                        <a:t>https://indico.cern.ch/category/15433/</a:t>
                      </a:r>
                      <a:r>
                        <a:rPr lang="fr-FR" sz="11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Apr</a:t>
                      </a:r>
                      <a:endParaRPr lang="fr-FR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2127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2798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A0F811-BC86-295B-4881-15679FB59E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8C116E-BF2F-063B-6BE9-23E1600F8C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/>
          </a:bodyPr>
          <a:lstStyle/>
          <a:p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Agenda of the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steering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committee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/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Technical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advancement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collaboration WPL)</a:t>
            </a:r>
          </a:p>
          <a:p>
            <a:pPr lvl="1"/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Comments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CERN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technical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coordinator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/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Status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budget and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invoicing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program office)</a:t>
            </a:r>
          </a:p>
          <a:p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Slides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technical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coordinator</a:t>
            </a: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more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2-3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unless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special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cases – 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not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repeat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technical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advancement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given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the WPL</a:t>
            </a:r>
          </a:p>
          <a:p>
            <a:pPr lvl="1"/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Send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PL/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discuss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steering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committee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together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main points</a:t>
            </a: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Put in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evidence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advancements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delays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critical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issues 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(e.g. interfaces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CERN,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Report the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list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deliverables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collaboration agreement,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delivery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dates for the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past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updated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the future (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Table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above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Report on the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advancement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CERN in-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kind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contribution</a:t>
            </a: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D02421D-952B-2B99-EE7B-0AC596157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Steering committees: agenda and TC contribution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88C26F4-93A4-3663-C4BD-F56B6DC21A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June 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F8966B-9B93-C242-C4E7-5529D009B0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8028935-DB2C-2DB1-37D4-B759625490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915B0C45-4AE1-9C59-F23B-ACAD7F6C73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722582"/>
              </p:ext>
            </p:extLst>
          </p:nvPr>
        </p:nvGraphicFramePr>
        <p:xfrm>
          <a:off x="7148948" y="1400535"/>
          <a:ext cx="4681981" cy="156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162">
                  <a:extLst>
                    <a:ext uri="{9D8B030D-6E8A-4147-A177-3AD203B41FA5}">
                      <a16:colId xmlns:a16="http://schemas.microsoft.com/office/drawing/2014/main" val="1093578853"/>
                    </a:ext>
                  </a:extLst>
                </a:gridCol>
                <a:gridCol w="1154787">
                  <a:extLst>
                    <a:ext uri="{9D8B030D-6E8A-4147-A177-3AD203B41FA5}">
                      <a16:colId xmlns:a16="http://schemas.microsoft.com/office/drawing/2014/main" val="2176579698"/>
                    </a:ext>
                  </a:extLst>
                </a:gridCol>
                <a:gridCol w="1141193">
                  <a:extLst>
                    <a:ext uri="{9D8B030D-6E8A-4147-A177-3AD203B41FA5}">
                      <a16:colId xmlns:a16="http://schemas.microsoft.com/office/drawing/2014/main" val="3699326371"/>
                    </a:ext>
                  </a:extLst>
                </a:gridCol>
                <a:gridCol w="1157266">
                  <a:extLst>
                    <a:ext uri="{9D8B030D-6E8A-4147-A177-3AD203B41FA5}">
                      <a16:colId xmlns:a16="http://schemas.microsoft.com/office/drawing/2014/main" val="3930183784"/>
                    </a:ext>
                  </a:extLst>
                </a:gridCol>
                <a:gridCol w="856573">
                  <a:extLst>
                    <a:ext uri="{9D8B030D-6E8A-4147-A177-3AD203B41FA5}">
                      <a16:colId xmlns:a16="http://schemas.microsoft.com/office/drawing/2014/main" val="15658180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Dates </a:t>
                      </a:r>
                      <a:r>
                        <a:rPr lang="fr-FR" sz="1200" b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given</a:t>
                      </a: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 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Dates last SC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Dates </a:t>
                      </a:r>
                      <a:r>
                        <a:rPr lang="fr-FR" sz="1200" b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Invoiced</a:t>
                      </a:r>
                      <a:endParaRPr lang="fr-FR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1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June 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September</a:t>
                      </a:r>
                      <a:r>
                        <a:rPr lang="fr-FR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November</a:t>
                      </a:r>
                      <a:r>
                        <a:rPr lang="fr-FR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546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November</a:t>
                      </a:r>
                      <a:r>
                        <a:rPr lang="fr-FR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January</a:t>
                      </a:r>
                      <a:r>
                        <a:rPr lang="fr-FR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March 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50636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77003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7468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B25364-7DB6-B6AB-1578-FE7C085FB2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E5A5A-40F6-FD8D-1E33-DC569D1F8C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/>
          </a:bodyPr>
          <a:lstStyle/>
          <a:p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Minutes</a:t>
            </a: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Minutes are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prepared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program office (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more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 pages 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should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synthetic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advancements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of the issues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discussed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of the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decisions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taken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Minutes are 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reviewed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by PL, TC and WPL </a:t>
            </a:r>
          </a:p>
          <a:p>
            <a:pPr lvl="1"/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Then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go in EDMS for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comments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GL, and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approval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SC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members</a:t>
            </a:r>
            <a:endParaRPr lang="fr-CH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should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make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all efforts to have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them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approved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rapidly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(in one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month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7431" indent="0">
              <a:buNone/>
            </a:pP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8E5412F-91AD-87AB-4586-8229FC865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Steering committees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45D431E-6C52-2EF3-7750-133FEC9C29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June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B6C8E9D-7E87-CCEA-400C-F83443187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80D517E-DBCC-17B9-3B10-7B75DAB83D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776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97217F-E28D-2C25-51FB-6D1DC61E7A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3AE28D-EE3E-57B6-FD3E-5D03A3C16F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/>
          </a:bodyPr>
          <a:lstStyle/>
          <a:p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 of the budget codes for collaboration</a:t>
            </a: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XXXXX: 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CERN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monetary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contribution 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CERN to collaboration)</a:t>
            </a:r>
          </a:p>
          <a:p>
            <a:pPr lvl="2"/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should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CERN has to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pay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collaboration</a:t>
            </a: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XXXXY: 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CERN in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kind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contribution</a:t>
            </a:r>
          </a:p>
          <a:p>
            <a:pPr lvl="2"/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GOODS: This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money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spent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via CERN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orders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components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delivered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the collaboration</a:t>
            </a:r>
          </a:p>
          <a:p>
            <a:pPr lvl="2"/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PERSONNEL: This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includes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CERN staff and MPA</a:t>
            </a:r>
          </a:p>
          <a:p>
            <a:pPr lvl="2"/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should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collaboration agreement</a:t>
            </a: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track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collaboration in-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kind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contribution,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BC’s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having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 real money</a:t>
            </a:r>
          </a:p>
          <a:p>
            <a:pPr lvl="2"/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 have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nothing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do on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done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track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contribution of the collaboration but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not CERN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funding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not part of the CtC</a:t>
            </a:r>
          </a:p>
          <a:p>
            <a:pPr lvl="1"/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Codes are 36xy3 (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monetary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x.y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36xy3 (CERN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material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WPx.y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the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existing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collaborations</a:t>
            </a:r>
          </a:p>
          <a:p>
            <a:pPr lvl="1"/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new collaborations 57 and 58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6AA828D-2517-220D-36BD-773751373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Budget control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02787AB-4C48-8684-61F3-15D422F8FA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June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6E41AA9-E7AB-3505-6D4E-7E69600B2D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9AE0084-6BBC-EBF0-6184-D2EE267E90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069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27B771-8A7F-DE48-F315-E565276B71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A0B64A-C977-2CDE-706A-381D61BDE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/>
          </a:bodyPr>
          <a:lstStyle/>
          <a:p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technical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coordinator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should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take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responsability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BC’s</a:t>
            </a: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should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aware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totals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CERN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monetary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CERN in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kind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fraction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has been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spent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invoiced</a:t>
            </a:r>
            <a:endParaRPr lang="fr-CH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 in CET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2"/>
            <a:r>
              <a:rPr lang="fr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have </a:t>
            </a:r>
            <a:r>
              <a:rPr lang="fr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access</a:t>
            </a:r>
            <a:r>
              <a:rPr lang="fr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rights</a:t>
            </a:r>
            <a:r>
              <a:rPr lang="fr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(if not, contact the PO)</a:t>
            </a:r>
          </a:p>
          <a:p>
            <a:pPr lvl="2"/>
            <a:r>
              <a:rPr lang="fr-CH" sz="1949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money </a:t>
            </a:r>
            <a:r>
              <a:rPr lang="fr-CH" sz="1949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949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in agreement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written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CA’s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successive modifications in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SC’s</a:t>
            </a:r>
            <a:endParaRPr lang="fr-CH" sz="194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1949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profile </a:t>
            </a:r>
            <a:r>
              <a:rPr lang="fr-CH" sz="1949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949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line </a:t>
            </a:r>
            <a:r>
              <a:rPr lang="fr-CH" sz="1949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949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949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deliverables</a:t>
            </a:r>
            <a:endParaRPr lang="fr-CH" sz="1949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Systematically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verify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milestones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invoiced</a:t>
            </a:r>
            <a:endParaRPr lang="fr-CH" sz="21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seems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strange</a:t>
            </a:r>
            <a:r>
              <a:rPr lang="fr-CH" sz="1949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but collaborations tend not to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invoice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creates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issues </a:t>
            </a:r>
            <a:r>
              <a:rPr lang="fr-CH" sz="194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94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budget</a:t>
            </a:r>
          </a:p>
          <a:p>
            <a:pPr marL="27431" indent="0">
              <a:buNone/>
            </a:pP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D5AA1BA-8595-E9AC-8DC0-077AD8B57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Budget control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BB0FA61-5998-F1FA-7526-6828D8846B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June 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81842C6-6ECB-4E22-A380-F0745DC812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641FA4B-DC97-F783-9325-44BCA62303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958809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13" ma:contentTypeDescription="Create a new document." ma:contentTypeScope="" ma:versionID="b317867c1978625a6c4e44ac88dffe37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bdb903fd557669ccc9e53064911f00b8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F59DEC-C772-496A-A8AE-DDD5767224B7}">
  <ds:schemaRefs>
    <ds:schemaRef ds:uri="a6163950-ed7b-45ff-a88b-85d0d03db3bc"/>
    <ds:schemaRef ds:uri="e24f2763-0e71-4812-94ad-3b15b8174d7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49F46D0-D22B-4A79-B6E1-793E4DA25814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a6163950-ed7b-45ff-a88b-85d0d03db3bc"/>
    <ds:schemaRef ds:uri="http://www.w3.org/XML/1998/namespace"/>
    <ds:schemaRef ds:uri="http://schemas.microsoft.com/office/2006/metadata/properties"/>
    <ds:schemaRef ds:uri="e24f2763-0e71-4812-94ad-3b15b8174d77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24</TotalTime>
  <Words>1401</Words>
  <Application>Microsoft Macintosh PowerPoint</Application>
  <PresentationFormat>Grand écran</PresentationFormat>
  <Paragraphs>204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Arial</vt:lpstr>
      <vt:lpstr>Calibri</vt:lpstr>
      <vt:lpstr>Rockwell Light</vt:lpstr>
      <vt:lpstr>Times New Roman</vt:lpstr>
      <vt:lpstr>HFM(4-3)</vt:lpstr>
      <vt:lpstr>Présentation PowerPoint</vt:lpstr>
      <vt:lpstr>Présentation PowerPoint</vt:lpstr>
      <vt:lpstr>Collaboration agreements</vt:lpstr>
      <vt:lpstr>Steering committees</vt:lpstr>
      <vt:lpstr>Steering committees</vt:lpstr>
      <vt:lpstr>Steering committees: agenda and TC contribution</vt:lpstr>
      <vt:lpstr>Steering committees</vt:lpstr>
      <vt:lpstr>Budget control</vt:lpstr>
      <vt:lpstr>Budget control</vt:lpstr>
      <vt:lpstr>Budget control</vt:lpstr>
      <vt:lpstr>Budget control</vt:lpstr>
      <vt:lpstr>Présentation PowerPoint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ezio todesco</cp:lastModifiedBy>
  <cp:revision>83</cp:revision>
  <cp:lastPrinted>2022-04-29T08:24:36Z</cp:lastPrinted>
  <dcterms:created xsi:type="dcterms:W3CDTF">2012-11-30T11:04:26Z</dcterms:created>
  <dcterms:modified xsi:type="dcterms:W3CDTF">2025-06-04T07:26:30Z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  <property fmtid="{D5CDD505-2E9C-101B-9397-08002B2CF9AE}" pid="4" name="MediaServiceImageTags">
    <vt:lpwstr/>
  </property>
</Properties>
</file>