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62" r:id="rId4"/>
    <p:sldId id="261" r:id="rId5"/>
    <p:sldId id="260" r:id="rId6"/>
    <p:sldId id="259" r:id="rId7"/>
    <p:sldId id="264" r:id="rId8"/>
    <p:sldId id="258" r:id="rId9"/>
    <p:sldId id="265" r:id="rId10"/>
    <p:sldId id="263" r:id="rId11"/>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p:restoredTop sz="94658"/>
  </p:normalViewPr>
  <p:slideViewPr>
    <p:cSldViewPr snapToGrid="0">
      <p:cViewPr varScale="1">
        <p:scale>
          <a:sx n="96" d="100"/>
          <a:sy n="96" d="100"/>
        </p:scale>
        <p:origin x="200" y="6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11C779-E0FA-694E-A837-5FE2A135D6B4}" type="datetimeFigureOut">
              <a:rPr lang="en-CH" smtClean="0"/>
              <a:t>04.06.2025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2D135C-974B-CD48-BB8C-1716D86A9B13}" type="slidenum">
              <a:rPr lang="en-CH" smtClean="0"/>
              <a:t>‹#›</a:t>
            </a:fld>
            <a:endParaRPr lang="en-CH"/>
          </a:p>
        </p:txBody>
      </p:sp>
    </p:spTree>
    <p:extLst>
      <p:ext uri="{BB962C8B-B14F-4D97-AF65-F5344CB8AC3E}">
        <p14:creationId xmlns:p14="http://schemas.microsoft.com/office/powerpoint/2010/main" val="1630828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42D135C-974B-CD48-BB8C-1716D86A9B13}" type="slidenum">
              <a:rPr lang="en-CH" smtClean="0"/>
              <a:t>10</a:t>
            </a:fld>
            <a:endParaRPr lang="en-CH"/>
          </a:p>
        </p:txBody>
      </p:sp>
    </p:spTree>
    <p:extLst>
      <p:ext uri="{BB962C8B-B14F-4D97-AF65-F5344CB8AC3E}">
        <p14:creationId xmlns:p14="http://schemas.microsoft.com/office/powerpoint/2010/main" val="323672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A87BC-5D28-4001-4B8A-90536F51D94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C61A53E4-9C82-4D24-1D30-4F90F6A32C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8ECF19A5-5187-1053-8531-7B62D3CAC0EC}"/>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4DD62F3E-6F67-CA08-471C-586E7BFFF26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0E22D4F-17C8-9432-D5E6-F55137701DE1}"/>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1959884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9AEEE-78B0-E455-1AB4-96833AEB4605}"/>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E0C56BD4-78E4-A9C8-B1C3-70AAE566529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9A382FF-C697-ACAD-DB4B-A9A3641FC019}"/>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CF6D93BE-9F58-D9E8-9041-B0617FB7AE5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CAE81AC-0E49-39FD-ED72-BFA60C535B96}"/>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3430307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517F72-3FDD-55F4-BBCB-539D93EB3F8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293624C-44C6-F30C-A4D3-1A6C15910C0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555F2689-86C9-E4DF-FA28-EAF578AC119D}"/>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652E74AB-903F-251B-D4D2-702710520F2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FE1B653-F380-CCE5-14B7-E11C481C5DF6}"/>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584926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454B-FF97-AE8C-F62F-6205ED6F31DE}"/>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AFB1656-2C1C-1A12-C4B3-2114ECF7697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733FD50-3476-A812-558A-46112C85EDC3}"/>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E68C7E7E-C103-9D39-9AC8-6B9800E7A4DE}"/>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E4CD97C-8B49-4C7C-42CA-4CBBE5DD69E5}"/>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597007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28C7A-3181-7C40-E77B-9778903224A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F25B383-43FE-0631-8DC4-EA05A74777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39F816C-F2F0-27EB-B9A3-E9A3200D7745}"/>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2DC489DF-C194-FE59-75EC-23658465793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7DC1C91-4375-6ED2-CDE5-A0A90849C929}"/>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3097337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1BCC6-46AA-EDC2-3188-4F03A00316F2}"/>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2B9B7BB5-CD5C-2DCC-8304-51416CD4807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04081B5A-E268-B1E7-2783-682A994CCCC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CCB4FF1B-BC05-863E-EA51-FE40E9318D05}"/>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6" name="Footer Placeholder 5">
            <a:extLst>
              <a:ext uri="{FF2B5EF4-FFF2-40B4-BE49-F238E27FC236}">
                <a16:creationId xmlns:a16="http://schemas.microsoft.com/office/drawing/2014/main" id="{E735D242-8DD8-EBB7-3B45-FCF952FAF39C}"/>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B4CCAD2-6E5F-4B88-ED98-BAB6AE34C092}"/>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2783388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71EC8-31F7-BAB3-7575-3F7C5294A779}"/>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4219F4A-7D93-B4DB-B649-B1524CA9B9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B2781B0-F7C4-F0C8-07C6-38B6B231FD9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9E66E058-437D-AADD-51DE-1407A36452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7E04D2A-8A9F-6E55-746C-60C228531DF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0BCEFCC4-2800-011A-F80A-7FD4C271ADDC}"/>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8" name="Footer Placeholder 7">
            <a:extLst>
              <a:ext uri="{FF2B5EF4-FFF2-40B4-BE49-F238E27FC236}">
                <a16:creationId xmlns:a16="http://schemas.microsoft.com/office/drawing/2014/main" id="{9DB9EE65-FA3A-07B3-448F-CD8E756CF85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DF5856C8-AC90-B92F-D7B8-A1AE9CF1123C}"/>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1549316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42A5D-0A17-6AB6-E61E-58134DE29D89}"/>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7E982E02-14C8-2943-3F5B-8021E4A0FEF1}"/>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4" name="Footer Placeholder 3">
            <a:extLst>
              <a:ext uri="{FF2B5EF4-FFF2-40B4-BE49-F238E27FC236}">
                <a16:creationId xmlns:a16="http://schemas.microsoft.com/office/drawing/2014/main" id="{6EF1EF23-0866-ED71-683F-AB78FEC1BC4D}"/>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1130E737-2002-F018-9A03-C0767666442B}"/>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804658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984AC3-4EFE-9CDE-8C3B-8B376CB04E73}"/>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3" name="Footer Placeholder 2">
            <a:extLst>
              <a:ext uri="{FF2B5EF4-FFF2-40B4-BE49-F238E27FC236}">
                <a16:creationId xmlns:a16="http://schemas.microsoft.com/office/drawing/2014/main" id="{3F6C90DA-F3D1-C4B2-1DD5-BEC01D044662}"/>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7609CC3-7BF9-3E03-B6E7-334928C7E9D6}"/>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1437080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0FF5B-A0B9-2A37-6AC9-F0EF2DD35B0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088A8D13-5607-2AFB-BCE1-521DB72981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AA102931-04FA-8402-A2CF-67785527C3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6894ED-6B8B-3EAF-5E83-F91C53144B71}"/>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6" name="Footer Placeholder 5">
            <a:extLst>
              <a:ext uri="{FF2B5EF4-FFF2-40B4-BE49-F238E27FC236}">
                <a16:creationId xmlns:a16="http://schemas.microsoft.com/office/drawing/2014/main" id="{8F822DEE-8E37-8E4D-6F34-CF48A088587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2451D075-B006-C1C4-A3D2-27D869FEE397}"/>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432137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6E7F-7B32-0305-DA75-8AB597E351B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3D549DCE-C736-4CA5-EED9-264E0941B6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1AA3D73E-2DF3-E079-8253-7EC1367277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F807DE9-0032-FD71-BF71-CE09311E7441}"/>
              </a:ext>
            </a:extLst>
          </p:cNvPr>
          <p:cNvSpPr>
            <a:spLocks noGrp="1"/>
          </p:cNvSpPr>
          <p:nvPr>
            <p:ph type="dt" sz="half" idx="10"/>
          </p:nvPr>
        </p:nvSpPr>
        <p:spPr/>
        <p:txBody>
          <a:bodyPr/>
          <a:lstStyle/>
          <a:p>
            <a:fld id="{5E949606-0BE2-D341-8833-DDF8B4B6D9BC}" type="datetimeFigureOut">
              <a:rPr lang="en-CH" smtClean="0"/>
              <a:t>04.06.2025</a:t>
            </a:fld>
            <a:endParaRPr lang="en-CH"/>
          </a:p>
        </p:txBody>
      </p:sp>
      <p:sp>
        <p:nvSpPr>
          <p:cNvPr id="6" name="Footer Placeholder 5">
            <a:extLst>
              <a:ext uri="{FF2B5EF4-FFF2-40B4-BE49-F238E27FC236}">
                <a16:creationId xmlns:a16="http://schemas.microsoft.com/office/drawing/2014/main" id="{0E7318A5-9D7F-3006-2946-A1749593D5F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4B5CD9F-216B-03AA-0831-A128B998C788}"/>
              </a:ext>
            </a:extLst>
          </p:cNvPr>
          <p:cNvSpPr>
            <a:spLocks noGrp="1"/>
          </p:cNvSpPr>
          <p:nvPr>
            <p:ph type="sldNum" sz="quarter" idx="12"/>
          </p:nvPr>
        </p:nvSpPr>
        <p:spPr/>
        <p:txBody>
          <a:bodyPr/>
          <a:lstStyle/>
          <a:p>
            <a:fld id="{9BB36D33-CED3-6743-9832-ECBDE6A03942}" type="slidenum">
              <a:rPr lang="en-CH" smtClean="0"/>
              <a:t>‹#›</a:t>
            </a:fld>
            <a:endParaRPr lang="en-CH"/>
          </a:p>
        </p:txBody>
      </p:sp>
    </p:spTree>
    <p:extLst>
      <p:ext uri="{BB962C8B-B14F-4D97-AF65-F5344CB8AC3E}">
        <p14:creationId xmlns:p14="http://schemas.microsoft.com/office/powerpoint/2010/main" val="2751665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719E95-DA01-27D0-D94B-ACC4C547BC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A1D0CE74-3FAD-0468-5185-55BF9081F0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BB18D2B9-F486-51F3-C94E-814D4B2DAF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949606-0BE2-D341-8833-DDF8B4B6D9BC}" type="datetimeFigureOut">
              <a:rPr lang="en-CH" smtClean="0"/>
              <a:t>04.06.2025</a:t>
            </a:fld>
            <a:endParaRPr lang="en-CH"/>
          </a:p>
        </p:txBody>
      </p:sp>
      <p:sp>
        <p:nvSpPr>
          <p:cNvPr id="5" name="Footer Placeholder 4">
            <a:extLst>
              <a:ext uri="{FF2B5EF4-FFF2-40B4-BE49-F238E27FC236}">
                <a16:creationId xmlns:a16="http://schemas.microsoft.com/office/drawing/2014/main" id="{8F79A8CF-16AF-8237-A2C1-4A3FAFF6B5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H"/>
          </a:p>
        </p:txBody>
      </p:sp>
      <p:sp>
        <p:nvSpPr>
          <p:cNvPr id="6" name="Slide Number Placeholder 5">
            <a:extLst>
              <a:ext uri="{FF2B5EF4-FFF2-40B4-BE49-F238E27FC236}">
                <a16:creationId xmlns:a16="http://schemas.microsoft.com/office/drawing/2014/main" id="{0D8750E7-DDDC-FE79-7A0F-921B7DC0D4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B36D33-CED3-6743-9832-ECBDE6A03942}" type="slidenum">
              <a:rPr lang="en-CH" smtClean="0"/>
              <a:t>‹#›</a:t>
            </a:fld>
            <a:endParaRPr lang="en-CH"/>
          </a:p>
        </p:txBody>
      </p:sp>
    </p:spTree>
    <p:extLst>
      <p:ext uri="{BB962C8B-B14F-4D97-AF65-F5344CB8AC3E}">
        <p14:creationId xmlns:p14="http://schemas.microsoft.com/office/powerpoint/2010/main" val="1190692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2D0FA-F612-00A9-BCDF-BB71F4E70F67}"/>
              </a:ext>
            </a:extLst>
          </p:cNvPr>
          <p:cNvSpPr>
            <a:spLocks noGrp="1"/>
          </p:cNvSpPr>
          <p:nvPr>
            <p:ph type="ctrTitle"/>
          </p:nvPr>
        </p:nvSpPr>
        <p:spPr/>
        <p:txBody>
          <a:bodyPr/>
          <a:lstStyle/>
          <a:p>
            <a:r>
              <a:rPr lang="en-CH" dirty="0"/>
              <a:t>Comparison LCC / GHC</a:t>
            </a:r>
            <a:br>
              <a:rPr lang="en-CH" dirty="0"/>
            </a:br>
            <a:r>
              <a:rPr lang="en-CH" dirty="0"/>
              <a:t>BI needs</a:t>
            </a:r>
          </a:p>
        </p:txBody>
      </p:sp>
      <p:sp>
        <p:nvSpPr>
          <p:cNvPr id="3" name="Subtitle 2">
            <a:extLst>
              <a:ext uri="{FF2B5EF4-FFF2-40B4-BE49-F238E27FC236}">
                <a16:creationId xmlns:a16="http://schemas.microsoft.com/office/drawing/2014/main" id="{BA1141C8-BF0C-9973-0BCD-D93A1E8A8421}"/>
              </a:ext>
            </a:extLst>
          </p:cNvPr>
          <p:cNvSpPr>
            <a:spLocks noGrp="1"/>
          </p:cNvSpPr>
          <p:nvPr>
            <p:ph type="subTitle" idx="1"/>
          </p:nvPr>
        </p:nvSpPr>
        <p:spPr/>
        <p:txBody>
          <a:bodyPr/>
          <a:lstStyle/>
          <a:p>
            <a:r>
              <a:rPr lang="en-CH" dirty="0"/>
              <a:t>Robert Kieffer 5th june 2025</a:t>
            </a:r>
          </a:p>
        </p:txBody>
      </p:sp>
    </p:spTree>
    <p:extLst>
      <p:ext uri="{BB962C8B-B14F-4D97-AF65-F5344CB8AC3E}">
        <p14:creationId xmlns:p14="http://schemas.microsoft.com/office/powerpoint/2010/main" val="3525541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9A123-6164-F815-D272-C939C586D9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F85839-4931-3B23-36F7-1E6C5AA949E9}"/>
              </a:ext>
            </a:extLst>
          </p:cNvPr>
          <p:cNvSpPr>
            <a:spLocks noGrp="1"/>
          </p:cNvSpPr>
          <p:nvPr>
            <p:ph type="title"/>
          </p:nvPr>
        </p:nvSpPr>
        <p:spPr/>
        <p:txBody>
          <a:bodyPr/>
          <a:lstStyle/>
          <a:p>
            <a:r>
              <a:rPr lang="en-CH" dirty="0"/>
              <a:t>Beamstrahlung (BS) monitoring and Lumi</a:t>
            </a:r>
          </a:p>
        </p:txBody>
      </p:sp>
      <p:sp>
        <p:nvSpPr>
          <p:cNvPr id="3" name="Content Placeholder 2">
            <a:extLst>
              <a:ext uri="{FF2B5EF4-FFF2-40B4-BE49-F238E27FC236}">
                <a16:creationId xmlns:a16="http://schemas.microsoft.com/office/drawing/2014/main" id="{CD5BCFAB-58E7-A6EA-1338-D378D4AF3471}"/>
              </a:ext>
            </a:extLst>
          </p:cNvPr>
          <p:cNvSpPr>
            <a:spLocks noGrp="1"/>
          </p:cNvSpPr>
          <p:nvPr>
            <p:ph idx="1"/>
          </p:nvPr>
        </p:nvSpPr>
        <p:spPr>
          <a:xfrm>
            <a:off x="838199" y="1825625"/>
            <a:ext cx="10836349" cy="4351338"/>
          </a:xfrm>
        </p:spPr>
        <p:txBody>
          <a:bodyPr>
            <a:normAutofit lnSpcReduction="10000"/>
          </a:bodyPr>
          <a:lstStyle/>
          <a:p>
            <a:pPr marL="0" indent="0">
              <a:buNone/>
            </a:pPr>
            <a:r>
              <a:rPr lang="en-CH" dirty="0"/>
              <a:t>Do we expect the same amount of BS radiation for both optics?</a:t>
            </a:r>
          </a:p>
          <a:p>
            <a:pPr marL="0" indent="0">
              <a:buNone/>
            </a:pPr>
            <a:endParaRPr lang="en-CH" dirty="0"/>
          </a:p>
          <a:p>
            <a:pPr marL="0" indent="0">
              <a:buNone/>
            </a:pPr>
            <a:r>
              <a:rPr lang="en-CH" dirty="0"/>
              <a:t>We would need the rate to be evaluated by the optics team (Jack ?) as he performed the simulations at the IP for GHC to evaluate the rate and spectrum of BS radiation.</a:t>
            </a:r>
          </a:p>
          <a:p>
            <a:pPr marL="0" indent="0">
              <a:buNone/>
            </a:pPr>
            <a:endParaRPr lang="en-CH" dirty="0"/>
          </a:p>
          <a:p>
            <a:pPr marL="0" indent="0">
              <a:buNone/>
            </a:pPr>
            <a:r>
              <a:rPr lang="en-CH" dirty="0"/>
              <a:t>Similarly for the expected rate of BhaBha events.</a:t>
            </a:r>
          </a:p>
          <a:p>
            <a:pPr marL="0" indent="0">
              <a:buNone/>
            </a:pPr>
            <a:endParaRPr lang="en-CH" dirty="0"/>
          </a:p>
          <a:p>
            <a:pPr marL="0" indent="0">
              <a:buNone/>
            </a:pPr>
            <a:r>
              <a:rPr lang="en-CH" dirty="0"/>
              <a:t>Do we expect large changes in filling scheme and bunch charge? (between GHC and LCC)</a:t>
            </a:r>
          </a:p>
          <a:p>
            <a:pPr marL="0" indent="0">
              <a:buNone/>
            </a:pPr>
            <a:endParaRPr lang="en-CH" dirty="0"/>
          </a:p>
          <a:p>
            <a:pPr marL="0" indent="0">
              <a:buNone/>
            </a:pPr>
            <a:endParaRPr lang="en-CH" dirty="0"/>
          </a:p>
        </p:txBody>
      </p:sp>
    </p:spTree>
    <p:extLst>
      <p:ext uri="{BB962C8B-B14F-4D97-AF65-F5344CB8AC3E}">
        <p14:creationId xmlns:p14="http://schemas.microsoft.com/office/powerpoint/2010/main" val="2776542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B6447-D2C3-6791-06C0-13AC68135A97}"/>
              </a:ext>
            </a:extLst>
          </p:cNvPr>
          <p:cNvSpPr>
            <a:spLocks noGrp="1"/>
          </p:cNvSpPr>
          <p:nvPr>
            <p:ph type="title"/>
          </p:nvPr>
        </p:nvSpPr>
        <p:spPr/>
        <p:txBody>
          <a:bodyPr/>
          <a:lstStyle/>
          <a:p>
            <a:r>
              <a:rPr lang="en-CH" dirty="0"/>
              <a:t>Questions to be adressed</a:t>
            </a:r>
          </a:p>
        </p:txBody>
      </p:sp>
      <p:sp>
        <p:nvSpPr>
          <p:cNvPr id="3" name="Content Placeholder 2">
            <a:extLst>
              <a:ext uri="{FF2B5EF4-FFF2-40B4-BE49-F238E27FC236}">
                <a16:creationId xmlns:a16="http://schemas.microsoft.com/office/drawing/2014/main" id="{73F7C9D1-663D-000A-5CE1-058F51575C87}"/>
              </a:ext>
            </a:extLst>
          </p:cNvPr>
          <p:cNvSpPr>
            <a:spLocks noGrp="1"/>
          </p:cNvSpPr>
          <p:nvPr>
            <p:ph idx="1"/>
          </p:nvPr>
        </p:nvSpPr>
        <p:spPr/>
        <p:txBody>
          <a:bodyPr>
            <a:normAutofit fontScale="92500"/>
          </a:bodyPr>
          <a:lstStyle/>
          <a:p>
            <a:r>
              <a:rPr lang="en-GB" dirty="0"/>
              <a:t>What are the prerequisites you need to perform the comparison?</a:t>
            </a:r>
            <a:br>
              <a:rPr lang="en-GB" dirty="0"/>
            </a:br>
            <a:r>
              <a:rPr lang="en-GB" dirty="0"/>
              <a:t>-&gt; For example, do you require a complete lattice description including technical and experimental insertions, a specific set of information and data?</a:t>
            </a:r>
          </a:p>
          <a:p>
            <a:r>
              <a:rPr lang="en-GB" dirty="0"/>
              <a:t>Do you require input from other teams and groups? </a:t>
            </a:r>
          </a:p>
          <a:p>
            <a:r>
              <a:rPr lang="en-GB" dirty="0"/>
              <a:t> What are the criteria under your scope of study that you consider relevant for the comparison? </a:t>
            </a:r>
          </a:p>
          <a:p>
            <a:r>
              <a:rPr lang="en-GB" dirty="0"/>
              <a:t> What output will your team or group provide as a result? How long do you estimate this will take you? </a:t>
            </a:r>
          </a:p>
          <a:p>
            <a:r>
              <a:rPr lang="en-GB" dirty="0"/>
              <a:t>Does the choice of optics have a significant impact on your activities?</a:t>
            </a:r>
          </a:p>
          <a:p>
            <a:endParaRPr lang="en-CH" dirty="0"/>
          </a:p>
        </p:txBody>
      </p:sp>
    </p:spTree>
    <p:extLst>
      <p:ext uri="{BB962C8B-B14F-4D97-AF65-F5344CB8AC3E}">
        <p14:creationId xmlns:p14="http://schemas.microsoft.com/office/powerpoint/2010/main" val="1145945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C80E7-CF43-AA21-8387-213CCB5F46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4A5427-B307-6D30-A21C-A7EA92CE124A}"/>
              </a:ext>
            </a:extLst>
          </p:cNvPr>
          <p:cNvSpPr>
            <a:spLocks noGrp="1"/>
          </p:cNvSpPr>
          <p:nvPr>
            <p:ph type="title"/>
          </p:nvPr>
        </p:nvSpPr>
        <p:spPr/>
        <p:txBody>
          <a:bodyPr/>
          <a:lstStyle/>
          <a:p>
            <a:r>
              <a:rPr lang="en-CH" dirty="0"/>
              <a:t>Systems for the collider ring</a:t>
            </a:r>
          </a:p>
        </p:txBody>
      </p:sp>
      <p:sp>
        <p:nvSpPr>
          <p:cNvPr id="5" name="Content Placeholder 4">
            <a:extLst>
              <a:ext uri="{FF2B5EF4-FFF2-40B4-BE49-F238E27FC236}">
                <a16:creationId xmlns:a16="http://schemas.microsoft.com/office/drawing/2014/main" id="{2B9465FF-AFD7-A434-68AE-B520A23E2E16}"/>
              </a:ext>
            </a:extLst>
          </p:cNvPr>
          <p:cNvSpPr>
            <a:spLocks noGrp="1"/>
          </p:cNvSpPr>
          <p:nvPr>
            <p:ph idx="1"/>
          </p:nvPr>
        </p:nvSpPr>
        <p:spPr/>
        <p:txBody>
          <a:bodyPr/>
          <a:lstStyle/>
          <a:p>
            <a:r>
              <a:rPr lang="en-CH" dirty="0"/>
              <a:t>BPM </a:t>
            </a:r>
          </a:p>
          <a:p>
            <a:r>
              <a:rPr lang="en-CH" dirty="0"/>
              <a:t>Beam Losses</a:t>
            </a:r>
          </a:p>
          <a:p>
            <a:r>
              <a:rPr lang="en-CH" dirty="0"/>
              <a:t>BCM and Tune</a:t>
            </a:r>
          </a:p>
          <a:p>
            <a:r>
              <a:rPr lang="en-CH" dirty="0"/>
              <a:t>Transverse profile (SR based)</a:t>
            </a:r>
          </a:p>
          <a:p>
            <a:r>
              <a:rPr lang="en-CH" dirty="0"/>
              <a:t>Longitudinal profile </a:t>
            </a:r>
          </a:p>
          <a:p>
            <a:r>
              <a:rPr lang="en-CH" dirty="0"/>
              <a:t>Lumi-monitors (BhaBha / Beamstrahlung)</a:t>
            </a:r>
          </a:p>
          <a:p>
            <a:r>
              <a:rPr lang="en-CH" dirty="0"/>
              <a:t>Polarimeter for energy calibration</a:t>
            </a:r>
          </a:p>
          <a:p>
            <a:endParaRPr lang="en-CH" dirty="0"/>
          </a:p>
          <a:p>
            <a:endParaRPr lang="en-CH" dirty="0"/>
          </a:p>
          <a:p>
            <a:endParaRPr lang="en-CH" dirty="0"/>
          </a:p>
        </p:txBody>
      </p:sp>
    </p:spTree>
    <p:extLst>
      <p:ext uri="{BB962C8B-B14F-4D97-AF65-F5344CB8AC3E}">
        <p14:creationId xmlns:p14="http://schemas.microsoft.com/office/powerpoint/2010/main" val="3746603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9DB4E-691C-23F1-D8F3-518D3CAE03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BC3633-EED0-C77D-04CF-555E995F5940}"/>
              </a:ext>
            </a:extLst>
          </p:cNvPr>
          <p:cNvSpPr>
            <a:spLocks noGrp="1"/>
          </p:cNvSpPr>
          <p:nvPr>
            <p:ph type="title"/>
          </p:nvPr>
        </p:nvSpPr>
        <p:spPr>
          <a:xfrm>
            <a:off x="0" y="0"/>
            <a:ext cx="10515600" cy="1325563"/>
          </a:xfrm>
        </p:spPr>
        <p:txBody>
          <a:bodyPr/>
          <a:lstStyle/>
          <a:p>
            <a:r>
              <a:rPr lang="en-CH" dirty="0"/>
              <a:t>Magnets list</a:t>
            </a:r>
          </a:p>
        </p:txBody>
      </p:sp>
      <p:pic>
        <p:nvPicPr>
          <p:cNvPr id="4" name="Picture 3" descr="A screenshot of a computer&#10;&#10;AI-generated content may be incorrect.">
            <a:extLst>
              <a:ext uri="{FF2B5EF4-FFF2-40B4-BE49-F238E27FC236}">
                <a16:creationId xmlns:a16="http://schemas.microsoft.com/office/drawing/2014/main" id="{4D8D1229-E6FC-36E7-0D08-84EEF96058DD}"/>
              </a:ext>
            </a:extLst>
          </p:cNvPr>
          <p:cNvPicPr>
            <a:picLocks noChangeAspect="1"/>
          </p:cNvPicPr>
          <p:nvPr/>
        </p:nvPicPr>
        <p:blipFill>
          <a:blip r:embed="rId2"/>
          <a:stretch>
            <a:fillRect/>
          </a:stretch>
        </p:blipFill>
        <p:spPr>
          <a:xfrm>
            <a:off x="3945" y="0"/>
            <a:ext cx="12184110" cy="6858000"/>
          </a:xfrm>
          <a:prstGeom prst="rect">
            <a:avLst/>
          </a:prstGeom>
        </p:spPr>
      </p:pic>
    </p:spTree>
    <p:extLst>
      <p:ext uri="{BB962C8B-B14F-4D97-AF65-F5344CB8AC3E}">
        <p14:creationId xmlns:p14="http://schemas.microsoft.com/office/powerpoint/2010/main" val="798274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60341-1F1A-4C23-2458-1E5E119416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6B8595-FDFF-1C3F-CF1F-8119B489A85A}"/>
              </a:ext>
            </a:extLst>
          </p:cNvPr>
          <p:cNvSpPr>
            <a:spLocks noGrp="1"/>
          </p:cNvSpPr>
          <p:nvPr>
            <p:ph type="title"/>
          </p:nvPr>
        </p:nvSpPr>
        <p:spPr>
          <a:xfrm>
            <a:off x="0" y="0"/>
            <a:ext cx="10515600" cy="1325563"/>
          </a:xfrm>
        </p:spPr>
        <p:txBody>
          <a:bodyPr/>
          <a:lstStyle/>
          <a:p>
            <a:r>
              <a:rPr lang="en-CH" dirty="0"/>
              <a:t>Magnets list</a:t>
            </a:r>
          </a:p>
        </p:txBody>
      </p:sp>
      <p:pic>
        <p:nvPicPr>
          <p:cNvPr id="5" name="Picture 4" descr="A screenshot of a computer&#10;&#10;AI-generated content may be incorrect.">
            <a:extLst>
              <a:ext uri="{FF2B5EF4-FFF2-40B4-BE49-F238E27FC236}">
                <a16:creationId xmlns:a16="http://schemas.microsoft.com/office/drawing/2014/main" id="{EB8975DB-6867-1AD1-02B1-2B4FEE2D05EE}"/>
              </a:ext>
            </a:extLst>
          </p:cNvPr>
          <p:cNvPicPr>
            <a:picLocks noChangeAspect="1"/>
          </p:cNvPicPr>
          <p:nvPr/>
        </p:nvPicPr>
        <p:blipFill>
          <a:blip r:embed="rId2"/>
          <a:stretch>
            <a:fillRect/>
          </a:stretch>
        </p:blipFill>
        <p:spPr>
          <a:xfrm>
            <a:off x="0" y="10160"/>
            <a:ext cx="12210116" cy="6847840"/>
          </a:xfrm>
          <a:prstGeom prst="rect">
            <a:avLst/>
          </a:prstGeom>
        </p:spPr>
      </p:pic>
    </p:spTree>
    <p:extLst>
      <p:ext uri="{BB962C8B-B14F-4D97-AF65-F5344CB8AC3E}">
        <p14:creationId xmlns:p14="http://schemas.microsoft.com/office/powerpoint/2010/main" val="2438986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1BBF5-6CFE-FE85-A502-B52388F7FD16}"/>
              </a:ext>
            </a:extLst>
          </p:cNvPr>
          <p:cNvSpPr>
            <a:spLocks noGrp="1"/>
          </p:cNvSpPr>
          <p:nvPr>
            <p:ph type="title"/>
          </p:nvPr>
        </p:nvSpPr>
        <p:spPr/>
        <p:txBody>
          <a:bodyPr/>
          <a:lstStyle/>
          <a:p>
            <a:r>
              <a:rPr lang="en-CH" dirty="0"/>
              <a:t>BPM</a:t>
            </a:r>
          </a:p>
        </p:txBody>
      </p:sp>
      <p:sp>
        <p:nvSpPr>
          <p:cNvPr id="3" name="Content Placeholder 2">
            <a:extLst>
              <a:ext uri="{FF2B5EF4-FFF2-40B4-BE49-F238E27FC236}">
                <a16:creationId xmlns:a16="http://schemas.microsoft.com/office/drawing/2014/main" id="{C5149C6A-E9CB-2335-64D4-807230F0C289}"/>
              </a:ext>
            </a:extLst>
          </p:cNvPr>
          <p:cNvSpPr>
            <a:spLocks noGrp="1"/>
          </p:cNvSpPr>
          <p:nvPr>
            <p:ph idx="1"/>
          </p:nvPr>
        </p:nvSpPr>
        <p:spPr/>
        <p:txBody>
          <a:bodyPr/>
          <a:lstStyle/>
          <a:p>
            <a:pPr marL="0" indent="0">
              <a:buNone/>
            </a:pPr>
            <a:r>
              <a:rPr lang="en-CH" dirty="0"/>
              <a:t>Since the number of arc quadrupoles in LCC reduce by 18% with respect to GHC, maybe the number of BPM scales accordingly?</a:t>
            </a:r>
          </a:p>
          <a:p>
            <a:pPr marL="0" indent="0">
              <a:buNone/>
            </a:pPr>
            <a:endParaRPr lang="en-CH" dirty="0"/>
          </a:p>
          <a:p>
            <a:pPr marL="0" indent="0">
              <a:buNone/>
            </a:pPr>
            <a:r>
              <a:rPr lang="en-CH" dirty="0"/>
              <a:t>Is a different BPM resolution required for different optics? Input needed from the optics team.</a:t>
            </a:r>
          </a:p>
        </p:txBody>
      </p:sp>
    </p:spTree>
    <p:extLst>
      <p:ext uri="{BB962C8B-B14F-4D97-AF65-F5344CB8AC3E}">
        <p14:creationId xmlns:p14="http://schemas.microsoft.com/office/powerpoint/2010/main" val="333484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1700D-E7D1-1C3A-54B3-C44E8365CA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52A688-1D57-AB81-7E08-2AC6B81B373E}"/>
              </a:ext>
            </a:extLst>
          </p:cNvPr>
          <p:cNvSpPr>
            <a:spLocks noGrp="1"/>
          </p:cNvSpPr>
          <p:nvPr>
            <p:ph type="title"/>
          </p:nvPr>
        </p:nvSpPr>
        <p:spPr/>
        <p:txBody>
          <a:bodyPr/>
          <a:lstStyle/>
          <a:p>
            <a:r>
              <a:rPr lang="en-CH" dirty="0"/>
              <a:t>BLM (From Belen)</a:t>
            </a:r>
          </a:p>
        </p:txBody>
      </p:sp>
      <p:sp>
        <p:nvSpPr>
          <p:cNvPr id="3" name="Content Placeholder 2">
            <a:extLst>
              <a:ext uri="{FF2B5EF4-FFF2-40B4-BE49-F238E27FC236}">
                <a16:creationId xmlns:a16="http://schemas.microsoft.com/office/drawing/2014/main" id="{DF38725D-DB74-31E4-720B-00F2E80DC1AD}"/>
              </a:ext>
            </a:extLst>
          </p:cNvPr>
          <p:cNvSpPr>
            <a:spLocks noGrp="1"/>
          </p:cNvSpPr>
          <p:nvPr>
            <p:ph idx="1"/>
          </p:nvPr>
        </p:nvSpPr>
        <p:spPr/>
        <p:txBody>
          <a:bodyPr/>
          <a:lstStyle/>
          <a:p>
            <a:pPr marL="0" indent="0">
              <a:buNone/>
            </a:pPr>
            <a:r>
              <a:rPr lang="en-GB" dirty="0"/>
              <a:t>Regarding the BLM system we are not that sensitive to the optics choice. We would only need to know the locations with higher beta functions, in particular outside the ARC to define where the BLMs need to be located (similarly to electronics) but otherwise the impact on the design itself is minimal. </a:t>
            </a:r>
          </a:p>
        </p:txBody>
      </p:sp>
    </p:spTree>
    <p:extLst>
      <p:ext uri="{BB962C8B-B14F-4D97-AF65-F5344CB8AC3E}">
        <p14:creationId xmlns:p14="http://schemas.microsoft.com/office/powerpoint/2010/main" val="4154180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23DB3-525F-12F6-77FE-C489D7CCCF51}"/>
              </a:ext>
            </a:extLst>
          </p:cNvPr>
          <p:cNvSpPr>
            <a:spLocks noGrp="1"/>
          </p:cNvSpPr>
          <p:nvPr>
            <p:ph type="title"/>
          </p:nvPr>
        </p:nvSpPr>
        <p:spPr/>
        <p:txBody>
          <a:bodyPr/>
          <a:lstStyle/>
          <a:p>
            <a:r>
              <a:rPr lang="en-CH" dirty="0"/>
              <a:t>Polarimeters</a:t>
            </a:r>
          </a:p>
        </p:txBody>
      </p:sp>
      <p:sp>
        <p:nvSpPr>
          <p:cNvPr id="3" name="Content Placeholder 2">
            <a:extLst>
              <a:ext uri="{FF2B5EF4-FFF2-40B4-BE49-F238E27FC236}">
                <a16:creationId xmlns:a16="http://schemas.microsoft.com/office/drawing/2014/main" id="{1E4FD67C-7383-4BF4-E770-26A94E2D3C19}"/>
              </a:ext>
            </a:extLst>
          </p:cNvPr>
          <p:cNvSpPr>
            <a:spLocks noGrp="1"/>
          </p:cNvSpPr>
          <p:nvPr>
            <p:ph idx="1"/>
          </p:nvPr>
        </p:nvSpPr>
        <p:spPr>
          <a:xfrm>
            <a:off x="838199" y="1825625"/>
            <a:ext cx="10836349" cy="4351338"/>
          </a:xfrm>
        </p:spPr>
        <p:txBody>
          <a:bodyPr>
            <a:normAutofit lnSpcReduction="10000"/>
          </a:bodyPr>
          <a:lstStyle/>
          <a:p>
            <a:pPr marL="0" indent="0">
              <a:buNone/>
            </a:pPr>
            <a:r>
              <a:rPr lang="en-CH" dirty="0"/>
              <a:t>The main difference for now between GHC and LCC is the fact that the polarimeter is not fitting in the LCC design.</a:t>
            </a:r>
          </a:p>
          <a:p>
            <a:pPr marL="0" indent="0">
              <a:buNone/>
            </a:pPr>
            <a:endParaRPr lang="en-CH" dirty="0"/>
          </a:p>
          <a:p>
            <a:pPr marL="0" indent="0">
              <a:buNone/>
            </a:pPr>
            <a:r>
              <a:rPr lang="en-CH" dirty="0"/>
              <a:t>What are the equilibrium polarisation level expected in both optics.</a:t>
            </a:r>
          </a:p>
          <a:p>
            <a:pPr marL="0" indent="0">
              <a:buNone/>
            </a:pPr>
            <a:endParaRPr lang="en-CH" dirty="0"/>
          </a:p>
          <a:p>
            <a:pPr marL="0" indent="0">
              <a:buNone/>
            </a:pPr>
            <a:r>
              <a:rPr lang="en-CH" b="1" dirty="0"/>
              <a:t>Changes needed from the LCC optics design team :</a:t>
            </a:r>
          </a:p>
          <a:p>
            <a:r>
              <a:rPr lang="en-CH" dirty="0"/>
              <a:t>Confirm the choice of the spectro dipole.</a:t>
            </a:r>
          </a:p>
          <a:p>
            <a:r>
              <a:rPr lang="en-CH" dirty="0"/>
              <a:t>Make space for the 2.5m long laser interaction chamber.</a:t>
            </a:r>
          </a:p>
          <a:p>
            <a:r>
              <a:rPr lang="en-CH" dirty="0"/>
              <a:t>Make space for the 70m free field propagation without any magnet.</a:t>
            </a:r>
          </a:p>
        </p:txBody>
      </p:sp>
    </p:spTree>
    <p:extLst>
      <p:ext uri="{BB962C8B-B14F-4D97-AF65-F5344CB8AC3E}">
        <p14:creationId xmlns:p14="http://schemas.microsoft.com/office/powerpoint/2010/main" val="1362922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AI-generated content may be incorrect.">
            <a:extLst>
              <a:ext uri="{FF2B5EF4-FFF2-40B4-BE49-F238E27FC236}">
                <a16:creationId xmlns:a16="http://schemas.microsoft.com/office/drawing/2014/main" id="{D20ACA6E-B418-A40C-B627-9B991848DF3D}"/>
              </a:ext>
            </a:extLst>
          </p:cNvPr>
          <p:cNvPicPr>
            <a:picLocks noChangeAspect="1"/>
          </p:cNvPicPr>
          <p:nvPr/>
        </p:nvPicPr>
        <p:blipFill>
          <a:blip r:embed="rId2"/>
          <a:stretch>
            <a:fillRect/>
          </a:stretch>
        </p:blipFill>
        <p:spPr>
          <a:xfrm>
            <a:off x="278295" y="167003"/>
            <a:ext cx="11577120" cy="6690997"/>
          </a:xfrm>
          <a:prstGeom prst="rect">
            <a:avLst/>
          </a:prstGeom>
        </p:spPr>
      </p:pic>
      <p:sp>
        <p:nvSpPr>
          <p:cNvPr id="6" name="TextBox 5">
            <a:extLst>
              <a:ext uri="{FF2B5EF4-FFF2-40B4-BE49-F238E27FC236}">
                <a16:creationId xmlns:a16="http://schemas.microsoft.com/office/drawing/2014/main" id="{CB52FADB-7D7C-1128-6A54-83B02940E15B}"/>
              </a:ext>
            </a:extLst>
          </p:cNvPr>
          <p:cNvSpPr txBox="1"/>
          <p:nvPr/>
        </p:nvSpPr>
        <p:spPr>
          <a:xfrm>
            <a:off x="477078" y="167003"/>
            <a:ext cx="2659318" cy="369332"/>
          </a:xfrm>
          <a:prstGeom prst="rect">
            <a:avLst/>
          </a:prstGeom>
          <a:noFill/>
        </p:spPr>
        <p:txBody>
          <a:bodyPr wrap="none" rtlCol="0">
            <a:spAutoFit/>
          </a:bodyPr>
          <a:lstStyle/>
          <a:p>
            <a:r>
              <a:rPr lang="en-CH" dirty="0"/>
              <a:t>Pantaleo FCC week 2024</a:t>
            </a:r>
          </a:p>
        </p:txBody>
      </p:sp>
      <p:sp>
        <p:nvSpPr>
          <p:cNvPr id="7" name="TextBox 6">
            <a:extLst>
              <a:ext uri="{FF2B5EF4-FFF2-40B4-BE49-F238E27FC236}">
                <a16:creationId xmlns:a16="http://schemas.microsoft.com/office/drawing/2014/main" id="{274220EA-A32C-419D-DF76-0D7A0600A046}"/>
              </a:ext>
            </a:extLst>
          </p:cNvPr>
          <p:cNvSpPr txBox="1"/>
          <p:nvPr/>
        </p:nvSpPr>
        <p:spPr>
          <a:xfrm>
            <a:off x="3558209" y="357917"/>
            <a:ext cx="1661096" cy="369332"/>
          </a:xfrm>
          <a:prstGeom prst="rect">
            <a:avLst/>
          </a:prstGeom>
          <a:noFill/>
        </p:spPr>
        <p:txBody>
          <a:bodyPr wrap="none" rtlCol="0">
            <a:spAutoFit/>
          </a:bodyPr>
          <a:lstStyle/>
          <a:p>
            <a:r>
              <a:rPr lang="en-CH" dirty="0"/>
              <a:t>Spectro Dipole</a:t>
            </a:r>
          </a:p>
        </p:txBody>
      </p:sp>
      <p:sp>
        <p:nvSpPr>
          <p:cNvPr id="8" name="TextBox 7">
            <a:extLst>
              <a:ext uri="{FF2B5EF4-FFF2-40B4-BE49-F238E27FC236}">
                <a16:creationId xmlns:a16="http://schemas.microsoft.com/office/drawing/2014/main" id="{97B077C5-28A7-83C1-9CEB-DF4D8EC527EA}"/>
              </a:ext>
            </a:extLst>
          </p:cNvPr>
          <p:cNvSpPr txBox="1"/>
          <p:nvPr/>
        </p:nvSpPr>
        <p:spPr>
          <a:xfrm>
            <a:off x="5687833" y="213169"/>
            <a:ext cx="1535998" cy="646331"/>
          </a:xfrm>
          <a:prstGeom prst="rect">
            <a:avLst/>
          </a:prstGeom>
          <a:noFill/>
        </p:spPr>
        <p:txBody>
          <a:bodyPr wrap="none" rtlCol="0">
            <a:spAutoFit/>
          </a:bodyPr>
          <a:lstStyle/>
          <a:p>
            <a:r>
              <a:rPr lang="en-CH" dirty="0"/>
              <a:t>Quadrupoles </a:t>
            </a:r>
          </a:p>
          <a:p>
            <a:r>
              <a:rPr lang="en-CH" dirty="0"/>
              <a:t>in the way</a:t>
            </a:r>
          </a:p>
        </p:txBody>
      </p:sp>
      <p:cxnSp>
        <p:nvCxnSpPr>
          <p:cNvPr id="10" name="Straight Arrow Connector 9">
            <a:extLst>
              <a:ext uri="{FF2B5EF4-FFF2-40B4-BE49-F238E27FC236}">
                <a16:creationId xmlns:a16="http://schemas.microsoft.com/office/drawing/2014/main" id="{A2F7109B-27CB-A423-874B-9BA67C01C1D6}"/>
              </a:ext>
            </a:extLst>
          </p:cNvPr>
          <p:cNvCxnSpPr/>
          <p:nvPr/>
        </p:nvCxnSpPr>
        <p:spPr>
          <a:xfrm flipH="1">
            <a:off x="3829878" y="721001"/>
            <a:ext cx="543339" cy="129332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9139CBDC-66C6-284F-56C2-7FB79EB9B76C}"/>
              </a:ext>
            </a:extLst>
          </p:cNvPr>
          <p:cNvCxnSpPr>
            <a:cxnSpLocks/>
          </p:cNvCxnSpPr>
          <p:nvPr/>
        </p:nvCxnSpPr>
        <p:spPr>
          <a:xfrm flipH="1">
            <a:off x="4373217" y="789953"/>
            <a:ext cx="1362953" cy="122437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E0155CA5-0A5E-C9D5-E166-20C065B06AB6}"/>
              </a:ext>
            </a:extLst>
          </p:cNvPr>
          <p:cNvCxnSpPr>
            <a:cxnSpLocks/>
          </p:cNvCxnSpPr>
          <p:nvPr/>
        </p:nvCxnSpPr>
        <p:spPr>
          <a:xfrm flipH="1">
            <a:off x="4114785" y="918163"/>
            <a:ext cx="1844913" cy="14592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66296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1399</TotalTime>
  <Words>422</Words>
  <Application>Microsoft Macintosh PowerPoint</Application>
  <PresentationFormat>Widescreen</PresentationFormat>
  <Paragraphs>47</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Comparison LCC / GHC BI needs</vt:lpstr>
      <vt:lpstr>Questions to be adressed</vt:lpstr>
      <vt:lpstr>Systems for the collider ring</vt:lpstr>
      <vt:lpstr>Magnets list</vt:lpstr>
      <vt:lpstr>Magnets list</vt:lpstr>
      <vt:lpstr>BPM</vt:lpstr>
      <vt:lpstr>BLM (From Belen)</vt:lpstr>
      <vt:lpstr>Polarimeters</vt:lpstr>
      <vt:lpstr>PowerPoint Presentation</vt:lpstr>
      <vt:lpstr>Beamstrahlung (BS) monitoring and Lumi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Kieffer</dc:creator>
  <cp:lastModifiedBy>Robert Kieffer</cp:lastModifiedBy>
  <cp:revision>7</cp:revision>
  <dcterms:created xsi:type="dcterms:W3CDTF">2025-06-04T09:28:06Z</dcterms:created>
  <dcterms:modified xsi:type="dcterms:W3CDTF">2025-06-05T08:47:14Z</dcterms:modified>
</cp:coreProperties>
</file>