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13" r:id="rId1"/>
  </p:sldMasterIdLst>
  <p:notesMasterIdLst>
    <p:notesMasterId r:id="rId22"/>
  </p:notesMasterIdLst>
  <p:handoutMasterIdLst>
    <p:handoutMasterId r:id="rId23"/>
  </p:handoutMasterIdLst>
  <p:sldIdLst>
    <p:sldId id="299" r:id="rId2"/>
    <p:sldId id="268" r:id="rId3"/>
    <p:sldId id="373" r:id="rId4"/>
    <p:sldId id="372" r:id="rId5"/>
    <p:sldId id="405" r:id="rId6"/>
    <p:sldId id="415" r:id="rId7"/>
    <p:sldId id="406" r:id="rId8"/>
    <p:sldId id="407" r:id="rId9"/>
    <p:sldId id="408" r:id="rId10"/>
    <p:sldId id="409" r:id="rId11"/>
    <p:sldId id="410" r:id="rId12"/>
    <p:sldId id="411" r:id="rId13"/>
    <p:sldId id="414" r:id="rId14"/>
    <p:sldId id="392" r:id="rId15"/>
    <p:sldId id="393" r:id="rId16"/>
    <p:sldId id="404" r:id="rId17"/>
    <p:sldId id="401" r:id="rId18"/>
    <p:sldId id="402" r:id="rId19"/>
    <p:sldId id="403" r:id="rId20"/>
    <p:sldId id="374" r:id="rId21"/>
  </p:sldIdLst>
  <p:sldSz cx="12192000" cy="6858000"/>
  <p:notesSz cx="7099300" cy="10234613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6203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2411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68618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4823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1031" algn="l" defTabSz="912411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37234" algn="l" defTabSz="912411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193433" algn="l" defTabSz="912411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49644" algn="l" defTabSz="912411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2">
          <p15:clr>
            <a:srgbClr val="A4A3A4"/>
          </p15:clr>
        </p15:guide>
        <p15:guide id="2" pos="223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33CC33"/>
    <a:srgbClr val="FFCC00"/>
    <a:srgbClr val="00FF00"/>
    <a:srgbClr val="FF0000"/>
    <a:srgbClr val="0099FF"/>
    <a:srgbClr val="336600"/>
    <a:srgbClr val="FF00FF"/>
    <a:srgbClr val="C2BAEC"/>
    <a:srgbClr val="B7AD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0A1B5D5-9B99-4C35-A422-299274C87663}" styleName="Mittlere Formatvorlage 1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Mittlere Formatvorlage 4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A107856-5554-42FB-B03E-39F5DBC370BA}" styleName="Mittlere Formatvorlage 4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AF606853-7671-496A-8E4F-DF71F8EC918B}" styleName="Dunkle Formatvorlage 1 - Akz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266" autoAdjust="0"/>
    <p:restoredTop sz="96024" autoAdjust="0"/>
  </p:normalViewPr>
  <p:slideViewPr>
    <p:cSldViewPr snapToObjects="1" showGuides="1">
      <p:cViewPr varScale="1">
        <p:scale>
          <a:sx n="78" d="100"/>
          <a:sy n="78" d="100"/>
        </p:scale>
        <p:origin x="548" y="6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 snapToObjects="1" showGuides="1">
      <p:cViewPr varScale="1">
        <p:scale>
          <a:sx n="80" d="100"/>
          <a:sy n="80" d="100"/>
        </p:scale>
        <p:origin x="-2484" y="-84"/>
      </p:cViewPr>
      <p:guideLst>
        <p:guide orient="horz" pos="3222"/>
        <p:guide pos="2235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525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211" tIns="48108" rIns="96211" bIns="48108" numCol="1" anchor="t" anchorCtr="0" compatLnSpc="1">
            <a:prstTxWarp prst="textNoShape">
              <a:avLst/>
            </a:prstTxWarp>
          </a:bodyPr>
          <a:lstStyle>
            <a:lvl1pPr algn="l" defTabSz="962192"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043" y="0"/>
            <a:ext cx="307525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211" tIns="48108" rIns="96211" bIns="48108" numCol="1" anchor="t" anchorCtr="0" compatLnSpc="1">
            <a:prstTxWarp prst="textNoShape">
              <a:avLst/>
            </a:prstTxWarp>
          </a:bodyPr>
          <a:lstStyle>
            <a:lvl1pPr algn="r" defTabSz="962192"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fld id="{F6A5A55E-1787-0C46-9325-5860B1859929}" type="datetime1">
              <a:rPr lang="de-DE" altLang="en-US" smtClean="0"/>
              <a:t>23.09.2025</a:t>
            </a:fld>
            <a:endParaRPr lang="en-US" alt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722882"/>
            <a:ext cx="307525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211" tIns="48108" rIns="96211" bIns="48108" numCol="1" anchor="b" anchorCtr="0" compatLnSpc="1">
            <a:prstTxWarp prst="textNoShape">
              <a:avLst/>
            </a:prstTxWarp>
          </a:bodyPr>
          <a:lstStyle>
            <a:lvl1pPr algn="l" defTabSz="962192"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r>
              <a:rPr lang="en-US" altLang="en-US"/>
              <a:t>Ladislav Andricek, MPI Munich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043" y="9722882"/>
            <a:ext cx="307525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211" tIns="48108" rIns="96211" bIns="48108" numCol="1" anchor="b" anchorCtr="0" compatLnSpc="1">
            <a:prstTxWarp prst="textNoShape">
              <a:avLst/>
            </a:prstTxWarp>
          </a:bodyPr>
          <a:lstStyle>
            <a:lvl1pPr algn="r" defTabSz="962192"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fld id="{E972FCF8-00BB-4F7E-A4D1-FE1EE099024C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01585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525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211" tIns="48108" rIns="96211" bIns="48108" numCol="1" anchor="t" anchorCtr="0" compatLnSpc="1">
            <a:prstTxWarp prst="textNoShape">
              <a:avLst/>
            </a:prstTxWarp>
          </a:bodyPr>
          <a:lstStyle>
            <a:lvl1pPr algn="l" defTabSz="962192"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043" y="0"/>
            <a:ext cx="307525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211" tIns="48108" rIns="96211" bIns="48108" numCol="1" anchor="t" anchorCtr="0" compatLnSpc="1">
            <a:prstTxWarp prst="textNoShape">
              <a:avLst/>
            </a:prstTxWarp>
          </a:bodyPr>
          <a:lstStyle>
            <a:lvl1pPr algn="r" defTabSz="962192"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fld id="{B339AE8A-A8DD-9546-99DC-198D37C3DC94}" type="datetime1">
              <a:rPr lang="de-DE" altLang="en-US" smtClean="0"/>
              <a:t>23.09.2025</a:t>
            </a:fld>
            <a:endParaRPr lang="en-US" alt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2875" y="768350"/>
            <a:ext cx="68199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5468" y="4861442"/>
            <a:ext cx="5208365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211" tIns="48108" rIns="96211" bIns="481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2882"/>
            <a:ext cx="307525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211" tIns="48108" rIns="96211" bIns="48108" numCol="1" anchor="b" anchorCtr="0" compatLnSpc="1">
            <a:prstTxWarp prst="textNoShape">
              <a:avLst/>
            </a:prstTxWarp>
          </a:bodyPr>
          <a:lstStyle>
            <a:lvl1pPr algn="l" defTabSz="962192"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r>
              <a:rPr lang="en-US" altLang="en-US"/>
              <a:t>Ladislav Andricek, MPI Munich</a:t>
            </a: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043" y="9722882"/>
            <a:ext cx="307525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211" tIns="48108" rIns="96211" bIns="48108" numCol="1" anchor="b" anchorCtr="0" compatLnSpc="1">
            <a:prstTxWarp prst="textNoShape">
              <a:avLst/>
            </a:prstTxWarp>
          </a:bodyPr>
          <a:lstStyle>
            <a:lvl1pPr algn="r" defTabSz="962192"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fld id="{F827CE9A-CA15-48DA-9922-958EA8F9BC48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7846226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620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2411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6861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482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1031" algn="l" defTabSz="91241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7234" algn="l" defTabSz="91241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3433" algn="l" defTabSz="91241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49644" algn="l" defTabSz="91241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27C4E421-DA88-4360-9916-61EF3E7E6500}" type="datetime1">
              <a:rPr lang="en-US" altLang="en-US" smtClean="0"/>
              <a:t>9/23/2025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 altLang="en-US"/>
              <a:t>Ladislav Andricek, MPI Munich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27CE9A-CA15-48DA-9922-958EA8F9BC48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3409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168825" y="6658578"/>
            <a:ext cx="4415367" cy="188912"/>
          </a:xfrm>
          <a:ln/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de-DE"/>
              <a:t>DRD7.6b Workshop, KIT, September 2025</a:t>
            </a:r>
            <a:endParaRPr lang="de-DE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Ladislav Andricek, MPG Halbleiterlabor</a:t>
            </a:r>
          </a:p>
        </p:txBody>
      </p:sp>
      <p:sp>
        <p:nvSpPr>
          <p:cNvPr id="6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52D20-2352-4749-B7C5-DD441254C40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idx="1"/>
          </p:nvPr>
        </p:nvSpPr>
        <p:spPr bwMode="auto">
          <a:xfrm>
            <a:off x="755651" y="1304652"/>
            <a:ext cx="10972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5750" indent="-285750">
              <a:buFont typeface="Wingdings 3" panose="05040102010807070707" pitchFamily="18" charset="2"/>
              <a:buChar char=""/>
              <a:defRPr/>
            </a:lvl1pPr>
            <a:lvl2pPr marL="715963" indent="-355600">
              <a:buFont typeface="Wingdings 3" panose="05040102010807070707" pitchFamily="18" charset="2"/>
              <a:buChar char=""/>
              <a:defRPr/>
            </a:lvl2pPr>
            <a:lvl3pPr marL="1254125" indent="-355600">
              <a:buSzPct val="100000"/>
              <a:buFont typeface="Wingdings 3" panose="05040102010807070707" pitchFamily="18" charset="2"/>
              <a:buChar char=""/>
              <a:defRPr sz="1400"/>
            </a:lvl3pPr>
            <a:lvl4pPr marL="1793875" indent="-355600">
              <a:buSzPct val="100000"/>
              <a:buFont typeface="Wingdings 3" panose="05040102010807070707" pitchFamily="18" charset="2"/>
              <a:buChar char=""/>
              <a:defRPr sz="1400"/>
            </a:lvl4pPr>
            <a:lvl5pPr marL="2332038" indent="-360363">
              <a:buSzPct val="100000"/>
              <a:buFont typeface="Wingdings 3" panose="05040102010807070707" pitchFamily="18" charset="2"/>
              <a:buChar char=""/>
              <a:defRPr sz="1400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39985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l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168825" y="6658578"/>
            <a:ext cx="4415367" cy="188912"/>
          </a:xfrm>
          <a:ln/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de-DE"/>
              <a:t>DRD7.6b Workshop, KIT, September 2025</a:t>
            </a:r>
            <a:endParaRPr lang="de-DE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Ladislav Andricek, MPG Halbleiterlabor</a:t>
            </a:r>
          </a:p>
        </p:txBody>
      </p:sp>
      <p:sp>
        <p:nvSpPr>
          <p:cNvPr id="6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52D20-2352-4749-B7C5-DD441254C40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idx="1"/>
          </p:nvPr>
        </p:nvSpPr>
        <p:spPr bwMode="auto">
          <a:xfrm>
            <a:off x="755651" y="1304652"/>
            <a:ext cx="10972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5750" indent="-285750">
              <a:buFont typeface="Wingdings 3" panose="05040102010807070707" pitchFamily="18" charset="2"/>
              <a:buChar char=""/>
              <a:defRPr/>
            </a:lvl1pPr>
            <a:lvl2pPr marL="715963" indent="-355600">
              <a:buFont typeface="Wingdings 3" panose="05040102010807070707" pitchFamily="18" charset="2"/>
              <a:buChar char=""/>
              <a:defRPr/>
            </a:lvl2pPr>
            <a:lvl3pPr marL="1254125" indent="-355600">
              <a:buSzPct val="100000"/>
              <a:buFont typeface="Wingdings 3" panose="05040102010807070707" pitchFamily="18" charset="2"/>
              <a:buChar char=""/>
              <a:defRPr sz="1400"/>
            </a:lvl3pPr>
            <a:lvl4pPr marL="1793875" indent="-355600">
              <a:buSzPct val="100000"/>
              <a:buFont typeface="Wingdings 3" panose="05040102010807070707" pitchFamily="18" charset="2"/>
              <a:buChar char=""/>
              <a:defRPr sz="1400"/>
            </a:lvl4pPr>
            <a:lvl5pPr marL="2332038" indent="-360363">
              <a:buSzPct val="100000"/>
              <a:buFont typeface="Wingdings 3" panose="05040102010807070707" pitchFamily="18" charset="2"/>
              <a:buChar char=""/>
              <a:defRPr sz="1400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21884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3859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698" name="Rectangle 2"/>
          <p:cNvSpPr>
            <a:spLocks noChangeArrowheads="1"/>
          </p:cNvSpPr>
          <p:nvPr userDrawn="1"/>
        </p:nvSpPr>
        <p:spPr bwMode="auto">
          <a:xfrm>
            <a:off x="158751" y="0"/>
            <a:ext cx="177800" cy="6669088"/>
          </a:xfrm>
          <a:prstGeom prst="rect">
            <a:avLst/>
          </a:prstGeom>
          <a:solidFill>
            <a:srgbClr val="C9DBD8"/>
          </a:solidFill>
          <a:ln w="9525">
            <a:solidFill>
              <a:srgbClr val="C9DBD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797699" name="Rectangle 3"/>
          <p:cNvSpPr>
            <a:spLocks noChangeArrowheads="1"/>
          </p:cNvSpPr>
          <p:nvPr userDrawn="1"/>
        </p:nvSpPr>
        <p:spPr bwMode="auto">
          <a:xfrm>
            <a:off x="336551" y="0"/>
            <a:ext cx="175683" cy="6858000"/>
          </a:xfrm>
          <a:prstGeom prst="rect">
            <a:avLst/>
          </a:prstGeom>
          <a:solidFill>
            <a:srgbClr val="E6F2F2"/>
          </a:solidFill>
          <a:ln w="9525">
            <a:solidFill>
              <a:srgbClr val="E6F2F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797700" name="Rectangle 4"/>
          <p:cNvSpPr>
            <a:spLocks noChangeArrowheads="1"/>
          </p:cNvSpPr>
          <p:nvPr userDrawn="1"/>
        </p:nvSpPr>
        <p:spPr bwMode="auto">
          <a:xfrm>
            <a:off x="0" y="6642100"/>
            <a:ext cx="12192000" cy="215900"/>
          </a:xfrm>
          <a:prstGeom prst="rect">
            <a:avLst/>
          </a:prstGeom>
          <a:solidFill>
            <a:srgbClr val="7CA6A6"/>
          </a:solidFill>
          <a:ln w="9525">
            <a:solidFill>
              <a:srgbClr val="7CA6A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015207" y="168495"/>
            <a:ext cx="87069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4008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Title</a:t>
            </a:r>
          </a:p>
        </p:txBody>
      </p:sp>
      <p:sp>
        <p:nvSpPr>
          <p:cNvPr id="797702" name="Rectangle 6"/>
          <p:cNvSpPr>
            <a:spLocks noChangeArrowheads="1"/>
          </p:cNvSpPr>
          <p:nvPr userDrawn="1"/>
        </p:nvSpPr>
        <p:spPr bwMode="auto">
          <a:xfrm>
            <a:off x="1" y="0"/>
            <a:ext cx="158751" cy="6669088"/>
          </a:xfrm>
          <a:prstGeom prst="rect">
            <a:avLst/>
          </a:prstGeom>
          <a:solidFill>
            <a:srgbClr val="7CA6A6"/>
          </a:solidFill>
          <a:ln w="9525">
            <a:solidFill>
              <a:srgbClr val="7CA6A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797703" name="Rectangle 7"/>
          <p:cNvSpPr>
            <a:spLocks noChangeArrowheads="1"/>
          </p:cNvSpPr>
          <p:nvPr userDrawn="1"/>
        </p:nvSpPr>
        <p:spPr bwMode="auto">
          <a:xfrm>
            <a:off x="0" y="-26988"/>
            <a:ext cx="12192000" cy="142876"/>
          </a:xfrm>
          <a:prstGeom prst="rect">
            <a:avLst/>
          </a:prstGeom>
          <a:solidFill>
            <a:srgbClr val="7CA6A6"/>
          </a:solidFill>
          <a:ln w="9525">
            <a:solidFill>
              <a:srgbClr val="7CA6A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797704" name="Line 8"/>
          <p:cNvSpPr>
            <a:spLocks noChangeShapeType="1"/>
          </p:cNvSpPr>
          <p:nvPr/>
        </p:nvSpPr>
        <p:spPr bwMode="auto">
          <a:xfrm flipV="1">
            <a:off x="395818" y="802511"/>
            <a:ext cx="10440723" cy="10949"/>
          </a:xfrm>
          <a:prstGeom prst="line">
            <a:avLst/>
          </a:prstGeom>
          <a:noFill/>
          <a:ln w="38100">
            <a:solidFill>
              <a:srgbClr val="E6F2F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79770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6851" y="6669088"/>
            <a:ext cx="4415367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0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DE"/>
              <a:t>DRD7.6b Workshop, KIT, September 2025</a:t>
            </a:r>
            <a:endParaRPr lang="de-DE" dirty="0"/>
          </a:p>
        </p:txBody>
      </p:sp>
      <p:sp>
        <p:nvSpPr>
          <p:cNvPr id="7977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723727" y="6666516"/>
            <a:ext cx="3395133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DE"/>
              <a:t>Ladislav Andricek, MPG Halbleiterlabor</a:t>
            </a:r>
          </a:p>
        </p:txBody>
      </p:sp>
      <p:sp>
        <p:nvSpPr>
          <p:cNvPr id="797709" name="Oval 13"/>
          <p:cNvSpPr>
            <a:spLocks noChangeArrowheads="1"/>
          </p:cNvSpPr>
          <p:nvPr userDrawn="1"/>
        </p:nvSpPr>
        <p:spPr bwMode="auto">
          <a:xfrm>
            <a:off x="651934" y="345146"/>
            <a:ext cx="269379" cy="263051"/>
          </a:xfrm>
          <a:prstGeom prst="ellipse">
            <a:avLst/>
          </a:prstGeom>
          <a:gradFill rotWithShape="1">
            <a:gsLst>
              <a:gs pos="0">
                <a:srgbClr val="7CA6A6">
                  <a:gamma/>
                  <a:shade val="46275"/>
                  <a:invGamma/>
                </a:srgbClr>
              </a:gs>
              <a:gs pos="50000">
                <a:srgbClr val="7CA6A6"/>
              </a:gs>
              <a:gs pos="100000">
                <a:srgbClr val="7CA6A6">
                  <a:gamma/>
                  <a:shade val="46275"/>
                  <a:invGamma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0" hangingPunct="0"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xfrm>
            <a:off x="5686987" y="6670896"/>
            <a:ext cx="607484" cy="1555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B76F9865-C8D1-41C0-A188-E3828898930B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66"/>
          <a:stretch/>
        </p:blipFill>
        <p:spPr>
          <a:xfrm>
            <a:off x="10892251" y="131083"/>
            <a:ext cx="1260421" cy="663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086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buSzPct val="150000"/>
        <a:defRPr sz="2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SzPct val="150000"/>
        <a:defRPr sz="20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SzPct val="150000"/>
        <a:defRPr sz="20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SzPct val="150000"/>
        <a:defRPr sz="20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SzPct val="150000"/>
        <a:defRPr sz="20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buSzPct val="150000"/>
        <a:defRPr sz="20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buSzPct val="150000"/>
        <a:defRPr sz="20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buSzPct val="150000"/>
        <a:defRPr sz="20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buSzPct val="150000"/>
        <a:defRPr sz="2000">
          <a:solidFill>
            <a:schemeClr val="tx2"/>
          </a:solidFill>
          <a:latin typeface="Tahoma" pitchFamily="34" charset="0"/>
        </a:defRPr>
      </a:lvl9pPr>
    </p:titleStyle>
    <p:bodyStyle>
      <a:lvl1pPr marL="812800" indent="-8128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168400" indent="-7112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3" panose="05040102010807070707" pitchFamily="18" charset="2"/>
        <a:buChar char="w"/>
        <a:defRPr sz="1400">
          <a:solidFill>
            <a:schemeClr val="tx1"/>
          </a:solidFill>
          <a:latin typeface="+mn-lt"/>
        </a:defRPr>
      </a:lvl2pPr>
      <a:lvl3pPr marL="1524000" indent="-609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50000"/>
        <a:buFont typeface="Wingdings 3" panose="05040102010807070707" pitchFamily="18" charset="2"/>
        <a:buChar char="9"/>
        <a:defRPr sz="1200">
          <a:solidFill>
            <a:schemeClr val="tx1"/>
          </a:solidFill>
          <a:latin typeface="+mn-lt"/>
        </a:defRPr>
      </a:lvl3pPr>
      <a:lvl4pPr marL="1879600" indent="-5080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50000"/>
        <a:buFont typeface="Wingdings 3" panose="05040102010807070707" pitchFamily="18" charset="2"/>
        <a:buChar char="9"/>
        <a:defRPr sz="1200">
          <a:solidFill>
            <a:schemeClr val="tx1"/>
          </a:solidFill>
          <a:latin typeface="+mn-lt"/>
        </a:defRPr>
      </a:lvl4pPr>
      <a:lvl5pPr marL="2336800" indent="-5080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50000"/>
        <a:buFont typeface="Wingdings 3" panose="05040102010807070707" pitchFamily="18" charset="2"/>
        <a:buChar char="9"/>
        <a:defRPr sz="1200">
          <a:solidFill>
            <a:schemeClr val="tx1"/>
          </a:solidFill>
          <a:latin typeface="+mn-lt"/>
        </a:defRPr>
      </a:lvl5pPr>
      <a:lvl6pPr marL="2794000" indent="-508000" algn="l" rtl="0" fontAlgn="base">
        <a:spcBef>
          <a:spcPct val="20000"/>
        </a:spcBef>
        <a:spcAft>
          <a:spcPct val="0"/>
        </a:spcAft>
        <a:buClr>
          <a:schemeClr val="tx1"/>
        </a:buClr>
        <a:defRPr sz="1200">
          <a:solidFill>
            <a:schemeClr val="tx1"/>
          </a:solidFill>
          <a:latin typeface="+mn-lt"/>
        </a:defRPr>
      </a:lvl6pPr>
      <a:lvl7pPr marL="3251200" indent="-508000" algn="l" rtl="0" fontAlgn="base">
        <a:spcBef>
          <a:spcPct val="20000"/>
        </a:spcBef>
        <a:spcAft>
          <a:spcPct val="0"/>
        </a:spcAft>
        <a:buClr>
          <a:schemeClr val="tx1"/>
        </a:buClr>
        <a:defRPr sz="1200">
          <a:solidFill>
            <a:schemeClr val="tx1"/>
          </a:solidFill>
          <a:latin typeface="+mn-lt"/>
        </a:defRPr>
      </a:lvl7pPr>
      <a:lvl8pPr marL="3708400" indent="-508000" algn="l" rtl="0" fontAlgn="base">
        <a:spcBef>
          <a:spcPct val="20000"/>
        </a:spcBef>
        <a:spcAft>
          <a:spcPct val="0"/>
        </a:spcAft>
        <a:buClr>
          <a:schemeClr val="tx1"/>
        </a:buClr>
        <a:defRPr sz="1200">
          <a:solidFill>
            <a:schemeClr val="tx1"/>
          </a:solidFill>
          <a:latin typeface="+mn-lt"/>
        </a:defRPr>
      </a:lvl8pPr>
      <a:lvl9pPr marL="4165600" indent="-508000" algn="l" rtl="0" fontAlgn="base">
        <a:spcBef>
          <a:spcPct val="20000"/>
        </a:spcBef>
        <a:spcAft>
          <a:spcPct val="0"/>
        </a:spcAft>
        <a:buClr>
          <a:schemeClr val="tx1"/>
        </a:buClr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6.gif"/><Relationship Id="rId10" Type="http://schemas.openxmlformats.org/officeDocument/2006/relationships/image" Target="../media/image40.png"/><Relationship Id="rId4" Type="http://schemas.openxmlformats.org/officeDocument/2006/relationships/image" Target="../media/image35.jpeg"/><Relationship Id="rId9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eeexplore.ieee.org/xpl/RecentIssue.jsp?punumber=16" TargetMode="External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hyperlink" Target="https://eps.ieee.org/technology/heterogeneous-integration-roadmap" TargetMode="External"/><Relationship Id="rId4" Type="http://schemas.openxmlformats.org/officeDocument/2006/relationships/hyperlink" Target="https://doi.org/10.1109/TED.2010.2099870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tiff"/><Relationship Id="rId3" Type="http://schemas.openxmlformats.org/officeDocument/2006/relationships/image" Target="../media/image3.gif"/><Relationship Id="rId7" Type="http://schemas.openxmlformats.org/officeDocument/2006/relationships/image" Target="../media/image7.pn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tif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Christopher Roth, </a:t>
            </a:r>
            <a:r>
              <a:rPr lang="de-DE" dirty="0"/>
              <a:t>MPG Halbleiterlabor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852D20-2352-4749-B7C5-DD441254C40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6" name="Rechteck 5"/>
          <p:cNvSpPr/>
          <p:nvPr/>
        </p:nvSpPr>
        <p:spPr>
          <a:xfrm>
            <a:off x="1955540" y="1306698"/>
            <a:ext cx="81369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i="1" dirty="0"/>
              <a:t/>
            </a:r>
            <a:br>
              <a:rPr lang="en-GB" sz="2000" b="1" i="1" dirty="0"/>
            </a:br>
            <a:r>
              <a:rPr lang="en-GB" sz="2000" b="1" dirty="0"/>
              <a:t>Post-processing, </a:t>
            </a:r>
            <a:r>
              <a:rPr lang="en-GB" sz="2000" b="1" i="0" dirty="0">
                <a:effectLst/>
                <a:latin typeface="+mn-lt"/>
              </a:rPr>
              <a:t>Assembly, and interconnection at MPG HLL: Status and Plans</a:t>
            </a:r>
            <a:endParaRPr lang="en-GB" sz="2000" b="1" i="1" dirty="0">
              <a:latin typeface="+mn-lt"/>
            </a:endParaRPr>
          </a:p>
        </p:txBody>
      </p:sp>
      <p:sp>
        <p:nvSpPr>
          <p:cNvPr id="12" name="Inhaltsplatzhalter 5"/>
          <p:cNvSpPr>
            <a:spLocks noGrp="1"/>
          </p:cNvSpPr>
          <p:nvPr>
            <p:ph idx="1"/>
          </p:nvPr>
        </p:nvSpPr>
        <p:spPr>
          <a:xfrm>
            <a:off x="4727848" y="2780928"/>
            <a:ext cx="3786624" cy="1872209"/>
          </a:xfrm>
        </p:spPr>
        <p:txBody>
          <a:bodyPr/>
          <a:lstStyle/>
          <a:p>
            <a:r>
              <a:rPr lang="en-US" dirty="0">
                <a:sym typeface="Wingdings" panose="05000000000000000000" pitchFamily="2" charset="2"/>
              </a:rPr>
              <a:t>Who we are</a:t>
            </a:r>
          </a:p>
          <a:p>
            <a:pPr marL="360363" lvl="1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r>
              <a:rPr lang="en-US" dirty="0" err="1" smtClean="0">
                <a:sym typeface="Wingdings" panose="05000000000000000000" pitchFamily="2" charset="2"/>
              </a:rPr>
              <a:t>Hetrogenous</a:t>
            </a:r>
            <a:r>
              <a:rPr lang="en-US" dirty="0" smtClean="0">
                <a:sym typeface="Wingdings" panose="05000000000000000000" pitchFamily="2" charset="2"/>
              </a:rPr>
              <a:t> integration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GB" dirty="0" smtClean="0"/>
              <a:t>Interposer </a:t>
            </a:r>
            <a:r>
              <a:rPr lang="en-GB" dirty="0" err="1"/>
              <a:t>PilotProject</a:t>
            </a:r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endParaRPr lang="en-US" sz="1100" i="1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endParaRPr lang="en-US" sz="1100" i="1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endParaRPr lang="en-US" sz="1100" i="1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endParaRPr lang="en-US" sz="1100" i="1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endParaRPr lang="en-US" sz="1100" i="1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endParaRPr lang="en-US" sz="1100" i="1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endParaRPr lang="en-US" sz="1100" i="1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endParaRPr lang="en-US" sz="1100" i="1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endParaRPr lang="en-US" sz="1100" i="1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endParaRPr lang="en-US" sz="1100" i="1" dirty="0">
              <a:sym typeface="Wingdings" panose="05000000000000000000" pitchFamily="2" charset="2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290119-3442-6E1F-6C0F-EE730979BD1E}"/>
              </a:ext>
            </a:extLst>
          </p:cNvPr>
          <p:cNvSpPr txBox="1"/>
          <p:nvPr/>
        </p:nvSpPr>
        <p:spPr>
          <a:xfrm>
            <a:off x="3955496" y="5575977"/>
            <a:ext cx="4984820" cy="55399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1200" i="1" dirty="0" smtClean="0">
                <a:latin typeface="+mn-lt"/>
                <a:sym typeface="Wingdings" panose="05000000000000000000" pitchFamily="2" charset="2"/>
              </a:rPr>
              <a:t>Christopher Roth</a:t>
            </a:r>
            <a:endParaRPr lang="en-US" sz="1200" i="1" dirty="0">
              <a:latin typeface="+mn-lt"/>
              <a:sym typeface="Wingdings" panose="05000000000000000000" pitchFamily="2" charset="2"/>
            </a:endParaRPr>
          </a:p>
          <a:p>
            <a:pPr marL="0" indent="0" algn="ctr">
              <a:buNone/>
            </a:pPr>
            <a:r>
              <a:rPr lang="en-US" sz="1200" i="1" dirty="0">
                <a:latin typeface="+mn-lt"/>
                <a:sym typeface="Wingdings" panose="05000000000000000000" pitchFamily="2" charset="2"/>
              </a:rPr>
              <a:t>for the team at the Semiconductor Laboratory of the Max Planck Society</a:t>
            </a:r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9690C067-04AB-5301-600C-C1C844434E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8825" y="6658578"/>
            <a:ext cx="4415367" cy="188912"/>
          </a:xfrm>
        </p:spPr>
        <p:txBody>
          <a:bodyPr/>
          <a:lstStyle/>
          <a:p>
            <a:pPr>
              <a:defRPr/>
            </a:pPr>
            <a:r>
              <a:rPr lang="de-DE" dirty="0"/>
              <a:t>DRD7.6b Workshop, </a:t>
            </a:r>
            <a:r>
              <a:rPr lang="de-DE" dirty="0" smtClean="0"/>
              <a:t>CERN, </a:t>
            </a:r>
            <a:r>
              <a:rPr lang="de-DE" dirty="0"/>
              <a:t>September 2025</a:t>
            </a:r>
          </a:p>
        </p:txBody>
      </p:sp>
    </p:spTree>
    <p:extLst>
      <p:ext uri="{BB962C8B-B14F-4D97-AF65-F5344CB8AC3E}">
        <p14:creationId xmlns:p14="http://schemas.microsoft.com/office/powerpoint/2010/main" val="419078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module assembly overview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852D20-2352-4749-B7C5-DD441254C40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18232" y="970372"/>
            <a:ext cx="8229600" cy="5652628"/>
          </a:xfrm>
          <a:prstGeom prst="rect">
            <a:avLst/>
          </a:prstGeom>
        </p:spPr>
        <p:txBody>
          <a:bodyPr/>
          <a:lstStyle>
            <a:lvl1pPr marL="812800" indent="-812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168400" indent="-711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3" panose="05040102010807070707" pitchFamily="18" charset="2"/>
              <a:buChar char="w"/>
              <a:defRPr sz="1400">
                <a:solidFill>
                  <a:schemeClr val="tx1"/>
                </a:solidFill>
                <a:latin typeface="+mn-lt"/>
              </a:defRPr>
            </a:lvl2pPr>
            <a:lvl3pPr marL="1524000" indent="-609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50000"/>
              <a:buFont typeface="Wingdings 3" panose="05040102010807070707" pitchFamily="18" charset="2"/>
              <a:buChar char="9"/>
              <a:defRPr sz="1200">
                <a:solidFill>
                  <a:schemeClr val="tx1"/>
                </a:solidFill>
                <a:latin typeface="+mn-lt"/>
              </a:defRPr>
            </a:lvl3pPr>
            <a:lvl4pPr marL="1879600" indent="-5080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50000"/>
              <a:buFont typeface="Wingdings 3" panose="05040102010807070707" pitchFamily="18" charset="2"/>
              <a:buChar char="9"/>
              <a:defRPr sz="1200">
                <a:solidFill>
                  <a:schemeClr val="tx1"/>
                </a:solidFill>
                <a:latin typeface="+mn-lt"/>
              </a:defRPr>
            </a:lvl4pPr>
            <a:lvl5pPr marL="2336800" indent="-5080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50000"/>
              <a:buFont typeface="Wingdings 3" panose="05040102010807070707" pitchFamily="18" charset="2"/>
              <a:buChar char="9"/>
              <a:defRPr sz="1200">
                <a:solidFill>
                  <a:schemeClr val="tx1"/>
                </a:solidFill>
                <a:latin typeface="+mn-lt"/>
              </a:defRPr>
            </a:lvl5pPr>
            <a:lvl6pPr marL="2794000" indent="-5080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+mn-lt"/>
              </a:defRPr>
            </a:lvl6pPr>
            <a:lvl7pPr marL="3251200" indent="-5080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+mn-lt"/>
              </a:defRPr>
            </a:lvl7pPr>
            <a:lvl8pPr marL="3708400" indent="-5080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+mn-lt"/>
              </a:defRPr>
            </a:lvl8pPr>
            <a:lvl9pPr marL="4165600" indent="-5080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sz="1400" kern="0" dirty="0">
                <a:latin typeface="Segoe UI Symbol" panose="020B0502040204020203" pitchFamily="34" charset="0"/>
                <a:ea typeface="Segoe UI Symbol" panose="020B0502040204020203" pitchFamily="34" charset="0"/>
              </a:rPr>
              <a:t>Flip Chip </a:t>
            </a:r>
            <a:r>
              <a:rPr lang="de-DE" sz="1400" kern="0" dirty="0" err="1">
                <a:latin typeface="Segoe UI Symbol" panose="020B0502040204020203" pitchFamily="34" charset="0"/>
                <a:ea typeface="Segoe UI Symbol" panose="020B0502040204020203" pitchFamily="34" charset="0"/>
              </a:rPr>
              <a:t>of</a:t>
            </a:r>
            <a:r>
              <a:rPr lang="de-DE" sz="1400" kern="0" dirty="0">
                <a:latin typeface="Segoe UI Symbol" panose="020B0502040204020203" pitchFamily="34" charset="0"/>
                <a:ea typeface="Segoe UI Symbol" panose="020B0502040204020203" pitchFamily="34" charset="0"/>
              </a:rPr>
              <a:t> ASICs (~240°C):</a:t>
            </a:r>
          </a:p>
          <a:p>
            <a:endParaRPr lang="de-DE" sz="1200" kern="0" dirty="0">
              <a:latin typeface="Segoe UI Symbol" panose="020B0502040204020203" pitchFamily="34" charset="0"/>
              <a:ea typeface="Segoe UI Symbol" panose="020B0502040204020203" pitchFamily="34" charset="0"/>
            </a:endParaRPr>
          </a:p>
          <a:p>
            <a:pPr marL="685800" lvl="1" indent="-285750"/>
            <a:r>
              <a:rPr lang="en-US" kern="0" dirty="0">
                <a:latin typeface="Segoe UI Symbol" panose="020B0502040204020203" pitchFamily="34" charset="0"/>
                <a:ea typeface="Segoe UI Symbol" panose="020B0502040204020203" pitchFamily="34" charset="0"/>
                <a:sym typeface="Wingdings" pitchFamily="2" charset="2"/>
              </a:rPr>
              <a:t>Bumped ASICs have (almost) the same solder balls (</a:t>
            </a:r>
            <a:r>
              <a:rPr lang="en-US" kern="0" dirty="0" err="1">
                <a:latin typeface="Segoe UI Symbol" panose="020B0502040204020203" pitchFamily="34" charset="0"/>
                <a:ea typeface="Segoe UI Symbol" panose="020B0502040204020203" pitchFamily="34" charset="0"/>
                <a:sym typeface="Wingdings" pitchFamily="2" charset="2"/>
              </a:rPr>
              <a:t>SnAg</a:t>
            </a:r>
            <a:r>
              <a:rPr lang="en-US" kern="0" dirty="0">
                <a:latin typeface="Segoe UI Symbol" panose="020B0502040204020203" pitchFamily="34" charset="0"/>
                <a:ea typeface="Segoe UI Symbol" panose="020B0502040204020203" pitchFamily="34" charset="0"/>
                <a:sym typeface="Wingdings" pitchFamily="2" charset="2"/>
              </a:rPr>
              <a:t>)</a:t>
            </a:r>
          </a:p>
          <a:p>
            <a:pPr marL="1041400" lvl="2" indent="-285750"/>
            <a:r>
              <a:rPr lang="en-US" sz="1400" kern="0" dirty="0">
                <a:latin typeface="Segoe UI Symbol" panose="020B0502040204020203" pitchFamily="34" charset="0"/>
                <a:ea typeface="Segoe UI Symbol" panose="020B0502040204020203" pitchFamily="34" charset="0"/>
                <a:sym typeface="Wingdings" pitchFamily="2" charset="2"/>
              </a:rPr>
              <a:t>DHP bumping at TSMC, DCD bumping via </a:t>
            </a:r>
            <a:r>
              <a:rPr lang="en-US" sz="1400" kern="0" dirty="0" err="1">
                <a:latin typeface="Segoe UI Symbol" panose="020B0502040204020203" pitchFamily="34" charset="0"/>
                <a:ea typeface="Segoe UI Symbol" panose="020B0502040204020203" pitchFamily="34" charset="0"/>
                <a:sym typeface="Wingdings" pitchFamily="2" charset="2"/>
              </a:rPr>
              <a:t>Europractice</a:t>
            </a:r>
            <a:endParaRPr lang="en-US" sz="1400" kern="0" dirty="0">
              <a:latin typeface="Segoe UI Symbol" panose="020B0502040204020203" pitchFamily="34" charset="0"/>
              <a:ea typeface="Segoe UI Symbol" panose="020B0502040204020203" pitchFamily="34" charset="0"/>
              <a:sym typeface="Wingdings" pitchFamily="2" charset="2"/>
            </a:endParaRPr>
          </a:p>
          <a:p>
            <a:pPr marL="1041400" lvl="2" indent="-285750"/>
            <a:r>
              <a:rPr lang="en-US" sz="1400" kern="0" dirty="0">
                <a:latin typeface="Segoe UI Symbol" panose="020B0502040204020203" pitchFamily="34" charset="0"/>
                <a:ea typeface="Segoe UI Symbol" panose="020B0502040204020203" pitchFamily="34" charset="0"/>
                <a:sym typeface="Wingdings" pitchFamily="2" charset="2"/>
              </a:rPr>
              <a:t>SWB bumping on chip and wafer level as post-process</a:t>
            </a:r>
          </a:p>
          <a:p>
            <a:pPr marL="685800" lvl="1" indent="-285750"/>
            <a:r>
              <a:rPr lang="en-US" kern="0" dirty="0">
                <a:latin typeface="Segoe UI Symbol" panose="020B0502040204020203" pitchFamily="34" charset="0"/>
                <a:ea typeface="Segoe UI Symbol" panose="020B0502040204020203" pitchFamily="34" charset="0"/>
                <a:sym typeface="Wingdings" pitchFamily="2" charset="2"/>
              </a:rPr>
              <a:t>Bump bonding on customized support plates</a:t>
            </a:r>
          </a:p>
          <a:p>
            <a:pPr marL="685800" lvl="1" indent="-285750"/>
            <a:r>
              <a:rPr lang="en-US" kern="0" dirty="0">
                <a:latin typeface="Segoe UI Symbol" panose="020B0502040204020203" pitchFamily="34" charset="0"/>
                <a:ea typeface="Segoe UI Symbol" panose="020B0502040204020203" pitchFamily="34" charset="0"/>
                <a:sym typeface="Wingdings" pitchFamily="2" charset="2"/>
              </a:rPr>
              <a:t>Initially at IZM, then at HLL</a:t>
            </a:r>
            <a:r>
              <a:rPr lang="en-US" b="1" kern="0" dirty="0">
                <a:latin typeface="Segoe UI Symbol" panose="020B0502040204020203" pitchFamily="34" charset="0"/>
                <a:ea typeface="Segoe UI Symbol" panose="020B0502040204020203" pitchFamily="34" charset="0"/>
                <a:sym typeface="Wingdings" pitchFamily="2" charset="2"/>
              </a:rPr>
              <a:t>		</a:t>
            </a:r>
          </a:p>
          <a:p>
            <a:pPr marL="400050" lvl="1" indent="0">
              <a:buNone/>
            </a:pPr>
            <a:endParaRPr lang="en-US" sz="1200" b="1" kern="0" dirty="0">
              <a:latin typeface="Segoe UI Symbol" panose="020B0502040204020203" pitchFamily="34" charset="0"/>
              <a:ea typeface="Segoe UI Symbol" panose="020B0502040204020203" pitchFamily="34" charset="0"/>
              <a:sym typeface="Wingdings" pitchFamily="2" charset="2"/>
            </a:endParaRPr>
          </a:p>
          <a:p>
            <a:pPr marL="685800" lvl="1" indent="-285750"/>
            <a:endParaRPr lang="de-DE" sz="1000" kern="0" dirty="0">
              <a:latin typeface="Segoe UI Symbol" panose="020B0502040204020203" pitchFamily="34" charset="0"/>
              <a:ea typeface="Segoe UI Symbol" panose="020B0502040204020203" pitchFamily="34" charset="0"/>
              <a:sym typeface="Wingdings" pitchFamily="2" charset="2"/>
            </a:endParaRPr>
          </a:p>
          <a:p>
            <a:pPr marL="285750" indent="-285750"/>
            <a:r>
              <a:rPr lang="en-US" sz="1400" kern="0" dirty="0">
                <a:latin typeface="Segoe UI Symbol" panose="020B0502040204020203" pitchFamily="34" charset="0"/>
                <a:ea typeface="Segoe UI Symbol" panose="020B0502040204020203" pitchFamily="34" charset="0"/>
                <a:sym typeface="Wingdings" pitchFamily="2" charset="2"/>
              </a:rPr>
              <a:t>SMD placement (~200°C):</a:t>
            </a:r>
          </a:p>
          <a:p>
            <a:pPr marL="285750" indent="-285750"/>
            <a:endParaRPr lang="en-US" sz="1200" kern="0" dirty="0">
              <a:latin typeface="Segoe UI Symbol" panose="020B0502040204020203" pitchFamily="34" charset="0"/>
              <a:ea typeface="Segoe UI Symbol" panose="020B0502040204020203" pitchFamily="34" charset="0"/>
              <a:sym typeface="Wingdings" pitchFamily="2" charset="2"/>
            </a:endParaRPr>
          </a:p>
          <a:p>
            <a:pPr marL="685800" lvl="1" indent="-285750"/>
            <a:r>
              <a:rPr lang="en-US" kern="0" dirty="0">
                <a:latin typeface="Segoe UI Symbol" panose="020B0502040204020203" pitchFamily="34" charset="0"/>
                <a:ea typeface="Segoe UI Symbol" panose="020B0502040204020203" pitchFamily="34" charset="0"/>
                <a:sym typeface="Wingdings" pitchFamily="2" charset="2"/>
              </a:rPr>
              <a:t>Passive components (termination resistors, decoupling caps)</a:t>
            </a:r>
          </a:p>
          <a:p>
            <a:pPr marL="685800" lvl="1" indent="-285750"/>
            <a:r>
              <a:rPr lang="en-US" kern="0" dirty="0">
                <a:latin typeface="Segoe UI Symbol" panose="020B0502040204020203" pitchFamily="34" charset="0"/>
                <a:ea typeface="Segoe UI Symbol" panose="020B0502040204020203" pitchFamily="34" charset="0"/>
                <a:sym typeface="Wingdings" pitchFamily="2" charset="2"/>
              </a:rPr>
              <a:t>Dispense solder paste, pick, place and reflow</a:t>
            </a:r>
          </a:p>
          <a:p>
            <a:pPr marL="44450" indent="0"/>
            <a:endParaRPr lang="en-US" b="1" kern="0" dirty="0">
              <a:latin typeface="Segoe UI Symbol" panose="020B0502040204020203" pitchFamily="34" charset="0"/>
              <a:ea typeface="Segoe UI Symbol" panose="020B0502040204020203" pitchFamily="34" charset="0"/>
              <a:sym typeface="Wingdings" pitchFamily="2" charset="2"/>
            </a:endParaRPr>
          </a:p>
          <a:p>
            <a:pPr marL="44450" indent="0"/>
            <a:endParaRPr lang="en-US" b="1" kern="0" dirty="0">
              <a:latin typeface="Segoe UI Symbol" panose="020B0502040204020203" pitchFamily="34" charset="0"/>
              <a:ea typeface="Segoe UI Symbol" panose="020B0502040204020203" pitchFamily="34" charset="0"/>
              <a:sym typeface="Wingdings" pitchFamily="2" charset="2"/>
            </a:endParaRPr>
          </a:p>
          <a:p>
            <a:pPr marL="285750" indent="-285750"/>
            <a:r>
              <a:rPr lang="en-US" sz="1400" kern="0" dirty="0">
                <a:latin typeface="Segoe UI Symbol" panose="020B0502040204020203" pitchFamily="34" charset="0"/>
                <a:ea typeface="Segoe UI Symbol" panose="020B0502040204020203" pitchFamily="34" charset="0"/>
                <a:sym typeface="Wingdings" pitchFamily="2" charset="2"/>
              </a:rPr>
              <a:t>Kapton attachment (~170°C), wire bonding:</a:t>
            </a:r>
          </a:p>
          <a:p>
            <a:pPr marL="285750" indent="-285750"/>
            <a:endParaRPr lang="en-US" sz="1200" kern="0" dirty="0">
              <a:latin typeface="Segoe UI Symbol" panose="020B0502040204020203" pitchFamily="34" charset="0"/>
              <a:ea typeface="Segoe UI Symbol" panose="020B0502040204020203" pitchFamily="34" charset="0"/>
              <a:sym typeface="Wingdings" pitchFamily="2" charset="2"/>
            </a:endParaRPr>
          </a:p>
          <a:p>
            <a:pPr marL="685800" lvl="1" indent="-285750"/>
            <a:r>
              <a:rPr lang="en-US" kern="0" dirty="0">
                <a:latin typeface="Segoe UI Symbol" panose="020B0502040204020203" pitchFamily="34" charset="0"/>
                <a:ea typeface="Segoe UI Symbol" panose="020B0502040204020203" pitchFamily="34" charset="0"/>
                <a:sym typeface="Wingdings" pitchFamily="2" charset="2"/>
              </a:rPr>
              <a:t>Solder paste printing on </a:t>
            </a:r>
            <a:r>
              <a:rPr lang="en-US" kern="0" dirty="0" err="1">
                <a:latin typeface="Segoe UI Symbol" panose="020B0502040204020203" pitchFamily="34" charset="0"/>
                <a:ea typeface="Segoe UI Symbol" panose="020B0502040204020203" pitchFamily="34" charset="0"/>
                <a:sym typeface="Wingdings" pitchFamily="2" charset="2"/>
              </a:rPr>
              <a:t>kapton</a:t>
            </a:r>
            <a:r>
              <a:rPr lang="en-US" kern="0" dirty="0">
                <a:latin typeface="Segoe UI Symbol" panose="020B0502040204020203" pitchFamily="34" charset="0"/>
                <a:ea typeface="Segoe UI Symbol" panose="020B0502040204020203" pitchFamily="34" charset="0"/>
                <a:sym typeface="Wingdings" pitchFamily="2" charset="2"/>
              </a:rPr>
              <a:t>, vapor phase soldering</a:t>
            </a:r>
          </a:p>
          <a:p>
            <a:pPr marL="685800" lvl="1" indent="-285750"/>
            <a:r>
              <a:rPr lang="en-US" kern="0" dirty="0">
                <a:latin typeface="Segoe UI Symbol" panose="020B0502040204020203" pitchFamily="34" charset="0"/>
                <a:ea typeface="Segoe UI Symbol" panose="020B0502040204020203" pitchFamily="34" charset="0"/>
                <a:sym typeface="Wingdings" pitchFamily="2" charset="2"/>
              </a:rPr>
              <a:t>Wire-bond, wedge-wedge, 32 µm Al bond wires </a:t>
            </a:r>
          </a:p>
        </p:txBody>
      </p:sp>
      <p:pic>
        <p:nvPicPr>
          <p:cNvPr id="8" name="Picture 3" descr="D:\Laci\2-Projects\Belle-II\PXD6\FlipChip IZM\Bilder\dummy-dcd-schraeg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7580359" y="704161"/>
            <a:ext cx="1546685" cy="227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D:\Laci\2-Projects\Belle-II\E-MCM\Passives-Finetech\Passives-2\dummy-new-solde-paste-tilt-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7478065" y="2511565"/>
            <a:ext cx="1747000" cy="2278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Laci\Desktop\20151007_11310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12124" y="4688104"/>
            <a:ext cx="2281644" cy="170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Fraunhofer-Institut für Zuverlässigkeit und Mikrointegration IZ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32091">
            <a:off x="5639965" y="2163169"/>
            <a:ext cx="912070" cy="237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1158" y="1115564"/>
            <a:ext cx="2060783" cy="1546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 descr="D:\Laci\2-Projects\Belle-II\PXD9\PXD9-Pilot\Kapton\PXD9 Pilot W30-OB1\P1010279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1700" y="4688104"/>
            <a:ext cx="2277217" cy="1707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D:\Laci\2-Projects\Belle-II\SMD_at_HLL\Schliffbilder EMCM SMD\C0201_Bild09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54" t="-113" r="11148" b="113"/>
          <a:stretch/>
        </p:blipFill>
        <p:spPr bwMode="auto">
          <a:xfrm>
            <a:off x="9724183" y="2777505"/>
            <a:ext cx="2254734" cy="1747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Grafik 2">
            <a:extLst>
              <a:ext uri="{FF2B5EF4-FFF2-40B4-BE49-F238E27FC236}">
                <a16:creationId xmlns:a16="http://schemas.microsoft.com/office/drawing/2014/main" id="{BBFD1A2C-5B11-852C-2F99-994A3540E105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66"/>
          <a:stretch/>
        </p:blipFill>
        <p:spPr>
          <a:xfrm rot="19895451">
            <a:off x="5767584" y="2417215"/>
            <a:ext cx="655952" cy="345338"/>
          </a:xfrm>
          <a:prstGeom prst="rect">
            <a:avLst/>
          </a:prstGeom>
        </p:spPr>
      </p:pic>
      <p:pic>
        <p:nvPicPr>
          <p:cNvPr id="15" name="Grafik 2">
            <a:extLst>
              <a:ext uri="{FF2B5EF4-FFF2-40B4-BE49-F238E27FC236}">
                <a16:creationId xmlns:a16="http://schemas.microsoft.com/office/drawing/2014/main" id="{FE59B7C7-5901-6C7E-63D1-13E09623C739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66"/>
          <a:stretch/>
        </p:blipFill>
        <p:spPr>
          <a:xfrm rot="19895451">
            <a:off x="5708974" y="3843727"/>
            <a:ext cx="655952" cy="34533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0A00CDB-8A51-E121-1E15-7A3883A890D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9703473">
            <a:off x="5502429" y="5331479"/>
            <a:ext cx="697208" cy="335243"/>
          </a:xfrm>
          <a:prstGeom prst="rect">
            <a:avLst/>
          </a:prstGeom>
        </p:spPr>
      </p:pic>
      <p:sp>
        <p:nvSpPr>
          <p:cNvPr id="17" name="Date Placeholder 2">
            <a:extLst>
              <a:ext uri="{FF2B5EF4-FFF2-40B4-BE49-F238E27FC236}">
                <a16:creationId xmlns:a16="http://schemas.microsoft.com/office/drawing/2014/main" id="{9690C067-04AB-5301-600C-C1C844434E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8825" y="6658578"/>
            <a:ext cx="4415367" cy="188912"/>
          </a:xfrm>
        </p:spPr>
        <p:txBody>
          <a:bodyPr/>
          <a:lstStyle/>
          <a:p>
            <a:pPr>
              <a:defRPr/>
            </a:pPr>
            <a:r>
              <a:rPr lang="de-DE" dirty="0"/>
              <a:t>DRD7.6b Workshop, </a:t>
            </a:r>
            <a:r>
              <a:rPr lang="de-DE" dirty="0" smtClean="0"/>
              <a:t>CERN, </a:t>
            </a:r>
            <a:r>
              <a:rPr lang="de-DE" dirty="0"/>
              <a:t>September 2025</a:t>
            </a:r>
          </a:p>
        </p:txBody>
      </p:sp>
      <p:sp>
        <p:nvSpPr>
          <p:cNvPr id="18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8723727" y="6666516"/>
            <a:ext cx="3395133" cy="1809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Christopher Roth, </a:t>
            </a:r>
            <a:r>
              <a:rPr lang="de-DE" dirty="0"/>
              <a:t>MPG Halbleiterlabor</a:t>
            </a:r>
          </a:p>
        </p:txBody>
      </p:sp>
    </p:spTree>
    <p:extLst>
      <p:ext uri="{BB962C8B-B14F-4D97-AF65-F5344CB8AC3E}">
        <p14:creationId xmlns:p14="http://schemas.microsoft.com/office/powerpoint/2010/main" val="204234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BC846-570E-2EDB-F4F5-015239A75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SMD assembly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6E9B37-E4AF-F4FE-9469-950858518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852D20-2352-4749-B7C5-DD441254C400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AA88CF-8E5A-8C9E-871E-5CE58A750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400" y="1052736"/>
            <a:ext cx="10972800" cy="5328592"/>
          </a:xfrm>
        </p:spPr>
        <p:txBody>
          <a:bodyPr/>
          <a:lstStyle/>
          <a:p>
            <a:r>
              <a:rPr lang="en-US" dirty="0"/>
              <a:t>Each module has about 100 capacitors and resistors of various formats (0402, 0201, 01005)</a:t>
            </a:r>
          </a:p>
          <a:p>
            <a:pPr lvl="1"/>
            <a:r>
              <a:rPr lang="en-US" dirty="0"/>
              <a:t>Very small footprint, no screen printing of solder possible, delicate handling of module ...</a:t>
            </a:r>
          </a:p>
          <a:p>
            <a:pPr lvl="1"/>
            <a:r>
              <a:rPr lang="en-US" dirty="0"/>
              <a:t>Adapted SMD technology installed at HLL</a:t>
            </a:r>
          </a:p>
          <a:p>
            <a:pPr lvl="1"/>
            <a:endParaRPr lang="en-US" dirty="0"/>
          </a:p>
          <a:p>
            <a:r>
              <a:rPr lang="en-US" dirty="0"/>
              <a:t>Automated micro assembly tool, the same as for flip-chip</a:t>
            </a:r>
          </a:p>
          <a:p>
            <a:pPr lvl="1"/>
            <a:r>
              <a:rPr lang="en-US" dirty="0"/>
              <a:t>Additional dispense system</a:t>
            </a:r>
          </a:p>
          <a:p>
            <a:pPr lvl="1"/>
            <a:endParaRPr lang="en-US" dirty="0"/>
          </a:p>
          <a:p>
            <a:r>
              <a:rPr lang="en-US" dirty="0"/>
              <a:t>Process flow</a:t>
            </a:r>
          </a:p>
          <a:p>
            <a:pPr lvl="1"/>
            <a:r>
              <a:rPr lang="en-US" dirty="0"/>
              <a:t>Condition module, dispense solder, place SMD parts, reflow in process chamber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AAFE187-73FB-A4DD-FA9A-0A8A6188C9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6240" y="1604982"/>
            <a:ext cx="3727520" cy="18362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A8AED92-EEDE-EBE4-0117-89D42949BF5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/>
          </a:blip>
          <a:srcRect l="24622" t="44240" r="32761" b="6966"/>
          <a:stretch/>
        </p:blipFill>
        <p:spPr>
          <a:xfrm>
            <a:off x="587388" y="3675636"/>
            <a:ext cx="3312368" cy="284431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501025A-FD12-B88A-8031-5E74B1DD1A3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155" r="14546"/>
          <a:stretch/>
        </p:blipFill>
        <p:spPr>
          <a:xfrm>
            <a:off x="4231402" y="3675636"/>
            <a:ext cx="3167992" cy="284431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5EFFEB2-83A5-FA1B-86B1-5BC37F09484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0824"/>
          <a:stretch/>
        </p:blipFill>
        <p:spPr>
          <a:xfrm>
            <a:off x="7731041" y="3667706"/>
            <a:ext cx="4252719" cy="2844317"/>
          </a:xfrm>
          <a:prstGeom prst="rect">
            <a:avLst/>
          </a:prstGeom>
        </p:spPr>
      </p:pic>
      <p:sp>
        <p:nvSpPr>
          <p:cNvPr id="13" name="Date Placeholder 2">
            <a:extLst>
              <a:ext uri="{FF2B5EF4-FFF2-40B4-BE49-F238E27FC236}">
                <a16:creationId xmlns:a16="http://schemas.microsoft.com/office/drawing/2014/main" id="{9690C067-04AB-5301-600C-C1C844434E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8825" y="6658578"/>
            <a:ext cx="4415367" cy="188912"/>
          </a:xfrm>
        </p:spPr>
        <p:txBody>
          <a:bodyPr/>
          <a:lstStyle/>
          <a:p>
            <a:pPr>
              <a:defRPr/>
            </a:pPr>
            <a:r>
              <a:rPr lang="de-DE" dirty="0"/>
              <a:t>DRD7.6b Workshop, </a:t>
            </a:r>
            <a:r>
              <a:rPr lang="de-DE" dirty="0" smtClean="0"/>
              <a:t>CERN, </a:t>
            </a:r>
            <a:r>
              <a:rPr lang="de-DE" dirty="0"/>
              <a:t>September 2025</a:t>
            </a:r>
          </a:p>
        </p:txBody>
      </p:sp>
      <p:sp>
        <p:nvSpPr>
          <p:cNvPr id="1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8723727" y="6666516"/>
            <a:ext cx="3395133" cy="1809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Christopher Roth, </a:t>
            </a:r>
            <a:r>
              <a:rPr lang="de-DE" dirty="0"/>
              <a:t>MPG Halbleiterlabor</a:t>
            </a:r>
          </a:p>
        </p:txBody>
      </p:sp>
    </p:spTree>
    <p:extLst>
      <p:ext uri="{BB962C8B-B14F-4D97-AF65-F5344CB8AC3E}">
        <p14:creationId xmlns:p14="http://schemas.microsoft.com/office/powerpoint/2010/main" val="119057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0BD7D-AD2E-E43D-DFF6-D5B80637E3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qualification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77F60E-48C4-17DF-5B66-333E18D3A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852D20-2352-4749-B7C5-DD441254C40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FA6EF8-695F-020B-CA16-020D4900F5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404" y="999852"/>
            <a:ext cx="10972800" cy="484932"/>
          </a:xfrm>
        </p:spPr>
        <p:txBody>
          <a:bodyPr/>
          <a:lstStyle/>
          <a:p>
            <a:r>
              <a:rPr lang="en-US" dirty="0"/>
              <a:t>Extensive tests and QC/QA: shear tests, cross section, metallurgy, thermal stress tests ...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947DA76-BC31-87F5-8C80-91AEFCA5F8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309" y="1465372"/>
            <a:ext cx="2728388" cy="31371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76F8C26-1D91-4097-5803-DCAAAC11C9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2296" y="1471099"/>
            <a:ext cx="3988709" cy="313718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9DF6A99-B8D3-1FB5-6504-9223DA00141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749" t="29836"/>
          <a:stretch/>
        </p:blipFill>
        <p:spPr>
          <a:xfrm>
            <a:off x="8074149" y="4779614"/>
            <a:ext cx="3533503" cy="172662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528475B-DDC7-B681-E101-7C56724701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2359" y="4741531"/>
            <a:ext cx="3001393" cy="1718354"/>
          </a:xfrm>
          <a:prstGeom prst="rect">
            <a:avLst/>
          </a:prstGeom>
        </p:spPr>
      </p:pic>
      <p:pic>
        <p:nvPicPr>
          <p:cNvPr id="13" name="Grafik 8">
            <a:extLst>
              <a:ext uri="{FF2B5EF4-FFF2-40B4-BE49-F238E27FC236}">
                <a16:creationId xmlns:a16="http://schemas.microsoft.com/office/drawing/2014/main" id="{3B4993F9-D658-113A-FEAD-47E23126CFF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85" t="28453" b="8202"/>
          <a:stretch/>
        </p:blipFill>
        <p:spPr bwMode="auto">
          <a:xfrm>
            <a:off x="4439816" y="4734982"/>
            <a:ext cx="2844316" cy="17266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4D788EF-14AE-CCEB-1E7B-B9009D88C65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46546" y="1448188"/>
            <a:ext cx="3988710" cy="3190968"/>
          </a:xfrm>
          <a:prstGeom prst="rect">
            <a:avLst/>
          </a:prstGeom>
        </p:spPr>
      </p:pic>
      <p:sp>
        <p:nvSpPr>
          <p:cNvPr id="14" name="Date Placeholder 2">
            <a:extLst>
              <a:ext uri="{FF2B5EF4-FFF2-40B4-BE49-F238E27FC236}">
                <a16:creationId xmlns:a16="http://schemas.microsoft.com/office/drawing/2014/main" id="{9690C067-04AB-5301-600C-C1C844434E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8825" y="6658578"/>
            <a:ext cx="4415367" cy="188912"/>
          </a:xfrm>
        </p:spPr>
        <p:txBody>
          <a:bodyPr/>
          <a:lstStyle/>
          <a:p>
            <a:pPr>
              <a:defRPr/>
            </a:pPr>
            <a:r>
              <a:rPr lang="de-DE" dirty="0"/>
              <a:t>DRD7.6b Workshop, </a:t>
            </a:r>
            <a:r>
              <a:rPr lang="de-DE" dirty="0" smtClean="0"/>
              <a:t>CERN, </a:t>
            </a:r>
            <a:r>
              <a:rPr lang="de-DE" dirty="0"/>
              <a:t>September 2025</a:t>
            </a:r>
          </a:p>
        </p:txBody>
      </p:sp>
      <p:sp>
        <p:nvSpPr>
          <p:cNvPr id="16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8723727" y="6666516"/>
            <a:ext cx="3395133" cy="1809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Christopher Roth, </a:t>
            </a:r>
            <a:r>
              <a:rPr lang="de-DE" dirty="0"/>
              <a:t>MPG Halbleiterlabor</a:t>
            </a:r>
          </a:p>
        </p:txBody>
      </p:sp>
    </p:spTree>
    <p:extLst>
      <p:ext uri="{BB962C8B-B14F-4D97-AF65-F5344CB8AC3E}">
        <p14:creationId xmlns:p14="http://schemas.microsoft.com/office/powerpoint/2010/main" val="135674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06673B-38F6-A05E-C97D-284983BFE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5206" y="168495"/>
            <a:ext cx="9041233" cy="609600"/>
          </a:xfrm>
        </p:spPr>
        <p:txBody>
          <a:bodyPr/>
          <a:lstStyle/>
          <a:p>
            <a:r>
              <a:rPr lang="en-DE" dirty="0"/>
              <a:t>The way forward: </a:t>
            </a:r>
            <a:r>
              <a:rPr lang="en-DE" b="1" dirty="0"/>
              <a:t>overview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3C3D20-454B-A6B8-A077-8257A41B3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852D20-2352-4749-B7C5-DD441254C400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8667FF-6682-B034-64C5-2D242E9C1C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08720"/>
            <a:ext cx="10972800" cy="5544616"/>
          </a:xfrm>
        </p:spPr>
        <p:txBody>
          <a:bodyPr/>
          <a:lstStyle/>
          <a:p>
            <a:r>
              <a:rPr lang="en-GB" dirty="0"/>
              <a:t>Extend sputtering capability on existing sputter system</a:t>
            </a:r>
          </a:p>
          <a:p>
            <a:pPr lvl="1"/>
            <a:r>
              <a:rPr lang="en-GB" dirty="0"/>
              <a:t>targets are easy to exchange </a:t>
            </a:r>
          </a:p>
          <a:p>
            <a:pPr lvl="2"/>
            <a:r>
              <a:rPr lang="en-GB" dirty="0">
                <a:sym typeface="Wingdings" pitchFamily="2" charset="2"/>
              </a:rPr>
              <a:t> new metals possible</a:t>
            </a:r>
            <a:r>
              <a:rPr lang="en-GB" dirty="0"/>
              <a:t>	</a:t>
            </a:r>
          </a:p>
          <a:p>
            <a:pPr lvl="1"/>
            <a:r>
              <a:rPr lang="en-GB" dirty="0"/>
              <a:t>replace 2/4 DC sputter guns with RF biased ones </a:t>
            </a:r>
          </a:p>
          <a:p>
            <a:pPr lvl="2"/>
            <a:r>
              <a:rPr lang="en-GB" dirty="0">
                <a:sym typeface="Wingdings" pitchFamily="2" charset="2"/>
              </a:rPr>
              <a:t> sputtering of isolators (SiO2, Al2O3 .. )</a:t>
            </a:r>
          </a:p>
          <a:p>
            <a:pPr lvl="1"/>
            <a:r>
              <a:rPr lang="en-GB" dirty="0">
                <a:sym typeface="Wingdings" pitchFamily="2" charset="2"/>
              </a:rPr>
              <a:t>software upgrade for co-sputtering and reactive sputtering</a:t>
            </a:r>
          </a:p>
          <a:p>
            <a:pPr lvl="1"/>
            <a:endParaRPr lang="en-GB" dirty="0">
              <a:sym typeface="Wingdings" pitchFamily="2" charset="2"/>
            </a:endParaRPr>
          </a:p>
          <a:p>
            <a:r>
              <a:rPr lang="en-GB" dirty="0">
                <a:sym typeface="Wingdings" pitchFamily="2" charset="2"/>
              </a:rPr>
              <a:t>Improve lithography capability </a:t>
            </a:r>
            <a:endParaRPr lang="en-GB" dirty="0"/>
          </a:p>
          <a:p>
            <a:pPr lvl="1"/>
            <a:r>
              <a:rPr lang="en-GB" dirty="0"/>
              <a:t>Use of e-beam lithography system installed by MQV partner</a:t>
            </a:r>
          </a:p>
          <a:p>
            <a:pPr lvl="1"/>
            <a:r>
              <a:rPr lang="en-GB" dirty="0"/>
              <a:t>HLL contribution: installation and qualification of required photo resist systems suitable for e-beam </a:t>
            </a:r>
          </a:p>
          <a:p>
            <a:pPr marL="360363" lvl="1" indent="0">
              <a:buNone/>
            </a:pPr>
            <a:endParaRPr lang="en-GB" dirty="0"/>
          </a:p>
          <a:p>
            <a:r>
              <a:rPr lang="en-GB" dirty="0"/>
              <a:t>Extend structuring capability</a:t>
            </a:r>
          </a:p>
          <a:p>
            <a:pPr lvl="1"/>
            <a:r>
              <a:rPr lang="en-GB" dirty="0"/>
              <a:t>Installation of ICP-DRIE for silicon</a:t>
            </a:r>
          </a:p>
          <a:p>
            <a:pPr lvl="2"/>
            <a:r>
              <a:rPr lang="en-GB" dirty="0"/>
              <a:t>TSV, Si wave guides</a:t>
            </a:r>
          </a:p>
          <a:p>
            <a:pPr lvl="1"/>
            <a:endParaRPr lang="en-GB" dirty="0"/>
          </a:p>
          <a:p>
            <a:r>
              <a:rPr lang="en-GB" dirty="0"/>
              <a:t>Extend interconnect capabilities and post-processing of ASICs and/or PICs</a:t>
            </a:r>
          </a:p>
          <a:p>
            <a:pPr lvl="1"/>
            <a:r>
              <a:rPr lang="en-GB" dirty="0"/>
              <a:t>Install CMP of Cu and SiO2 as preparation for wafer bonding   </a:t>
            </a:r>
          </a:p>
          <a:p>
            <a:pPr lvl="1"/>
            <a:r>
              <a:rPr lang="en-GB" dirty="0"/>
              <a:t>Install and W2W and C2W direct and hybrid bonding </a:t>
            </a:r>
          </a:p>
          <a:p>
            <a:pPr lvl="2"/>
            <a:r>
              <a:rPr lang="en-GB" dirty="0"/>
              <a:t>Low temperature bonding &lt;350 °C mandatory</a:t>
            </a:r>
          </a:p>
          <a:p>
            <a:pPr lvl="1"/>
            <a:endParaRPr lang="en-DE" dirty="0"/>
          </a:p>
          <a:p>
            <a:pPr lvl="1"/>
            <a:endParaRPr lang="en-DE" dirty="0"/>
          </a:p>
          <a:p>
            <a:pPr lvl="1"/>
            <a:endParaRPr lang="en-DE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A2B3F88-A597-5114-3C03-F7FB240F77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406"/>
          <a:stretch/>
        </p:blipFill>
        <p:spPr>
          <a:xfrm>
            <a:off x="7070610" y="857585"/>
            <a:ext cx="3027479" cy="204199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AAA975E-3A55-6C5C-FEAE-40AEC2BC38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8428" y="2885410"/>
            <a:ext cx="1854182" cy="179104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FDFE4A8-EFA6-17C0-56AA-9485E7D3CD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98089" y="4911462"/>
            <a:ext cx="1571513" cy="145991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98FE7BB-D153-5500-EF18-C85DE73B9F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62034" y="3655460"/>
            <a:ext cx="1723385" cy="2041994"/>
          </a:xfrm>
          <a:prstGeom prst="rect">
            <a:avLst/>
          </a:prstGeom>
        </p:spPr>
      </p:pic>
      <p:sp>
        <p:nvSpPr>
          <p:cNvPr id="11" name="Date Placeholder 2">
            <a:extLst>
              <a:ext uri="{FF2B5EF4-FFF2-40B4-BE49-F238E27FC236}">
                <a16:creationId xmlns:a16="http://schemas.microsoft.com/office/drawing/2014/main" id="{9690C067-04AB-5301-600C-C1C844434E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8825" y="6658578"/>
            <a:ext cx="4415367" cy="188912"/>
          </a:xfrm>
        </p:spPr>
        <p:txBody>
          <a:bodyPr/>
          <a:lstStyle/>
          <a:p>
            <a:pPr>
              <a:defRPr/>
            </a:pPr>
            <a:r>
              <a:rPr lang="de-DE" dirty="0"/>
              <a:t>DRD7.6b Workshop, </a:t>
            </a:r>
            <a:r>
              <a:rPr lang="de-DE" dirty="0" smtClean="0"/>
              <a:t>CERN, </a:t>
            </a:r>
            <a:r>
              <a:rPr lang="de-DE" dirty="0"/>
              <a:t>September 2025</a:t>
            </a:r>
          </a:p>
        </p:txBody>
      </p:sp>
      <p:sp>
        <p:nvSpPr>
          <p:cNvPr id="12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8723727" y="6666516"/>
            <a:ext cx="3395133" cy="1809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Christopher Roth, </a:t>
            </a:r>
            <a:r>
              <a:rPr lang="de-DE" dirty="0"/>
              <a:t>MPG Halbleiterlabor</a:t>
            </a:r>
          </a:p>
        </p:txBody>
      </p:sp>
    </p:spTree>
    <p:extLst>
      <p:ext uri="{BB962C8B-B14F-4D97-AF65-F5344CB8AC3E}">
        <p14:creationId xmlns:p14="http://schemas.microsoft.com/office/powerpoint/2010/main" val="285387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DD8976-8B55-C615-9C6C-E894235B9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852D20-2352-4749-B7C5-DD441254C400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E141198-3475-BDDE-0C04-9D9EA2FDE9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8071" y="1232756"/>
            <a:ext cx="10972800" cy="4525962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dirty="0"/>
              <a:t>Main Objectives of the DRD7</a:t>
            </a:r>
          </a:p>
          <a:p>
            <a:pPr marL="0" indent="0" algn="ctr">
              <a:buNone/>
            </a:pPr>
            <a:r>
              <a:rPr lang="en-US" sz="2800" dirty="0" smtClean="0"/>
              <a:t>project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facilitate a distributed lab for </a:t>
            </a:r>
            <a:r>
              <a:rPr lang="en-US" b="1" dirty="0"/>
              <a:t>heterogeneous integration (HI) </a:t>
            </a:r>
            <a:r>
              <a:rPr lang="en-US" dirty="0"/>
              <a:t>of radiation detectors</a:t>
            </a:r>
          </a:p>
          <a:p>
            <a:pPr lvl="1"/>
            <a:r>
              <a:rPr lang="en-US" dirty="0"/>
              <a:t>interconnections/assembly of chips of various technologies/types: </a:t>
            </a:r>
          </a:p>
          <a:p>
            <a:pPr lvl="2"/>
            <a:r>
              <a:rPr lang="en-US" b="1" dirty="0"/>
              <a:t>analogue + digital + memory + sensor + photonics + RF + MEMS ...</a:t>
            </a:r>
          </a:p>
          <a:p>
            <a:pPr lvl="1"/>
            <a:endParaRPr lang="en-US" dirty="0"/>
          </a:p>
          <a:p>
            <a:r>
              <a:rPr lang="en-US" dirty="0"/>
              <a:t>integration technology survey and development</a:t>
            </a:r>
          </a:p>
          <a:p>
            <a:pPr lvl="1"/>
            <a:r>
              <a:rPr lang="en-US" dirty="0"/>
              <a:t>align currently available technologies within DRD7.6b labs</a:t>
            </a:r>
          </a:p>
          <a:p>
            <a:pPr lvl="1"/>
            <a:r>
              <a:rPr lang="en-US" dirty="0"/>
              <a:t>identify required new process steps, install and qualify these steps (or find and qualify external suppliers)</a:t>
            </a:r>
          </a:p>
          <a:p>
            <a:pPr lvl="1"/>
            <a:endParaRPr lang="en-US" dirty="0"/>
          </a:p>
          <a:p>
            <a:r>
              <a:rPr lang="en-US" dirty="0"/>
              <a:t>define, practice, and qualify distributed process flow</a:t>
            </a:r>
          </a:p>
          <a:p>
            <a:endParaRPr lang="en-US" dirty="0"/>
          </a:p>
          <a:p>
            <a:r>
              <a:rPr lang="en-US" dirty="0"/>
              <a:t>provide HI ”service” to detector community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32" y="6636067"/>
            <a:ext cx="4493141" cy="268247"/>
          </a:xfrm>
          <a:prstGeom prst="rect">
            <a:avLst/>
          </a:prstGeom>
        </p:spPr>
      </p:pic>
      <p:sp>
        <p:nvSpPr>
          <p:cNvPr id="9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8723727" y="6666516"/>
            <a:ext cx="3395133" cy="1809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Christopher Roth, </a:t>
            </a:r>
            <a:r>
              <a:rPr lang="de-DE" dirty="0"/>
              <a:t>MPG Halbleiterlabor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671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86501-A1F2-27AE-1DCB-83EA9E48A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heterogenous integration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9E70F0-8A83-0AFE-25E7-377578B8F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852D20-2352-4749-B7C5-DD441254C400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2A7B1E6-BA1A-CDF0-B7DD-7C534462DE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023" y="889915"/>
            <a:ext cx="5067652" cy="5592685"/>
          </a:xfrm>
        </p:spPr>
        <p:txBody>
          <a:bodyPr/>
          <a:lstStyle/>
          <a:p>
            <a:pPr marL="0" indent="0" algn="ctr">
              <a:buNone/>
            </a:pPr>
            <a:r>
              <a:rPr lang="en-US" b="1" u="sng" dirty="0"/>
              <a:t>Technology building blocks overview</a:t>
            </a:r>
          </a:p>
          <a:p>
            <a:endParaRPr lang="en-US" sz="1200" b="1" dirty="0"/>
          </a:p>
          <a:p>
            <a:r>
              <a:rPr lang="en-US" sz="1200" b="1" dirty="0"/>
              <a:t>Interposer</a:t>
            </a:r>
          </a:p>
          <a:p>
            <a:pPr lvl="1"/>
            <a:r>
              <a:rPr lang="en-US" sz="1200" dirty="0"/>
              <a:t>single sided</a:t>
            </a:r>
          </a:p>
          <a:p>
            <a:pPr lvl="1"/>
            <a:r>
              <a:rPr lang="en-US" sz="1200" dirty="0"/>
              <a:t>double sided </a:t>
            </a:r>
            <a:r>
              <a:rPr lang="en-US" sz="1200" dirty="0">
                <a:sym typeface="Wingdings" pitchFamily="2" charset="2"/>
              </a:rPr>
              <a:t> </a:t>
            </a:r>
            <a:r>
              <a:rPr lang="en-US" sz="1200" dirty="0"/>
              <a:t>TSV</a:t>
            </a:r>
          </a:p>
          <a:p>
            <a:pPr lvl="1"/>
            <a:r>
              <a:rPr lang="en-US" sz="1200" dirty="0"/>
              <a:t>interposer with micro-channels</a:t>
            </a:r>
          </a:p>
          <a:p>
            <a:pPr lvl="1"/>
            <a:r>
              <a:rPr lang="en-US" sz="1200" dirty="0"/>
              <a:t>optical interposer</a:t>
            </a:r>
          </a:p>
          <a:p>
            <a:endParaRPr lang="en-US" sz="1200" dirty="0"/>
          </a:p>
          <a:p>
            <a:r>
              <a:rPr lang="en-US" sz="1200" b="1" dirty="0"/>
              <a:t>Assembly preparations</a:t>
            </a:r>
          </a:p>
          <a:p>
            <a:pPr lvl="1"/>
            <a:r>
              <a:rPr lang="en-US" sz="1200" dirty="0"/>
              <a:t>Thinning of CMOS, Sensor, and/or interposer</a:t>
            </a:r>
          </a:p>
          <a:p>
            <a:pPr lvl="1"/>
            <a:r>
              <a:rPr lang="en-US" sz="1200" dirty="0"/>
              <a:t>Post-processing on Wafer level and chip level</a:t>
            </a:r>
          </a:p>
          <a:p>
            <a:pPr lvl="2"/>
            <a:r>
              <a:rPr lang="en-US" sz="1200" dirty="0"/>
              <a:t>std. solder bumps (“C4”)</a:t>
            </a:r>
          </a:p>
          <a:p>
            <a:pPr lvl="2"/>
            <a:r>
              <a:rPr lang="en-US" sz="1200" dirty="0"/>
              <a:t>µ-bumps w/ different metallurgy</a:t>
            </a:r>
          </a:p>
          <a:p>
            <a:pPr lvl="2"/>
            <a:r>
              <a:rPr lang="en-US" sz="1200" dirty="0"/>
              <a:t>Cu or Sn ep for SLID or hybrid bonding</a:t>
            </a:r>
          </a:p>
          <a:p>
            <a:pPr lvl="1"/>
            <a:endParaRPr lang="en-US" sz="1200" dirty="0"/>
          </a:p>
          <a:p>
            <a:r>
              <a:rPr lang="en-US" sz="1200" b="1" dirty="0"/>
              <a:t>Assembly</a:t>
            </a:r>
          </a:p>
          <a:p>
            <a:pPr lvl="1"/>
            <a:r>
              <a:rPr lang="en-US" sz="1200" dirty="0"/>
              <a:t>SMT passives</a:t>
            </a:r>
          </a:p>
          <a:p>
            <a:pPr lvl="1"/>
            <a:r>
              <a:rPr lang="en-US" sz="1200" dirty="0"/>
              <a:t>conventional bump bonding (flip-chip) – C2C</a:t>
            </a:r>
          </a:p>
          <a:p>
            <a:pPr lvl="1"/>
            <a:r>
              <a:rPr lang="en-US" sz="1200" dirty="0"/>
              <a:t>Bump-less interconnect</a:t>
            </a:r>
          </a:p>
          <a:p>
            <a:pPr lvl="2"/>
            <a:r>
              <a:rPr lang="en-US" sz="1200" dirty="0"/>
              <a:t>SLID - C2W, W2W</a:t>
            </a:r>
          </a:p>
          <a:p>
            <a:pPr lvl="2"/>
            <a:r>
              <a:rPr lang="en-US" sz="1200" dirty="0"/>
              <a:t>Hybrid bonding – C2W, W2W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CB7244-A640-2420-A368-099828B3A5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754" y="3463823"/>
            <a:ext cx="4172225" cy="196929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12EDFC5-4572-0C15-421C-2AA30C406A13}"/>
              </a:ext>
            </a:extLst>
          </p:cNvPr>
          <p:cNvSpPr txBox="1"/>
          <p:nvPr/>
        </p:nvSpPr>
        <p:spPr>
          <a:xfrm>
            <a:off x="1062526" y="5470334"/>
            <a:ext cx="4402680" cy="21544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GB" sz="800" b="1" i="0" u="none" strike="noStrike" dirty="0">
                <a:solidFill>
                  <a:srgbClr val="333333"/>
                </a:solidFill>
                <a:effectLst/>
                <a:latin typeface="+mn-lt"/>
              </a:rPr>
              <a:t>Lee et al.: </a:t>
            </a:r>
            <a:r>
              <a:rPr lang="en-GB" sz="800" b="0" i="0" u="none" strike="noStrike" dirty="0">
                <a:solidFill>
                  <a:srgbClr val="006699"/>
                </a:solidFill>
                <a:effectLst/>
                <a:latin typeface="+mn-lt"/>
                <a:hlinkClick r:id="rId3"/>
              </a:rPr>
              <a:t>IEEE Transactions on Electron Devices</a:t>
            </a:r>
            <a:r>
              <a:rPr lang="en-GB" sz="800" b="0" i="0" u="none" strike="noStrike" dirty="0">
                <a:solidFill>
                  <a:srgbClr val="333333"/>
                </a:solidFill>
                <a:effectLst/>
                <a:latin typeface="+mn-lt"/>
              </a:rPr>
              <a:t> (March 2011), </a:t>
            </a:r>
            <a:r>
              <a:rPr lang="en-GB" sz="800" b="1" i="0" u="none" strike="noStrike" dirty="0">
                <a:solidFill>
                  <a:srgbClr val="333333"/>
                </a:solidFill>
                <a:effectLst/>
                <a:latin typeface="+mn-lt"/>
              </a:rPr>
              <a:t>DOI: </a:t>
            </a:r>
            <a:r>
              <a:rPr lang="en-GB" sz="800" b="0" i="0" u="none" strike="noStrike" dirty="0">
                <a:solidFill>
                  <a:srgbClr val="006699"/>
                </a:solidFill>
                <a:effectLst/>
                <a:latin typeface="+mn-lt"/>
                <a:hlinkClick r:id="rId4"/>
              </a:rPr>
              <a:t>10.1109/TED.2010.209</a:t>
            </a:r>
            <a:endParaRPr lang="en-US" sz="800" dirty="0">
              <a:latin typeface="+mn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9B74F3B-539D-747A-5DD8-DBF46BB0C916}"/>
              </a:ext>
            </a:extLst>
          </p:cNvPr>
          <p:cNvSpPr txBox="1"/>
          <p:nvPr/>
        </p:nvSpPr>
        <p:spPr>
          <a:xfrm rot="19570495">
            <a:off x="599432" y="3519338"/>
            <a:ext cx="2037354" cy="27699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sz="1200" dirty="0">
                <a:highlight>
                  <a:srgbClr val="FFFF00"/>
                </a:highlight>
                <a:latin typeface="Bradley Hand" pitchFamily="2" charset="77"/>
                <a:cs typeface="AkayaTelivigala" pitchFamily="2" charset="77"/>
              </a:rPr>
              <a:t>Everything, all at once  </a:t>
            </a: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96C5547A-961E-768E-3943-CAF6A07F9937}"/>
              </a:ext>
            </a:extLst>
          </p:cNvPr>
          <p:cNvSpPr txBox="1">
            <a:spLocks/>
          </p:cNvSpPr>
          <p:nvPr/>
        </p:nvSpPr>
        <p:spPr bwMode="auto">
          <a:xfrm>
            <a:off x="736884" y="926946"/>
            <a:ext cx="5624113" cy="2080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57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3" panose="05040102010807070707" pitchFamily="18" charset="2"/>
              <a:buChar char="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5963" indent="-355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3" panose="05040102010807070707" pitchFamily="18" charset="2"/>
              <a:buChar char=""/>
              <a:defRPr sz="1400">
                <a:solidFill>
                  <a:schemeClr val="tx1"/>
                </a:solidFill>
                <a:latin typeface="+mn-lt"/>
              </a:defRPr>
            </a:lvl2pPr>
            <a:lvl3pPr marL="1254125" indent="-355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anose="05040102010807070707" pitchFamily="18" charset="2"/>
              <a:buChar char=""/>
              <a:defRPr sz="1400">
                <a:solidFill>
                  <a:schemeClr val="tx1"/>
                </a:solidFill>
                <a:latin typeface="+mn-lt"/>
              </a:defRPr>
            </a:lvl3pPr>
            <a:lvl4pPr marL="1793875" indent="-355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anose="05040102010807070707" pitchFamily="18" charset="2"/>
              <a:buChar char=""/>
              <a:defRPr sz="1400">
                <a:solidFill>
                  <a:schemeClr val="tx1"/>
                </a:solidFill>
                <a:latin typeface="+mn-lt"/>
              </a:defRPr>
            </a:lvl4pPr>
            <a:lvl5pPr marL="2332038" indent="-3603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anose="05040102010807070707" pitchFamily="18" charset="2"/>
              <a:buChar char=""/>
              <a:defRPr sz="1400">
                <a:solidFill>
                  <a:schemeClr val="tx1"/>
                </a:solidFill>
                <a:latin typeface="+mn-lt"/>
              </a:defRPr>
            </a:lvl5pPr>
            <a:lvl6pPr marL="2794000" indent="-5080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+mn-lt"/>
              </a:defRPr>
            </a:lvl6pPr>
            <a:lvl7pPr marL="3251200" indent="-5080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+mn-lt"/>
              </a:defRPr>
            </a:lvl7pPr>
            <a:lvl8pPr marL="3708400" indent="-5080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+mn-lt"/>
              </a:defRPr>
            </a:lvl8pPr>
            <a:lvl9pPr marL="4165600" indent="-5080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200" b="1" kern="0" dirty="0"/>
              <a:t>Very active field of R&amp;D in industry </a:t>
            </a:r>
          </a:p>
          <a:p>
            <a:pPr lvl="1"/>
            <a:r>
              <a:rPr lang="en-US" sz="1200" kern="0" dirty="0"/>
              <a:t>Players are foundries and OSATs </a:t>
            </a:r>
            <a:r>
              <a:rPr lang="en-US" sz="800" kern="0" dirty="0"/>
              <a:t>(</a:t>
            </a:r>
            <a:r>
              <a:rPr lang="en-US" sz="800" b="1" kern="0" dirty="0"/>
              <a:t>O</a:t>
            </a:r>
            <a:r>
              <a:rPr lang="en-US" sz="800" kern="0" dirty="0"/>
              <a:t>utsourced </a:t>
            </a:r>
            <a:r>
              <a:rPr lang="en-US" sz="800" b="1" kern="0" dirty="0"/>
              <a:t>S</a:t>
            </a:r>
            <a:r>
              <a:rPr lang="en-US" sz="800" kern="0" dirty="0"/>
              <a:t>emiconductor </a:t>
            </a:r>
            <a:r>
              <a:rPr lang="en-US" sz="800" b="1" kern="0" dirty="0"/>
              <a:t>A</a:t>
            </a:r>
            <a:r>
              <a:rPr lang="en-US" sz="800" kern="0" dirty="0"/>
              <a:t>ssembly and </a:t>
            </a:r>
            <a:r>
              <a:rPr lang="en-US" sz="800" b="1" kern="0" dirty="0"/>
              <a:t>T</a:t>
            </a:r>
            <a:r>
              <a:rPr lang="en-US" sz="800" kern="0" dirty="0"/>
              <a:t>est)</a:t>
            </a:r>
          </a:p>
          <a:p>
            <a:pPr lvl="2"/>
            <a:r>
              <a:rPr lang="en-US" sz="1200" kern="0" dirty="0"/>
              <a:t>Intel/AMD/TSMC/Samsung.. and  ASE/SPIL/Amcor...</a:t>
            </a:r>
          </a:p>
          <a:p>
            <a:pPr lvl="2"/>
            <a:r>
              <a:rPr lang="en-US" sz="1200" kern="0" dirty="0"/>
              <a:t>See </a:t>
            </a:r>
            <a:r>
              <a:rPr lang="en-US" sz="1200" kern="0" dirty="0">
                <a:hlinkClick r:id="rId5"/>
              </a:rPr>
              <a:t>IEEE EPS Heterogenous Integration Roadmap</a:t>
            </a:r>
            <a:endParaRPr lang="en-US" sz="1200" kern="0" dirty="0"/>
          </a:p>
          <a:p>
            <a:pPr lvl="1"/>
            <a:r>
              <a:rPr lang="en-US" sz="1200" kern="0" dirty="0"/>
              <a:t>Large variety of technologies, solutions, techniques (and acronyms..)</a:t>
            </a:r>
          </a:p>
          <a:p>
            <a:pPr lvl="2"/>
            <a:r>
              <a:rPr lang="en-US" sz="1200" kern="0" dirty="0"/>
              <a:t>Mostly proprietary, limited accessibility or expensive </a:t>
            </a:r>
            <a:br>
              <a:rPr lang="en-US" sz="1200" kern="0" dirty="0"/>
            </a:br>
            <a:r>
              <a:rPr lang="en-US" sz="1200" kern="0" dirty="0"/>
              <a:t>(for low volume production)</a:t>
            </a:r>
          </a:p>
          <a:p>
            <a:pPr lvl="2"/>
            <a:endParaRPr lang="en-US" sz="1200" kern="0" dirty="0"/>
          </a:p>
          <a:p>
            <a:r>
              <a:rPr lang="en-US" sz="1400" kern="0" dirty="0"/>
              <a:t>There are extreme examples, mostly experimental:</a:t>
            </a:r>
            <a:endParaRPr lang="en-US" sz="1200" kern="0" dirty="0"/>
          </a:p>
          <a:p>
            <a:pPr marL="0" indent="0">
              <a:buNone/>
            </a:pPr>
            <a:endParaRPr lang="en-US" sz="1200" kern="0" dirty="0"/>
          </a:p>
          <a:p>
            <a:pPr marL="0" indent="0">
              <a:buNone/>
            </a:pPr>
            <a:endParaRPr lang="en-US" sz="1200" kern="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0B5D340-C0F1-9DF4-8929-93C93E72529F}"/>
              </a:ext>
            </a:extLst>
          </p:cNvPr>
          <p:cNvSpPr txBox="1"/>
          <p:nvPr/>
        </p:nvSpPr>
        <p:spPr>
          <a:xfrm>
            <a:off x="6691470" y="6382633"/>
            <a:ext cx="0" cy="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>
              <a:spcBef>
                <a:spcPts val="100"/>
              </a:spcBef>
              <a:spcAft>
                <a:spcPts val="100"/>
              </a:spcAft>
            </a:pPr>
            <a:endParaRPr lang="en-US" dirty="0"/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653C499F-42C5-5837-22B4-6A9A6323DDFA}"/>
              </a:ext>
            </a:extLst>
          </p:cNvPr>
          <p:cNvSpPr txBox="1">
            <a:spLocks/>
          </p:cNvSpPr>
          <p:nvPr/>
        </p:nvSpPr>
        <p:spPr bwMode="auto">
          <a:xfrm>
            <a:off x="803412" y="5938443"/>
            <a:ext cx="5557586" cy="544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57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3" panose="05040102010807070707" pitchFamily="18" charset="2"/>
              <a:buChar char="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5963" indent="-355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3" panose="05040102010807070707" pitchFamily="18" charset="2"/>
              <a:buChar char=""/>
              <a:defRPr sz="1400">
                <a:solidFill>
                  <a:schemeClr val="tx1"/>
                </a:solidFill>
                <a:latin typeface="+mn-lt"/>
              </a:defRPr>
            </a:lvl2pPr>
            <a:lvl3pPr marL="1254125" indent="-355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anose="05040102010807070707" pitchFamily="18" charset="2"/>
              <a:buChar char=""/>
              <a:defRPr sz="1400">
                <a:solidFill>
                  <a:schemeClr val="tx1"/>
                </a:solidFill>
                <a:latin typeface="+mn-lt"/>
              </a:defRPr>
            </a:lvl3pPr>
            <a:lvl4pPr marL="1793875" indent="-355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anose="05040102010807070707" pitchFamily="18" charset="2"/>
              <a:buChar char=""/>
              <a:defRPr sz="1400">
                <a:solidFill>
                  <a:schemeClr val="tx1"/>
                </a:solidFill>
                <a:latin typeface="+mn-lt"/>
              </a:defRPr>
            </a:lvl4pPr>
            <a:lvl5pPr marL="2332038" indent="-3603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anose="05040102010807070707" pitchFamily="18" charset="2"/>
              <a:buChar char=""/>
              <a:defRPr sz="1400">
                <a:solidFill>
                  <a:schemeClr val="tx1"/>
                </a:solidFill>
                <a:latin typeface="+mn-lt"/>
              </a:defRPr>
            </a:lvl5pPr>
            <a:lvl6pPr marL="2794000" indent="-5080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+mn-lt"/>
              </a:defRPr>
            </a:lvl6pPr>
            <a:lvl7pPr marL="3251200" indent="-5080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+mn-lt"/>
              </a:defRPr>
            </a:lvl7pPr>
            <a:lvl8pPr marL="3708400" indent="-5080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+mn-lt"/>
              </a:defRPr>
            </a:lvl8pPr>
            <a:lvl9pPr marL="4165600" indent="-5080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400" b="1" kern="0" dirty="0"/>
              <a:t>Attempt to break it down in smaller pieces - easier to digest</a:t>
            </a:r>
            <a:r>
              <a:rPr lang="en-US" sz="1200" b="1" kern="0" dirty="0">
                <a:sym typeface="Wingdings" pitchFamily="2" charset="2"/>
              </a:rPr>
              <a:t> </a:t>
            </a:r>
            <a:endParaRPr lang="en-US" sz="1200" b="1" kern="0" dirty="0"/>
          </a:p>
          <a:p>
            <a:pPr marL="0" indent="0">
              <a:buNone/>
            </a:pPr>
            <a:endParaRPr lang="en-US" sz="1200" kern="0" dirty="0"/>
          </a:p>
          <a:p>
            <a:pPr marL="0" indent="0">
              <a:buNone/>
            </a:pPr>
            <a:endParaRPr lang="en-US" sz="1200" kern="0" dirty="0"/>
          </a:p>
          <a:p>
            <a:pPr marL="0" indent="0">
              <a:buNone/>
            </a:pPr>
            <a:endParaRPr lang="en-US" sz="1200" kern="0" dirty="0"/>
          </a:p>
          <a:p>
            <a:pPr marL="0" indent="0">
              <a:buNone/>
            </a:pPr>
            <a:endParaRPr lang="en-US" sz="1200" kern="0" dirty="0"/>
          </a:p>
          <a:p>
            <a:pPr marL="0" indent="0">
              <a:buNone/>
            </a:pPr>
            <a:endParaRPr lang="en-US" sz="1200" kern="0" dirty="0"/>
          </a:p>
          <a:p>
            <a:pPr marL="0" indent="0">
              <a:buNone/>
            </a:pPr>
            <a:endParaRPr lang="en-US" sz="1200" kern="0" dirty="0"/>
          </a:p>
          <a:p>
            <a:pPr marL="0" indent="0">
              <a:buNone/>
            </a:pPr>
            <a:endParaRPr lang="en-US" sz="1200" kern="0" dirty="0"/>
          </a:p>
          <a:p>
            <a:pPr marL="0" indent="0">
              <a:buNone/>
            </a:pPr>
            <a:endParaRPr lang="en-US" sz="1200" kern="0" dirty="0"/>
          </a:p>
          <a:p>
            <a:pPr marL="0" indent="0">
              <a:buNone/>
            </a:pPr>
            <a:endParaRPr lang="en-US" sz="1200" kern="0" dirty="0"/>
          </a:p>
          <a:p>
            <a:pPr marL="0" indent="0">
              <a:buNone/>
            </a:pPr>
            <a:endParaRPr lang="en-US" sz="1200" kern="0" dirty="0"/>
          </a:p>
          <a:p>
            <a:pPr marL="0" indent="0">
              <a:buNone/>
            </a:pPr>
            <a:endParaRPr lang="en-US" sz="1200" kern="0" dirty="0"/>
          </a:p>
          <a:p>
            <a:pPr marL="0" indent="0">
              <a:buNone/>
            </a:pPr>
            <a:endParaRPr lang="en-US" sz="1200" kern="0" dirty="0"/>
          </a:p>
          <a:p>
            <a:pPr marL="0" indent="0">
              <a:buNone/>
            </a:pPr>
            <a:endParaRPr lang="en-US" sz="1200" kern="0" dirty="0"/>
          </a:p>
          <a:p>
            <a:pPr marL="0" indent="0">
              <a:buNone/>
            </a:pPr>
            <a:endParaRPr lang="en-US" sz="1200" kern="0" dirty="0"/>
          </a:p>
          <a:p>
            <a:pPr marL="0" indent="0">
              <a:buNone/>
            </a:pPr>
            <a:endParaRPr lang="en-US" sz="1200" kern="0" dirty="0"/>
          </a:p>
        </p:txBody>
      </p:sp>
      <p:pic>
        <p:nvPicPr>
          <p:cNvPr id="16" name="Grafik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332" y="6636067"/>
            <a:ext cx="4493141" cy="268247"/>
          </a:xfrm>
          <a:prstGeom prst="rect">
            <a:avLst/>
          </a:prstGeom>
        </p:spPr>
      </p:pic>
      <p:sp>
        <p:nvSpPr>
          <p:cNvPr id="17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8723727" y="6666516"/>
            <a:ext cx="3395133" cy="1809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Christopher Roth, </a:t>
            </a:r>
            <a:r>
              <a:rPr lang="de-DE" dirty="0"/>
              <a:t>MPG Halbleiterlabor</a:t>
            </a:r>
          </a:p>
        </p:txBody>
      </p:sp>
    </p:spTree>
    <p:extLst>
      <p:ext uri="{BB962C8B-B14F-4D97-AF65-F5344CB8AC3E}">
        <p14:creationId xmlns:p14="http://schemas.microsoft.com/office/powerpoint/2010/main" val="291877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CAF72-FAD3-049B-7508-01BEA3927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next steps – more realistic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9C4FBD-FCBB-C8AF-E970-5794067AD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852D20-2352-4749-B7C5-DD441254C400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00338C0-3D09-800B-EA68-66905788C4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8" y="880958"/>
            <a:ext cx="11463066" cy="5608382"/>
          </a:xfrm>
        </p:spPr>
        <p:txBody>
          <a:bodyPr/>
          <a:lstStyle/>
          <a:p>
            <a:r>
              <a:rPr lang="en-US" sz="1400" b="1" dirty="0"/>
              <a:t>Joint project: complex silicon interposer</a:t>
            </a:r>
            <a:r>
              <a:rPr lang="en-US" sz="1400" dirty="0"/>
              <a:t> </a:t>
            </a:r>
          </a:p>
          <a:p>
            <a:pPr lvl="1"/>
            <a:r>
              <a:rPr lang="en-US" sz="1200" dirty="0"/>
              <a:t>Interposer 1 – “ip1”</a:t>
            </a:r>
          </a:p>
          <a:p>
            <a:pPr lvl="2"/>
            <a:r>
              <a:rPr lang="en-US" sz="1200" dirty="0"/>
              <a:t>Single sided metal Al/Cu </a:t>
            </a:r>
          </a:p>
          <a:p>
            <a:pPr lvl="2"/>
            <a:r>
              <a:rPr lang="en-US" sz="1200" dirty="0"/>
              <a:t>Bumped dummy chips with Al/Cu </a:t>
            </a:r>
            <a:r>
              <a:rPr lang="en-US" sz="1200" dirty="0">
                <a:sym typeface="Wingdings" pitchFamily="2" charset="2"/>
              </a:rPr>
              <a:t>- “dc”</a:t>
            </a:r>
            <a:endParaRPr lang="en-US" sz="1200" dirty="0"/>
          </a:p>
          <a:p>
            <a:pPr lvl="3"/>
            <a:r>
              <a:rPr lang="en-US" sz="1200" dirty="0"/>
              <a:t>small, high melting solder bumps, or Sn cap for SLID</a:t>
            </a:r>
          </a:p>
          <a:p>
            <a:pPr lvl="3"/>
            <a:r>
              <a:rPr lang="en-US" sz="1200" dirty="0"/>
              <a:t>thinned to ~100 µm </a:t>
            </a:r>
          </a:p>
          <a:p>
            <a:pPr lvl="2"/>
            <a:r>
              <a:rPr lang="en-US" sz="1200" dirty="0"/>
              <a:t>Bump bond or SLID dummy chips to ip1</a:t>
            </a:r>
          </a:p>
          <a:p>
            <a:pPr lvl="1"/>
            <a:r>
              <a:rPr lang="en-US" sz="1200" dirty="0"/>
              <a:t>Interposer 2 – “ip2”</a:t>
            </a:r>
          </a:p>
          <a:p>
            <a:pPr lvl="2"/>
            <a:r>
              <a:rPr lang="en-US" sz="1200" dirty="0"/>
              <a:t>Single sided metal Al/Cu</a:t>
            </a:r>
          </a:p>
          <a:p>
            <a:pPr lvl="3"/>
            <a:r>
              <a:rPr lang="en-US" sz="1200" dirty="0"/>
              <a:t>big, low melting solder bumps</a:t>
            </a:r>
          </a:p>
          <a:p>
            <a:pPr lvl="1"/>
            <a:r>
              <a:rPr lang="en-US" sz="1200" dirty="0"/>
              <a:t>Flip and assemble ip1 and ip2 - </a:t>
            </a:r>
            <a:r>
              <a:rPr lang="en-US" sz="1200" dirty="0">
                <a:sym typeface="Wingdings" pitchFamily="2" charset="2"/>
              </a:rPr>
              <a:t> “ipx”</a:t>
            </a:r>
          </a:p>
          <a:p>
            <a:pPr lvl="2"/>
            <a:r>
              <a:rPr lang="en-US" sz="1200" dirty="0">
                <a:sym typeface="Wingdings" pitchFamily="2" charset="2"/>
              </a:rPr>
              <a:t>Evaluate daisy chains, process characterization .... </a:t>
            </a:r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r>
              <a:rPr lang="en-US" sz="1400" dirty="0"/>
              <a:t>pretty ambitious! </a:t>
            </a:r>
          </a:p>
          <a:p>
            <a:pPr lvl="1"/>
            <a:r>
              <a:rPr lang="en-US" sz="1200" dirty="0"/>
              <a:t>need thin dummy chips, two different solder alloys ....</a:t>
            </a:r>
          </a:p>
          <a:p>
            <a:pPr lvl="1"/>
            <a:r>
              <a:rPr lang="en-US" sz="1200" dirty="0"/>
              <a:t>takes quite some time to get results!</a:t>
            </a:r>
          </a:p>
          <a:p>
            <a:pPr lvl="1"/>
            <a:endParaRPr lang="en-US" sz="1200" dirty="0"/>
          </a:p>
          <a:p>
            <a:pPr lvl="1"/>
            <a:endParaRPr lang="en-US" sz="1200" dirty="0"/>
          </a:p>
          <a:p>
            <a:pPr lvl="1"/>
            <a:endParaRPr lang="en-US" sz="1200" dirty="0"/>
          </a:p>
          <a:p>
            <a:r>
              <a:rPr lang="en-US" sz="1400" b="1" dirty="0"/>
              <a:t>intermediate step</a:t>
            </a:r>
            <a:r>
              <a:rPr lang="en-US" sz="1400" dirty="0"/>
              <a:t>: heterogenous integration of </a:t>
            </a:r>
            <a:r>
              <a:rPr lang="en-US" sz="1400" b="1" dirty="0"/>
              <a:t>existing chips </a:t>
            </a:r>
            <a:r>
              <a:rPr lang="en-US" sz="1400" dirty="0"/>
              <a:t>on interposer</a:t>
            </a:r>
          </a:p>
          <a:p>
            <a:pPr lvl="1"/>
            <a:r>
              <a:rPr lang="en-US" sz="1200" dirty="0"/>
              <a:t>“only” tasks would be interposer production and bump bonding</a:t>
            </a:r>
          </a:p>
          <a:p>
            <a:pPr lvl="1"/>
            <a:r>
              <a:rPr lang="en-US" sz="1200" dirty="0"/>
              <a:t>add a few passives maybe</a:t>
            </a:r>
          </a:p>
          <a:p>
            <a:pPr marL="0" indent="0">
              <a:buNone/>
            </a:pPr>
            <a:endParaRPr lang="en-US" sz="1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BE9B094-49D8-31B5-0D3D-8C6B6DCFCD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9077" y="1195347"/>
            <a:ext cx="5909964" cy="290619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9830A2A-7E17-9034-B0AA-B8726B758EB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35" r="3352" b="26923"/>
          <a:stretch/>
        </p:blipFill>
        <p:spPr>
          <a:xfrm>
            <a:off x="7248128" y="5541977"/>
            <a:ext cx="4436391" cy="24135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587C0F8-3111-D1D8-DDF8-C41E4C55370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87" t="20706" r="61567" b="17056"/>
          <a:stretch>
            <a:fillRect/>
          </a:stretch>
        </p:blipFill>
        <p:spPr>
          <a:xfrm>
            <a:off x="9078437" y="5440216"/>
            <a:ext cx="692517" cy="41625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8B9FCFA-79F7-0068-3612-B955E0840A6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33" t="50099" r="42742" b="38581"/>
          <a:stretch>
            <a:fillRect/>
          </a:stretch>
        </p:blipFill>
        <p:spPr>
          <a:xfrm>
            <a:off x="7962314" y="5440216"/>
            <a:ext cx="1044116" cy="17154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9413BBF-5334-5FD3-1568-8E6B1233706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33" t="50099" r="42742" b="38581"/>
          <a:stretch>
            <a:fillRect/>
          </a:stretch>
        </p:blipFill>
        <p:spPr>
          <a:xfrm>
            <a:off x="9870525" y="5432576"/>
            <a:ext cx="1044116" cy="17154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EC7885E0-3882-B8B0-55A0-9E7F61340CFC}"/>
              </a:ext>
            </a:extLst>
          </p:cNvPr>
          <p:cNvSpPr/>
          <p:nvPr/>
        </p:nvSpPr>
        <p:spPr bwMode="auto">
          <a:xfrm>
            <a:off x="7602275" y="5518350"/>
            <a:ext cx="260468" cy="93415"/>
          </a:xfrm>
          <a:prstGeom prst="rect">
            <a:avLst/>
          </a:prstGeom>
          <a:solidFill>
            <a:schemeClr val="accent4">
              <a:lumMod val="50000"/>
              <a:lumOff val="5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25D55A2-2EA0-8684-B8A1-B945843FD002}"/>
              </a:ext>
            </a:extLst>
          </p:cNvPr>
          <p:cNvSpPr/>
          <p:nvPr/>
        </p:nvSpPr>
        <p:spPr bwMode="auto">
          <a:xfrm>
            <a:off x="11044247" y="5518350"/>
            <a:ext cx="260468" cy="93415"/>
          </a:xfrm>
          <a:prstGeom prst="rect">
            <a:avLst/>
          </a:prstGeom>
          <a:solidFill>
            <a:schemeClr val="accent4">
              <a:lumMod val="50000"/>
              <a:lumOff val="5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9" name="Date Placeholder 2">
            <a:extLst>
              <a:ext uri="{FF2B5EF4-FFF2-40B4-BE49-F238E27FC236}">
                <a16:creationId xmlns:a16="http://schemas.microsoft.com/office/drawing/2014/main" id="{9690C067-04AB-5301-600C-C1C844434E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8825" y="6658578"/>
            <a:ext cx="4415367" cy="188912"/>
          </a:xfrm>
        </p:spPr>
        <p:txBody>
          <a:bodyPr/>
          <a:lstStyle/>
          <a:p>
            <a:pPr>
              <a:defRPr/>
            </a:pPr>
            <a:r>
              <a:rPr lang="de-DE" dirty="0"/>
              <a:t>DRD7.6b Workshop, </a:t>
            </a:r>
            <a:r>
              <a:rPr lang="de-DE" dirty="0" smtClean="0"/>
              <a:t>CERN, </a:t>
            </a:r>
            <a:r>
              <a:rPr lang="de-DE" dirty="0"/>
              <a:t>September 2025</a:t>
            </a:r>
          </a:p>
        </p:txBody>
      </p:sp>
      <p:sp>
        <p:nvSpPr>
          <p:cNvPr id="20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8723727" y="6666516"/>
            <a:ext cx="3395133" cy="1809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Christopher Roth, </a:t>
            </a:r>
            <a:r>
              <a:rPr lang="de-DE" dirty="0"/>
              <a:t>MPG Halbleiterlabor</a:t>
            </a:r>
          </a:p>
        </p:txBody>
      </p:sp>
    </p:spTree>
    <p:extLst>
      <p:ext uri="{BB962C8B-B14F-4D97-AF65-F5344CB8AC3E}">
        <p14:creationId xmlns:p14="http://schemas.microsoft.com/office/powerpoint/2010/main" val="277281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235FE-07D2-DF5C-9EB3-A37B6E57C7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Interposer Process sequence 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C72515-2F8B-9320-2778-C80AB92BA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852D20-2352-4749-B7C5-DD441254C400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A3B8CF-9FAF-4D4C-C121-B19CD9D611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392" y="1016732"/>
            <a:ext cx="4500499" cy="5364596"/>
          </a:xfrm>
        </p:spPr>
        <p:txBody>
          <a:bodyPr/>
          <a:lstStyle/>
          <a:p>
            <a:r>
              <a:rPr lang="en-US" dirty="0"/>
              <a:t>Thermal Oxidation</a:t>
            </a:r>
          </a:p>
          <a:p>
            <a:pPr lvl="1"/>
            <a:r>
              <a:rPr lang="en-US" dirty="0"/>
              <a:t>~500nm wet or dry thermal oxide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Al sputter</a:t>
            </a:r>
          </a:p>
          <a:p>
            <a:pPr lvl="1"/>
            <a:r>
              <a:rPr lang="en-US" dirty="0"/>
              <a:t>1 µm Alu</a:t>
            </a:r>
          </a:p>
          <a:p>
            <a:pPr lvl="1"/>
            <a:r>
              <a:rPr lang="en-US" dirty="0"/>
              <a:t>sheet resistance ~30 </a:t>
            </a:r>
            <a:r>
              <a:rPr lang="en-US" dirty="0" err="1"/>
              <a:t>mOhm</a:t>
            </a:r>
            <a:r>
              <a:rPr lang="en-US" dirty="0"/>
              <a:t>/sq</a:t>
            </a:r>
          </a:p>
          <a:p>
            <a:pPr marL="360363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r>
              <a:rPr lang="en-US" dirty="0" err="1"/>
              <a:t>Litho</a:t>
            </a:r>
            <a:r>
              <a:rPr lang="en-US" dirty="0"/>
              <a:t> alu1</a:t>
            </a:r>
          </a:p>
          <a:p>
            <a:pPr lvl="1"/>
            <a:r>
              <a:rPr lang="en-US" dirty="0"/>
              <a:t>spin-on std. thin photo resist</a:t>
            </a:r>
          </a:p>
          <a:p>
            <a:pPr lvl="1"/>
            <a:r>
              <a:rPr lang="en-US" b="1" dirty="0"/>
              <a:t>expose mask 1</a:t>
            </a:r>
            <a:r>
              <a:rPr lang="en-US" dirty="0"/>
              <a:t>, develop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Etch Al</a:t>
            </a:r>
          </a:p>
          <a:p>
            <a:pPr lvl="1"/>
            <a:r>
              <a:rPr lang="en-US" dirty="0"/>
              <a:t>std. acid</a:t>
            </a:r>
          </a:p>
          <a:p>
            <a:r>
              <a:rPr lang="en-US" dirty="0"/>
              <a:t>resist strip (solvent)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E9BDB32-1C40-BECE-FD57-B5E8E93CA3C4}"/>
              </a:ext>
            </a:extLst>
          </p:cNvPr>
          <p:cNvGrpSpPr/>
          <p:nvPr/>
        </p:nvGrpSpPr>
        <p:grpSpPr>
          <a:xfrm>
            <a:off x="6168008" y="1196752"/>
            <a:ext cx="5580000" cy="540000"/>
            <a:chOff x="6168008" y="1304764"/>
            <a:chExt cx="5580000" cy="540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C58618F-338F-F5D2-0B9D-967076B44CD5}"/>
                </a:ext>
              </a:extLst>
            </p:cNvPr>
            <p:cNvSpPr/>
            <p:nvPr/>
          </p:nvSpPr>
          <p:spPr bwMode="auto">
            <a:xfrm>
              <a:off x="6168008" y="1304764"/>
              <a:ext cx="5580000" cy="540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C0CE5D8-8BA9-7A78-555A-B2FEF1C96D65}"/>
                </a:ext>
              </a:extLst>
            </p:cNvPr>
            <p:cNvSpPr/>
            <p:nvPr/>
          </p:nvSpPr>
          <p:spPr bwMode="auto">
            <a:xfrm>
              <a:off x="6258008" y="1394764"/>
              <a:ext cx="5400000" cy="36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89BC220-1A54-D714-5C9C-37DB516AE8E0}"/>
              </a:ext>
            </a:extLst>
          </p:cNvPr>
          <p:cNvGrpSpPr/>
          <p:nvPr/>
        </p:nvGrpSpPr>
        <p:grpSpPr>
          <a:xfrm>
            <a:off x="6176962" y="2204864"/>
            <a:ext cx="5580000" cy="606087"/>
            <a:chOff x="6176962" y="2312884"/>
            <a:chExt cx="5580000" cy="60608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EC6DD07B-5F80-0304-1BE6-A73BCD9B68DF}"/>
                </a:ext>
              </a:extLst>
            </p:cNvPr>
            <p:cNvGrpSpPr/>
            <p:nvPr/>
          </p:nvGrpSpPr>
          <p:grpSpPr>
            <a:xfrm>
              <a:off x="6176962" y="2378971"/>
              <a:ext cx="5580000" cy="540000"/>
              <a:chOff x="6168008" y="1304764"/>
              <a:chExt cx="5580000" cy="540000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9BC61FBA-82FD-C224-620F-6472A6ECCCD0}"/>
                  </a:ext>
                </a:extLst>
              </p:cNvPr>
              <p:cNvSpPr/>
              <p:nvPr/>
            </p:nvSpPr>
            <p:spPr bwMode="auto">
              <a:xfrm>
                <a:off x="6168008" y="1304764"/>
                <a:ext cx="5580000" cy="540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AED5E218-0B04-93AB-AAEA-4BA1896AD77E}"/>
                  </a:ext>
                </a:extLst>
              </p:cNvPr>
              <p:cNvSpPr/>
              <p:nvPr/>
            </p:nvSpPr>
            <p:spPr bwMode="auto">
              <a:xfrm>
                <a:off x="6258008" y="1394764"/>
                <a:ext cx="5400000" cy="360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</p:grp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BA0F569-E3AB-F720-FE94-B922604E8036}"/>
                </a:ext>
              </a:extLst>
            </p:cNvPr>
            <p:cNvSpPr/>
            <p:nvPr/>
          </p:nvSpPr>
          <p:spPr bwMode="auto">
            <a:xfrm>
              <a:off x="6176962" y="2312884"/>
              <a:ext cx="5580000" cy="720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DE3990C-F2F3-6CB0-09AF-B6AF180EB8F1}"/>
              </a:ext>
            </a:extLst>
          </p:cNvPr>
          <p:cNvGrpSpPr/>
          <p:nvPr/>
        </p:nvGrpSpPr>
        <p:grpSpPr>
          <a:xfrm>
            <a:off x="6159261" y="4257092"/>
            <a:ext cx="5597701" cy="733282"/>
            <a:chOff x="6159261" y="4315898"/>
            <a:chExt cx="5597701" cy="733282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067539E1-4D9D-D106-761A-44BA849B68F7}"/>
                </a:ext>
              </a:extLst>
            </p:cNvPr>
            <p:cNvGrpSpPr/>
            <p:nvPr/>
          </p:nvGrpSpPr>
          <p:grpSpPr>
            <a:xfrm>
              <a:off x="6168008" y="4509180"/>
              <a:ext cx="5580000" cy="540000"/>
              <a:chOff x="6168008" y="1304764"/>
              <a:chExt cx="5580000" cy="540000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98E07809-4ADE-D5CC-5A74-40480C9C871E}"/>
                  </a:ext>
                </a:extLst>
              </p:cNvPr>
              <p:cNvSpPr/>
              <p:nvPr/>
            </p:nvSpPr>
            <p:spPr bwMode="auto">
              <a:xfrm>
                <a:off x="6168008" y="1304764"/>
                <a:ext cx="5580000" cy="540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67F02D1D-D27D-BCCD-7EDC-A7A2F5C2998B}"/>
                  </a:ext>
                </a:extLst>
              </p:cNvPr>
              <p:cNvSpPr/>
              <p:nvPr/>
            </p:nvSpPr>
            <p:spPr bwMode="auto">
              <a:xfrm>
                <a:off x="6258008" y="1394764"/>
                <a:ext cx="5400000" cy="360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</p:grp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7A215AAE-B1A1-14AF-44DE-410A25ACBF45}"/>
                </a:ext>
              </a:extLst>
            </p:cNvPr>
            <p:cNvSpPr/>
            <p:nvPr/>
          </p:nvSpPr>
          <p:spPr bwMode="auto">
            <a:xfrm>
              <a:off x="6168008" y="4443093"/>
              <a:ext cx="5580000" cy="720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D48A5BD-C262-B0EA-F287-4913FADA16A1}"/>
                </a:ext>
              </a:extLst>
            </p:cNvPr>
            <p:cNvSpPr/>
            <p:nvPr/>
          </p:nvSpPr>
          <p:spPr bwMode="auto">
            <a:xfrm>
              <a:off x="6168008" y="4335093"/>
              <a:ext cx="5580000" cy="108000"/>
            </a:xfrm>
            <a:prstGeom prst="rect">
              <a:avLst/>
            </a:prstGeom>
            <a:solidFill>
              <a:srgbClr val="33CC33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1C61E52D-80B5-EBE7-2CBF-C2A60F5B0438}"/>
                </a:ext>
              </a:extLst>
            </p:cNvPr>
            <p:cNvSpPr/>
            <p:nvPr/>
          </p:nvSpPr>
          <p:spPr bwMode="auto">
            <a:xfrm>
              <a:off x="10776520" y="4315898"/>
              <a:ext cx="360000" cy="12599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AD2AC4A3-A635-F8B2-BC36-C169B473E72C}"/>
                </a:ext>
              </a:extLst>
            </p:cNvPr>
            <p:cNvSpPr/>
            <p:nvPr/>
          </p:nvSpPr>
          <p:spPr bwMode="auto">
            <a:xfrm>
              <a:off x="11396962" y="4319147"/>
              <a:ext cx="360000" cy="12599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7267D7FE-BD31-F451-7F70-99BA9F12E18D}"/>
                </a:ext>
              </a:extLst>
            </p:cNvPr>
            <p:cNvSpPr/>
            <p:nvPr/>
          </p:nvSpPr>
          <p:spPr bwMode="auto">
            <a:xfrm>
              <a:off x="6159261" y="4327306"/>
              <a:ext cx="360000" cy="12599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20C7B01C-4B44-BEDE-56AC-E293BF8E19BE}"/>
                </a:ext>
              </a:extLst>
            </p:cNvPr>
            <p:cNvSpPr/>
            <p:nvPr/>
          </p:nvSpPr>
          <p:spPr bwMode="auto">
            <a:xfrm>
              <a:off x="6816080" y="4323073"/>
              <a:ext cx="360000" cy="12599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9BEC686C-EE46-B562-3458-5E8038742058}"/>
                </a:ext>
              </a:extLst>
            </p:cNvPr>
            <p:cNvSpPr/>
            <p:nvPr/>
          </p:nvSpPr>
          <p:spPr bwMode="auto">
            <a:xfrm>
              <a:off x="7536160" y="4323073"/>
              <a:ext cx="360000" cy="12599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57F833ED-68B5-55C4-2773-ED0ED2302ED1}"/>
                </a:ext>
              </a:extLst>
            </p:cNvPr>
            <p:cNvSpPr/>
            <p:nvPr/>
          </p:nvSpPr>
          <p:spPr bwMode="auto">
            <a:xfrm>
              <a:off x="8220197" y="4327306"/>
              <a:ext cx="360000" cy="12599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9D2A941F-483E-990C-08FE-93422582694A}"/>
                </a:ext>
              </a:extLst>
            </p:cNvPr>
            <p:cNvSpPr/>
            <p:nvPr/>
          </p:nvSpPr>
          <p:spPr bwMode="auto">
            <a:xfrm>
              <a:off x="8933174" y="4323073"/>
              <a:ext cx="360000" cy="12599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EAB05393-2426-1215-B7F3-B96F3848F3BB}"/>
                </a:ext>
              </a:extLst>
            </p:cNvPr>
            <p:cNvSpPr/>
            <p:nvPr/>
          </p:nvSpPr>
          <p:spPr bwMode="auto">
            <a:xfrm>
              <a:off x="9722107" y="4328374"/>
              <a:ext cx="360000" cy="12599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76D85BB-07DD-846E-AFE7-82DB27DBBBCF}"/>
              </a:ext>
            </a:extLst>
          </p:cNvPr>
          <p:cNvGrpSpPr/>
          <p:nvPr/>
        </p:nvGrpSpPr>
        <p:grpSpPr>
          <a:xfrm>
            <a:off x="5771015" y="2996952"/>
            <a:ext cx="5985947" cy="922089"/>
            <a:chOff x="5771015" y="3154983"/>
            <a:chExt cx="5985947" cy="922089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8967CA4B-1A13-99ED-B40F-F795B6483B59}"/>
                </a:ext>
              </a:extLst>
            </p:cNvPr>
            <p:cNvGrpSpPr/>
            <p:nvPr/>
          </p:nvGrpSpPr>
          <p:grpSpPr>
            <a:xfrm>
              <a:off x="6176962" y="3537072"/>
              <a:ext cx="5580000" cy="540000"/>
              <a:chOff x="6168008" y="1304764"/>
              <a:chExt cx="5580000" cy="540000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CF4BDA05-2D02-B510-6826-AD99B2235D83}"/>
                  </a:ext>
                </a:extLst>
              </p:cNvPr>
              <p:cNvSpPr/>
              <p:nvPr/>
            </p:nvSpPr>
            <p:spPr bwMode="auto">
              <a:xfrm>
                <a:off x="6168008" y="1304764"/>
                <a:ext cx="5580000" cy="540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16A5DE8B-BAF4-B063-28B9-9CF40E21E033}"/>
                  </a:ext>
                </a:extLst>
              </p:cNvPr>
              <p:cNvSpPr/>
              <p:nvPr/>
            </p:nvSpPr>
            <p:spPr bwMode="auto">
              <a:xfrm>
                <a:off x="6258008" y="1394764"/>
                <a:ext cx="5400000" cy="360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639A4BE-4912-7D49-FCC1-A8D5F3A950E9}"/>
                </a:ext>
              </a:extLst>
            </p:cNvPr>
            <p:cNvSpPr/>
            <p:nvPr/>
          </p:nvSpPr>
          <p:spPr bwMode="auto">
            <a:xfrm>
              <a:off x="6176962" y="3470985"/>
              <a:ext cx="5580000" cy="720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971284B-E901-1A12-3577-763C1B974529}"/>
                </a:ext>
              </a:extLst>
            </p:cNvPr>
            <p:cNvSpPr/>
            <p:nvPr/>
          </p:nvSpPr>
          <p:spPr bwMode="auto">
            <a:xfrm>
              <a:off x="6176962" y="3362985"/>
              <a:ext cx="5580000" cy="108000"/>
            </a:xfrm>
            <a:prstGeom prst="rect">
              <a:avLst/>
            </a:prstGeom>
            <a:solidFill>
              <a:srgbClr val="33CC33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A5A1B718-C3DA-100D-302F-D414CF61C76F}"/>
                </a:ext>
              </a:extLst>
            </p:cNvPr>
            <p:cNvSpPr txBox="1"/>
            <p:nvPr/>
          </p:nvSpPr>
          <p:spPr>
            <a:xfrm>
              <a:off x="5771015" y="3154983"/>
              <a:ext cx="0" cy="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>
                <a:spcBef>
                  <a:spcPts val="100"/>
                </a:spcBef>
                <a:spcAft>
                  <a:spcPts val="100"/>
                </a:spcAft>
              </a:pPr>
              <a:endParaRPr lang="en-US" dirty="0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7296A6F-B66C-AD00-1D91-50B06A6EC2A1}"/>
              </a:ext>
            </a:extLst>
          </p:cNvPr>
          <p:cNvGrpSpPr/>
          <p:nvPr/>
        </p:nvGrpSpPr>
        <p:grpSpPr>
          <a:xfrm>
            <a:off x="6168008" y="5481228"/>
            <a:ext cx="5597701" cy="733282"/>
            <a:chOff x="6159261" y="4315898"/>
            <a:chExt cx="5597701" cy="733282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A75F6B38-09FC-2A8A-98D8-DBC5BCA520D3}"/>
                </a:ext>
              </a:extLst>
            </p:cNvPr>
            <p:cNvGrpSpPr/>
            <p:nvPr/>
          </p:nvGrpSpPr>
          <p:grpSpPr>
            <a:xfrm>
              <a:off x="6168008" y="4509180"/>
              <a:ext cx="5580000" cy="540000"/>
              <a:chOff x="6168008" y="1304764"/>
              <a:chExt cx="5580000" cy="540000"/>
            </a:xfrm>
          </p:grpSpPr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EB5A659C-F82D-C7C0-85CA-7DA7F141A754}"/>
                  </a:ext>
                </a:extLst>
              </p:cNvPr>
              <p:cNvSpPr/>
              <p:nvPr/>
            </p:nvSpPr>
            <p:spPr bwMode="auto">
              <a:xfrm>
                <a:off x="6168008" y="1304764"/>
                <a:ext cx="5580000" cy="540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519FCDEC-4A26-567B-FB4A-B239EF3EE4F5}"/>
                  </a:ext>
                </a:extLst>
              </p:cNvPr>
              <p:cNvSpPr/>
              <p:nvPr/>
            </p:nvSpPr>
            <p:spPr bwMode="auto">
              <a:xfrm>
                <a:off x="6258008" y="1394764"/>
                <a:ext cx="5400000" cy="360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</p:grp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C634988E-1D92-7B29-EFE8-F18B95316B2E}"/>
                </a:ext>
              </a:extLst>
            </p:cNvPr>
            <p:cNvSpPr/>
            <p:nvPr/>
          </p:nvSpPr>
          <p:spPr bwMode="auto">
            <a:xfrm>
              <a:off x="6168008" y="4443093"/>
              <a:ext cx="5580000" cy="720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52555591-B64A-E4BE-792C-898094FEA0C6}"/>
                </a:ext>
              </a:extLst>
            </p:cNvPr>
            <p:cNvSpPr/>
            <p:nvPr/>
          </p:nvSpPr>
          <p:spPr bwMode="auto">
            <a:xfrm>
              <a:off x="10776520" y="4315898"/>
              <a:ext cx="360000" cy="200391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A99F7F0A-5293-DBB0-B0C7-3DB4865D5747}"/>
                </a:ext>
              </a:extLst>
            </p:cNvPr>
            <p:cNvSpPr/>
            <p:nvPr/>
          </p:nvSpPr>
          <p:spPr bwMode="auto">
            <a:xfrm>
              <a:off x="11396962" y="4319147"/>
              <a:ext cx="360000" cy="197142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1F832DA9-4708-3F8A-4ADF-9D186F52BB15}"/>
                </a:ext>
              </a:extLst>
            </p:cNvPr>
            <p:cNvSpPr/>
            <p:nvPr/>
          </p:nvSpPr>
          <p:spPr bwMode="auto">
            <a:xfrm>
              <a:off x="6159261" y="4327306"/>
              <a:ext cx="360000" cy="188983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82C55FFF-5640-A308-FD9F-2BC12E5CF6D0}"/>
                </a:ext>
              </a:extLst>
            </p:cNvPr>
            <p:cNvSpPr/>
            <p:nvPr/>
          </p:nvSpPr>
          <p:spPr bwMode="auto">
            <a:xfrm>
              <a:off x="6816080" y="4323073"/>
              <a:ext cx="360000" cy="19202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69742919-3254-C152-4E23-BDE95853BC59}"/>
                </a:ext>
              </a:extLst>
            </p:cNvPr>
            <p:cNvSpPr/>
            <p:nvPr/>
          </p:nvSpPr>
          <p:spPr bwMode="auto">
            <a:xfrm>
              <a:off x="7536160" y="4323073"/>
              <a:ext cx="360000" cy="193216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39DA916A-6F09-DFF8-7ACE-A5863C11BF6D}"/>
                </a:ext>
              </a:extLst>
            </p:cNvPr>
            <p:cNvSpPr/>
            <p:nvPr/>
          </p:nvSpPr>
          <p:spPr bwMode="auto">
            <a:xfrm>
              <a:off x="8220197" y="4327306"/>
              <a:ext cx="360000" cy="188983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A8056FE3-DA7A-72CC-3D18-2954CB5248B8}"/>
                </a:ext>
              </a:extLst>
            </p:cNvPr>
            <p:cNvSpPr/>
            <p:nvPr/>
          </p:nvSpPr>
          <p:spPr bwMode="auto">
            <a:xfrm>
              <a:off x="8933174" y="4323073"/>
              <a:ext cx="360000" cy="193216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8943A5C5-DD62-2951-4A22-42DF30B2EE1A}"/>
                </a:ext>
              </a:extLst>
            </p:cNvPr>
            <p:cNvSpPr/>
            <p:nvPr/>
          </p:nvSpPr>
          <p:spPr bwMode="auto">
            <a:xfrm>
              <a:off x="9722107" y="4328374"/>
              <a:ext cx="360000" cy="187915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sp>
        <p:nvSpPr>
          <p:cNvPr id="49" name="Date Placeholder 2">
            <a:extLst>
              <a:ext uri="{FF2B5EF4-FFF2-40B4-BE49-F238E27FC236}">
                <a16:creationId xmlns:a16="http://schemas.microsoft.com/office/drawing/2014/main" id="{9690C067-04AB-5301-600C-C1C844434E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8825" y="6658578"/>
            <a:ext cx="4415367" cy="188912"/>
          </a:xfrm>
        </p:spPr>
        <p:txBody>
          <a:bodyPr/>
          <a:lstStyle/>
          <a:p>
            <a:pPr>
              <a:defRPr/>
            </a:pPr>
            <a:r>
              <a:rPr lang="de-DE" dirty="0"/>
              <a:t>DRD7.6b Workshop, </a:t>
            </a:r>
            <a:r>
              <a:rPr lang="de-DE" dirty="0" smtClean="0"/>
              <a:t>CERN, </a:t>
            </a:r>
            <a:r>
              <a:rPr lang="de-DE" dirty="0"/>
              <a:t>September 2025</a:t>
            </a:r>
          </a:p>
        </p:txBody>
      </p:sp>
      <p:sp>
        <p:nvSpPr>
          <p:cNvPr id="60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8723727" y="6666516"/>
            <a:ext cx="3395133" cy="1809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Christopher Roth, </a:t>
            </a:r>
            <a:r>
              <a:rPr lang="de-DE" dirty="0"/>
              <a:t>MPG Halbleiterlabor</a:t>
            </a:r>
          </a:p>
        </p:txBody>
      </p:sp>
    </p:spTree>
    <p:extLst>
      <p:ext uri="{BB962C8B-B14F-4D97-AF65-F5344CB8AC3E}">
        <p14:creationId xmlns:p14="http://schemas.microsoft.com/office/powerpoint/2010/main" val="478004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54FAD4-013E-0940-C3AB-C5F17F7698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B5E8F8-23F8-F3EE-20AC-4EC1D8177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Interposer Process sequence II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279AA4-DD85-4FD9-65F1-4B249387C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852D20-2352-4749-B7C5-DD441254C400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D4165A-FE44-AD7F-6EAE-3C3B7D5CAC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392" y="1016732"/>
            <a:ext cx="4500499" cy="5364596"/>
          </a:xfrm>
        </p:spPr>
        <p:txBody>
          <a:bodyPr/>
          <a:lstStyle/>
          <a:p>
            <a:r>
              <a:rPr lang="en-US" dirty="0"/>
              <a:t>Interlevel Dielectric ILD1</a:t>
            </a:r>
          </a:p>
          <a:p>
            <a:pPr lvl="1"/>
            <a:r>
              <a:rPr lang="en-US" dirty="0"/>
              <a:t>deposition temp &lt; 350 °C</a:t>
            </a:r>
          </a:p>
          <a:p>
            <a:pPr lvl="1"/>
            <a:r>
              <a:rPr lang="en-US" dirty="0"/>
              <a:t>LTO or similar</a:t>
            </a:r>
          </a:p>
          <a:p>
            <a:pPr lvl="1"/>
            <a:r>
              <a:rPr lang="en-US" dirty="0"/>
              <a:t>BCB - photo sensitive polymer (preferred)</a:t>
            </a:r>
          </a:p>
          <a:p>
            <a:pPr lvl="2"/>
            <a:r>
              <a:rPr lang="en-US" dirty="0"/>
              <a:t>coat 3 µm, </a:t>
            </a:r>
            <a:r>
              <a:rPr lang="en-US" b="1" dirty="0"/>
              <a:t>expose mask 2</a:t>
            </a:r>
            <a:r>
              <a:rPr lang="en-US" dirty="0"/>
              <a:t>, develop</a:t>
            </a:r>
          </a:p>
          <a:p>
            <a:pPr lvl="2"/>
            <a:r>
              <a:rPr lang="en-US" dirty="0"/>
              <a:t>hard bake at ~200 °C</a:t>
            </a:r>
          </a:p>
          <a:p>
            <a:pPr lvl="2"/>
            <a:r>
              <a:rPr lang="en-US" dirty="0"/>
              <a:t>descum contact holes in CF4 plasma</a:t>
            </a:r>
          </a:p>
          <a:p>
            <a:pPr lvl="2"/>
            <a:r>
              <a:rPr lang="en-US" dirty="0" err="1"/>
              <a:t>eps_r</a:t>
            </a:r>
            <a:r>
              <a:rPr lang="en-US" dirty="0"/>
              <a:t> (BCB) = 2.65 @1 MHz</a:t>
            </a:r>
          </a:p>
          <a:p>
            <a:pPr marL="360363" lvl="1" indent="0">
              <a:buNone/>
            </a:pPr>
            <a:endParaRPr lang="en-US" dirty="0"/>
          </a:p>
          <a:p>
            <a:pPr marL="360363" lvl="1" indent="0">
              <a:buNone/>
            </a:pPr>
            <a:endParaRPr lang="en-US" dirty="0"/>
          </a:p>
          <a:p>
            <a:r>
              <a:rPr lang="en-US" dirty="0"/>
              <a:t>Ti:W /Cu sputter seed layer</a:t>
            </a:r>
          </a:p>
          <a:p>
            <a:pPr lvl="1"/>
            <a:r>
              <a:rPr lang="en-US" dirty="0"/>
              <a:t>100 nm/200 nm</a:t>
            </a:r>
          </a:p>
          <a:p>
            <a:pPr lvl="1"/>
            <a:endParaRPr lang="en-US" dirty="0"/>
          </a:p>
          <a:p>
            <a:pPr marL="360363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ep </a:t>
            </a:r>
            <a:r>
              <a:rPr lang="en-US" dirty="0" err="1"/>
              <a:t>Litho</a:t>
            </a:r>
            <a:endParaRPr lang="en-US" dirty="0"/>
          </a:p>
          <a:p>
            <a:pPr lvl="1"/>
            <a:r>
              <a:rPr lang="en-US" dirty="0"/>
              <a:t>spin-on thick ep photo resist, ~7-9 µm</a:t>
            </a:r>
          </a:p>
          <a:p>
            <a:pPr lvl="1"/>
            <a:r>
              <a:rPr lang="en-US" b="1" dirty="0"/>
              <a:t>expose mask 3</a:t>
            </a:r>
            <a:r>
              <a:rPr lang="en-US" dirty="0"/>
              <a:t>, develop</a:t>
            </a:r>
          </a:p>
          <a:p>
            <a:pPr marL="360363" lvl="1" indent="0">
              <a:buNone/>
            </a:pPr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800911E-01C5-EC9F-A760-E8D34FF56B3C}"/>
              </a:ext>
            </a:extLst>
          </p:cNvPr>
          <p:cNvGrpSpPr/>
          <p:nvPr/>
        </p:nvGrpSpPr>
        <p:grpSpPr>
          <a:xfrm>
            <a:off x="6167047" y="1016732"/>
            <a:ext cx="5597701" cy="756085"/>
            <a:chOff x="6167047" y="1160748"/>
            <a:chExt cx="5597701" cy="756085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870F056E-1FFB-EED9-ABF8-2D2019F1B8C1}"/>
                </a:ext>
              </a:extLst>
            </p:cNvPr>
            <p:cNvGrpSpPr/>
            <p:nvPr/>
          </p:nvGrpSpPr>
          <p:grpSpPr>
            <a:xfrm>
              <a:off x="6167047" y="1223062"/>
              <a:ext cx="5597701" cy="693771"/>
              <a:chOff x="6158300" y="4355409"/>
              <a:chExt cx="5597701" cy="693771"/>
            </a:xfrm>
          </p:grpSpPr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08812BEC-CA2E-B913-4F7D-436D4FAE1A93}"/>
                  </a:ext>
                </a:extLst>
              </p:cNvPr>
              <p:cNvGrpSpPr/>
              <p:nvPr/>
            </p:nvGrpSpPr>
            <p:grpSpPr>
              <a:xfrm>
                <a:off x="6168008" y="4509180"/>
                <a:ext cx="5580000" cy="540000"/>
                <a:chOff x="6168008" y="1304764"/>
                <a:chExt cx="5580000" cy="540000"/>
              </a:xfrm>
            </p:grpSpPr>
            <p:sp>
              <p:nvSpPr>
                <p:cNvPr id="58" name="Rectangle 57">
                  <a:extLst>
                    <a:ext uri="{FF2B5EF4-FFF2-40B4-BE49-F238E27FC236}">
                      <a16:creationId xmlns:a16="http://schemas.microsoft.com/office/drawing/2014/main" id="{C70863D1-CFA9-00D2-110E-36BF6674D702}"/>
                    </a:ext>
                  </a:extLst>
                </p:cNvPr>
                <p:cNvSpPr/>
                <p:nvPr/>
              </p:nvSpPr>
              <p:spPr bwMode="auto">
                <a:xfrm>
                  <a:off x="6168008" y="1304764"/>
                  <a:ext cx="5580000" cy="54000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59" name="Rectangle 58">
                  <a:extLst>
                    <a:ext uri="{FF2B5EF4-FFF2-40B4-BE49-F238E27FC236}">
                      <a16:creationId xmlns:a16="http://schemas.microsoft.com/office/drawing/2014/main" id="{7AF464EB-D709-27A5-15BC-4DD5DC4F0A66}"/>
                    </a:ext>
                  </a:extLst>
                </p:cNvPr>
                <p:cNvSpPr/>
                <p:nvPr/>
              </p:nvSpPr>
              <p:spPr bwMode="auto">
                <a:xfrm>
                  <a:off x="6258008" y="1394764"/>
                  <a:ext cx="5400000" cy="3600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</p:grp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499A315D-2E93-4C2E-F532-973EF40D0541}"/>
                  </a:ext>
                </a:extLst>
              </p:cNvPr>
              <p:cNvSpPr/>
              <p:nvPr/>
            </p:nvSpPr>
            <p:spPr bwMode="auto">
              <a:xfrm>
                <a:off x="6168008" y="4443093"/>
                <a:ext cx="5580000" cy="7200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302D8AF2-E0B6-D0D3-FC9F-4A60E9B1C6EE}"/>
                  </a:ext>
                </a:extLst>
              </p:cNvPr>
              <p:cNvSpPr/>
              <p:nvPr/>
            </p:nvSpPr>
            <p:spPr bwMode="auto">
              <a:xfrm>
                <a:off x="10775559" y="4355409"/>
                <a:ext cx="360000" cy="170156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EF20B663-F70D-9A12-C026-E5636C89DAF4}"/>
                  </a:ext>
                </a:extLst>
              </p:cNvPr>
              <p:cNvSpPr/>
              <p:nvPr/>
            </p:nvSpPr>
            <p:spPr bwMode="auto">
              <a:xfrm>
                <a:off x="11396001" y="4358166"/>
                <a:ext cx="360000" cy="167397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2A4B6980-1D40-8185-CD60-02723F6246C3}"/>
                  </a:ext>
                </a:extLst>
              </p:cNvPr>
              <p:cNvSpPr/>
              <p:nvPr/>
            </p:nvSpPr>
            <p:spPr bwMode="auto">
              <a:xfrm>
                <a:off x="6158300" y="4365095"/>
                <a:ext cx="360000" cy="160469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D6BDD0A0-09C4-7149-E9B1-92B4A15CB647}"/>
                  </a:ext>
                </a:extLst>
              </p:cNvPr>
              <p:cNvSpPr/>
              <p:nvPr/>
            </p:nvSpPr>
            <p:spPr bwMode="auto">
              <a:xfrm>
                <a:off x="6815119" y="4361320"/>
                <a:ext cx="360000" cy="163048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26968A84-125E-9014-9120-C8561DA7B89A}"/>
                  </a:ext>
                </a:extLst>
              </p:cNvPr>
              <p:cNvSpPr/>
              <p:nvPr/>
            </p:nvSpPr>
            <p:spPr bwMode="auto">
              <a:xfrm>
                <a:off x="7535199" y="4361500"/>
                <a:ext cx="360000" cy="164063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BCC77548-48F0-7B89-29B8-6A4DA1FDE6A2}"/>
                  </a:ext>
                </a:extLst>
              </p:cNvPr>
              <p:cNvSpPr/>
              <p:nvPr/>
            </p:nvSpPr>
            <p:spPr bwMode="auto">
              <a:xfrm>
                <a:off x="8219236" y="4365095"/>
                <a:ext cx="360000" cy="160469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659A252E-28B7-B748-391E-2D63CFECDC32}"/>
                  </a:ext>
                </a:extLst>
              </p:cNvPr>
              <p:cNvSpPr/>
              <p:nvPr/>
            </p:nvSpPr>
            <p:spPr bwMode="auto">
              <a:xfrm>
                <a:off x="8932213" y="4361500"/>
                <a:ext cx="360000" cy="164063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C50D16E4-4B1C-DD4B-A747-E83CF6AC5663}"/>
                  </a:ext>
                </a:extLst>
              </p:cNvPr>
              <p:cNvSpPr/>
              <p:nvPr/>
            </p:nvSpPr>
            <p:spPr bwMode="auto">
              <a:xfrm>
                <a:off x="9721146" y="4366002"/>
                <a:ext cx="360000" cy="159562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1BCBCD0-9601-299B-EF6D-91EC34612093}"/>
                </a:ext>
              </a:extLst>
            </p:cNvPr>
            <p:cNvSpPr/>
            <p:nvPr/>
          </p:nvSpPr>
          <p:spPr bwMode="auto">
            <a:xfrm>
              <a:off x="6167047" y="1160748"/>
              <a:ext cx="5587200" cy="137977"/>
            </a:xfrm>
            <a:prstGeom prst="rect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9F372AA4-791A-1FEF-B810-BB7EDEF9B733}"/>
              </a:ext>
            </a:extLst>
          </p:cNvPr>
          <p:cNvGrpSpPr/>
          <p:nvPr/>
        </p:nvGrpSpPr>
        <p:grpSpPr>
          <a:xfrm>
            <a:off x="6176755" y="1901835"/>
            <a:ext cx="5597701" cy="915098"/>
            <a:chOff x="6176755" y="1901835"/>
            <a:chExt cx="5597701" cy="915098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7801345-09B4-E038-ACF2-01393136F085}"/>
                </a:ext>
              </a:extLst>
            </p:cNvPr>
            <p:cNvGrpSpPr/>
            <p:nvPr/>
          </p:nvGrpSpPr>
          <p:grpSpPr>
            <a:xfrm>
              <a:off x="6176755" y="2060848"/>
              <a:ext cx="5597701" cy="756085"/>
              <a:chOff x="6167047" y="1160748"/>
              <a:chExt cx="5597701" cy="756085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CC7C8B50-EED8-5E80-9176-D16022FE8E3C}"/>
                  </a:ext>
                </a:extLst>
              </p:cNvPr>
              <p:cNvGrpSpPr/>
              <p:nvPr/>
            </p:nvGrpSpPr>
            <p:grpSpPr>
              <a:xfrm>
                <a:off x="6167047" y="1223062"/>
                <a:ext cx="5597701" cy="693771"/>
                <a:chOff x="6158300" y="4355409"/>
                <a:chExt cx="5597701" cy="693771"/>
              </a:xfrm>
            </p:grpSpPr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48F15BA0-AF5D-098A-D36C-4D7CE846136B}"/>
                    </a:ext>
                  </a:extLst>
                </p:cNvPr>
                <p:cNvGrpSpPr/>
                <p:nvPr/>
              </p:nvGrpSpPr>
              <p:grpSpPr>
                <a:xfrm>
                  <a:off x="6168008" y="4509180"/>
                  <a:ext cx="5580000" cy="540000"/>
                  <a:chOff x="6168008" y="1304764"/>
                  <a:chExt cx="5580000" cy="540000"/>
                </a:xfrm>
              </p:grpSpPr>
              <p:sp>
                <p:nvSpPr>
                  <p:cNvPr id="64" name="Rectangle 63">
                    <a:extLst>
                      <a:ext uri="{FF2B5EF4-FFF2-40B4-BE49-F238E27FC236}">
                        <a16:creationId xmlns:a16="http://schemas.microsoft.com/office/drawing/2014/main" id="{1EFD4636-749A-66A2-2EEB-7E5C44E147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168008" y="1304764"/>
                    <a:ext cx="5580000" cy="540000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4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  <p:sp>
                <p:nvSpPr>
                  <p:cNvPr id="65" name="Rectangle 64">
                    <a:extLst>
                      <a:ext uri="{FF2B5EF4-FFF2-40B4-BE49-F238E27FC236}">
                        <a16:creationId xmlns:a16="http://schemas.microsoft.com/office/drawing/2014/main" id="{726E2FEF-B561-3466-543B-C89E52DC56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58008" y="1394764"/>
                    <a:ext cx="5400000" cy="360000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4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</p:grp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C2260EA4-023C-C313-D161-EEC0BE01D8C7}"/>
                    </a:ext>
                  </a:extLst>
                </p:cNvPr>
                <p:cNvSpPr/>
                <p:nvPr/>
              </p:nvSpPr>
              <p:spPr bwMode="auto">
                <a:xfrm>
                  <a:off x="6168008" y="4443093"/>
                  <a:ext cx="5580000" cy="72000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492DEA58-C3C6-993C-B49A-13661F09E444}"/>
                    </a:ext>
                  </a:extLst>
                </p:cNvPr>
                <p:cNvSpPr/>
                <p:nvPr/>
              </p:nvSpPr>
              <p:spPr bwMode="auto">
                <a:xfrm>
                  <a:off x="10775559" y="4355409"/>
                  <a:ext cx="360000" cy="170156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6E836008-F92E-2405-816B-6389A62A98DB}"/>
                    </a:ext>
                  </a:extLst>
                </p:cNvPr>
                <p:cNvSpPr/>
                <p:nvPr/>
              </p:nvSpPr>
              <p:spPr bwMode="auto">
                <a:xfrm>
                  <a:off x="11396001" y="4358166"/>
                  <a:ext cx="360000" cy="167397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42" name="Rectangle 41">
                  <a:extLst>
                    <a:ext uri="{FF2B5EF4-FFF2-40B4-BE49-F238E27FC236}">
                      <a16:creationId xmlns:a16="http://schemas.microsoft.com/office/drawing/2014/main" id="{E3E7B42E-D588-A718-17CA-8E929B3E73C7}"/>
                    </a:ext>
                  </a:extLst>
                </p:cNvPr>
                <p:cNvSpPr/>
                <p:nvPr/>
              </p:nvSpPr>
              <p:spPr bwMode="auto">
                <a:xfrm>
                  <a:off x="6158300" y="4365095"/>
                  <a:ext cx="360000" cy="160469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49" name="Rectangle 48">
                  <a:extLst>
                    <a:ext uri="{FF2B5EF4-FFF2-40B4-BE49-F238E27FC236}">
                      <a16:creationId xmlns:a16="http://schemas.microsoft.com/office/drawing/2014/main" id="{69F6C684-F0D1-EA46-4A22-46515C8AF123}"/>
                    </a:ext>
                  </a:extLst>
                </p:cNvPr>
                <p:cNvSpPr/>
                <p:nvPr/>
              </p:nvSpPr>
              <p:spPr bwMode="auto">
                <a:xfrm>
                  <a:off x="6815119" y="4361320"/>
                  <a:ext cx="360000" cy="163048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60" name="Rectangle 59">
                  <a:extLst>
                    <a:ext uri="{FF2B5EF4-FFF2-40B4-BE49-F238E27FC236}">
                      <a16:creationId xmlns:a16="http://schemas.microsoft.com/office/drawing/2014/main" id="{156F74B7-A3B3-BB4E-95D9-913325E87EE2}"/>
                    </a:ext>
                  </a:extLst>
                </p:cNvPr>
                <p:cNvSpPr/>
                <p:nvPr/>
              </p:nvSpPr>
              <p:spPr bwMode="auto">
                <a:xfrm>
                  <a:off x="7535199" y="4361500"/>
                  <a:ext cx="360000" cy="164063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65FA67ED-ABC3-8501-7E3D-48C812C9281B}"/>
                    </a:ext>
                  </a:extLst>
                </p:cNvPr>
                <p:cNvSpPr/>
                <p:nvPr/>
              </p:nvSpPr>
              <p:spPr bwMode="auto">
                <a:xfrm>
                  <a:off x="8219236" y="4365095"/>
                  <a:ext cx="360000" cy="160469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id="{103DBC3A-D58B-6394-57A4-4CD558A4877C}"/>
                    </a:ext>
                  </a:extLst>
                </p:cNvPr>
                <p:cNvSpPr/>
                <p:nvPr/>
              </p:nvSpPr>
              <p:spPr bwMode="auto">
                <a:xfrm>
                  <a:off x="8932213" y="4361500"/>
                  <a:ext cx="360000" cy="164063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63" name="Rectangle 62">
                  <a:extLst>
                    <a:ext uri="{FF2B5EF4-FFF2-40B4-BE49-F238E27FC236}">
                      <a16:creationId xmlns:a16="http://schemas.microsoft.com/office/drawing/2014/main" id="{B96649A9-06E7-6C64-CA4A-9480AF9DF5AA}"/>
                    </a:ext>
                  </a:extLst>
                </p:cNvPr>
                <p:cNvSpPr/>
                <p:nvPr/>
              </p:nvSpPr>
              <p:spPr bwMode="auto">
                <a:xfrm>
                  <a:off x="9721146" y="4366002"/>
                  <a:ext cx="360000" cy="159562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</p:grp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D272ED8F-C22D-AB48-D156-18946E4DB057}"/>
                  </a:ext>
                </a:extLst>
              </p:cNvPr>
              <p:cNvSpPr/>
              <p:nvPr/>
            </p:nvSpPr>
            <p:spPr bwMode="auto">
              <a:xfrm>
                <a:off x="6167047" y="1160748"/>
                <a:ext cx="5587200" cy="137977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</p:grp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E9ECCB2A-58AA-AD42-6F83-529B9B73F463}"/>
                </a:ext>
              </a:extLst>
            </p:cNvPr>
            <p:cNvSpPr/>
            <p:nvPr/>
          </p:nvSpPr>
          <p:spPr bwMode="auto">
            <a:xfrm>
              <a:off x="6540449" y="1909207"/>
              <a:ext cx="276610" cy="303281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89D62C7F-E3F0-6E98-DCD5-D0C77A9E7EE6}"/>
                </a:ext>
              </a:extLst>
            </p:cNvPr>
            <p:cNvSpPr/>
            <p:nvPr/>
          </p:nvSpPr>
          <p:spPr bwMode="auto">
            <a:xfrm>
              <a:off x="7307178" y="1901835"/>
              <a:ext cx="138362" cy="303281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245A0561-FA67-6651-9C84-331B6F16C659}"/>
                </a:ext>
              </a:extLst>
            </p:cNvPr>
            <p:cNvSpPr/>
            <p:nvPr/>
          </p:nvSpPr>
          <p:spPr bwMode="auto">
            <a:xfrm>
              <a:off x="7992022" y="1904558"/>
              <a:ext cx="138362" cy="303281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04B1C470-2198-CF44-72C8-2A9C1D083EB2}"/>
                </a:ext>
              </a:extLst>
            </p:cNvPr>
            <p:cNvSpPr/>
            <p:nvPr/>
          </p:nvSpPr>
          <p:spPr bwMode="auto">
            <a:xfrm>
              <a:off x="8704998" y="1904559"/>
              <a:ext cx="138362" cy="303281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6E969031-45F3-6DE8-0D74-28911EB6BEDA}"/>
                </a:ext>
              </a:extLst>
            </p:cNvPr>
            <p:cNvSpPr/>
            <p:nvPr/>
          </p:nvSpPr>
          <p:spPr bwMode="auto">
            <a:xfrm>
              <a:off x="9450026" y="1907672"/>
              <a:ext cx="138362" cy="303281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3786A24F-E778-CB2B-F8D8-F0A3360CDA04}"/>
                </a:ext>
              </a:extLst>
            </p:cNvPr>
            <p:cNvSpPr/>
            <p:nvPr/>
          </p:nvSpPr>
          <p:spPr bwMode="auto">
            <a:xfrm>
              <a:off x="10143179" y="1904558"/>
              <a:ext cx="570033" cy="303281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394AF3CE-FC9A-0511-3CFF-5DE07CAECA71}"/>
                </a:ext>
              </a:extLst>
            </p:cNvPr>
            <p:cNvSpPr/>
            <p:nvPr/>
          </p:nvSpPr>
          <p:spPr bwMode="auto">
            <a:xfrm>
              <a:off x="11159520" y="1911154"/>
              <a:ext cx="240233" cy="303281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58F60488-5396-7AEE-3217-18E346070618}"/>
              </a:ext>
            </a:extLst>
          </p:cNvPr>
          <p:cNvGrpSpPr/>
          <p:nvPr/>
        </p:nvGrpSpPr>
        <p:grpSpPr>
          <a:xfrm>
            <a:off x="6186463" y="3233982"/>
            <a:ext cx="5597701" cy="915098"/>
            <a:chOff x="6186463" y="3096415"/>
            <a:chExt cx="5597701" cy="915098"/>
          </a:xfrm>
        </p:grpSpPr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C873BBEC-E490-090F-6D05-FEF044E36AF7}"/>
                </a:ext>
              </a:extLst>
            </p:cNvPr>
            <p:cNvSpPr/>
            <p:nvPr/>
          </p:nvSpPr>
          <p:spPr bwMode="auto">
            <a:xfrm>
              <a:off x="6186791" y="3224135"/>
              <a:ext cx="5580000" cy="180976"/>
            </a:xfrm>
            <a:prstGeom prst="rect">
              <a:avLst/>
            </a:prstGeom>
            <a:solidFill>
              <a:srgbClr val="FF650F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5E6926E0-1729-1700-4A3A-389F2FEF073E}"/>
                </a:ext>
              </a:extLst>
            </p:cNvPr>
            <p:cNvGrpSpPr/>
            <p:nvPr/>
          </p:nvGrpSpPr>
          <p:grpSpPr>
            <a:xfrm>
              <a:off x="6186463" y="3255428"/>
              <a:ext cx="5597701" cy="756085"/>
              <a:chOff x="6167047" y="1160748"/>
              <a:chExt cx="5597701" cy="756085"/>
            </a:xfrm>
          </p:grpSpPr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CD0B00B6-C1FC-32F7-1E31-18D66199B226}"/>
                  </a:ext>
                </a:extLst>
              </p:cNvPr>
              <p:cNvSpPr/>
              <p:nvPr/>
            </p:nvSpPr>
            <p:spPr bwMode="auto">
              <a:xfrm>
                <a:off x="6167047" y="1160748"/>
                <a:ext cx="5587200" cy="137977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grpSp>
            <p:nvGrpSpPr>
              <p:cNvPr id="83" name="Group 82">
                <a:extLst>
                  <a:ext uri="{FF2B5EF4-FFF2-40B4-BE49-F238E27FC236}">
                    <a16:creationId xmlns:a16="http://schemas.microsoft.com/office/drawing/2014/main" id="{B4BC0565-A304-D27B-3281-2AE22D9C0604}"/>
                  </a:ext>
                </a:extLst>
              </p:cNvPr>
              <p:cNvGrpSpPr/>
              <p:nvPr/>
            </p:nvGrpSpPr>
            <p:grpSpPr>
              <a:xfrm>
                <a:off x="6167047" y="1223062"/>
                <a:ext cx="5597701" cy="693771"/>
                <a:chOff x="6158300" y="4355409"/>
                <a:chExt cx="5597701" cy="693771"/>
              </a:xfrm>
            </p:grpSpPr>
            <p:grpSp>
              <p:nvGrpSpPr>
                <p:cNvPr id="85" name="Group 84">
                  <a:extLst>
                    <a:ext uri="{FF2B5EF4-FFF2-40B4-BE49-F238E27FC236}">
                      <a16:creationId xmlns:a16="http://schemas.microsoft.com/office/drawing/2014/main" id="{C1C775B2-FAAD-7AD6-1892-00203FF21259}"/>
                    </a:ext>
                  </a:extLst>
                </p:cNvPr>
                <p:cNvGrpSpPr/>
                <p:nvPr/>
              </p:nvGrpSpPr>
              <p:grpSpPr>
                <a:xfrm>
                  <a:off x="6168008" y="4509180"/>
                  <a:ext cx="5580000" cy="540000"/>
                  <a:chOff x="6168008" y="1304764"/>
                  <a:chExt cx="5580000" cy="540000"/>
                </a:xfrm>
              </p:grpSpPr>
              <p:sp>
                <p:nvSpPr>
                  <p:cNvPr id="95" name="Rectangle 94">
                    <a:extLst>
                      <a:ext uri="{FF2B5EF4-FFF2-40B4-BE49-F238E27FC236}">
                        <a16:creationId xmlns:a16="http://schemas.microsoft.com/office/drawing/2014/main" id="{3E66D23B-4951-C02F-2024-6AFC00C8AFC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168008" y="1304764"/>
                    <a:ext cx="5580000" cy="540000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4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  <p:sp>
                <p:nvSpPr>
                  <p:cNvPr id="96" name="Rectangle 95">
                    <a:extLst>
                      <a:ext uri="{FF2B5EF4-FFF2-40B4-BE49-F238E27FC236}">
                        <a16:creationId xmlns:a16="http://schemas.microsoft.com/office/drawing/2014/main" id="{A5D378F8-EE55-E825-0D57-CB329E40F84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58008" y="1394764"/>
                    <a:ext cx="5400000" cy="360000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4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</p:grpSp>
            <p:sp>
              <p:nvSpPr>
                <p:cNvPr id="86" name="Rectangle 85">
                  <a:extLst>
                    <a:ext uri="{FF2B5EF4-FFF2-40B4-BE49-F238E27FC236}">
                      <a16:creationId xmlns:a16="http://schemas.microsoft.com/office/drawing/2014/main" id="{AB864D23-4304-3529-58FB-FCEA51235A43}"/>
                    </a:ext>
                  </a:extLst>
                </p:cNvPr>
                <p:cNvSpPr/>
                <p:nvPr/>
              </p:nvSpPr>
              <p:spPr bwMode="auto">
                <a:xfrm>
                  <a:off x="6168008" y="4443093"/>
                  <a:ext cx="5580000" cy="72000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87" name="Rectangle 86">
                  <a:extLst>
                    <a:ext uri="{FF2B5EF4-FFF2-40B4-BE49-F238E27FC236}">
                      <a16:creationId xmlns:a16="http://schemas.microsoft.com/office/drawing/2014/main" id="{25A687E9-379E-23A1-064E-EA09871E1C64}"/>
                    </a:ext>
                  </a:extLst>
                </p:cNvPr>
                <p:cNvSpPr/>
                <p:nvPr/>
              </p:nvSpPr>
              <p:spPr bwMode="auto">
                <a:xfrm>
                  <a:off x="10775559" y="4355409"/>
                  <a:ext cx="360000" cy="170156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88" name="Rectangle 87">
                  <a:extLst>
                    <a:ext uri="{FF2B5EF4-FFF2-40B4-BE49-F238E27FC236}">
                      <a16:creationId xmlns:a16="http://schemas.microsoft.com/office/drawing/2014/main" id="{50F684C2-A800-A824-5089-3C953ED49B51}"/>
                    </a:ext>
                  </a:extLst>
                </p:cNvPr>
                <p:cNvSpPr/>
                <p:nvPr/>
              </p:nvSpPr>
              <p:spPr bwMode="auto">
                <a:xfrm>
                  <a:off x="11396001" y="4358166"/>
                  <a:ext cx="360000" cy="167397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89" name="Rectangle 88">
                  <a:extLst>
                    <a:ext uri="{FF2B5EF4-FFF2-40B4-BE49-F238E27FC236}">
                      <a16:creationId xmlns:a16="http://schemas.microsoft.com/office/drawing/2014/main" id="{20956DFE-6863-5BD4-BD4A-99271A9952A1}"/>
                    </a:ext>
                  </a:extLst>
                </p:cNvPr>
                <p:cNvSpPr/>
                <p:nvPr/>
              </p:nvSpPr>
              <p:spPr bwMode="auto">
                <a:xfrm>
                  <a:off x="6158300" y="4365095"/>
                  <a:ext cx="360000" cy="160469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90" name="Rectangle 89">
                  <a:extLst>
                    <a:ext uri="{FF2B5EF4-FFF2-40B4-BE49-F238E27FC236}">
                      <a16:creationId xmlns:a16="http://schemas.microsoft.com/office/drawing/2014/main" id="{B6151765-261A-520C-5137-E343F881CD9D}"/>
                    </a:ext>
                  </a:extLst>
                </p:cNvPr>
                <p:cNvSpPr/>
                <p:nvPr/>
              </p:nvSpPr>
              <p:spPr bwMode="auto">
                <a:xfrm>
                  <a:off x="6815119" y="4361320"/>
                  <a:ext cx="360000" cy="163048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91" name="Rectangle 90">
                  <a:extLst>
                    <a:ext uri="{FF2B5EF4-FFF2-40B4-BE49-F238E27FC236}">
                      <a16:creationId xmlns:a16="http://schemas.microsoft.com/office/drawing/2014/main" id="{66279033-3D0D-E1DC-E029-26ADD81E4FDA}"/>
                    </a:ext>
                  </a:extLst>
                </p:cNvPr>
                <p:cNvSpPr/>
                <p:nvPr/>
              </p:nvSpPr>
              <p:spPr bwMode="auto">
                <a:xfrm>
                  <a:off x="7535199" y="4361500"/>
                  <a:ext cx="360000" cy="164063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92" name="Rectangle 91">
                  <a:extLst>
                    <a:ext uri="{FF2B5EF4-FFF2-40B4-BE49-F238E27FC236}">
                      <a16:creationId xmlns:a16="http://schemas.microsoft.com/office/drawing/2014/main" id="{E7C9AF0F-6035-8912-DE0C-D4BB0E5D69E6}"/>
                    </a:ext>
                  </a:extLst>
                </p:cNvPr>
                <p:cNvSpPr/>
                <p:nvPr/>
              </p:nvSpPr>
              <p:spPr bwMode="auto">
                <a:xfrm>
                  <a:off x="8219236" y="4365095"/>
                  <a:ext cx="360000" cy="160469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93" name="Rectangle 92">
                  <a:extLst>
                    <a:ext uri="{FF2B5EF4-FFF2-40B4-BE49-F238E27FC236}">
                      <a16:creationId xmlns:a16="http://schemas.microsoft.com/office/drawing/2014/main" id="{136F4A9B-A7FD-FE5C-12EE-C49726A3E259}"/>
                    </a:ext>
                  </a:extLst>
                </p:cNvPr>
                <p:cNvSpPr/>
                <p:nvPr/>
              </p:nvSpPr>
              <p:spPr bwMode="auto">
                <a:xfrm>
                  <a:off x="8932213" y="4361500"/>
                  <a:ext cx="360000" cy="164063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94" name="Rectangle 93">
                  <a:extLst>
                    <a:ext uri="{FF2B5EF4-FFF2-40B4-BE49-F238E27FC236}">
                      <a16:creationId xmlns:a16="http://schemas.microsoft.com/office/drawing/2014/main" id="{49739507-996C-FB59-B8AB-5B91601B4DA9}"/>
                    </a:ext>
                  </a:extLst>
                </p:cNvPr>
                <p:cNvSpPr/>
                <p:nvPr/>
              </p:nvSpPr>
              <p:spPr bwMode="auto">
                <a:xfrm>
                  <a:off x="9721146" y="4366002"/>
                  <a:ext cx="360000" cy="159562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</p:grpSp>
        </p:grp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436DF7DA-D10A-942A-2A2E-07497749238C}"/>
                </a:ext>
              </a:extLst>
            </p:cNvPr>
            <p:cNvSpPr/>
            <p:nvPr/>
          </p:nvSpPr>
          <p:spPr bwMode="auto">
            <a:xfrm>
              <a:off x="6556345" y="3160936"/>
              <a:ext cx="270421" cy="23206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4A49B972-2C58-074F-99E7-58C56BD8D491}"/>
                </a:ext>
              </a:extLst>
            </p:cNvPr>
            <p:cNvSpPr/>
            <p:nvPr/>
          </p:nvSpPr>
          <p:spPr bwMode="auto">
            <a:xfrm>
              <a:off x="7316886" y="3096415"/>
              <a:ext cx="138362" cy="303281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D77BBE6D-9B23-E3EE-C794-FC355B2E7C47}"/>
                </a:ext>
              </a:extLst>
            </p:cNvPr>
            <p:cNvSpPr/>
            <p:nvPr/>
          </p:nvSpPr>
          <p:spPr bwMode="auto">
            <a:xfrm>
              <a:off x="8001730" y="3099138"/>
              <a:ext cx="138362" cy="303281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FC5F18B3-D9FD-9273-583D-D422EF66B64C}"/>
                </a:ext>
              </a:extLst>
            </p:cNvPr>
            <p:cNvSpPr/>
            <p:nvPr/>
          </p:nvSpPr>
          <p:spPr bwMode="auto">
            <a:xfrm>
              <a:off x="8714706" y="3099139"/>
              <a:ext cx="138362" cy="303281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773F02A8-5BF8-5899-6E9F-5D3A6110EEC9}"/>
                </a:ext>
              </a:extLst>
            </p:cNvPr>
            <p:cNvSpPr/>
            <p:nvPr/>
          </p:nvSpPr>
          <p:spPr bwMode="auto">
            <a:xfrm>
              <a:off x="9459734" y="3102252"/>
              <a:ext cx="138362" cy="303281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ACB0605A-7B72-2A41-9097-F7AA66A6AB3C}"/>
                </a:ext>
              </a:extLst>
            </p:cNvPr>
            <p:cNvSpPr/>
            <p:nvPr/>
          </p:nvSpPr>
          <p:spPr bwMode="auto">
            <a:xfrm>
              <a:off x="10152887" y="3099138"/>
              <a:ext cx="570033" cy="303281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8EEC6B5F-5DE4-8A57-C636-F3DC4EF89437}"/>
                </a:ext>
              </a:extLst>
            </p:cNvPr>
            <p:cNvSpPr/>
            <p:nvPr/>
          </p:nvSpPr>
          <p:spPr bwMode="auto">
            <a:xfrm>
              <a:off x="11169228" y="3105734"/>
              <a:ext cx="240233" cy="303281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00A7DAA5-B9F3-FA52-1404-949D704A125A}"/>
                </a:ext>
              </a:extLst>
            </p:cNvPr>
            <p:cNvSpPr/>
            <p:nvPr/>
          </p:nvSpPr>
          <p:spPr bwMode="auto">
            <a:xfrm>
              <a:off x="6556969" y="3355656"/>
              <a:ext cx="270421" cy="36000"/>
            </a:xfrm>
            <a:prstGeom prst="rect">
              <a:avLst/>
            </a:prstGeom>
            <a:solidFill>
              <a:srgbClr val="FF650F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39114AA8-2E11-3B40-6F40-06DFA728C6D0}"/>
                </a:ext>
              </a:extLst>
            </p:cNvPr>
            <p:cNvSpPr/>
            <p:nvPr/>
          </p:nvSpPr>
          <p:spPr bwMode="auto">
            <a:xfrm>
              <a:off x="7317510" y="3362357"/>
              <a:ext cx="138362" cy="36000"/>
            </a:xfrm>
            <a:prstGeom prst="rect">
              <a:avLst/>
            </a:prstGeom>
            <a:solidFill>
              <a:srgbClr val="FF650F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A2DB35B5-1989-9368-D784-4F1B76B33896}"/>
                </a:ext>
              </a:extLst>
            </p:cNvPr>
            <p:cNvSpPr/>
            <p:nvPr/>
          </p:nvSpPr>
          <p:spPr bwMode="auto">
            <a:xfrm>
              <a:off x="8002354" y="3365080"/>
              <a:ext cx="138362" cy="36000"/>
            </a:xfrm>
            <a:prstGeom prst="rect">
              <a:avLst/>
            </a:prstGeom>
            <a:solidFill>
              <a:srgbClr val="FF650F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774F9F92-E7AF-5A18-DE12-E703D65E44F0}"/>
                </a:ext>
              </a:extLst>
            </p:cNvPr>
            <p:cNvSpPr/>
            <p:nvPr/>
          </p:nvSpPr>
          <p:spPr bwMode="auto">
            <a:xfrm>
              <a:off x="8715330" y="3365081"/>
              <a:ext cx="138362" cy="36000"/>
            </a:xfrm>
            <a:prstGeom prst="rect">
              <a:avLst/>
            </a:prstGeom>
            <a:solidFill>
              <a:srgbClr val="FF650F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A5DA959E-9DFF-9998-A7B0-C92759145F3C}"/>
                </a:ext>
              </a:extLst>
            </p:cNvPr>
            <p:cNvSpPr/>
            <p:nvPr/>
          </p:nvSpPr>
          <p:spPr bwMode="auto">
            <a:xfrm>
              <a:off x="9460358" y="3368194"/>
              <a:ext cx="138362" cy="36000"/>
            </a:xfrm>
            <a:prstGeom prst="rect">
              <a:avLst/>
            </a:prstGeom>
            <a:solidFill>
              <a:srgbClr val="FF650F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D384E7EE-4BB4-7240-FCFF-42A950D2689B}"/>
                </a:ext>
              </a:extLst>
            </p:cNvPr>
            <p:cNvSpPr/>
            <p:nvPr/>
          </p:nvSpPr>
          <p:spPr bwMode="auto">
            <a:xfrm>
              <a:off x="10153511" y="3365080"/>
              <a:ext cx="570033" cy="36000"/>
            </a:xfrm>
            <a:prstGeom prst="rect">
              <a:avLst/>
            </a:prstGeom>
            <a:solidFill>
              <a:srgbClr val="FF650F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347D3964-E2B1-ED2E-7785-9DD73691FDCE}"/>
                </a:ext>
              </a:extLst>
            </p:cNvPr>
            <p:cNvSpPr/>
            <p:nvPr/>
          </p:nvSpPr>
          <p:spPr bwMode="auto">
            <a:xfrm>
              <a:off x="11169852" y="3371676"/>
              <a:ext cx="240233" cy="36000"/>
            </a:xfrm>
            <a:prstGeom prst="rect">
              <a:avLst/>
            </a:prstGeom>
            <a:solidFill>
              <a:srgbClr val="FF650F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B8050AB9-A936-022E-2561-F14A2AEC8B5D}"/>
              </a:ext>
            </a:extLst>
          </p:cNvPr>
          <p:cNvGrpSpPr/>
          <p:nvPr/>
        </p:nvGrpSpPr>
        <p:grpSpPr>
          <a:xfrm>
            <a:off x="6266755" y="4819616"/>
            <a:ext cx="5597701" cy="915098"/>
            <a:chOff x="6186463" y="3096415"/>
            <a:chExt cx="5597701" cy="915098"/>
          </a:xfrm>
        </p:grpSpPr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9D243886-7981-2C86-E7A7-48DA363F36A8}"/>
                </a:ext>
              </a:extLst>
            </p:cNvPr>
            <p:cNvSpPr/>
            <p:nvPr/>
          </p:nvSpPr>
          <p:spPr bwMode="auto">
            <a:xfrm>
              <a:off x="6186463" y="3215861"/>
              <a:ext cx="5589885" cy="189250"/>
            </a:xfrm>
            <a:prstGeom prst="rect">
              <a:avLst/>
            </a:prstGeom>
            <a:solidFill>
              <a:srgbClr val="FF650F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0220D3D8-AA9D-E1BF-2934-B0AA0B108C15}"/>
                </a:ext>
              </a:extLst>
            </p:cNvPr>
            <p:cNvGrpSpPr/>
            <p:nvPr/>
          </p:nvGrpSpPr>
          <p:grpSpPr>
            <a:xfrm>
              <a:off x="6186463" y="3255428"/>
              <a:ext cx="5597701" cy="756085"/>
              <a:chOff x="6167047" y="1160748"/>
              <a:chExt cx="5597701" cy="756085"/>
            </a:xfrm>
          </p:grpSpPr>
          <p:sp>
            <p:nvSpPr>
              <p:cNvPr id="123" name="Rectangle 122">
                <a:extLst>
                  <a:ext uri="{FF2B5EF4-FFF2-40B4-BE49-F238E27FC236}">
                    <a16:creationId xmlns:a16="http://schemas.microsoft.com/office/drawing/2014/main" id="{6F05E052-ED1C-AFCF-CC14-A182276F74FA}"/>
                  </a:ext>
                </a:extLst>
              </p:cNvPr>
              <p:cNvSpPr/>
              <p:nvPr/>
            </p:nvSpPr>
            <p:spPr bwMode="auto">
              <a:xfrm>
                <a:off x="6167047" y="1160748"/>
                <a:ext cx="5587200" cy="137977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grpSp>
            <p:nvGrpSpPr>
              <p:cNvPr id="124" name="Group 123">
                <a:extLst>
                  <a:ext uri="{FF2B5EF4-FFF2-40B4-BE49-F238E27FC236}">
                    <a16:creationId xmlns:a16="http://schemas.microsoft.com/office/drawing/2014/main" id="{EBA3241D-9007-8F96-F4FC-844E0A7A022E}"/>
                  </a:ext>
                </a:extLst>
              </p:cNvPr>
              <p:cNvGrpSpPr/>
              <p:nvPr/>
            </p:nvGrpSpPr>
            <p:grpSpPr>
              <a:xfrm>
                <a:off x="6167047" y="1223062"/>
                <a:ext cx="5597701" cy="693771"/>
                <a:chOff x="6158300" y="4355409"/>
                <a:chExt cx="5597701" cy="693771"/>
              </a:xfrm>
            </p:grpSpPr>
            <p:grpSp>
              <p:nvGrpSpPr>
                <p:cNvPr id="125" name="Group 124">
                  <a:extLst>
                    <a:ext uri="{FF2B5EF4-FFF2-40B4-BE49-F238E27FC236}">
                      <a16:creationId xmlns:a16="http://schemas.microsoft.com/office/drawing/2014/main" id="{E78FFDFA-CEC5-B364-8899-4C9D0907065A}"/>
                    </a:ext>
                  </a:extLst>
                </p:cNvPr>
                <p:cNvGrpSpPr/>
                <p:nvPr/>
              </p:nvGrpSpPr>
              <p:grpSpPr>
                <a:xfrm>
                  <a:off x="6168008" y="4509180"/>
                  <a:ext cx="5580000" cy="540000"/>
                  <a:chOff x="6168008" y="1304764"/>
                  <a:chExt cx="5580000" cy="540000"/>
                </a:xfrm>
              </p:grpSpPr>
              <p:sp>
                <p:nvSpPr>
                  <p:cNvPr id="135" name="Rectangle 134">
                    <a:extLst>
                      <a:ext uri="{FF2B5EF4-FFF2-40B4-BE49-F238E27FC236}">
                        <a16:creationId xmlns:a16="http://schemas.microsoft.com/office/drawing/2014/main" id="{907E09B2-6E31-5CBF-A5EF-54C87ACA96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168008" y="1304764"/>
                    <a:ext cx="5580000" cy="540000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4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  <p:sp>
                <p:nvSpPr>
                  <p:cNvPr id="136" name="Rectangle 135">
                    <a:extLst>
                      <a:ext uri="{FF2B5EF4-FFF2-40B4-BE49-F238E27FC236}">
                        <a16:creationId xmlns:a16="http://schemas.microsoft.com/office/drawing/2014/main" id="{DF4251F2-5FBC-1487-B6EB-0432335828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58008" y="1394764"/>
                    <a:ext cx="5400000" cy="360000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4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</p:grpSp>
            <p:sp>
              <p:nvSpPr>
                <p:cNvPr id="126" name="Rectangle 125">
                  <a:extLst>
                    <a:ext uri="{FF2B5EF4-FFF2-40B4-BE49-F238E27FC236}">
                      <a16:creationId xmlns:a16="http://schemas.microsoft.com/office/drawing/2014/main" id="{18FA613B-34BA-4542-9235-38088E17C5B9}"/>
                    </a:ext>
                  </a:extLst>
                </p:cNvPr>
                <p:cNvSpPr/>
                <p:nvPr/>
              </p:nvSpPr>
              <p:spPr bwMode="auto">
                <a:xfrm>
                  <a:off x="6168008" y="4443093"/>
                  <a:ext cx="5580000" cy="72000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127" name="Rectangle 126">
                  <a:extLst>
                    <a:ext uri="{FF2B5EF4-FFF2-40B4-BE49-F238E27FC236}">
                      <a16:creationId xmlns:a16="http://schemas.microsoft.com/office/drawing/2014/main" id="{82E74C21-AECA-2586-CC3D-A838B0D5F93A}"/>
                    </a:ext>
                  </a:extLst>
                </p:cNvPr>
                <p:cNvSpPr/>
                <p:nvPr/>
              </p:nvSpPr>
              <p:spPr bwMode="auto">
                <a:xfrm>
                  <a:off x="10775559" y="4355409"/>
                  <a:ext cx="360000" cy="170156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128" name="Rectangle 127">
                  <a:extLst>
                    <a:ext uri="{FF2B5EF4-FFF2-40B4-BE49-F238E27FC236}">
                      <a16:creationId xmlns:a16="http://schemas.microsoft.com/office/drawing/2014/main" id="{8DAD898A-BF36-BCB3-6086-6EBD37AB7EEE}"/>
                    </a:ext>
                  </a:extLst>
                </p:cNvPr>
                <p:cNvSpPr/>
                <p:nvPr/>
              </p:nvSpPr>
              <p:spPr bwMode="auto">
                <a:xfrm>
                  <a:off x="11396001" y="4358166"/>
                  <a:ext cx="360000" cy="167397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129" name="Rectangle 128">
                  <a:extLst>
                    <a:ext uri="{FF2B5EF4-FFF2-40B4-BE49-F238E27FC236}">
                      <a16:creationId xmlns:a16="http://schemas.microsoft.com/office/drawing/2014/main" id="{07FA63B2-40F1-39F9-9FA7-3C9D702BF452}"/>
                    </a:ext>
                  </a:extLst>
                </p:cNvPr>
                <p:cNvSpPr/>
                <p:nvPr/>
              </p:nvSpPr>
              <p:spPr bwMode="auto">
                <a:xfrm>
                  <a:off x="6158300" y="4365095"/>
                  <a:ext cx="360000" cy="160469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130" name="Rectangle 129">
                  <a:extLst>
                    <a:ext uri="{FF2B5EF4-FFF2-40B4-BE49-F238E27FC236}">
                      <a16:creationId xmlns:a16="http://schemas.microsoft.com/office/drawing/2014/main" id="{5AFF4C33-8AEA-B3AC-35FE-ACFDE1F62056}"/>
                    </a:ext>
                  </a:extLst>
                </p:cNvPr>
                <p:cNvSpPr/>
                <p:nvPr/>
              </p:nvSpPr>
              <p:spPr bwMode="auto">
                <a:xfrm>
                  <a:off x="6815119" y="4361320"/>
                  <a:ext cx="360000" cy="163048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131" name="Rectangle 130">
                  <a:extLst>
                    <a:ext uri="{FF2B5EF4-FFF2-40B4-BE49-F238E27FC236}">
                      <a16:creationId xmlns:a16="http://schemas.microsoft.com/office/drawing/2014/main" id="{5AB788C8-6279-5B3C-EBDF-F511FAD73807}"/>
                    </a:ext>
                  </a:extLst>
                </p:cNvPr>
                <p:cNvSpPr/>
                <p:nvPr/>
              </p:nvSpPr>
              <p:spPr bwMode="auto">
                <a:xfrm>
                  <a:off x="7535199" y="4361500"/>
                  <a:ext cx="360000" cy="164063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132" name="Rectangle 131">
                  <a:extLst>
                    <a:ext uri="{FF2B5EF4-FFF2-40B4-BE49-F238E27FC236}">
                      <a16:creationId xmlns:a16="http://schemas.microsoft.com/office/drawing/2014/main" id="{8AF51B7F-982D-A4DC-A72B-BB638BF6DCF6}"/>
                    </a:ext>
                  </a:extLst>
                </p:cNvPr>
                <p:cNvSpPr/>
                <p:nvPr/>
              </p:nvSpPr>
              <p:spPr bwMode="auto">
                <a:xfrm>
                  <a:off x="8219236" y="4365095"/>
                  <a:ext cx="360000" cy="160469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133" name="Rectangle 132">
                  <a:extLst>
                    <a:ext uri="{FF2B5EF4-FFF2-40B4-BE49-F238E27FC236}">
                      <a16:creationId xmlns:a16="http://schemas.microsoft.com/office/drawing/2014/main" id="{1F00DC80-0120-2ED5-C0FA-13729D2BB0A4}"/>
                    </a:ext>
                  </a:extLst>
                </p:cNvPr>
                <p:cNvSpPr/>
                <p:nvPr/>
              </p:nvSpPr>
              <p:spPr bwMode="auto">
                <a:xfrm>
                  <a:off x="8932213" y="4361500"/>
                  <a:ext cx="360000" cy="164063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134" name="Rectangle 133">
                  <a:extLst>
                    <a:ext uri="{FF2B5EF4-FFF2-40B4-BE49-F238E27FC236}">
                      <a16:creationId xmlns:a16="http://schemas.microsoft.com/office/drawing/2014/main" id="{55AA468C-B1C2-E65B-F462-DCA4F4C2A164}"/>
                    </a:ext>
                  </a:extLst>
                </p:cNvPr>
                <p:cNvSpPr/>
                <p:nvPr/>
              </p:nvSpPr>
              <p:spPr bwMode="auto">
                <a:xfrm>
                  <a:off x="9721146" y="4366002"/>
                  <a:ext cx="360000" cy="159562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</p:grpSp>
        </p:grp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CD29D655-3402-CC61-5DAA-38BFFE1316FC}"/>
                </a:ext>
              </a:extLst>
            </p:cNvPr>
            <p:cNvSpPr/>
            <p:nvPr/>
          </p:nvSpPr>
          <p:spPr bwMode="auto">
            <a:xfrm>
              <a:off x="6556345" y="3160936"/>
              <a:ext cx="270421" cy="23206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AA09E87A-E7EC-4D22-2B75-EB6652A7B561}"/>
                </a:ext>
              </a:extLst>
            </p:cNvPr>
            <p:cNvSpPr/>
            <p:nvPr/>
          </p:nvSpPr>
          <p:spPr bwMode="auto">
            <a:xfrm>
              <a:off x="7316886" y="3096415"/>
              <a:ext cx="138362" cy="303281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CB39E02B-9D29-0698-8165-D1302FC3E0FB}"/>
                </a:ext>
              </a:extLst>
            </p:cNvPr>
            <p:cNvSpPr/>
            <p:nvPr/>
          </p:nvSpPr>
          <p:spPr bwMode="auto">
            <a:xfrm>
              <a:off x="8001730" y="3099138"/>
              <a:ext cx="138362" cy="303281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46F4CB40-8407-80D8-5086-652AE02DB9A1}"/>
                </a:ext>
              </a:extLst>
            </p:cNvPr>
            <p:cNvSpPr/>
            <p:nvPr/>
          </p:nvSpPr>
          <p:spPr bwMode="auto">
            <a:xfrm>
              <a:off x="8714706" y="3099139"/>
              <a:ext cx="138362" cy="303281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6B365E0C-FEA5-E711-3042-B8880C71A75C}"/>
                </a:ext>
              </a:extLst>
            </p:cNvPr>
            <p:cNvSpPr/>
            <p:nvPr/>
          </p:nvSpPr>
          <p:spPr bwMode="auto">
            <a:xfrm>
              <a:off x="9459734" y="3102252"/>
              <a:ext cx="138362" cy="303281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8F23D729-6763-8A8F-161A-D6F9BE3294D9}"/>
                </a:ext>
              </a:extLst>
            </p:cNvPr>
            <p:cNvSpPr/>
            <p:nvPr/>
          </p:nvSpPr>
          <p:spPr bwMode="auto">
            <a:xfrm>
              <a:off x="10152887" y="3099138"/>
              <a:ext cx="570033" cy="303281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8A451643-4224-005B-74B4-A1D498CD3478}"/>
                </a:ext>
              </a:extLst>
            </p:cNvPr>
            <p:cNvSpPr/>
            <p:nvPr/>
          </p:nvSpPr>
          <p:spPr bwMode="auto">
            <a:xfrm>
              <a:off x="11169228" y="3105734"/>
              <a:ext cx="240233" cy="303281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6A33C461-4A62-50EF-2122-5EDA2945B77B}"/>
                </a:ext>
              </a:extLst>
            </p:cNvPr>
            <p:cNvSpPr/>
            <p:nvPr/>
          </p:nvSpPr>
          <p:spPr bwMode="auto">
            <a:xfrm>
              <a:off x="6556969" y="3355656"/>
              <a:ext cx="270421" cy="36000"/>
            </a:xfrm>
            <a:prstGeom prst="rect">
              <a:avLst/>
            </a:prstGeom>
            <a:solidFill>
              <a:srgbClr val="FF650F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CAAFBBC0-F077-44F1-6277-D20A995F5B2B}"/>
                </a:ext>
              </a:extLst>
            </p:cNvPr>
            <p:cNvSpPr/>
            <p:nvPr/>
          </p:nvSpPr>
          <p:spPr bwMode="auto">
            <a:xfrm>
              <a:off x="7317510" y="3362357"/>
              <a:ext cx="138362" cy="36000"/>
            </a:xfrm>
            <a:prstGeom prst="rect">
              <a:avLst/>
            </a:prstGeom>
            <a:solidFill>
              <a:srgbClr val="FF650F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C778FE46-B05D-C891-6208-CEE59A6D0F29}"/>
                </a:ext>
              </a:extLst>
            </p:cNvPr>
            <p:cNvSpPr/>
            <p:nvPr/>
          </p:nvSpPr>
          <p:spPr bwMode="auto">
            <a:xfrm>
              <a:off x="8002354" y="3365080"/>
              <a:ext cx="138362" cy="36000"/>
            </a:xfrm>
            <a:prstGeom prst="rect">
              <a:avLst/>
            </a:prstGeom>
            <a:solidFill>
              <a:srgbClr val="FF650F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B2A8FD8C-FEF4-6484-CB85-563FD4E73CA4}"/>
                </a:ext>
              </a:extLst>
            </p:cNvPr>
            <p:cNvSpPr/>
            <p:nvPr/>
          </p:nvSpPr>
          <p:spPr bwMode="auto">
            <a:xfrm>
              <a:off x="8715330" y="3365081"/>
              <a:ext cx="138362" cy="36000"/>
            </a:xfrm>
            <a:prstGeom prst="rect">
              <a:avLst/>
            </a:prstGeom>
            <a:solidFill>
              <a:srgbClr val="FF650F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3634F75A-7C8D-7ACC-E372-0B3A68593102}"/>
                </a:ext>
              </a:extLst>
            </p:cNvPr>
            <p:cNvSpPr/>
            <p:nvPr/>
          </p:nvSpPr>
          <p:spPr bwMode="auto">
            <a:xfrm>
              <a:off x="9460358" y="3368194"/>
              <a:ext cx="138362" cy="36000"/>
            </a:xfrm>
            <a:prstGeom prst="rect">
              <a:avLst/>
            </a:prstGeom>
            <a:solidFill>
              <a:srgbClr val="FF650F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5C51A97D-C013-74B3-E90B-B5BA314FBA88}"/>
                </a:ext>
              </a:extLst>
            </p:cNvPr>
            <p:cNvSpPr/>
            <p:nvPr/>
          </p:nvSpPr>
          <p:spPr bwMode="auto">
            <a:xfrm>
              <a:off x="10153511" y="3365080"/>
              <a:ext cx="570033" cy="36000"/>
            </a:xfrm>
            <a:prstGeom prst="rect">
              <a:avLst/>
            </a:prstGeom>
            <a:solidFill>
              <a:srgbClr val="FF650F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494F2532-3334-755B-EB5E-EC008EBE9AEC}"/>
                </a:ext>
              </a:extLst>
            </p:cNvPr>
            <p:cNvSpPr/>
            <p:nvPr/>
          </p:nvSpPr>
          <p:spPr bwMode="auto">
            <a:xfrm>
              <a:off x="11169852" y="3371676"/>
              <a:ext cx="240233" cy="36000"/>
            </a:xfrm>
            <a:prstGeom prst="rect">
              <a:avLst/>
            </a:prstGeom>
            <a:solidFill>
              <a:srgbClr val="FF650F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sp>
        <p:nvSpPr>
          <p:cNvPr id="137" name="Rectangle 136">
            <a:extLst>
              <a:ext uri="{FF2B5EF4-FFF2-40B4-BE49-F238E27FC236}">
                <a16:creationId xmlns:a16="http://schemas.microsoft.com/office/drawing/2014/main" id="{2D6E7F2B-94C8-E4F1-B335-6604B5506E45}"/>
              </a:ext>
            </a:extLst>
          </p:cNvPr>
          <p:cNvSpPr/>
          <p:nvPr/>
        </p:nvSpPr>
        <p:spPr bwMode="auto">
          <a:xfrm>
            <a:off x="6266755" y="4580440"/>
            <a:ext cx="5587200" cy="362865"/>
          </a:xfrm>
          <a:prstGeom prst="rect">
            <a:avLst/>
          </a:prstGeom>
          <a:solidFill>
            <a:srgbClr val="33CC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48ED7CB8-2667-F616-54E2-A7A69EFB352A}"/>
              </a:ext>
            </a:extLst>
          </p:cNvPr>
          <p:cNvSpPr/>
          <p:nvPr/>
        </p:nvSpPr>
        <p:spPr bwMode="auto">
          <a:xfrm>
            <a:off x="6643240" y="4580440"/>
            <a:ext cx="263818" cy="507159"/>
          </a:xfrm>
          <a:prstGeom prst="rect">
            <a:avLst/>
          </a:prstGeom>
          <a:solidFill>
            <a:srgbClr val="33CC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69D2E1C4-AEE7-E099-C6BC-1933E480E9B4}"/>
              </a:ext>
            </a:extLst>
          </p:cNvPr>
          <p:cNvSpPr/>
          <p:nvPr/>
        </p:nvSpPr>
        <p:spPr bwMode="auto">
          <a:xfrm>
            <a:off x="11252344" y="4588453"/>
            <a:ext cx="263818" cy="507159"/>
          </a:xfrm>
          <a:prstGeom prst="rect">
            <a:avLst/>
          </a:prstGeom>
          <a:solidFill>
            <a:srgbClr val="33CC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1C4B41FD-2D88-AECD-8B17-6946BAC8E666}"/>
              </a:ext>
            </a:extLst>
          </p:cNvPr>
          <p:cNvSpPr/>
          <p:nvPr/>
        </p:nvSpPr>
        <p:spPr bwMode="auto">
          <a:xfrm>
            <a:off x="7375930" y="4579022"/>
            <a:ext cx="916314" cy="36004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CABED14F-C5A6-7B79-2A4E-ED9670CBF274}"/>
              </a:ext>
            </a:extLst>
          </p:cNvPr>
          <p:cNvSpPr/>
          <p:nvPr/>
        </p:nvSpPr>
        <p:spPr bwMode="auto">
          <a:xfrm>
            <a:off x="8774179" y="4579022"/>
            <a:ext cx="947928" cy="36004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A87DF070-25EE-296D-AAC2-4B1EEAB6682E}"/>
              </a:ext>
            </a:extLst>
          </p:cNvPr>
          <p:cNvSpPr/>
          <p:nvPr/>
        </p:nvSpPr>
        <p:spPr bwMode="auto">
          <a:xfrm>
            <a:off x="10204042" y="4545116"/>
            <a:ext cx="616118" cy="396052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43" name="Date Placeholder 2">
            <a:extLst>
              <a:ext uri="{FF2B5EF4-FFF2-40B4-BE49-F238E27FC236}">
                <a16:creationId xmlns:a16="http://schemas.microsoft.com/office/drawing/2014/main" id="{9690C067-04AB-5301-600C-C1C844434E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8825" y="6658578"/>
            <a:ext cx="4415367" cy="188912"/>
          </a:xfrm>
        </p:spPr>
        <p:txBody>
          <a:bodyPr/>
          <a:lstStyle/>
          <a:p>
            <a:pPr>
              <a:defRPr/>
            </a:pPr>
            <a:r>
              <a:rPr lang="de-DE" dirty="0"/>
              <a:t>DRD7.6b Workshop, </a:t>
            </a:r>
            <a:r>
              <a:rPr lang="de-DE" dirty="0" smtClean="0"/>
              <a:t>CERN, </a:t>
            </a:r>
            <a:r>
              <a:rPr lang="de-DE" dirty="0"/>
              <a:t>September 2025</a:t>
            </a:r>
          </a:p>
        </p:txBody>
      </p:sp>
      <p:sp>
        <p:nvSpPr>
          <p:cNvPr id="14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8723727" y="6666516"/>
            <a:ext cx="3395133" cy="1809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Christopher Roth, </a:t>
            </a:r>
            <a:r>
              <a:rPr lang="de-DE" dirty="0"/>
              <a:t>MPG Halbleiterlabor</a:t>
            </a:r>
          </a:p>
        </p:txBody>
      </p:sp>
    </p:spTree>
    <p:extLst>
      <p:ext uri="{BB962C8B-B14F-4D97-AF65-F5344CB8AC3E}">
        <p14:creationId xmlns:p14="http://schemas.microsoft.com/office/powerpoint/2010/main" val="3488427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5EF30D-2221-E2D9-57BB-26D0C62CF8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67D1C-7507-18BC-9A96-D650EFCB55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Interposer Process sequence III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4094C7-3D6E-5DE7-BBAA-1EC51EA01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852D20-2352-4749-B7C5-DD441254C400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574EF1-0D8F-04C0-5AEE-8B83ACB3BB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6766" y="999180"/>
            <a:ext cx="11271882" cy="5364596"/>
          </a:xfrm>
        </p:spPr>
        <p:txBody>
          <a:bodyPr/>
          <a:lstStyle/>
          <a:p>
            <a:r>
              <a:rPr lang="en-US" dirty="0"/>
              <a:t>Through mask electro-plating</a:t>
            </a:r>
          </a:p>
          <a:p>
            <a:pPr lvl="1"/>
            <a:r>
              <a:rPr lang="en-US" dirty="0"/>
              <a:t>Cu, about 5 µm </a:t>
            </a:r>
          </a:p>
          <a:p>
            <a:pPr lvl="1"/>
            <a:r>
              <a:rPr lang="en-US" dirty="0"/>
              <a:t>sheet resistance for 1µm Cu ~17 </a:t>
            </a:r>
            <a:r>
              <a:rPr lang="en-US" dirty="0" err="1"/>
              <a:t>mOhm</a:t>
            </a:r>
            <a:r>
              <a:rPr lang="en-US" dirty="0"/>
              <a:t>/sq.</a:t>
            </a:r>
          </a:p>
          <a:p>
            <a:pPr marL="360363" lvl="1" indent="0">
              <a:buNone/>
            </a:pPr>
            <a:endParaRPr lang="en-US" dirty="0"/>
          </a:p>
          <a:p>
            <a:pPr marL="360363" lvl="1" indent="0">
              <a:buNone/>
            </a:pPr>
            <a:endParaRPr lang="en-US" dirty="0"/>
          </a:p>
          <a:p>
            <a:pPr marL="360363" lvl="1" indent="0">
              <a:buNone/>
            </a:pPr>
            <a:endParaRPr lang="en-US" dirty="0"/>
          </a:p>
          <a:p>
            <a:pPr marL="360363" lvl="1" indent="0">
              <a:buNone/>
            </a:pPr>
            <a:endParaRPr lang="en-US" dirty="0"/>
          </a:p>
          <a:p>
            <a:r>
              <a:rPr lang="en-US" dirty="0"/>
              <a:t>resist strip</a:t>
            </a:r>
          </a:p>
          <a:p>
            <a:pPr lvl="1"/>
            <a:r>
              <a:rPr lang="en-US" dirty="0"/>
              <a:t>solvent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60363" lvl="1" indent="0">
              <a:buNone/>
            </a:pPr>
            <a:endParaRPr lang="en-US" dirty="0"/>
          </a:p>
          <a:p>
            <a:pPr marL="360363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seed layer etching</a:t>
            </a:r>
          </a:p>
          <a:p>
            <a:pPr lvl="1"/>
            <a:r>
              <a:rPr lang="en-US" dirty="0"/>
              <a:t>Cu and Ti:W etch, selective to Al</a:t>
            </a:r>
          </a:p>
          <a:p>
            <a:pPr marL="360363" lvl="1" indent="0">
              <a:buNone/>
            </a:pPr>
            <a:endParaRPr lang="en-US" dirty="0"/>
          </a:p>
          <a:p>
            <a:pPr marL="360363" lvl="1" indent="0">
              <a:buNone/>
            </a:pPr>
            <a:endParaRPr lang="en-US" dirty="0"/>
          </a:p>
          <a:p>
            <a:pPr marL="360363" lvl="1" indent="0" algn="ctr">
              <a:buNone/>
            </a:pPr>
            <a:r>
              <a:rPr lang="en-US" sz="2400" b="1"/>
              <a:t>Interposer </a:t>
            </a:r>
            <a:r>
              <a:rPr lang="en-US" sz="2400" b="1" dirty="0"/>
              <a:t>design and layout started by Michele</a:t>
            </a:r>
          </a:p>
          <a:p>
            <a:pPr marL="360363" lvl="1" indent="0">
              <a:buNone/>
            </a:pPr>
            <a:endParaRPr lang="en-US" dirty="0"/>
          </a:p>
          <a:p>
            <a:pPr marL="360363" lvl="1" indent="0">
              <a:buNone/>
            </a:pP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D64503-0B3F-FFDF-2981-085EFDC07C19}"/>
              </a:ext>
            </a:extLst>
          </p:cNvPr>
          <p:cNvGrpSpPr/>
          <p:nvPr/>
        </p:nvGrpSpPr>
        <p:grpSpPr>
          <a:xfrm>
            <a:off x="5992127" y="1016732"/>
            <a:ext cx="5597701" cy="1189598"/>
            <a:chOff x="6168008" y="1016177"/>
            <a:chExt cx="5597701" cy="1189598"/>
          </a:xfrm>
        </p:grpSpPr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592EE65C-CBFD-BE3A-A204-4C491D627577}"/>
                </a:ext>
              </a:extLst>
            </p:cNvPr>
            <p:cNvGrpSpPr/>
            <p:nvPr/>
          </p:nvGrpSpPr>
          <p:grpSpPr>
            <a:xfrm>
              <a:off x="6168008" y="1290677"/>
              <a:ext cx="5597701" cy="915098"/>
              <a:chOff x="6186463" y="3096415"/>
              <a:chExt cx="5597701" cy="915098"/>
            </a:xfrm>
          </p:grpSpPr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274616F9-48C5-55B9-D079-153ABF49B30F}"/>
                  </a:ext>
                </a:extLst>
              </p:cNvPr>
              <p:cNvSpPr/>
              <p:nvPr/>
            </p:nvSpPr>
            <p:spPr bwMode="auto">
              <a:xfrm>
                <a:off x="6186463" y="3215861"/>
                <a:ext cx="5589885" cy="189250"/>
              </a:xfrm>
              <a:prstGeom prst="rect">
                <a:avLst/>
              </a:prstGeom>
              <a:solidFill>
                <a:srgbClr val="FF650F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1DEE2F53-5C91-79DA-CFBD-0591CD839F61}"/>
                  </a:ext>
                </a:extLst>
              </p:cNvPr>
              <p:cNvGrpSpPr/>
              <p:nvPr/>
            </p:nvGrpSpPr>
            <p:grpSpPr>
              <a:xfrm>
                <a:off x="6186463" y="3255428"/>
                <a:ext cx="5597701" cy="756085"/>
                <a:chOff x="6167047" y="1160748"/>
                <a:chExt cx="5597701" cy="756085"/>
              </a:xfrm>
            </p:grpSpPr>
            <p:sp>
              <p:nvSpPr>
                <p:cNvPr id="123" name="Rectangle 122">
                  <a:extLst>
                    <a:ext uri="{FF2B5EF4-FFF2-40B4-BE49-F238E27FC236}">
                      <a16:creationId xmlns:a16="http://schemas.microsoft.com/office/drawing/2014/main" id="{0CBF1AEA-058F-7744-7084-F75E16F76550}"/>
                    </a:ext>
                  </a:extLst>
                </p:cNvPr>
                <p:cNvSpPr/>
                <p:nvPr/>
              </p:nvSpPr>
              <p:spPr bwMode="auto">
                <a:xfrm>
                  <a:off x="6167047" y="1160748"/>
                  <a:ext cx="5587200" cy="137977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grpSp>
              <p:nvGrpSpPr>
                <p:cNvPr id="124" name="Group 123">
                  <a:extLst>
                    <a:ext uri="{FF2B5EF4-FFF2-40B4-BE49-F238E27FC236}">
                      <a16:creationId xmlns:a16="http://schemas.microsoft.com/office/drawing/2014/main" id="{C8976753-EB81-F644-555C-D0A74B1A9B99}"/>
                    </a:ext>
                  </a:extLst>
                </p:cNvPr>
                <p:cNvGrpSpPr/>
                <p:nvPr/>
              </p:nvGrpSpPr>
              <p:grpSpPr>
                <a:xfrm>
                  <a:off x="6167047" y="1223062"/>
                  <a:ext cx="5597701" cy="693771"/>
                  <a:chOff x="6158300" y="4355409"/>
                  <a:chExt cx="5597701" cy="693771"/>
                </a:xfrm>
              </p:grpSpPr>
              <p:grpSp>
                <p:nvGrpSpPr>
                  <p:cNvPr id="125" name="Group 124">
                    <a:extLst>
                      <a:ext uri="{FF2B5EF4-FFF2-40B4-BE49-F238E27FC236}">
                        <a16:creationId xmlns:a16="http://schemas.microsoft.com/office/drawing/2014/main" id="{734B7960-84F9-B156-C4C9-C1CF340EFC14}"/>
                      </a:ext>
                    </a:extLst>
                  </p:cNvPr>
                  <p:cNvGrpSpPr/>
                  <p:nvPr/>
                </p:nvGrpSpPr>
                <p:grpSpPr>
                  <a:xfrm>
                    <a:off x="6168008" y="4509180"/>
                    <a:ext cx="5580000" cy="540000"/>
                    <a:chOff x="6168008" y="1304764"/>
                    <a:chExt cx="5580000" cy="540000"/>
                  </a:xfrm>
                </p:grpSpPr>
                <p:sp>
                  <p:nvSpPr>
                    <p:cNvPr id="135" name="Rectangle 134">
                      <a:extLst>
                        <a:ext uri="{FF2B5EF4-FFF2-40B4-BE49-F238E27FC236}">
                          <a16:creationId xmlns:a16="http://schemas.microsoft.com/office/drawing/2014/main" id="{1566DFA4-B1E9-D3F5-4785-B450D32871E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68008" y="1304764"/>
                      <a:ext cx="5580000" cy="540000"/>
                    </a:xfrm>
                    <a:prstGeom prst="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p:txBody>
                </p:sp>
                <p:sp>
                  <p:nvSpPr>
                    <p:cNvPr id="136" name="Rectangle 135">
                      <a:extLst>
                        <a:ext uri="{FF2B5EF4-FFF2-40B4-BE49-F238E27FC236}">
                          <a16:creationId xmlns:a16="http://schemas.microsoft.com/office/drawing/2014/main" id="{E001B131-5148-C00D-E6CC-A9F7F761D8C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258008" y="1394764"/>
                      <a:ext cx="5400000" cy="360000"/>
                    </a:xfrm>
                    <a:prstGeom prst="rect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p:txBody>
                </p:sp>
              </p:grpSp>
              <p:sp>
                <p:nvSpPr>
                  <p:cNvPr id="126" name="Rectangle 125">
                    <a:extLst>
                      <a:ext uri="{FF2B5EF4-FFF2-40B4-BE49-F238E27FC236}">
                        <a16:creationId xmlns:a16="http://schemas.microsoft.com/office/drawing/2014/main" id="{A684FD76-6E08-8310-1678-AFC513A8BF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168008" y="4443093"/>
                    <a:ext cx="5580000" cy="72000"/>
                  </a:xfrm>
                  <a:prstGeom prst="rect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4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  <p:sp>
                <p:nvSpPr>
                  <p:cNvPr id="127" name="Rectangle 126">
                    <a:extLst>
                      <a:ext uri="{FF2B5EF4-FFF2-40B4-BE49-F238E27FC236}">
                        <a16:creationId xmlns:a16="http://schemas.microsoft.com/office/drawing/2014/main" id="{0E82542C-C799-FFB1-9320-0F18F559038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775559" y="4355409"/>
                    <a:ext cx="360000" cy="170156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4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  <p:sp>
                <p:nvSpPr>
                  <p:cNvPr id="128" name="Rectangle 127">
                    <a:extLst>
                      <a:ext uri="{FF2B5EF4-FFF2-40B4-BE49-F238E27FC236}">
                        <a16:creationId xmlns:a16="http://schemas.microsoft.com/office/drawing/2014/main" id="{27B4F807-3536-52A4-964A-A3A69ACD7E7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396001" y="4358166"/>
                    <a:ext cx="360000" cy="167397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4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  <p:sp>
                <p:nvSpPr>
                  <p:cNvPr id="129" name="Rectangle 128">
                    <a:extLst>
                      <a:ext uri="{FF2B5EF4-FFF2-40B4-BE49-F238E27FC236}">
                        <a16:creationId xmlns:a16="http://schemas.microsoft.com/office/drawing/2014/main" id="{777A6004-6161-F0B2-B0AE-11C4F71373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158300" y="4365095"/>
                    <a:ext cx="360000" cy="160469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4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  <p:sp>
                <p:nvSpPr>
                  <p:cNvPr id="130" name="Rectangle 129">
                    <a:extLst>
                      <a:ext uri="{FF2B5EF4-FFF2-40B4-BE49-F238E27FC236}">
                        <a16:creationId xmlns:a16="http://schemas.microsoft.com/office/drawing/2014/main" id="{68063E6E-ABE7-3826-825A-04E387D7E20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15119" y="4361320"/>
                    <a:ext cx="360000" cy="163048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4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  <p:sp>
                <p:nvSpPr>
                  <p:cNvPr id="131" name="Rectangle 130">
                    <a:extLst>
                      <a:ext uri="{FF2B5EF4-FFF2-40B4-BE49-F238E27FC236}">
                        <a16:creationId xmlns:a16="http://schemas.microsoft.com/office/drawing/2014/main" id="{323EDF1B-45A5-FC9B-4062-FB9891052E5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35199" y="4361500"/>
                    <a:ext cx="360000" cy="164063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4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  <p:sp>
                <p:nvSpPr>
                  <p:cNvPr id="132" name="Rectangle 131">
                    <a:extLst>
                      <a:ext uri="{FF2B5EF4-FFF2-40B4-BE49-F238E27FC236}">
                        <a16:creationId xmlns:a16="http://schemas.microsoft.com/office/drawing/2014/main" id="{01040D76-0E45-731E-9945-EAC51B2D733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219236" y="4365095"/>
                    <a:ext cx="360000" cy="160469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4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  <p:sp>
                <p:nvSpPr>
                  <p:cNvPr id="133" name="Rectangle 132">
                    <a:extLst>
                      <a:ext uri="{FF2B5EF4-FFF2-40B4-BE49-F238E27FC236}">
                        <a16:creationId xmlns:a16="http://schemas.microsoft.com/office/drawing/2014/main" id="{15137901-4A00-BC1E-A218-39769A49502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932213" y="4361500"/>
                    <a:ext cx="360000" cy="164063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4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  <p:sp>
                <p:nvSpPr>
                  <p:cNvPr id="134" name="Rectangle 133">
                    <a:extLst>
                      <a:ext uri="{FF2B5EF4-FFF2-40B4-BE49-F238E27FC236}">
                        <a16:creationId xmlns:a16="http://schemas.microsoft.com/office/drawing/2014/main" id="{F851F833-B4E7-726F-6654-DF1B37F879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721146" y="4366002"/>
                    <a:ext cx="360000" cy="159562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4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</p:grpSp>
          </p:grpSp>
          <p:sp>
            <p:nvSpPr>
              <p:cNvPr id="109" name="Rectangle 108">
                <a:extLst>
                  <a:ext uri="{FF2B5EF4-FFF2-40B4-BE49-F238E27FC236}">
                    <a16:creationId xmlns:a16="http://schemas.microsoft.com/office/drawing/2014/main" id="{5A8EB7DE-EA62-C30A-5570-F1E5F31BAA8E}"/>
                  </a:ext>
                </a:extLst>
              </p:cNvPr>
              <p:cNvSpPr/>
              <p:nvPr/>
            </p:nvSpPr>
            <p:spPr bwMode="auto">
              <a:xfrm>
                <a:off x="6556345" y="3160936"/>
                <a:ext cx="270421" cy="23206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46FD53E6-B00E-97ED-AF65-5C131679E742}"/>
                  </a:ext>
                </a:extLst>
              </p:cNvPr>
              <p:cNvSpPr/>
              <p:nvPr/>
            </p:nvSpPr>
            <p:spPr bwMode="auto">
              <a:xfrm>
                <a:off x="7316886" y="3096415"/>
                <a:ext cx="138362" cy="303281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111" name="Rectangle 110">
                <a:extLst>
                  <a:ext uri="{FF2B5EF4-FFF2-40B4-BE49-F238E27FC236}">
                    <a16:creationId xmlns:a16="http://schemas.microsoft.com/office/drawing/2014/main" id="{8E86217C-FD45-11DF-F164-7F4C6080F143}"/>
                  </a:ext>
                </a:extLst>
              </p:cNvPr>
              <p:cNvSpPr/>
              <p:nvPr/>
            </p:nvSpPr>
            <p:spPr bwMode="auto">
              <a:xfrm>
                <a:off x="8001730" y="3099138"/>
                <a:ext cx="138362" cy="303281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112" name="Rectangle 111">
                <a:extLst>
                  <a:ext uri="{FF2B5EF4-FFF2-40B4-BE49-F238E27FC236}">
                    <a16:creationId xmlns:a16="http://schemas.microsoft.com/office/drawing/2014/main" id="{096F474C-3BC8-6997-27FC-F9E49910CDBB}"/>
                  </a:ext>
                </a:extLst>
              </p:cNvPr>
              <p:cNvSpPr/>
              <p:nvPr/>
            </p:nvSpPr>
            <p:spPr bwMode="auto">
              <a:xfrm>
                <a:off x="8714706" y="3099139"/>
                <a:ext cx="138362" cy="303281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8E7194C7-D5F7-BDAF-85E1-CD8B8A5160DC}"/>
                  </a:ext>
                </a:extLst>
              </p:cNvPr>
              <p:cNvSpPr/>
              <p:nvPr/>
            </p:nvSpPr>
            <p:spPr bwMode="auto">
              <a:xfrm>
                <a:off x="9459734" y="3102252"/>
                <a:ext cx="138362" cy="303281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A301E06D-D9BC-794E-1F28-C5BA769403FA}"/>
                  </a:ext>
                </a:extLst>
              </p:cNvPr>
              <p:cNvSpPr/>
              <p:nvPr/>
            </p:nvSpPr>
            <p:spPr bwMode="auto">
              <a:xfrm>
                <a:off x="10152887" y="3099138"/>
                <a:ext cx="570033" cy="303281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115" name="Rectangle 114">
                <a:extLst>
                  <a:ext uri="{FF2B5EF4-FFF2-40B4-BE49-F238E27FC236}">
                    <a16:creationId xmlns:a16="http://schemas.microsoft.com/office/drawing/2014/main" id="{1E5CEFBC-B414-FEBB-B318-FFA8EAE644DD}"/>
                  </a:ext>
                </a:extLst>
              </p:cNvPr>
              <p:cNvSpPr/>
              <p:nvPr/>
            </p:nvSpPr>
            <p:spPr bwMode="auto">
              <a:xfrm>
                <a:off x="11169228" y="3105734"/>
                <a:ext cx="240233" cy="303281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8874F56A-F122-EC3A-204D-D54BB817A9FD}"/>
                  </a:ext>
                </a:extLst>
              </p:cNvPr>
              <p:cNvSpPr/>
              <p:nvPr/>
            </p:nvSpPr>
            <p:spPr bwMode="auto">
              <a:xfrm>
                <a:off x="6556969" y="3355656"/>
                <a:ext cx="270421" cy="36000"/>
              </a:xfrm>
              <a:prstGeom prst="rect">
                <a:avLst/>
              </a:prstGeom>
              <a:solidFill>
                <a:srgbClr val="FF650F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117" name="Rectangle 116">
                <a:extLst>
                  <a:ext uri="{FF2B5EF4-FFF2-40B4-BE49-F238E27FC236}">
                    <a16:creationId xmlns:a16="http://schemas.microsoft.com/office/drawing/2014/main" id="{A0FA40AE-F00B-5584-9D42-B518EAF7E947}"/>
                  </a:ext>
                </a:extLst>
              </p:cNvPr>
              <p:cNvSpPr/>
              <p:nvPr/>
            </p:nvSpPr>
            <p:spPr bwMode="auto">
              <a:xfrm>
                <a:off x="7317510" y="3362357"/>
                <a:ext cx="138362" cy="36000"/>
              </a:xfrm>
              <a:prstGeom prst="rect">
                <a:avLst/>
              </a:prstGeom>
              <a:solidFill>
                <a:srgbClr val="FF650F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507BAC3B-23ED-C90F-A06E-31E8DEE5F884}"/>
                  </a:ext>
                </a:extLst>
              </p:cNvPr>
              <p:cNvSpPr/>
              <p:nvPr/>
            </p:nvSpPr>
            <p:spPr bwMode="auto">
              <a:xfrm>
                <a:off x="8002354" y="3365080"/>
                <a:ext cx="138362" cy="36000"/>
              </a:xfrm>
              <a:prstGeom prst="rect">
                <a:avLst/>
              </a:prstGeom>
              <a:solidFill>
                <a:srgbClr val="FF650F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119" name="Rectangle 118">
                <a:extLst>
                  <a:ext uri="{FF2B5EF4-FFF2-40B4-BE49-F238E27FC236}">
                    <a16:creationId xmlns:a16="http://schemas.microsoft.com/office/drawing/2014/main" id="{EF0B93C8-8047-36E5-9BD8-56F50C0CE6DD}"/>
                  </a:ext>
                </a:extLst>
              </p:cNvPr>
              <p:cNvSpPr/>
              <p:nvPr/>
            </p:nvSpPr>
            <p:spPr bwMode="auto">
              <a:xfrm>
                <a:off x="8715330" y="3365081"/>
                <a:ext cx="138362" cy="36000"/>
              </a:xfrm>
              <a:prstGeom prst="rect">
                <a:avLst/>
              </a:prstGeom>
              <a:solidFill>
                <a:srgbClr val="FF650F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120" name="Rectangle 119">
                <a:extLst>
                  <a:ext uri="{FF2B5EF4-FFF2-40B4-BE49-F238E27FC236}">
                    <a16:creationId xmlns:a16="http://schemas.microsoft.com/office/drawing/2014/main" id="{62EE02E7-E4B3-5905-6B84-31F2C7AD66B1}"/>
                  </a:ext>
                </a:extLst>
              </p:cNvPr>
              <p:cNvSpPr/>
              <p:nvPr/>
            </p:nvSpPr>
            <p:spPr bwMode="auto">
              <a:xfrm>
                <a:off x="9460358" y="3368194"/>
                <a:ext cx="138362" cy="36000"/>
              </a:xfrm>
              <a:prstGeom prst="rect">
                <a:avLst/>
              </a:prstGeom>
              <a:solidFill>
                <a:srgbClr val="FF650F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121" name="Rectangle 120">
                <a:extLst>
                  <a:ext uri="{FF2B5EF4-FFF2-40B4-BE49-F238E27FC236}">
                    <a16:creationId xmlns:a16="http://schemas.microsoft.com/office/drawing/2014/main" id="{0FA70F72-16AF-2FAC-0787-3AD9ECA89FD4}"/>
                  </a:ext>
                </a:extLst>
              </p:cNvPr>
              <p:cNvSpPr/>
              <p:nvPr/>
            </p:nvSpPr>
            <p:spPr bwMode="auto">
              <a:xfrm>
                <a:off x="10153511" y="3365080"/>
                <a:ext cx="570033" cy="36000"/>
              </a:xfrm>
              <a:prstGeom prst="rect">
                <a:avLst/>
              </a:prstGeom>
              <a:solidFill>
                <a:srgbClr val="FF650F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B591C8D1-9179-DCA3-C922-D2EB09DD3E87}"/>
                  </a:ext>
                </a:extLst>
              </p:cNvPr>
              <p:cNvSpPr/>
              <p:nvPr/>
            </p:nvSpPr>
            <p:spPr bwMode="auto">
              <a:xfrm>
                <a:off x="11169852" y="3371676"/>
                <a:ext cx="240233" cy="36000"/>
              </a:xfrm>
              <a:prstGeom prst="rect">
                <a:avLst/>
              </a:prstGeom>
              <a:solidFill>
                <a:srgbClr val="FF650F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</p:grp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2ADF66CE-EB84-F841-C93A-FA4ED134D019}"/>
                </a:ext>
              </a:extLst>
            </p:cNvPr>
            <p:cNvSpPr/>
            <p:nvPr/>
          </p:nvSpPr>
          <p:spPr bwMode="auto">
            <a:xfrm>
              <a:off x="6168008" y="1049911"/>
              <a:ext cx="5587200" cy="362865"/>
            </a:xfrm>
            <a:prstGeom prst="rect">
              <a:avLst/>
            </a:prstGeom>
            <a:solidFill>
              <a:srgbClr val="33CC33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C53B6AFD-36C1-B62F-513D-6C2C6EBFE4EC}"/>
                </a:ext>
              </a:extLst>
            </p:cNvPr>
            <p:cNvSpPr/>
            <p:nvPr/>
          </p:nvSpPr>
          <p:spPr bwMode="auto">
            <a:xfrm>
              <a:off x="6544493" y="1051501"/>
              <a:ext cx="263818" cy="507159"/>
            </a:xfrm>
            <a:prstGeom prst="rect">
              <a:avLst/>
            </a:prstGeom>
            <a:solidFill>
              <a:srgbClr val="33CC33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0F6176B9-BBAD-78CA-C0A1-DE344E2AA36D}"/>
                </a:ext>
              </a:extLst>
            </p:cNvPr>
            <p:cNvSpPr/>
            <p:nvPr/>
          </p:nvSpPr>
          <p:spPr bwMode="auto">
            <a:xfrm>
              <a:off x="11153597" y="1059514"/>
              <a:ext cx="263818" cy="507159"/>
            </a:xfrm>
            <a:prstGeom prst="rect">
              <a:avLst/>
            </a:prstGeom>
            <a:solidFill>
              <a:srgbClr val="33CC33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D5A7CB30-F262-FFBC-A134-B7D47FA489FB}"/>
                </a:ext>
              </a:extLst>
            </p:cNvPr>
            <p:cNvSpPr/>
            <p:nvPr/>
          </p:nvSpPr>
          <p:spPr bwMode="auto">
            <a:xfrm>
              <a:off x="7277183" y="1050083"/>
              <a:ext cx="916314" cy="36004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989C2039-2058-9E75-0095-4DB03222826A}"/>
                </a:ext>
              </a:extLst>
            </p:cNvPr>
            <p:cNvSpPr/>
            <p:nvPr/>
          </p:nvSpPr>
          <p:spPr bwMode="auto">
            <a:xfrm>
              <a:off x="8675432" y="1050083"/>
              <a:ext cx="947928" cy="36004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D2DBCC36-301A-7EAD-9EED-AAE0119C1EF7}"/>
                </a:ext>
              </a:extLst>
            </p:cNvPr>
            <p:cNvSpPr/>
            <p:nvPr/>
          </p:nvSpPr>
          <p:spPr bwMode="auto">
            <a:xfrm>
              <a:off x="10105295" y="1016177"/>
              <a:ext cx="616118" cy="396052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AF2B897A-FDCF-8239-EBE4-C9F59001AF7B}"/>
              </a:ext>
            </a:extLst>
          </p:cNvPr>
          <p:cNvSpPr/>
          <p:nvPr/>
        </p:nvSpPr>
        <p:spPr bwMode="auto">
          <a:xfrm>
            <a:off x="7104950" y="1128704"/>
            <a:ext cx="912665" cy="289376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5466578-5633-1681-AC32-ED2F8686B2CE}"/>
              </a:ext>
            </a:extLst>
          </p:cNvPr>
          <p:cNvSpPr/>
          <p:nvPr/>
        </p:nvSpPr>
        <p:spPr bwMode="auto">
          <a:xfrm>
            <a:off x="8496867" y="1117545"/>
            <a:ext cx="947928" cy="289376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20579C-22A6-FDD1-A44A-6ECE2DF66B4B}"/>
              </a:ext>
            </a:extLst>
          </p:cNvPr>
          <p:cNvSpPr/>
          <p:nvPr/>
        </p:nvSpPr>
        <p:spPr bwMode="auto">
          <a:xfrm>
            <a:off x="9929165" y="1116224"/>
            <a:ext cx="616118" cy="289376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D09EBA9-7041-13B0-8D2C-7A6ED5CAD1C8}"/>
              </a:ext>
            </a:extLst>
          </p:cNvPr>
          <p:cNvSpPr/>
          <p:nvPr/>
        </p:nvSpPr>
        <p:spPr bwMode="auto">
          <a:xfrm>
            <a:off x="7117914" y="1265259"/>
            <a:ext cx="142998" cy="289376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88903DB-D486-5E51-D27F-7E87EAFC2E3F}"/>
              </a:ext>
            </a:extLst>
          </p:cNvPr>
          <p:cNvSpPr/>
          <p:nvPr/>
        </p:nvSpPr>
        <p:spPr bwMode="auto">
          <a:xfrm>
            <a:off x="7796079" y="1266490"/>
            <a:ext cx="142998" cy="289376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6A2809-7833-B3B3-F4E8-A23813383170}"/>
              </a:ext>
            </a:extLst>
          </p:cNvPr>
          <p:cNvSpPr/>
          <p:nvPr/>
        </p:nvSpPr>
        <p:spPr bwMode="auto">
          <a:xfrm>
            <a:off x="8511840" y="1280223"/>
            <a:ext cx="142998" cy="289376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BD194C-C20B-CB21-BC62-C85C5C3F4D36}"/>
              </a:ext>
            </a:extLst>
          </p:cNvPr>
          <p:cNvSpPr/>
          <p:nvPr/>
        </p:nvSpPr>
        <p:spPr bwMode="auto">
          <a:xfrm>
            <a:off x="9264504" y="1280747"/>
            <a:ext cx="142998" cy="289376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0108A24-C199-12BB-285D-6AF4916ED89E}"/>
              </a:ext>
            </a:extLst>
          </p:cNvPr>
          <p:cNvSpPr/>
          <p:nvPr/>
        </p:nvSpPr>
        <p:spPr bwMode="auto">
          <a:xfrm>
            <a:off x="9962010" y="1274439"/>
            <a:ext cx="566573" cy="289376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8D6621F-4905-84C8-47F6-C33FB1D12BEB}"/>
              </a:ext>
            </a:extLst>
          </p:cNvPr>
          <p:cNvGrpSpPr/>
          <p:nvPr/>
        </p:nvGrpSpPr>
        <p:grpSpPr>
          <a:xfrm>
            <a:off x="6001835" y="2564904"/>
            <a:ext cx="5597701" cy="1189598"/>
            <a:chOff x="6168008" y="1016177"/>
            <a:chExt cx="5597701" cy="1189598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6D0C2E31-9AD5-855A-1A7B-9FFAC2223DB3}"/>
                </a:ext>
              </a:extLst>
            </p:cNvPr>
            <p:cNvGrpSpPr/>
            <p:nvPr/>
          </p:nvGrpSpPr>
          <p:grpSpPr>
            <a:xfrm>
              <a:off x="6168008" y="1290677"/>
              <a:ext cx="5597701" cy="915098"/>
              <a:chOff x="6186463" y="3096415"/>
              <a:chExt cx="5597701" cy="915098"/>
            </a:xfrm>
          </p:grpSpPr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668E557C-C732-5A26-51EF-7D37D552DEB2}"/>
                  </a:ext>
                </a:extLst>
              </p:cNvPr>
              <p:cNvSpPr/>
              <p:nvPr/>
            </p:nvSpPr>
            <p:spPr bwMode="auto">
              <a:xfrm>
                <a:off x="6186463" y="3215861"/>
                <a:ext cx="5589885" cy="189250"/>
              </a:xfrm>
              <a:prstGeom prst="rect">
                <a:avLst/>
              </a:prstGeom>
              <a:solidFill>
                <a:srgbClr val="FF650F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984BCE2F-966D-28C6-43E3-780786D403E0}"/>
                  </a:ext>
                </a:extLst>
              </p:cNvPr>
              <p:cNvGrpSpPr/>
              <p:nvPr/>
            </p:nvGrpSpPr>
            <p:grpSpPr>
              <a:xfrm>
                <a:off x="6186463" y="3255428"/>
                <a:ext cx="5597701" cy="756085"/>
                <a:chOff x="6167047" y="1160748"/>
                <a:chExt cx="5597701" cy="756085"/>
              </a:xfrm>
            </p:grpSpPr>
            <p:sp>
              <p:nvSpPr>
                <p:cNvPr id="146" name="Rectangle 145">
                  <a:extLst>
                    <a:ext uri="{FF2B5EF4-FFF2-40B4-BE49-F238E27FC236}">
                      <a16:creationId xmlns:a16="http://schemas.microsoft.com/office/drawing/2014/main" id="{ADB8780E-8B1C-2D6A-1691-3CACADE29ABA}"/>
                    </a:ext>
                  </a:extLst>
                </p:cNvPr>
                <p:cNvSpPr/>
                <p:nvPr/>
              </p:nvSpPr>
              <p:spPr bwMode="auto">
                <a:xfrm>
                  <a:off x="6167047" y="1160748"/>
                  <a:ext cx="5587200" cy="137977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grpSp>
              <p:nvGrpSpPr>
                <p:cNvPr id="147" name="Group 146">
                  <a:extLst>
                    <a:ext uri="{FF2B5EF4-FFF2-40B4-BE49-F238E27FC236}">
                      <a16:creationId xmlns:a16="http://schemas.microsoft.com/office/drawing/2014/main" id="{342CDAC5-8CD7-89DA-1C4F-472BE1B99AAD}"/>
                    </a:ext>
                  </a:extLst>
                </p:cNvPr>
                <p:cNvGrpSpPr/>
                <p:nvPr/>
              </p:nvGrpSpPr>
              <p:grpSpPr>
                <a:xfrm>
                  <a:off x="6167047" y="1223062"/>
                  <a:ext cx="5597701" cy="693771"/>
                  <a:chOff x="6158300" y="4355409"/>
                  <a:chExt cx="5597701" cy="693771"/>
                </a:xfrm>
              </p:grpSpPr>
              <p:grpSp>
                <p:nvGrpSpPr>
                  <p:cNvPr id="148" name="Group 147">
                    <a:extLst>
                      <a:ext uri="{FF2B5EF4-FFF2-40B4-BE49-F238E27FC236}">
                        <a16:creationId xmlns:a16="http://schemas.microsoft.com/office/drawing/2014/main" id="{3B3626E8-A009-6707-1BF6-DA423316B451}"/>
                      </a:ext>
                    </a:extLst>
                  </p:cNvPr>
                  <p:cNvGrpSpPr/>
                  <p:nvPr/>
                </p:nvGrpSpPr>
                <p:grpSpPr>
                  <a:xfrm>
                    <a:off x="6168008" y="4509180"/>
                    <a:ext cx="5580000" cy="540000"/>
                    <a:chOff x="6168008" y="1304764"/>
                    <a:chExt cx="5580000" cy="540000"/>
                  </a:xfrm>
                </p:grpSpPr>
                <p:sp>
                  <p:nvSpPr>
                    <p:cNvPr id="158" name="Rectangle 157">
                      <a:extLst>
                        <a:ext uri="{FF2B5EF4-FFF2-40B4-BE49-F238E27FC236}">
                          <a16:creationId xmlns:a16="http://schemas.microsoft.com/office/drawing/2014/main" id="{A26D95AE-710C-90F8-9565-D71DE242304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68008" y="1304764"/>
                      <a:ext cx="5580000" cy="540000"/>
                    </a:xfrm>
                    <a:prstGeom prst="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p:txBody>
                </p:sp>
                <p:sp>
                  <p:nvSpPr>
                    <p:cNvPr id="159" name="Rectangle 158">
                      <a:extLst>
                        <a:ext uri="{FF2B5EF4-FFF2-40B4-BE49-F238E27FC236}">
                          <a16:creationId xmlns:a16="http://schemas.microsoft.com/office/drawing/2014/main" id="{7A68DF9F-B757-A5FF-554B-E7C8877B0C8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258008" y="1394764"/>
                      <a:ext cx="5400000" cy="360000"/>
                    </a:xfrm>
                    <a:prstGeom prst="rect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p:txBody>
                </p:sp>
              </p:grpSp>
              <p:sp>
                <p:nvSpPr>
                  <p:cNvPr id="149" name="Rectangle 148">
                    <a:extLst>
                      <a:ext uri="{FF2B5EF4-FFF2-40B4-BE49-F238E27FC236}">
                        <a16:creationId xmlns:a16="http://schemas.microsoft.com/office/drawing/2014/main" id="{86BB3C59-5326-A727-BEF2-4462406871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168008" y="4443093"/>
                    <a:ext cx="5580000" cy="72000"/>
                  </a:xfrm>
                  <a:prstGeom prst="rect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4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  <p:sp>
                <p:nvSpPr>
                  <p:cNvPr id="150" name="Rectangle 149">
                    <a:extLst>
                      <a:ext uri="{FF2B5EF4-FFF2-40B4-BE49-F238E27FC236}">
                        <a16:creationId xmlns:a16="http://schemas.microsoft.com/office/drawing/2014/main" id="{44B3FC69-65CC-2000-1C7E-8096C04E65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775559" y="4355409"/>
                    <a:ext cx="360000" cy="170156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4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  <p:sp>
                <p:nvSpPr>
                  <p:cNvPr id="151" name="Rectangle 150">
                    <a:extLst>
                      <a:ext uri="{FF2B5EF4-FFF2-40B4-BE49-F238E27FC236}">
                        <a16:creationId xmlns:a16="http://schemas.microsoft.com/office/drawing/2014/main" id="{2DE0C302-77B2-61BC-70F9-DE31E9AD7C7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396001" y="4358166"/>
                    <a:ext cx="360000" cy="167397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4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  <p:sp>
                <p:nvSpPr>
                  <p:cNvPr id="152" name="Rectangle 151">
                    <a:extLst>
                      <a:ext uri="{FF2B5EF4-FFF2-40B4-BE49-F238E27FC236}">
                        <a16:creationId xmlns:a16="http://schemas.microsoft.com/office/drawing/2014/main" id="{FE693106-0B19-9108-0B4B-9FD4133B89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158300" y="4365095"/>
                    <a:ext cx="360000" cy="160469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4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  <p:sp>
                <p:nvSpPr>
                  <p:cNvPr id="153" name="Rectangle 152">
                    <a:extLst>
                      <a:ext uri="{FF2B5EF4-FFF2-40B4-BE49-F238E27FC236}">
                        <a16:creationId xmlns:a16="http://schemas.microsoft.com/office/drawing/2014/main" id="{59EA8DE8-E65E-18EE-07E4-625FF48B59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15119" y="4361320"/>
                    <a:ext cx="360000" cy="163048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4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  <p:sp>
                <p:nvSpPr>
                  <p:cNvPr id="154" name="Rectangle 153">
                    <a:extLst>
                      <a:ext uri="{FF2B5EF4-FFF2-40B4-BE49-F238E27FC236}">
                        <a16:creationId xmlns:a16="http://schemas.microsoft.com/office/drawing/2014/main" id="{4AE8FE20-F6AA-AEBE-9FE5-4BC15FF0696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35199" y="4361500"/>
                    <a:ext cx="360000" cy="164063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4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  <p:sp>
                <p:nvSpPr>
                  <p:cNvPr id="155" name="Rectangle 154">
                    <a:extLst>
                      <a:ext uri="{FF2B5EF4-FFF2-40B4-BE49-F238E27FC236}">
                        <a16:creationId xmlns:a16="http://schemas.microsoft.com/office/drawing/2014/main" id="{B1A1ADA3-0A56-BFAA-57FD-FBF997F686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219236" y="4365095"/>
                    <a:ext cx="360000" cy="160469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4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  <p:sp>
                <p:nvSpPr>
                  <p:cNvPr id="156" name="Rectangle 155">
                    <a:extLst>
                      <a:ext uri="{FF2B5EF4-FFF2-40B4-BE49-F238E27FC236}">
                        <a16:creationId xmlns:a16="http://schemas.microsoft.com/office/drawing/2014/main" id="{462FB081-4C87-7615-A479-9088D1D9C5C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932213" y="4361500"/>
                    <a:ext cx="360000" cy="164063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4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  <p:sp>
                <p:nvSpPr>
                  <p:cNvPr id="157" name="Rectangle 156">
                    <a:extLst>
                      <a:ext uri="{FF2B5EF4-FFF2-40B4-BE49-F238E27FC236}">
                        <a16:creationId xmlns:a16="http://schemas.microsoft.com/office/drawing/2014/main" id="{052E74E9-511B-4F25-09B9-FF06AE2CC8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721146" y="4366002"/>
                    <a:ext cx="360000" cy="159562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4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</p:grpSp>
          </p:grp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0DA32ECF-E516-6E2C-1639-C10861656C3D}"/>
                  </a:ext>
                </a:extLst>
              </p:cNvPr>
              <p:cNvSpPr/>
              <p:nvPr/>
            </p:nvSpPr>
            <p:spPr bwMode="auto">
              <a:xfrm>
                <a:off x="6556345" y="3160936"/>
                <a:ext cx="270421" cy="23206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BB76DEC1-E3C9-4E7B-D19F-AB0C5D1FF6C4}"/>
                  </a:ext>
                </a:extLst>
              </p:cNvPr>
              <p:cNvSpPr/>
              <p:nvPr/>
            </p:nvSpPr>
            <p:spPr bwMode="auto">
              <a:xfrm>
                <a:off x="7316886" y="3096415"/>
                <a:ext cx="138362" cy="303281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6D75AC63-13A5-AE3E-5DA3-5E9C14DFBAAA}"/>
                  </a:ext>
                </a:extLst>
              </p:cNvPr>
              <p:cNvSpPr/>
              <p:nvPr/>
            </p:nvSpPr>
            <p:spPr bwMode="auto">
              <a:xfrm>
                <a:off x="8001730" y="3099138"/>
                <a:ext cx="138362" cy="303281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32C7EE9A-1511-EBC4-9B88-8A7BAD429ECD}"/>
                  </a:ext>
                </a:extLst>
              </p:cNvPr>
              <p:cNvSpPr/>
              <p:nvPr/>
            </p:nvSpPr>
            <p:spPr bwMode="auto">
              <a:xfrm>
                <a:off x="8714706" y="3099139"/>
                <a:ext cx="138362" cy="303281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BC576FCE-75F4-B5E2-AC4C-039A208E9437}"/>
                  </a:ext>
                </a:extLst>
              </p:cNvPr>
              <p:cNvSpPr/>
              <p:nvPr/>
            </p:nvSpPr>
            <p:spPr bwMode="auto">
              <a:xfrm>
                <a:off x="9459734" y="3102252"/>
                <a:ext cx="138362" cy="303281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A0532EF0-FD81-FDB5-2A03-6674735C0704}"/>
                  </a:ext>
                </a:extLst>
              </p:cNvPr>
              <p:cNvSpPr/>
              <p:nvPr/>
            </p:nvSpPr>
            <p:spPr bwMode="auto">
              <a:xfrm>
                <a:off x="10152887" y="3099138"/>
                <a:ext cx="570033" cy="303281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4B2B4C39-6101-5C96-08A8-A3C43180A6CD}"/>
                  </a:ext>
                </a:extLst>
              </p:cNvPr>
              <p:cNvSpPr/>
              <p:nvPr/>
            </p:nvSpPr>
            <p:spPr bwMode="auto">
              <a:xfrm>
                <a:off x="11169228" y="3105734"/>
                <a:ext cx="240233" cy="303281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2AABDBD0-668B-0111-5C1D-7F1458A3CFB6}"/>
                  </a:ext>
                </a:extLst>
              </p:cNvPr>
              <p:cNvSpPr/>
              <p:nvPr/>
            </p:nvSpPr>
            <p:spPr bwMode="auto">
              <a:xfrm>
                <a:off x="6556969" y="3355656"/>
                <a:ext cx="270421" cy="36000"/>
              </a:xfrm>
              <a:prstGeom prst="rect">
                <a:avLst/>
              </a:prstGeom>
              <a:solidFill>
                <a:srgbClr val="FF650F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C60018BD-F201-A2A1-91A7-2C757E6373A9}"/>
                  </a:ext>
                </a:extLst>
              </p:cNvPr>
              <p:cNvSpPr/>
              <p:nvPr/>
            </p:nvSpPr>
            <p:spPr bwMode="auto">
              <a:xfrm>
                <a:off x="7317510" y="3362357"/>
                <a:ext cx="138362" cy="36000"/>
              </a:xfrm>
              <a:prstGeom prst="rect">
                <a:avLst/>
              </a:prstGeom>
              <a:solidFill>
                <a:srgbClr val="FF650F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FFF47978-904A-D87B-EFB2-088C2AE0B13D}"/>
                  </a:ext>
                </a:extLst>
              </p:cNvPr>
              <p:cNvSpPr/>
              <p:nvPr/>
            </p:nvSpPr>
            <p:spPr bwMode="auto">
              <a:xfrm>
                <a:off x="8002354" y="3365080"/>
                <a:ext cx="138362" cy="36000"/>
              </a:xfrm>
              <a:prstGeom prst="rect">
                <a:avLst/>
              </a:prstGeom>
              <a:solidFill>
                <a:srgbClr val="FF650F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0B4E2164-48DD-D7DD-691B-306F2FE0E758}"/>
                  </a:ext>
                </a:extLst>
              </p:cNvPr>
              <p:cNvSpPr/>
              <p:nvPr/>
            </p:nvSpPr>
            <p:spPr bwMode="auto">
              <a:xfrm>
                <a:off x="8715330" y="3365081"/>
                <a:ext cx="138362" cy="36000"/>
              </a:xfrm>
              <a:prstGeom prst="rect">
                <a:avLst/>
              </a:prstGeom>
              <a:solidFill>
                <a:srgbClr val="FF650F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143" name="Rectangle 142">
                <a:extLst>
                  <a:ext uri="{FF2B5EF4-FFF2-40B4-BE49-F238E27FC236}">
                    <a16:creationId xmlns:a16="http://schemas.microsoft.com/office/drawing/2014/main" id="{6DE56772-45DB-4529-135E-B4F5BA37BD30}"/>
                  </a:ext>
                </a:extLst>
              </p:cNvPr>
              <p:cNvSpPr/>
              <p:nvPr/>
            </p:nvSpPr>
            <p:spPr bwMode="auto">
              <a:xfrm>
                <a:off x="9460358" y="3368194"/>
                <a:ext cx="138362" cy="36000"/>
              </a:xfrm>
              <a:prstGeom prst="rect">
                <a:avLst/>
              </a:prstGeom>
              <a:solidFill>
                <a:srgbClr val="FF650F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144" name="Rectangle 143">
                <a:extLst>
                  <a:ext uri="{FF2B5EF4-FFF2-40B4-BE49-F238E27FC236}">
                    <a16:creationId xmlns:a16="http://schemas.microsoft.com/office/drawing/2014/main" id="{D9775EDD-8E90-C505-71C3-26CC3FCC0D95}"/>
                  </a:ext>
                </a:extLst>
              </p:cNvPr>
              <p:cNvSpPr/>
              <p:nvPr/>
            </p:nvSpPr>
            <p:spPr bwMode="auto">
              <a:xfrm>
                <a:off x="10153511" y="3365080"/>
                <a:ext cx="570033" cy="36000"/>
              </a:xfrm>
              <a:prstGeom prst="rect">
                <a:avLst/>
              </a:prstGeom>
              <a:solidFill>
                <a:srgbClr val="FF650F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145" name="Rectangle 144">
                <a:extLst>
                  <a:ext uri="{FF2B5EF4-FFF2-40B4-BE49-F238E27FC236}">
                    <a16:creationId xmlns:a16="http://schemas.microsoft.com/office/drawing/2014/main" id="{AEBBBB61-1593-0FF7-4047-7B17951897CD}"/>
                  </a:ext>
                </a:extLst>
              </p:cNvPr>
              <p:cNvSpPr/>
              <p:nvPr/>
            </p:nvSpPr>
            <p:spPr bwMode="auto">
              <a:xfrm>
                <a:off x="11169852" y="3371676"/>
                <a:ext cx="240233" cy="36000"/>
              </a:xfrm>
              <a:prstGeom prst="rect">
                <a:avLst/>
              </a:prstGeom>
              <a:solidFill>
                <a:srgbClr val="FF650F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</p:grp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8487502-57F2-BA5B-8787-797BECEFA6AA}"/>
                </a:ext>
              </a:extLst>
            </p:cNvPr>
            <p:cNvSpPr/>
            <p:nvPr/>
          </p:nvSpPr>
          <p:spPr bwMode="auto">
            <a:xfrm>
              <a:off x="7277183" y="1050083"/>
              <a:ext cx="916314" cy="36004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291147A-84D0-2998-EAAB-A25EA0D29FB6}"/>
                </a:ext>
              </a:extLst>
            </p:cNvPr>
            <p:cNvSpPr/>
            <p:nvPr/>
          </p:nvSpPr>
          <p:spPr bwMode="auto">
            <a:xfrm>
              <a:off x="8675432" y="1050083"/>
              <a:ext cx="947928" cy="36004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8B29714-45BB-CDCC-1C4F-870A2D6EE744}"/>
                </a:ext>
              </a:extLst>
            </p:cNvPr>
            <p:cNvSpPr/>
            <p:nvPr/>
          </p:nvSpPr>
          <p:spPr bwMode="auto">
            <a:xfrm>
              <a:off x="10105295" y="1016177"/>
              <a:ext cx="616118" cy="396052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sp>
        <p:nvSpPr>
          <p:cNvPr id="160" name="Rectangle 159">
            <a:extLst>
              <a:ext uri="{FF2B5EF4-FFF2-40B4-BE49-F238E27FC236}">
                <a16:creationId xmlns:a16="http://schemas.microsoft.com/office/drawing/2014/main" id="{EFF5D0D6-BCCA-3A49-85A7-1C36C066AE43}"/>
              </a:ext>
            </a:extLst>
          </p:cNvPr>
          <p:cNvSpPr/>
          <p:nvPr/>
        </p:nvSpPr>
        <p:spPr bwMode="auto">
          <a:xfrm>
            <a:off x="7114658" y="2676876"/>
            <a:ext cx="912665" cy="289376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0EEAA326-E99B-0287-C6D5-82C80B808B43}"/>
              </a:ext>
            </a:extLst>
          </p:cNvPr>
          <p:cNvSpPr/>
          <p:nvPr/>
        </p:nvSpPr>
        <p:spPr bwMode="auto">
          <a:xfrm>
            <a:off x="8506575" y="2665717"/>
            <a:ext cx="947928" cy="289376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97DB4EF-A085-6C61-5339-89FA9858B76F}"/>
              </a:ext>
            </a:extLst>
          </p:cNvPr>
          <p:cNvSpPr/>
          <p:nvPr/>
        </p:nvSpPr>
        <p:spPr bwMode="auto">
          <a:xfrm>
            <a:off x="9938873" y="2664396"/>
            <a:ext cx="616118" cy="289376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7410C0F8-5D43-BED4-1254-188D72CE08BC}"/>
              </a:ext>
            </a:extLst>
          </p:cNvPr>
          <p:cNvSpPr/>
          <p:nvPr/>
        </p:nvSpPr>
        <p:spPr bwMode="auto">
          <a:xfrm>
            <a:off x="7127622" y="2813431"/>
            <a:ext cx="142998" cy="289376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4D2DC303-A08D-59B8-68B9-3D9E8AFADA5F}"/>
              </a:ext>
            </a:extLst>
          </p:cNvPr>
          <p:cNvSpPr/>
          <p:nvPr/>
        </p:nvSpPr>
        <p:spPr bwMode="auto">
          <a:xfrm>
            <a:off x="7805787" y="2814662"/>
            <a:ext cx="142998" cy="289376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EA2DBF5A-78DE-7BB9-D3F2-2E4D9FF2F4DB}"/>
              </a:ext>
            </a:extLst>
          </p:cNvPr>
          <p:cNvSpPr/>
          <p:nvPr/>
        </p:nvSpPr>
        <p:spPr bwMode="auto">
          <a:xfrm>
            <a:off x="8521548" y="2828395"/>
            <a:ext cx="142998" cy="289376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27128568-357F-0611-8E3A-C39ECC74004A}"/>
              </a:ext>
            </a:extLst>
          </p:cNvPr>
          <p:cNvSpPr/>
          <p:nvPr/>
        </p:nvSpPr>
        <p:spPr bwMode="auto">
          <a:xfrm>
            <a:off x="9274212" y="2828919"/>
            <a:ext cx="142998" cy="289376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21D71245-032D-653D-FAFB-7A951145A459}"/>
              </a:ext>
            </a:extLst>
          </p:cNvPr>
          <p:cNvSpPr/>
          <p:nvPr/>
        </p:nvSpPr>
        <p:spPr bwMode="auto">
          <a:xfrm>
            <a:off x="9971718" y="2822611"/>
            <a:ext cx="566573" cy="289376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2D6DECA5-46B9-1A60-CFB2-18DB9E89FC79}"/>
              </a:ext>
            </a:extLst>
          </p:cNvPr>
          <p:cNvSpPr/>
          <p:nvPr/>
        </p:nvSpPr>
        <p:spPr bwMode="auto">
          <a:xfrm>
            <a:off x="6007909" y="4524396"/>
            <a:ext cx="5589885" cy="189250"/>
          </a:xfrm>
          <a:prstGeom prst="rect">
            <a:avLst/>
          </a:prstGeom>
          <a:solidFill>
            <a:srgbClr val="FF650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07A19979-264C-F40B-B4AC-6C73AC377DDC}"/>
              </a:ext>
            </a:extLst>
          </p:cNvPr>
          <p:cNvGrpSpPr/>
          <p:nvPr/>
        </p:nvGrpSpPr>
        <p:grpSpPr>
          <a:xfrm>
            <a:off x="6007909" y="4563963"/>
            <a:ext cx="5597701" cy="756085"/>
            <a:chOff x="6167047" y="1160748"/>
            <a:chExt cx="5597701" cy="756085"/>
          </a:xfrm>
        </p:grpSpPr>
        <p:sp>
          <p:nvSpPr>
            <p:cNvPr id="189" name="Rectangle 188">
              <a:extLst>
                <a:ext uri="{FF2B5EF4-FFF2-40B4-BE49-F238E27FC236}">
                  <a16:creationId xmlns:a16="http://schemas.microsoft.com/office/drawing/2014/main" id="{89BABC6D-C96F-2C82-7D9D-777B37BCA599}"/>
                </a:ext>
              </a:extLst>
            </p:cNvPr>
            <p:cNvSpPr/>
            <p:nvPr/>
          </p:nvSpPr>
          <p:spPr bwMode="auto">
            <a:xfrm>
              <a:off x="6167047" y="1160748"/>
              <a:ext cx="5587200" cy="137977"/>
            </a:xfrm>
            <a:prstGeom prst="rect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grpSp>
          <p:nvGrpSpPr>
            <p:cNvPr id="190" name="Group 189">
              <a:extLst>
                <a:ext uri="{FF2B5EF4-FFF2-40B4-BE49-F238E27FC236}">
                  <a16:creationId xmlns:a16="http://schemas.microsoft.com/office/drawing/2014/main" id="{682EEFB6-1A10-7AD7-FBB1-F4FED87AECAA}"/>
                </a:ext>
              </a:extLst>
            </p:cNvPr>
            <p:cNvGrpSpPr/>
            <p:nvPr/>
          </p:nvGrpSpPr>
          <p:grpSpPr>
            <a:xfrm>
              <a:off x="6167047" y="1223062"/>
              <a:ext cx="5597701" cy="693771"/>
              <a:chOff x="6158300" y="4355409"/>
              <a:chExt cx="5597701" cy="693771"/>
            </a:xfrm>
          </p:grpSpPr>
          <p:grpSp>
            <p:nvGrpSpPr>
              <p:cNvPr id="191" name="Group 190">
                <a:extLst>
                  <a:ext uri="{FF2B5EF4-FFF2-40B4-BE49-F238E27FC236}">
                    <a16:creationId xmlns:a16="http://schemas.microsoft.com/office/drawing/2014/main" id="{66664294-6263-FC84-6ECC-1729D3B832B7}"/>
                  </a:ext>
                </a:extLst>
              </p:cNvPr>
              <p:cNvGrpSpPr/>
              <p:nvPr/>
            </p:nvGrpSpPr>
            <p:grpSpPr>
              <a:xfrm>
                <a:off x="6168008" y="4509180"/>
                <a:ext cx="5580000" cy="540000"/>
                <a:chOff x="6168008" y="1304764"/>
                <a:chExt cx="5580000" cy="540000"/>
              </a:xfrm>
            </p:grpSpPr>
            <p:sp>
              <p:nvSpPr>
                <p:cNvPr id="201" name="Rectangle 200">
                  <a:extLst>
                    <a:ext uri="{FF2B5EF4-FFF2-40B4-BE49-F238E27FC236}">
                      <a16:creationId xmlns:a16="http://schemas.microsoft.com/office/drawing/2014/main" id="{AB64DF64-F07D-110E-902F-05F83E16C1B6}"/>
                    </a:ext>
                  </a:extLst>
                </p:cNvPr>
                <p:cNvSpPr/>
                <p:nvPr/>
              </p:nvSpPr>
              <p:spPr bwMode="auto">
                <a:xfrm>
                  <a:off x="6168008" y="1304764"/>
                  <a:ext cx="5580000" cy="54000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202" name="Rectangle 201">
                  <a:extLst>
                    <a:ext uri="{FF2B5EF4-FFF2-40B4-BE49-F238E27FC236}">
                      <a16:creationId xmlns:a16="http://schemas.microsoft.com/office/drawing/2014/main" id="{E3C63A3F-3A0F-D83D-114B-57CEC531292D}"/>
                    </a:ext>
                  </a:extLst>
                </p:cNvPr>
                <p:cNvSpPr/>
                <p:nvPr/>
              </p:nvSpPr>
              <p:spPr bwMode="auto">
                <a:xfrm>
                  <a:off x="6258008" y="1394764"/>
                  <a:ext cx="5400000" cy="3600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</p:grpSp>
          <p:sp>
            <p:nvSpPr>
              <p:cNvPr id="192" name="Rectangle 191">
                <a:extLst>
                  <a:ext uri="{FF2B5EF4-FFF2-40B4-BE49-F238E27FC236}">
                    <a16:creationId xmlns:a16="http://schemas.microsoft.com/office/drawing/2014/main" id="{054A033C-68B9-92C3-FE1D-9B5658135855}"/>
                  </a:ext>
                </a:extLst>
              </p:cNvPr>
              <p:cNvSpPr/>
              <p:nvPr/>
            </p:nvSpPr>
            <p:spPr bwMode="auto">
              <a:xfrm>
                <a:off x="6168008" y="4443093"/>
                <a:ext cx="5580000" cy="7200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193" name="Rectangle 192">
                <a:extLst>
                  <a:ext uri="{FF2B5EF4-FFF2-40B4-BE49-F238E27FC236}">
                    <a16:creationId xmlns:a16="http://schemas.microsoft.com/office/drawing/2014/main" id="{594CE39F-EBCA-9E86-14D2-D54E52A1FBF0}"/>
                  </a:ext>
                </a:extLst>
              </p:cNvPr>
              <p:cNvSpPr/>
              <p:nvPr/>
            </p:nvSpPr>
            <p:spPr bwMode="auto">
              <a:xfrm>
                <a:off x="10775559" y="4355409"/>
                <a:ext cx="360000" cy="170156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194" name="Rectangle 193">
                <a:extLst>
                  <a:ext uri="{FF2B5EF4-FFF2-40B4-BE49-F238E27FC236}">
                    <a16:creationId xmlns:a16="http://schemas.microsoft.com/office/drawing/2014/main" id="{CA9DAF8E-A93F-9711-18D4-14A62469E099}"/>
                  </a:ext>
                </a:extLst>
              </p:cNvPr>
              <p:cNvSpPr/>
              <p:nvPr/>
            </p:nvSpPr>
            <p:spPr bwMode="auto">
              <a:xfrm>
                <a:off x="11396001" y="4358166"/>
                <a:ext cx="360000" cy="167397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195" name="Rectangle 194">
                <a:extLst>
                  <a:ext uri="{FF2B5EF4-FFF2-40B4-BE49-F238E27FC236}">
                    <a16:creationId xmlns:a16="http://schemas.microsoft.com/office/drawing/2014/main" id="{E2262630-E21E-10EA-8EDB-605EDAF65982}"/>
                  </a:ext>
                </a:extLst>
              </p:cNvPr>
              <p:cNvSpPr/>
              <p:nvPr/>
            </p:nvSpPr>
            <p:spPr bwMode="auto">
              <a:xfrm>
                <a:off x="6158300" y="4365095"/>
                <a:ext cx="360000" cy="160469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196" name="Rectangle 195">
                <a:extLst>
                  <a:ext uri="{FF2B5EF4-FFF2-40B4-BE49-F238E27FC236}">
                    <a16:creationId xmlns:a16="http://schemas.microsoft.com/office/drawing/2014/main" id="{1398E3B1-3817-1239-4D64-572357B08C01}"/>
                  </a:ext>
                </a:extLst>
              </p:cNvPr>
              <p:cNvSpPr/>
              <p:nvPr/>
            </p:nvSpPr>
            <p:spPr bwMode="auto">
              <a:xfrm>
                <a:off x="6815119" y="4361320"/>
                <a:ext cx="360000" cy="163048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197" name="Rectangle 196">
                <a:extLst>
                  <a:ext uri="{FF2B5EF4-FFF2-40B4-BE49-F238E27FC236}">
                    <a16:creationId xmlns:a16="http://schemas.microsoft.com/office/drawing/2014/main" id="{9194062E-2A56-A6E3-C72B-91C1A42954D1}"/>
                  </a:ext>
                </a:extLst>
              </p:cNvPr>
              <p:cNvSpPr/>
              <p:nvPr/>
            </p:nvSpPr>
            <p:spPr bwMode="auto">
              <a:xfrm>
                <a:off x="7535199" y="4361500"/>
                <a:ext cx="360000" cy="164063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198" name="Rectangle 197">
                <a:extLst>
                  <a:ext uri="{FF2B5EF4-FFF2-40B4-BE49-F238E27FC236}">
                    <a16:creationId xmlns:a16="http://schemas.microsoft.com/office/drawing/2014/main" id="{D609D725-9D17-9388-B3F7-2AE13E281F62}"/>
                  </a:ext>
                </a:extLst>
              </p:cNvPr>
              <p:cNvSpPr/>
              <p:nvPr/>
            </p:nvSpPr>
            <p:spPr bwMode="auto">
              <a:xfrm>
                <a:off x="8219236" y="4365095"/>
                <a:ext cx="360000" cy="160469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199" name="Rectangle 198">
                <a:extLst>
                  <a:ext uri="{FF2B5EF4-FFF2-40B4-BE49-F238E27FC236}">
                    <a16:creationId xmlns:a16="http://schemas.microsoft.com/office/drawing/2014/main" id="{84537ACF-7FB7-EC87-3C61-F8F46D07E93E}"/>
                  </a:ext>
                </a:extLst>
              </p:cNvPr>
              <p:cNvSpPr/>
              <p:nvPr/>
            </p:nvSpPr>
            <p:spPr bwMode="auto">
              <a:xfrm>
                <a:off x="8932213" y="4361500"/>
                <a:ext cx="360000" cy="164063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200" name="Rectangle 199">
                <a:extLst>
                  <a:ext uri="{FF2B5EF4-FFF2-40B4-BE49-F238E27FC236}">
                    <a16:creationId xmlns:a16="http://schemas.microsoft.com/office/drawing/2014/main" id="{BC1301B9-B5D4-64EE-B720-BE13DEB3E489}"/>
                  </a:ext>
                </a:extLst>
              </p:cNvPr>
              <p:cNvSpPr/>
              <p:nvPr/>
            </p:nvSpPr>
            <p:spPr bwMode="auto">
              <a:xfrm>
                <a:off x="9721146" y="4366002"/>
                <a:ext cx="360000" cy="159562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</p:grpSp>
      </p:grpSp>
      <p:sp>
        <p:nvSpPr>
          <p:cNvPr id="176" name="Rectangle 175">
            <a:extLst>
              <a:ext uri="{FF2B5EF4-FFF2-40B4-BE49-F238E27FC236}">
                <a16:creationId xmlns:a16="http://schemas.microsoft.com/office/drawing/2014/main" id="{A897067E-8477-787B-B501-EB7CA74E7541}"/>
              </a:ext>
            </a:extLst>
          </p:cNvPr>
          <p:cNvSpPr/>
          <p:nvPr/>
        </p:nvSpPr>
        <p:spPr bwMode="auto">
          <a:xfrm>
            <a:off x="7138332" y="4404950"/>
            <a:ext cx="138362" cy="303281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CEEB8EBA-90E6-26A0-DD79-4C19D4B99860}"/>
              </a:ext>
            </a:extLst>
          </p:cNvPr>
          <p:cNvSpPr/>
          <p:nvPr/>
        </p:nvSpPr>
        <p:spPr bwMode="auto">
          <a:xfrm>
            <a:off x="7823176" y="4407673"/>
            <a:ext cx="138362" cy="303281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586A4971-4BC7-B879-1386-B39B51D266CB}"/>
              </a:ext>
            </a:extLst>
          </p:cNvPr>
          <p:cNvSpPr/>
          <p:nvPr/>
        </p:nvSpPr>
        <p:spPr bwMode="auto">
          <a:xfrm>
            <a:off x="8536152" y="4407674"/>
            <a:ext cx="138362" cy="303281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D4A19C03-9D55-64BB-C420-6E44394A99E2}"/>
              </a:ext>
            </a:extLst>
          </p:cNvPr>
          <p:cNvSpPr/>
          <p:nvPr/>
        </p:nvSpPr>
        <p:spPr bwMode="auto">
          <a:xfrm>
            <a:off x="9281180" y="4410787"/>
            <a:ext cx="138362" cy="303281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2FA95CE9-E25E-A899-02B9-A23B5370036A}"/>
              </a:ext>
            </a:extLst>
          </p:cNvPr>
          <p:cNvSpPr/>
          <p:nvPr/>
        </p:nvSpPr>
        <p:spPr bwMode="auto">
          <a:xfrm>
            <a:off x="9974333" y="4407673"/>
            <a:ext cx="570033" cy="303281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E65D97C4-CB41-AB20-8695-F9F9DA1D1498}"/>
              </a:ext>
            </a:extLst>
          </p:cNvPr>
          <p:cNvSpPr/>
          <p:nvPr/>
        </p:nvSpPr>
        <p:spPr bwMode="auto">
          <a:xfrm>
            <a:off x="6378415" y="4664191"/>
            <a:ext cx="270421" cy="36000"/>
          </a:xfrm>
          <a:prstGeom prst="rect">
            <a:avLst/>
          </a:prstGeom>
          <a:solidFill>
            <a:srgbClr val="FF650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50AEEDC0-0F47-DEC4-0AD7-33771C736B3E}"/>
              </a:ext>
            </a:extLst>
          </p:cNvPr>
          <p:cNvSpPr/>
          <p:nvPr/>
        </p:nvSpPr>
        <p:spPr bwMode="auto">
          <a:xfrm>
            <a:off x="7138956" y="4670892"/>
            <a:ext cx="138362" cy="36000"/>
          </a:xfrm>
          <a:prstGeom prst="rect">
            <a:avLst/>
          </a:prstGeom>
          <a:solidFill>
            <a:srgbClr val="FF650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C774E39C-B09F-A482-AC38-F344EB113A52}"/>
              </a:ext>
            </a:extLst>
          </p:cNvPr>
          <p:cNvSpPr/>
          <p:nvPr/>
        </p:nvSpPr>
        <p:spPr bwMode="auto">
          <a:xfrm>
            <a:off x="7823800" y="4673615"/>
            <a:ext cx="138362" cy="36000"/>
          </a:xfrm>
          <a:prstGeom prst="rect">
            <a:avLst/>
          </a:prstGeom>
          <a:solidFill>
            <a:srgbClr val="FF650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094E772B-27AB-0753-4F09-514D608A4F8B}"/>
              </a:ext>
            </a:extLst>
          </p:cNvPr>
          <p:cNvSpPr/>
          <p:nvPr/>
        </p:nvSpPr>
        <p:spPr bwMode="auto">
          <a:xfrm>
            <a:off x="8536776" y="4673616"/>
            <a:ext cx="138362" cy="36000"/>
          </a:xfrm>
          <a:prstGeom prst="rect">
            <a:avLst/>
          </a:prstGeom>
          <a:solidFill>
            <a:srgbClr val="FF650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C9D56328-C35B-AB13-EDF5-3FE518D73FAD}"/>
              </a:ext>
            </a:extLst>
          </p:cNvPr>
          <p:cNvSpPr/>
          <p:nvPr/>
        </p:nvSpPr>
        <p:spPr bwMode="auto">
          <a:xfrm>
            <a:off x="9281804" y="4676729"/>
            <a:ext cx="138362" cy="36000"/>
          </a:xfrm>
          <a:prstGeom prst="rect">
            <a:avLst/>
          </a:prstGeom>
          <a:solidFill>
            <a:srgbClr val="FF650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9B6748ED-1ECC-3A76-15F1-AF651E21A3E9}"/>
              </a:ext>
            </a:extLst>
          </p:cNvPr>
          <p:cNvSpPr/>
          <p:nvPr/>
        </p:nvSpPr>
        <p:spPr bwMode="auto">
          <a:xfrm>
            <a:off x="9974957" y="4673615"/>
            <a:ext cx="570033" cy="36000"/>
          </a:xfrm>
          <a:prstGeom prst="rect">
            <a:avLst/>
          </a:prstGeom>
          <a:solidFill>
            <a:srgbClr val="FF650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88" name="Rectangle 187">
            <a:extLst>
              <a:ext uri="{FF2B5EF4-FFF2-40B4-BE49-F238E27FC236}">
                <a16:creationId xmlns:a16="http://schemas.microsoft.com/office/drawing/2014/main" id="{42512506-E5D6-06E3-A782-E5FB75637932}"/>
              </a:ext>
            </a:extLst>
          </p:cNvPr>
          <p:cNvSpPr/>
          <p:nvPr/>
        </p:nvSpPr>
        <p:spPr bwMode="auto">
          <a:xfrm>
            <a:off x="10991298" y="4680211"/>
            <a:ext cx="240233" cy="36000"/>
          </a:xfrm>
          <a:prstGeom prst="rect">
            <a:avLst/>
          </a:prstGeom>
          <a:solidFill>
            <a:srgbClr val="FF650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3BFA835A-DB23-9002-4E25-889C4E7BD7F5}"/>
              </a:ext>
            </a:extLst>
          </p:cNvPr>
          <p:cNvSpPr/>
          <p:nvPr/>
        </p:nvSpPr>
        <p:spPr bwMode="auto">
          <a:xfrm>
            <a:off x="6377791" y="4469471"/>
            <a:ext cx="270421" cy="23206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79FEDA71-41A0-94C3-5041-1BADF799D78C}"/>
              </a:ext>
            </a:extLst>
          </p:cNvPr>
          <p:cNvSpPr/>
          <p:nvPr/>
        </p:nvSpPr>
        <p:spPr bwMode="auto">
          <a:xfrm>
            <a:off x="10990674" y="4414269"/>
            <a:ext cx="240233" cy="303281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B15F66DC-801F-4375-D5BC-303F81684D3B}"/>
              </a:ext>
            </a:extLst>
          </p:cNvPr>
          <p:cNvSpPr/>
          <p:nvPr/>
        </p:nvSpPr>
        <p:spPr bwMode="auto">
          <a:xfrm>
            <a:off x="7117084" y="4164356"/>
            <a:ext cx="916314" cy="36004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987F7D5E-4D58-A078-E5A9-FD950706C3D0}"/>
              </a:ext>
            </a:extLst>
          </p:cNvPr>
          <p:cNvSpPr/>
          <p:nvPr/>
        </p:nvSpPr>
        <p:spPr bwMode="auto">
          <a:xfrm>
            <a:off x="8515333" y="4164356"/>
            <a:ext cx="947928" cy="36004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3CF647A8-27BA-0538-7B28-038A729AF620}"/>
              </a:ext>
            </a:extLst>
          </p:cNvPr>
          <p:cNvSpPr/>
          <p:nvPr/>
        </p:nvSpPr>
        <p:spPr bwMode="auto">
          <a:xfrm>
            <a:off x="9945196" y="4130450"/>
            <a:ext cx="616118" cy="396052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03" name="Rectangle 202">
            <a:extLst>
              <a:ext uri="{FF2B5EF4-FFF2-40B4-BE49-F238E27FC236}">
                <a16:creationId xmlns:a16="http://schemas.microsoft.com/office/drawing/2014/main" id="{9952686E-E78F-1DFA-A089-929F0918A2F8}"/>
              </a:ext>
            </a:extLst>
          </p:cNvPr>
          <p:cNvSpPr/>
          <p:nvPr/>
        </p:nvSpPr>
        <p:spPr bwMode="auto">
          <a:xfrm>
            <a:off x="7120732" y="4242422"/>
            <a:ext cx="912665" cy="289376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04" name="Rectangle 203">
            <a:extLst>
              <a:ext uri="{FF2B5EF4-FFF2-40B4-BE49-F238E27FC236}">
                <a16:creationId xmlns:a16="http://schemas.microsoft.com/office/drawing/2014/main" id="{80E5E5C1-2547-74CB-86EF-5EE117C4B502}"/>
              </a:ext>
            </a:extLst>
          </p:cNvPr>
          <p:cNvSpPr/>
          <p:nvPr/>
        </p:nvSpPr>
        <p:spPr bwMode="auto">
          <a:xfrm>
            <a:off x="8512649" y="4231263"/>
            <a:ext cx="947928" cy="289376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05" name="Rectangle 204">
            <a:extLst>
              <a:ext uri="{FF2B5EF4-FFF2-40B4-BE49-F238E27FC236}">
                <a16:creationId xmlns:a16="http://schemas.microsoft.com/office/drawing/2014/main" id="{51944736-0209-D56B-EE48-7BBF2EF046EE}"/>
              </a:ext>
            </a:extLst>
          </p:cNvPr>
          <p:cNvSpPr/>
          <p:nvPr/>
        </p:nvSpPr>
        <p:spPr bwMode="auto">
          <a:xfrm>
            <a:off x="9944947" y="4229942"/>
            <a:ext cx="616118" cy="289376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06" name="Rectangle 205">
            <a:extLst>
              <a:ext uri="{FF2B5EF4-FFF2-40B4-BE49-F238E27FC236}">
                <a16:creationId xmlns:a16="http://schemas.microsoft.com/office/drawing/2014/main" id="{179682D2-B193-0A31-D313-BC27DAB62733}"/>
              </a:ext>
            </a:extLst>
          </p:cNvPr>
          <p:cNvSpPr/>
          <p:nvPr/>
        </p:nvSpPr>
        <p:spPr bwMode="auto">
          <a:xfrm>
            <a:off x="7133696" y="4378977"/>
            <a:ext cx="142998" cy="289376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07" name="Rectangle 206">
            <a:extLst>
              <a:ext uri="{FF2B5EF4-FFF2-40B4-BE49-F238E27FC236}">
                <a16:creationId xmlns:a16="http://schemas.microsoft.com/office/drawing/2014/main" id="{F2284642-DFAC-C88D-A831-497A4EB13ABC}"/>
              </a:ext>
            </a:extLst>
          </p:cNvPr>
          <p:cNvSpPr/>
          <p:nvPr/>
        </p:nvSpPr>
        <p:spPr bwMode="auto">
          <a:xfrm>
            <a:off x="7811861" y="4380208"/>
            <a:ext cx="142998" cy="289376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08" name="Rectangle 207">
            <a:extLst>
              <a:ext uri="{FF2B5EF4-FFF2-40B4-BE49-F238E27FC236}">
                <a16:creationId xmlns:a16="http://schemas.microsoft.com/office/drawing/2014/main" id="{1A840CE0-3D5E-0638-29CE-7119B7BDC2FB}"/>
              </a:ext>
            </a:extLst>
          </p:cNvPr>
          <p:cNvSpPr/>
          <p:nvPr/>
        </p:nvSpPr>
        <p:spPr bwMode="auto">
          <a:xfrm>
            <a:off x="8527622" y="4393941"/>
            <a:ext cx="142998" cy="289376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09" name="Rectangle 208">
            <a:extLst>
              <a:ext uri="{FF2B5EF4-FFF2-40B4-BE49-F238E27FC236}">
                <a16:creationId xmlns:a16="http://schemas.microsoft.com/office/drawing/2014/main" id="{87222428-CAA4-F0AC-9287-69A8EC489A4A}"/>
              </a:ext>
            </a:extLst>
          </p:cNvPr>
          <p:cNvSpPr/>
          <p:nvPr/>
        </p:nvSpPr>
        <p:spPr bwMode="auto">
          <a:xfrm>
            <a:off x="9280286" y="4394465"/>
            <a:ext cx="142998" cy="289376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10" name="Rectangle 209">
            <a:extLst>
              <a:ext uri="{FF2B5EF4-FFF2-40B4-BE49-F238E27FC236}">
                <a16:creationId xmlns:a16="http://schemas.microsoft.com/office/drawing/2014/main" id="{680B5AEC-C84B-FE40-240C-7141FCCC50A4}"/>
              </a:ext>
            </a:extLst>
          </p:cNvPr>
          <p:cNvSpPr/>
          <p:nvPr/>
        </p:nvSpPr>
        <p:spPr bwMode="auto">
          <a:xfrm>
            <a:off x="9977792" y="4388157"/>
            <a:ext cx="566573" cy="289376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11" name="Rectangle 210">
            <a:extLst>
              <a:ext uri="{FF2B5EF4-FFF2-40B4-BE49-F238E27FC236}">
                <a16:creationId xmlns:a16="http://schemas.microsoft.com/office/drawing/2014/main" id="{F1F13A5D-0637-737A-CBFA-B0D80C777D5A}"/>
              </a:ext>
            </a:extLst>
          </p:cNvPr>
          <p:cNvSpPr/>
          <p:nvPr/>
        </p:nvSpPr>
        <p:spPr bwMode="auto">
          <a:xfrm>
            <a:off x="5990729" y="4229943"/>
            <a:ext cx="1142718" cy="341422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id="{366BF3A1-EFBA-7924-295A-219E0F2A1E61}"/>
              </a:ext>
            </a:extLst>
          </p:cNvPr>
          <p:cNvSpPr/>
          <p:nvPr/>
        </p:nvSpPr>
        <p:spPr bwMode="auto">
          <a:xfrm>
            <a:off x="8037188" y="4216456"/>
            <a:ext cx="489809" cy="36286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13" name="Rectangle 212">
            <a:extLst>
              <a:ext uri="{FF2B5EF4-FFF2-40B4-BE49-F238E27FC236}">
                <a16:creationId xmlns:a16="http://schemas.microsoft.com/office/drawing/2014/main" id="{E7DCE514-5B75-FF06-3445-D50EEEB2143B}"/>
              </a:ext>
            </a:extLst>
          </p:cNvPr>
          <p:cNvSpPr/>
          <p:nvPr/>
        </p:nvSpPr>
        <p:spPr bwMode="auto">
          <a:xfrm>
            <a:off x="9447479" y="4218263"/>
            <a:ext cx="489809" cy="36286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14" name="Rectangle 213">
            <a:extLst>
              <a:ext uri="{FF2B5EF4-FFF2-40B4-BE49-F238E27FC236}">
                <a16:creationId xmlns:a16="http://schemas.microsoft.com/office/drawing/2014/main" id="{0343774D-A903-6AA7-B496-0ECD669078F1}"/>
              </a:ext>
            </a:extLst>
          </p:cNvPr>
          <p:cNvSpPr/>
          <p:nvPr/>
        </p:nvSpPr>
        <p:spPr bwMode="auto">
          <a:xfrm>
            <a:off x="10565568" y="4205677"/>
            <a:ext cx="1095358" cy="36286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68" name="Date Placeholder 2">
            <a:extLst>
              <a:ext uri="{FF2B5EF4-FFF2-40B4-BE49-F238E27FC236}">
                <a16:creationId xmlns:a16="http://schemas.microsoft.com/office/drawing/2014/main" id="{9690C067-04AB-5301-600C-C1C844434E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8825" y="6658578"/>
            <a:ext cx="4415367" cy="188912"/>
          </a:xfrm>
        </p:spPr>
        <p:txBody>
          <a:bodyPr/>
          <a:lstStyle/>
          <a:p>
            <a:pPr>
              <a:defRPr/>
            </a:pPr>
            <a:r>
              <a:rPr lang="de-DE" dirty="0"/>
              <a:t>DRD7.6b Workshop, </a:t>
            </a:r>
            <a:r>
              <a:rPr lang="de-DE" dirty="0" smtClean="0"/>
              <a:t>CERN, </a:t>
            </a:r>
            <a:r>
              <a:rPr lang="de-DE" dirty="0"/>
              <a:t>September 2025</a:t>
            </a:r>
          </a:p>
        </p:txBody>
      </p:sp>
      <p:sp>
        <p:nvSpPr>
          <p:cNvPr id="169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8723727" y="6666516"/>
            <a:ext cx="3395133" cy="1809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Christopher Roth, </a:t>
            </a:r>
            <a:r>
              <a:rPr lang="de-DE" dirty="0"/>
              <a:t>MPG Halbleiterlabor</a:t>
            </a:r>
          </a:p>
        </p:txBody>
      </p:sp>
    </p:spTree>
    <p:extLst>
      <p:ext uri="{BB962C8B-B14F-4D97-AF65-F5344CB8AC3E}">
        <p14:creationId xmlns:p14="http://schemas.microsoft.com/office/powerpoint/2010/main" val="516847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239623-446A-D28D-1A6A-0FDE0CEE3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Semiconductor Lab of the Max Planck Society – MPG HLL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4E1B40-ABDB-DF92-1FEF-6A0746DC6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852D20-2352-4749-B7C5-DD441254C40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14" name="TextBox 18">
            <a:extLst>
              <a:ext uri="{FF2B5EF4-FFF2-40B4-BE49-F238E27FC236}">
                <a16:creationId xmlns:a16="http://schemas.microsoft.com/office/drawing/2014/main" id="{CB6595A6-BA3B-75C4-877A-A20C94ED8A94}"/>
              </a:ext>
            </a:extLst>
          </p:cNvPr>
          <p:cNvSpPr txBox="1"/>
          <p:nvPr/>
        </p:nvSpPr>
        <p:spPr>
          <a:xfrm>
            <a:off x="4221333" y="1328626"/>
            <a:ext cx="4230428" cy="977312"/>
          </a:xfrm>
          <a:prstGeom prst="rect">
            <a:avLst/>
          </a:prstGeom>
          <a:solidFill>
            <a:srgbClr val="C9DBD8"/>
          </a:solidFill>
          <a:ln>
            <a:noFill/>
          </a:ln>
          <a:effectLst>
            <a:outerShdw blurRad="50800" dist="50800" dir="5400000" algn="ctr" rotWithShape="0">
              <a:srgbClr val="000000">
                <a:alpha val="49000"/>
              </a:srgbClr>
            </a:outerShdw>
          </a:effectLst>
        </p:spPr>
        <p:txBody>
          <a:bodyPr wrap="none" rtlCol="0">
            <a:noAutofit/>
          </a:bodyPr>
          <a:lstStyle/>
          <a:p>
            <a:r>
              <a:rPr lang="en-US" sz="1400" dirty="0">
                <a:latin typeface="+mn-lt"/>
              </a:rPr>
              <a:t>Central facility of the Max Planck Society </a:t>
            </a:r>
            <a:r>
              <a:rPr lang="en-US" sz="1050" dirty="0">
                <a:latin typeface="+mn-lt"/>
              </a:rPr>
              <a:t/>
            </a:r>
            <a:br>
              <a:rPr lang="en-US" sz="1050" dirty="0">
                <a:latin typeface="+mn-lt"/>
              </a:rPr>
            </a:br>
            <a:endParaRPr lang="en-US" sz="1050" dirty="0">
              <a:latin typeface="+mn-lt"/>
            </a:endParaRPr>
          </a:p>
          <a:p>
            <a:r>
              <a:rPr lang="en-US" sz="1050" dirty="0">
                <a:latin typeface="+mn-lt"/>
              </a:rPr>
              <a:t>with ~40 employees</a:t>
            </a:r>
          </a:p>
          <a:p>
            <a:r>
              <a:rPr lang="en-US" sz="1050" dirty="0">
                <a:latin typeface="+mn-lt"/>
              </a:rPr>
              <a:t>scientists, engineers, technicians, and students</a:t>
            </a:r>
          </a:p>
          <a:p>
            <a:pPr algn="ctr"/>
            <a:endParaRPr lang="en-US" sz="1050" dirty="0">
              <a:latin typeface="+mn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CC1F6B2-4B55-CBA2-9746-741F47CDD555}"/>
              </a:ext>
            </a:extLst>
          </p:cNvPr>
          <p:cNvSpPr txBox="1"/>
          <p:nvPr/>
        </p:nvSpPr>
        <p:spPr>
          <a:xfrm>
            <a:off x="564289" y="947108"/>
            <a:ext cx="333777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+mn-lt"/>
              </a:rPr>
              <a:t>2000 – 2023 @ Siemens Campus </a:t>
            </a:r>
            <a:r>
              <a:rPr lang="en-US" sz="1050" dirty="0" err="1">
                <a:latin typeface="+mn-lt"/>
              </a:rPr>
              <a:t>Neuperlach</a:t>
            </a:r>
            <a:r>
              <a:rPr lang="en-US" sz="1050" dirty="0">
                <a:latin typeface="+mn-lt"/>
              </a:rPr>
              <a:t> Munich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3DC899B-E7A2-3A0A-7BB8-0491D97388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486" y="1208554"/>
            <a:ext cx="3237380" cy="138582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377F6A0-B372-05C7-243C-BE5179C3B63A}"/>
              </a:ext>
            </a:extLst>
          </p:cNvPr>
          <p:cNvSpPr txBox="1"/>
          <p:nvPr/>
        </p:nvSpPr>
        <p:spPr>
          <a:xfrm>
            <a:off x="816372" y="2623447"/>
            <a:ext cx="2664261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08" indent="-214308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050" dirty="0">
                <a:latin typeface="+mn-lt"/>
              </a:rPr>
              <a:t>1000 m</a:t>
            </a:r>
            <a:r>
              <a:rPr lang="en-US" sz="1050" baseline="30000" dirty="0">
                <a:latin typeface="+mn-lt"/>
              </a:rPr>
              <a:t>2</a:t>
            </a:r>
            <a:r>
              <a:rPr lang="en-US" sz="1050" dirty="0">
                <a:latin typeface="+mn-lt"/>
              </a:rPr>
              <a:t> of clean room area </a:t>
            </a:r>
          </a:p>
          <a:p>
            <a:pPr marL="214308" indent="-214308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050" dirty="0">
                <a:latin typeface="+mn-lt"/>
              </a:rPr>
              <a:t>330 m</a:t>
            </a:r>
            <a:r>
              <a:rPr lang="en-US" sz="1050" baseline="30000" dirty="0">
                <a:latin typeface="+mn-lt"/>
              </a:rPr>
              <a:t>2</a:t>
            </a:r>
            <a:r>
              <a:rPr lang="en-US" sz="1050" dirty="0">
                <a:latin typeface="+mn-lt"/>
              </a:rPr>
              <a:t> of ISO 3 area </a:t>
            </a:r>
          </a:p>
          <a:p>
            <a:pPr marL="214308" indent="-214308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050" dirty="0">
                <a:latin typeface="+mn-lt"/>
              </a:rPr>
              <a:t>Full 6 inch silicon process line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A497C82-8E0C-C94A-079E-6F77164AFF56}"/>
              </a:ext>
            </a:extLst>
          </p:cNvPr>
          <p:cNvGrpSpPr/>
          <p:nvPr/>
        </p:nvGrpSpPr>
        <p:grpSpPr>
          <a:xfrm>
            <a:off x="9086071" y="935961"/>
            <a:ext cx="2696572" cy="2293927"/>
            <a:chOff x="5038456" y="850373"/>
            <a:chExt cx="2696572" cy="2293927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9E90174-CE90-4C66-631B-75F84CD66897}"/>
                </a:ext>
              </a:extLst>
            </p:cNvPr>
            <p:cNvSpPr txBox="1"/>
            <p:nvPr/>
          </p:nvSpPr>
          <p:spPr>
            <a:xfrm>
              <a:off x="5038456" y="850373"/>
              <a:ext cx="269657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latin typeface="+mn-lt"/>
                </a:rPr>
                <a:t>From 2024 @ Research Campus </a:t>
              </a:r>
              <a:r>
                <a:rPr lang="en-US" sz="1050" dirty="0" err="1">
                  <a:latin typeface="+mn-lt"/>
                </a:rPr>
                <a:t>Garching</a:t>
              </a:r>
              <a:r>
                <a:rPr lang="en-US" sz="1050" dirty="0">
                  <a:latin typeface="+mn-lt"/>
                </a:rPr>
                <a:t> 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7BB3422-5596-40E2-F1FC-1B700BE21D25}"/>
                </a:ext>
              </a:extLst>
            </p:cNvPr>
            <p:cNvSpPr txBox="1"/>
            <p:nvPr/>
          </p:nvSpPr>
          <p:spPr>
            <a:xfrm>
              <a:off x="5395557" y="2567219"/>
              <a:ext cx="2161440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14308" indent="-214308" algn="l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1050" dirty="0">
                  <a:latin typeface="+mn-lt"/>
                </a:rPr>
                <a:t>1500 m</a:t>
              </a:r>
              <a:r>
                <a:rPr lang="en-US" sz="1050" baseline="30000" dirty="0">
                  <a:latin typeface="+mn-lt"/>
                </a:rPr>
                <a:t>2</a:t>
              </a:r>
              <a:r>
                <a:rPr lang="en-US" sz="1050" dirty="0">
                  <a:latin typeface="+mn-lt"/>
                </a:rPr>
                <a:t> of cleanroom area </a:t>
              </a:r>
            </a:p>
            <a:p>
              <a:pPr marL="214308" indent="-214308" algn="l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1050" dirty="0">
                  <a:latin typeface="+mn-lt"/>
                </a:rPr>
                <a:t>600 m</a:t>
              </a:r>
              <a:r>
                <a:rPr lang="en-US" sz="1050" baseline="30000" dirty="0">
                  <a:latin typeface="+mn-lt"/>
                </a:rPr>
                <a:t>2</a:t>
              </a:r>
              <a:r>
                <a:rPr lang="en-US" sz="1050" dirty="0">
                  <a:latin typeface="+mn-lt"/>
                </a:rPr>
                <a:t> of ISO 3 &amp; ISO 4 area </a:t>
              </a:r>
            </a:p>
            <a:p>
              <a:pPr marL="214308" indent="-214308" algn="l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1050" dirty="0">
                  <a:latin typeface="+mn-lt"/>
                </a:rPr>
                <a:t>8 inch silicon process line </a:t>
              </a:r>
            </a:p>
          </p:txBody>
        </p:sp>
      </p:grpSp>
      <p:sp>
        <p:nvSpPr>
          <p:cNvPr id="24" name="Textfeld 3">
            <a:extLst>
              <a:ext uri="{FF2B5EF4-FFF2-40B4-BE49-F238E27FC236}">
                <a16:creationId xmlns:a16="http://schemas.microsoft.com/office/drawing/2014/main" id="{F22A779B-9D8F-C917-425A-31EB7346B358}"/>
              </a:ext>
            </a:extLst>
          </p:cNvPr>
          <p:cNvSpPr txBox="1"/>
          <p:nvPr/>
        </p:nvSpPr>
        <p:spPr>
          <a:xfrm>
            <a:off x="5064585" y="5330801"/>
            <a:ext cx="2459771" cy="928604"/>
          </a:xfrm>
          <a:prstGeom prst="rect">
            <a:avLst/>
          </a:prstGeom>
          <a:solidFill>
            <a:srgbClr val="C9DBD8"/>
          </a:solidFill>
          <a:ln>
            <a:noFill/>
          </a:ln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  <p:txBody>
          <a:bodyPr wrap="none" rtlCol="0">
            <a:noAutofit/>
          </a:bodyPr>
          <a:lstStyle/>
          <a:p>
            <a:pPr algn="ctr"/>
            <a:endParaRPr lang="en-US" sz="1050" dirty="0">
              <a:latin typeface="+mn-lt"/>
            </a:endParaRPr>
          </a:p>
          <a:p>
            <a:pPr marL="214308" indent="-214308" algn="l">
              <a:spcBef>
                <a:spcPts val="0"/>
              </a:spcBef>
              <a:buBlip>
                <a:blip r:embed="rId3"/>
              </a:buBlip>
            </a:pPr>
            <a:r>
              <a:rPr lang="en-US" sz="1050" dirty="0">
                <a:latin typeface="+mn-lt"/>
              </a:rPr>
              <a:t>sensor design and fabrication</a:t>
            </a:r>
          </a:p>
          <a:p>
            <a:pPr marL="214308" indent="-214308" algn="l">
              <a:spcBef>
                <a:spcPts val="0"/>
              </a:spcBef>
              <a:buBlip>
                <a:blip r:embed="rId3"/>
              </a:buBlip>
            </a:pPr>
            <a:r>
              <a:rPr lang="en-US" sz="1050" dirty="0">
                <a:latin typeface="+mn-lt"/>
              </a:rPr>
              <a:t>interconnection, assembly</a:t>
            </a:r>
          </a:p>
          <a:p>
            <a:pPr marL="214308" indent="-214308" algn="l">
              <a:spcBef>
                <a:spcPts val="0"/>
              </a:spcBef>
              <a:buBlip>
                <a:blip r:embed="rId3"/>
              </a:buBlip>
            </a:pPr>
            <a:r>
              <a:rPr lang="en-US" sz="1050" dirty="0">
                <a:latin typeface="+mn-lt"/>
              </a:rPr>
              <a:t>system/camera design and test </a:t>
            </a:r>
          </a:p>
        </p:txBody>
      </p:sp>
      <p:pic>
        <p:nvPicPr>
          <p:cNvPr id="25" name="Picture 57" descr="pixtec18">
            <a:extLst>
              <a:ext uri="{FF2B5EF4-FFF2-40B4-BE49-F238E27FC236}">
                <a16:creationId xmlns:a16="http://schemas.microsoft.com/office/drawing/2014/main" id="{FFE4587B-1628-8C10-C284-43DD483D76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57" t="4872" r="1160" b="4872"/>
          <a:stretch>
            <a:fillRect/>
          </a:stretch>
        </p:blipFill>
        <p:spPr bwMode="auto">
          <a:xfrm>
            <a:off x="1308131" y="3627229"/>
            <a:ext cx="1775419" cy="1407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4">
            <a:extLst>
              <a:ext uri="{FF2B5EF4-FFF2-40B4-BE49-F238E27FC236}">
                <a16:creationId xmlns:a16="http://schemas.microsoft.com/office/drawing/2014/main" id="{EDD9951E-5D19-2FCB-0952-DC086A6887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3734" y="5144746"/>
            <a:ext cx="1556803" cy="130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sp>
        <p:nvSpPr>
          <p:cNvPr id="28" name="Textfeld 18">
            <a:extLst>
              <a:ext uri="{FF2B5EF4-FFF2-40B4-BE49-F238E27FC236}">
                <a16:creationId xmlns:a16="http://schemas.microsoft.com/office/drawing/2014/main" id="{2346B00F-2B34-3C76-4F93-5E7561E38E4D}"/>
              </a:ext>
            </a:extLst>
          </p:cNvPr>
          <p:cNvSpPr txBox="1"/>
          <p:nvPr/>
        </p:nvSpPr>
        <p:spPr>
          <a:xfrm>
            <a:off x="1594504" y="3308069"/>
            <a:ext cx="24625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latin typeface="+mn-lt"/>
              </a:rPr>
              <a:t>Process and Device simulation, 2D and 3D</a:t>
            </a:r>
          </a:p>
        </p:txBody>
      </p:sp>
      <p:sp>
        <p:nvSpPr>
          <p:cNvPr id="29" name="Textfeld 19">
            <a:extLst>
              <a:ext uri="{FF2B5EF4-FFF2-40B4-BE49-F238E27FC236}">
                <a16:creationId xmlns:a16="http://schemas.microsoft.com/office/drawing/2014/main" id="{0B40739A-AB7C-8328-332B-008DE2B206E6}"/>
              </a:ext>
            </a:extLst>
          </p:cNvPr>
          <p:cNvSpPr txBox="1"/>
          <p:nvPr/>
        </p:nvSpPr>
        <p:spPr>
          <a:xfrm>
            <a:off x="5437434" y="3286161"/>
            <a:ext cx="172515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latin typeface="+mn-lt"/>
              </a:rPr>
              <a:t>State-of-the-art layout tools</a:t>
            </a:r>
          </a:p>
        </p:txBody>
      </p:sp>
      <p:sp>
        <p:nvSpPr>
          <p:cNvPr id="30" name="Textfeld 20">
            <a:extLst>
              <a:ext uri="{FF2B5EF4-FFF2-40B4-BE49-F238E27FC236}">
                <a16:creationId xmlns:a16="http://schemas.microsoft.com/office/drawing/2014/main" id="{A82621E7-5B17-D018-5C5F-BBA75F0AA003}"/>
              </a:ext>
            </a:extLst>
          </p:cNvPr>
          <p:cNvSpPr txBox="1"/>
          <p:nvPr/>
        </p:nvSpPr>
        <p:spPr>
          <a:xfrm>
            <a:off x="1594504" y="5686416"/>
            <a:ext cx="11079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latin typeface="+mn-lt"/>
              </a:rPr>
              <a:t>System assembly</a:t>
            </a:r>
          </a:p>
        </p:txBody>
      </p:sp>
      <p:sp>
        <p:nvSpPr>
          <p:cNvPr id="31" name="Textfeld 22">
            <a:extLst>
              <a:ext uri="{FF2B5EF4-FFF2-40B4-BE49-F238E27FC236}">
                <a16:creationId xmlns:a16="http://schemas.microsoft.com/office/drawing/2014/main" id="{062B3302-5FCC-0471-01AB-2DCE169DF398}"/>
              </a:ext>
            </a:extLst>
          </p:cNvPr>
          <p:cNvSpPr txBox="1"/>
          <p:nvPr/>
        </p:nvSpPr>
        <p:spPr>
          <a:xfrm>
            <a:off x="10183752" y="5686416"/>
            <a:ext cx="165141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latin typeface="+mn-lt"/>
              </a:rPr>
              <a:t>System test and evaluation</a:t>
            </a:r>
          </a:p>
        </p:txBody>
      </p:sp>
      <p:pic>
        <p:nvPicPr>
          <p:cNvPr id="32" name="Picture 2" descr="\\virmant\share\belle2\lab_equipment\photos\lab\IMG_2621.JPG">
            <a:extLst>
              <a:ext uri="{FF2B5EF4-FFF2-40B4-BE49-F238E27FC236}">
                <a16:creationId xmlns:a16="http://schemas.microsoft.com/office/drawing/2014/main" id="{3C370ECA-2EE8-3E5A-6F41-D491EE57CA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2556" y="5148895"/>
            <a:ext cx="1938627" cy="1292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2" descr="PowerPoint Slide Show - [Ninkovic_ANL2014.pptx]">
            <a:extLst>
              <a:ext uri="{FF2B5EF4-FFF2-40B4-BE49-F238E27FC236}">
                <a16:creationId xmlns:a16="http://schemas.microsoft.com/office/drawing/2014/main" id="{A4AD236A-4188-CC2F-E037-9B83F3A7433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83550" y="3587992"/>
            <a:ext cx="1687630" cy="1536362"/>
          </a:xfrm>
          <a:prstGeom prst="rect">
            <a:avLst/>
          </a:prstGeom>
        </p:spPr>
      </p:pic>
      <p:sp>
        <p:nvSpPr>
          <p:cNvPr id="35" name="Textfeld 19">
            <a:extLst>
              <a:ext uri="{FF2B5EF4-FFF2-40B4-BE49-F238E27FC236}">
                <a16:creationId xmlns:a16="http://schemas.microsoft.com/office/drawing/2014/main" id="{06292083-EAC0-1480-6482-5BCCBC104D23}"/>
              </a:ext>
            </a:extLst>
          </p:cNvPr>
          <p:cNvSpPr txBox="1"/>
          <p:nvPr/>
        </p:nvSpPr>
        <p:spPr>
          <a:xfrm>
            <a:off x="9523154" y="3318065"/>
            <a:ext cx="13211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latin typeface="+mn-lt"/>
              </a:rPr>
              <a:t>In-house fabrication 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844C029A-FD20-14D0-4513-5BAEA5400E2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42960" y="3538901"/>
            <a:ext cx="1670764" cy="15363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DC63979-8648-8122-309A-A32FE1D927B9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5" t="1118" r="29995" b="-1118"/>
          <a:stretch/>
        </p:blipFill>
        <p:spPr>
          <a:xfrm rot="5400000">
            <a:off x="9728379" y="559215"/>
            <a:ext cx="1385828" cy="279489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26B5EA2-6305-8E1C-669F-B9A246D9F7B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97480" y="3592251"/>
            <a:ext cx="2584831" cy="1439581"/>
          </a:xfrm>
          <a:prstGeom prst="rect">
            <a:avLst/>
          </a:prstGeom>
        </p:spPr>
      </p:pic>
      <p:sp>
        <p:nvSpPr>
          <p:cNvPr id="27" name="Date Placeholder 2">
            <a:extLst>
              <a:ext uri="{FF2B5EF4-FFF2-40B4-BE49-F238E27FC236}">
                <a16:creationId xmlns:a16="http://schemas.microsoft.com/office/drawing/2014/main" id="{9690C067-04AB-5301-600C-C1C844434E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8825" y="6658578"/>
            <a:ext cx="4415367" cy="188912"/>
          </a:xfrm>
        </p:spPr>
        <p:txBody>
          <a:bodyPr/>
          <a:lstStyle/>
          <a:p>
            <a:pPr>
              <a:defRPr/>
            </a:pPr>
            <a:r>
              <a:rPr lang="de-DE" dirty="0"/>
              <a:t>DRD7.6b Workshop, </a:t>
            </a:r>
            <a:r>
              <a:rPr lang="de-DE" dirty="0" smtClean="0"/>
              <a:t>CERN, </a:t>
            </a:r>
            <a:r>
              <a:rPr lang="de-DE" dirty="0"/>
              <a:t>September 2025</a:t>
            </a:r>
          </a:p>
        </p:txBody>
      </p:sp>
      <p:sp>
        <p:nvSpPr>
          <p:cNvPr id="3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8723727" y="6666516"/>
            <a:ext cx="3395133" cy="1809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Christopher Roth, </a:t>
            </a:r>
            <a:r>
              <a:rPr lang="de-DE" dirty="0"/>
              <a:t>MPG Halbleiterlabor</a:t>
            </a:r>
          </a:p>
        </p:txBody>
      </p:sp>
    </p:spTree>
    <p:extLst>
      <p:ext uri="{BB962C8B-B14F-4D97-AF65-F5344CB8AC3E}">
        <p14:creationId xmlns:p14="http://schemas.microsoft.com/office/powerpoint/2010/main" val="258779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79FBFF-C4F6-1705-240D-6D0057946F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73BB44-325C-CB3E-6967-601C2A95183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15207" y="168495"/>
            <a:ext cx="8706900" cy="609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CEF993-B407-9134-F155-B7765598F1E0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5686987" y="6670896"/>
            <a:ext cx="607484" cy="1555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B852D20-2352-4749-B7C5-DD441254C400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097FE41-7BB0-47B6-B13F-65F561AA69DD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" t="748" r="21140" b="34820"/>
          <a:stretch/>
        </p:blipFill>
        <p:spPr>
          <a:xfrm>
            <a:off x="-64351" y="-53915"/>
            <a:ext cx="12320702" cy="696583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DCC3FB3-B227-F15B-A60C-DF5CF8134525}"/>
              </a:ext>
            </a:extLst>
          </p:cNvPr>
          <p:cNvSpPr txBox="1"/>
          <p:nvPr/>
        </p:nvSpPr>
        <p:spPr>
          <a:xfrm>
            <a:off x="321006" y="5085184"/>
            <a:ext cx="4134272" cy="80176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 algn="l">
              <a:spcBef>
                <a:spcPts val="100"/>
              </a:spcBef>
              <a:spcAft>
                <a:spcPts val="100"/>
              </a:spcAft>
            </a:pPr>
            <a:r>
              <a:rPr lang="en-US" sz="20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Hubballi" panose="02000000000000000000" pitchFamily="2" charset="77"/>
              </a:rPr>
              <a:t>SEMICONDUCTOR LABORATORY </a:t>
            </a:r>
          </a:p>
          <a:p>
            <a:pPr algn="l">
              <a:spcBef>
                <a:spcPts val="100"/>
              </a:spcBef>
              <a:spcAft>
                <a:spcPts val="100"/>
              </a:spcAft>
            </a:pPr>
            <a:r>
              <a:rPr lang="en-US" sz="20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Hubballi" panose="02000000000000000000" pitchFamily="2" charset="77"/>
              </a:rPr>
              <a:t>OF THE MAX PLANCK SOCIETY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2CD7D78-941D-1BEE-C7C7-B060B5FDAE78}"/>
              </a:ext>
            </a:extLst>
          </p:cNvPr>
          <p:cNvSpPr txBox="1"/>
          <p:nvPr/>
        </p:nvSpPr>
        <p:spPr>
          <a:xfrm>
            <a:off x="4151784" y="1744860"/>
            <a:ext cx="5486962" cy="51705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 algn="l">
              <a:spcBef>
                <a:spcPts val="100"/>
              </a:spcBef>
              <a:spcAft>
                <a:spcPts val="100"/>
              </a:spcAft>
            </a:pPr>
            <a:r>
              <a:rPr lang="en-US" sz="3600" dirty="0">
                <a:solidFill>
                  <a:schemeClr val="bg1"/>
                </a:solidFill>
                <a:latin typeface="Noteworthy Light" panose="02000400000000000000" pitchFamily="2" charset="77"/>
                <a:ea typeface="Noteworthy Light" panose="02000400000000000000" pitchFamily="2" charset="77"/>
                <a:cs typeface="Ayuthaya" pitchFamily="2" charset="-34"/>
              </a:rPr>
              <a:t>Thank you for your attention!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2393BEF-B3B5-2085-39DC-FBA974AE71F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0001" y="360000"/>
            <a:ext cx="3239371" cy="92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9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E785A-44AD-1558-8774-353C55F9F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selection of large detector projects - past and present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D5CF08-D0BF-7FD4-0913-938624243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852D20-2352-4749-B7C5-DD441254C40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11AD8D-AC62-E5C5-C244-CB42BE7C9C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55266"/>
            <a:ext cx="10972800" cy="277490"/>
          </a:xfrm>
        </p:spPr>
        <p:txBody>
          <a:bodyPr/>
          <a:lstStyle/>
          <a:p>
            <a:r>
              <a:rPr lang="en-US" dirty="0"/>
              <a:t>Silicon Drift Detector</a:t>
            </a:r>
          </a:p>
          <a:p>
            <a:endParaRPr lang="en-US" dirty="0"/>
          </a:p>
        </p:txBody>
      </p:sp>
      <p:pic>
        <p:nvPicPr>
          <p:cNvPr id="7" name="Picture 7" descr="structuresSDDCircular">
            <a:extLst>
              <a:ext uri="{FF2B5EF4-FFF2-40B4-BE49-F238E27FC236}">
                <a16:creationId xmlns:a16="http://schemas.microsoft.com/office/drawing/2014/main" id="{E8E42C86-78A3-4700-01C1-19FABFC28D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403" y="1292105"/>
            <a:ext cx="1584176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D1AD2338-6217-9B1A-0485-EF81AEFC2BF1}"/>
              </a:ext>
            </a:extLst>
          </p:cNvPr>
          <p:cNvSpPr txBox="1">
            <a:spLocks/>
          </p:cNvSpPr>
          <p:nvPr/>
        </p:nvSpPr>
        <p:spPr bwMode="auto">
          <a:xfrm>
            <a:off x="609600" y="3104224"/>
            <a:ext cx="10972800" cy="277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57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3" panose="05040102010807070707" pitchFamily="18" charset="2"/>
              <a:buChar char="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5963" indent="-355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3" panose="05040102010807070707" pitchFamily="18" charset="2"/>
              <a:buChar char=""/>
              <a:defRPr sz="1400">
                <a:solidFill>
                  <a:schemeClr val="tx1"/>
                </a:solidFill>
                <a:latin typeface="+mn-lt"/>
              </a:defRPr>
            </a:lvl2pPr>
            <a:lvl3pPr marL="1254125" indent="-355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anose="05040102010807070707" pitchFamily="18" charset="2"/>
              <a:buChar char=""/>
              <a:defRPr sz="1400">
                <a:solidFill>
                  <a:schemeClr val="tx1"/>
                </a:solidFill>
                <a:latin typeface="+mn-lt"/>
              </a:defRPr>
            </a:lvl3pPr>
            <a:lvl4pPr marL="1793875" indent="-355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anose="05040102010807070707" pitchFamily="18" charset="2"/>
              <a:buChar char=""/>
              <a:defRPr sz="1400">
                <a:solidFill>
                  <a:schemeClr val="tx1"/>
                </a:solidFill>
                <a:latin typeface="+mn-lt"/>
              </a:defRPr>
            </a:lvl4pPr>
            <a:lvl5pPr marL="2332038" indent="-3603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anose="05040102010807070707" pitchFamily="18" charset="2"/>
              <a:buChar char=""/>
              <a:defRPr sz="1400">
                <a:solidFill>
                  <a:schemeClr val="tx1"/>
                </a:solidFill>
                <a:latin typeface="+mn-lt"/>
              </a:defRPr>
            </a:lvl5pPr>
            <a:lvl6pPr marL="2794000" indent="-5080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+mn-lt"/>
              </a:defRPr>
            </a:lvl6pPr>
            <a:lvl7pPr marL="3251200" indent="-5080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+mn-lt"/>
              </a:defRPr>
            </a:lvl7pPr>
            <a:lvl8pPr marL="3708400" indent="-5080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+mn-lt"/>
              </a:defRPr>
            </a:lvl8pPr>
            <a:lvl9pPr marL="4165600" indent="-5080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 err="1"/>
              <a:t>pnCCD</a:t>
            </a:r>
            <a:endParaRPr lang="en-US" kern="0" dirty="0"/>
          </a:p>
          <a:p>
            <a:endParaRPr lang="en-US" kern="0" dirty="0"/>
          </a:p>
        </p:txBody>
      </p:sp>
      <p:pic>
        <p:nvPicPr>
          <p:cNvPr id="10" name="Picture 10" descr="structuresPnCCD">
            <a:extLst>
              <a:ext uri="{FF2B5EF4-FFF2-40B4-BE49-F238E27FC236}">
                <a16:creationId xmlns:a16="http://schemas.microsoft.com/office/drawing/2014/main" id="{1FFAE1BC-5CE9-AAC0-7A83-3744EA188F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403" y="3588705"/>
            <a:ext cx="1584176" cy="1344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structures">
            <a:extLst>
              <a:ext uri="{FF2B5EF4-FFF2-40B4-BE49-F238E27FC236}">
                <a16:creationId xmlns:a16="http://schemas.microsoft.com/office/drawing/2014/main" id="{7FDDD30B-C788-BE48-A7A5-F170BD9AA1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0154" y="5316935"/>
            <a:ext cx="1508675" cy="1233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E7CDEC60-B79F-0A8D-3DF1-7C13BD6FDD20}"/>
              </a:ext>
            </a:extLst>
          </p:cNvPr>
          <p:cNvSpPr txBox="1">
            <a:spLocks/>
          </p:cNvSpPr>
          <p:nvPr/>
        </p:nvSpPr>
        <p:spPr bwMode="auto">
          <a:xfrm>
            <a:off x="609600" y="4959330"/>
            <a:ext cx="10972800" cy="277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57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3" panose="05040102010807070707" pitchFamily="18" charset="2"/>
              <a:buChar char="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5963" indent="-355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3" panose="05040102010807070707" pitchFamily="18" charset="2"/>
              <a:buChar char=""/>
              <a:defRPr sz="1400">
                <a:solidFill>
                  <a:schemeClr val="tx1"/>
                </a:solidFill>
                <a:latin typeface="+mn-lt"/>
              </a:defRPr>
            </a:lvl2pPr>
            <a:lvl3pPr marL="1254125" indent="-355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anose="05040102010807070707" pitchFamily="18" charset="2"/>
              <a:buChar char=""/>
              <a:defRPr sz="1400">
                <a:solidFill>
                  <a:schemeClr val="tx1"/>
                </a:solidFill>
                <a:latin typeface="+mn-lt"/>
              </a:defRPr>
            </a:lvl3pPr>
            <a:lvl4pPr marL="1793875" indent="-355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anose="05040102010807070707" pitchFamily="18" charset="2"/>
              <a:buChar char=""/>
              <a:defRPr sz="1400">
                <a:solidFill>
                  <a:schemeClr val="tx1"/>
                </a:solidFill>
                <a:latin typeface="+mn-lt"/>
              </a:defRPr>
            </a:lvl4pPr>
            <a:lvl5pPr marL="2332038" indent="-3603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anose="05040102010807070707" pitchFamily="18" charset="2"/>
              <a:buChar char=""/>
              <a:defRPr sz="1400">
                <a:solidFill>
                  <a:schemeClr val="tx1"/>
                </a:solidFill>
                <a:latin typeface="+mn-lt"/>
              </a:defRPr>
            </a:lvl5pPr>
            <a:lvl6pPr marL="2794000" indent="-5080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+mn-lt"/>
              </a:defRPr>
            </a:lvl6pPr>
            <a:lvl7pPr marL="3251200" indent="-5080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+mn-lt"/>
              </a:defRPr>
            </a:lvl7pPr>
            <a:lvl8pPr marL="3708400" indent="-5080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+mn-lt"/>
              </a:defRPr>
            </a:lvl8pPr>
            <a:lvl9pPr marL="4165600" indent="-5080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/>
              <a:t>DEPFET</a:t>
            </a:r>
          </a:p>
          <a:p>
            <a:endParaRPr lang="en-US" kern="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44680F2-539F-A1F1-66B3-F11BD32396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55740" y="3103100"/>
            <a:ext cx="7558608" cy="156737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2DD41E8-E786-BA76-9537-21B7EAFB1D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05530" y="4744986"/>
            <a:ext cx="8071090" cy="179488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07D768D-90D8-44E7-50F5-8E9B26CB585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10684" y="1006866"/>
            <a:ext cx="7772400" cy="2021722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A1581A2-350C-F148-4D88-D39BA7097D30}"/>
              </a:ext>
            </a:extLst>
          </p:cNvPr>
          <p:cNvCxnSpPr>
            <a:cxnSpLocks/>
            <a:stCxn id="7" idx="3"/>
          </p:cNvCxnSpPr>
          <p:nvPr/>
        </p:nvCxnSpPr>
        <p:spPr bwMode="auto">
          <a:xfrm>
            <a:off x="2416579" y="2084193"/>
            <a:ext cx="1162982" cy="0"/>
          </a:xfrm>
          <a:prstGeom prst="line">
            <a:avLst/>
          </a:prstGeom>
          <a:solidFill>
            <a:schemeClr val="tx2"/>
          </a:solidFill>
          <a:ln w="3175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6787289-7C5F-B930-539C-0434521ADB21}"/>
              </a:ext>
            </a:extLst>
          </p:cNvPr>
          <p:cNvCxnSpPr>
            <a:cxnSpLocks/>
          </p:cNvCxnSpPr>
          <p:nvPr/>
        </p:nvCxnSpPr>
        <p:spPr bwMode="auto">
          <a:xfrm>
            <a:off x="2416579" y="4185084"/>
            <a:ext cx="1162982" cy="0"/>
          </a:xfrm>
          <a:prstGeom prst="line">
            <a:avLst/>
          </a:prstGeom>
          <a:solidFill>
            <a:schemeClr val="tx2"/>
          </a:solidFill>
          <a:ln w="3175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4A882F7-2E52-263E-EF71-D010CB11E1C6}"/>
              </a:ext>
            </a:extLst>
          </p:cNvPr>
          <p:cNvCxnSpPr>
            <a:cxnSpLocks/>
          </p:cNvCxnSpPr>
          <p:nvPr/>
        </p:nvCxnSpPr>
        <p:spPr bwMode="auto">
          <a:xfrm>
            <a:off x="2454169" y="5841268"/>
            <a:ext cx="1162982" cy="0"/>
          </a:xfrm>
          <a:prstGeom prst="line">
            <a:avLst/>
          </a:prstGeom>
          <a:solidFill>
            <a:schemeClr val="tx2"/>
          </a:solidFill>
          <a:ln w="3175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Date Placeholder 2">
            <a:extLst>
              <a:ext uri="{FF2B5EF4-FFF2-40B4-BE49-F238E27FC236}">
                <a16:creationId xmlns:a16="http://schemas.microsoft.com/office/drawing/2014/main" id="{9690C067-04AB-5301-600C-C1C844434E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8825" y="6658578"/>
            <a:ext cx="4415367" cy="188912"/>
          </a:xfrm>
        </p:spPr>
        <p:txBody>
          <a:bodyPr/>
          <a:lstStyle/>
          <a:p>
            <a:pPr>
              <a:defRPr/>
            </a:pPr>
            <a:r>
              <a:rPr lang="de-DE" dirty="0"/>
              <a:t>DRD7.6b Workshop, </a:t>
            </a:r>
            <a:r>
              <a:rPr lang="de-DE" dirty="0" smtClean="0"/>
              <a:t>CERN, </a:t>
            </a:r>
            <a:r>
              <a:rPr lang="de-DE" dirty="0"/>
              <a:t>September 2025</a:t>
            </a:r>
          </a:p>
        </p:txBody>
      </p:sp>
      <p:sp>
        <p:nvSpPr>
          <p:cNvPr id="20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8723727" y="6666516"/>
            <a:ext cx="3395133" cy="1809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Christopher Roth, </a:t>
            </a:r>
            <a:r>
              <a:rPr lang="de-DE" dirty="0"/>
              <a:t>MPG Halbleiterlabor</a:t>
            </a:r>
          </a:p>
        </p:txBody>
      </p:sp>
    </p:spTree>
    <p:extLst>
      <p:ext uri="{BB962C8B-B14F-4D97-AF65-F5344CB8AC3E}">
        <p14:creationId xmlns:p14="http://schemas.microsoft.com/office/powerpoint/2010/main" val="377722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4409E3-302A-ACCC-D165-F6E5F0A99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Inside HLL – 1500 m</a:t>
            </a:r>
            <a:r>
              <a:rPr lang="en-US" baseline="30000" dirty="0"/>
              <a:t>2 </a:t>
            </a:r>
            <a:r>
              <a:rPr lang="en-US" dirty="0"/>
              <a:t>lab space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90C067-04AB-5301-600C-C1C844434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DRD7.6b Workshop, </a:t>
            </a:r>
            <a:r>
              <a:rPr lang="de-DE" dirty="0" smtClean="0"/>
              <a:t>CERN, </a:t>
            </a:r>
            <a:r>
              <a:rPr lang="de-DE" dirty="0"/>
              <a:t>September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0F741A-A33A-9A5A-AB7B-DCA946EFB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852D20-2352-4749-B7C5-DD441254C40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70B33B-6475-1CB2-ADFE-2DE83F6E44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5720" y="4986107"/>
            <a:ext cx="4077030" cy="1408851"/>
          </a:xfrm>
          <a:solidFill>
            <a:srgbClr val="FFCC00">
              <a:alpha val="29560"/>
            </a:srgbClr>
          </a:solidFill>
        </p:spPr>
        <p:txBody>
          <a:bodyPr/>
          <a:lstStyle/>
          <a:p>
            <a:r>
              <a:rPr lang="en-US" sz="1000" dirty="0"/>
              <a:t>ISO 4 - 6 </a:t>
            </a:r>
          </a:p>
          <a:p>
            <a:pPr lvl="1"/>
            <a:r>
              <a:rPr lang="en-US" sz="1000" b="1" dirty="0"/>
              <a:t>1</a:t>
            </a:r>
            <a:r>
              <a:rPr lang="en-US" sz="1000" dirty="0"/>
              <a:t>: R&amp;D Lab and post-processing of external wafers</a:t>
            </a:r>
          </a:p>
          <a:p>
            <a:pPr lvl="1"/>
            <a:r>
              <a:rPr lang="en-US" sz="1000" b="1" dirty="0"/>
              <a:t>2</a:t>
            </a:r>
            <a:r>
              <a:rPr lang="en-US" sz="1000" dirty="0"/>
              <a:t>: Singulation, wire bonding and assembly</a:t>
            </a:r>
          </a:p>
          <a:p>
            <a:pPr lvl="1"/>
            <a:r>
              <a:rPr lang="en-US" sz="1000" b="1" dirty="0"/>
              <a:t>3</a:t>
            </a:r>
            <a:r>
              <a:rPr lang="en-US" sz="1000" dirty="0"/>
              <a:t>: Cu Lab (UBM and RDL)</a:t>
            </a:r>
          </a:p>
          <a:p>
            <a:pPr lvl="1"/>
            <a:r>
              <a:rPr lang="en-US" sz="1000" b="1" dirty="0"/>
              <a:t>4</a:t>
            </a:r>
            <a:r>
              <a:rPr lang="en-US" sz="1000" dirty="0"/>
              <a:t>: Wafer-level test and characterization</a:t>
            </a:r>
          </a:p>
          <a:p>
            <a:pPr lvl="1"/>
            <a:r>
              <a:rPr lang="en-US" sz="1000" b="1" dirty="0"/>
              <a:t>5</a:t>
            </a:r>
            <a:r>
              <a:rPr lang="en-US" sz="1000" dirty="0"/>
              <a:t>: Vertical integration (flip-chip and wafer bonding)</a:t>
            </a:r>
          </a:p>
          <a:p>
            <a:pPr lvl="1"/>
            <a:r>
              <a:rPr lang="en-US" sz="1000" b="1" dirty="0"/>
              <a:t>6</a:t>
            </a:r>
            <a:r>
              <a:rPr lang="en-US" sz="1000" dirty="0"/>
              <a:t>: Quantum Lab – MQV (shared with WMI/TUM)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5CDAAA1-A5D3-7477-7AA7-9507B9579B9C}"/>
              </a:ext>
            </a:extLst>
          </p:cNvPr>
          <p:cNvGrpSpPr/>
          <p:nvPr/>
        </p:nvGrpSpPr>
        <p:grpSpPr>
          <a:xfrm>
            <a:off x="1340659" y="1341179"/>
            <a:ext cx="9723893" cy="3455973"/>
            <a:chOff x="1091444" y="2420888"/>
            <a:chExt cx="8316924" cy="2883654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8C038394-76B4-9DD7-99A3-8F46AD317723}"/>
                </a:ext>
              </a:extLst>
            </p:cNvPr>
            <p:cNvGrpSpPr/>
            <p:nvPr/>
          </p:nvGrpSpPr>
          <p:grpSpPr>
            <a:xfrm>
              <a:off x="1091444" y="2420888"/>
              <a:ext cx="8316924" cy="2883654"/>
              <a:chOff x="587388" y="1304763"/>
              <a:chExt cx="8316924" cy="2883654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0DD857B4-5A52-1EB5-3DB1-88790B6F2DA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145" r="4027" b="7233"/>
              <a:stretch/>
            </p:blipFill>
            <p:spPr>
              <a:xfrm>
                <a:off x="3755740" y="1308095"/>
                <a:ext cx="5148572" cy="2880322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F7F85BCD-645A-07AA-ED62-B79FE17DDED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122" t="9699" r="7739" b="12706"/>
              <a:stretch/>
            </p:blipFill>
            <p:spPr>
              <a:xfrm>
                <a:off x="587388" y="1304763"/>
                <a:ext cx="4514302" cy="2880321"/>
              </a:xfrm>
              <a:prstGeom prst="rect">
                <a:avLst/>
              </a:prstGeom>
            </p:spPr>
          </p:pic>
        </p:grp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3BE5B188-8F78-B222-B295-E229DC8C2E5A}"/>
                </a:ext>
              </a:extLst>
            </p:cNvPr>
            <p:cNvSpPr/>
            <p:nvPr/>
          </p:nvSpPr>
          <p:spPr bwMode="auto">
            <a:xfrm>
              <a:off x="5699956" y="3934298"/>
              <a:ext cx="3708412" cy="1330906"/>
            </a:xfrm>
            <a:prstGeom prst="rect">
              <a:avLst/>
            </a:prstGeom>
            <a:solidFill>
              <a:srgbClr val="FF0000">
                <a:alpha val="29751"/>
              </a:srgb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6BBFD29-FA4C-5953-7A73-87A99C19630A}"/>
                </a:ext>
              </a:extLst>
            </p:cNvPr>
            <p:cNvSpPr/>
            <p:nvPr/>
          </p:nvSpPr>
          <p:spPr bwMode="auto">
            <a:xfrm>
              <a:off x="6672063" y="2492896"/>
              <a:ext cx="2736305" cy="1451240"/>
            </a:xfrm>
            <a:prstGeom prst="rect">
              <a:avLst/>
            </a:prstGeom>
            <a:solidFill>
              <a:srgbClr val="FF0000">
                <a:alpha val="29751"/>
              </a:srgb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E135ECA-0036-30E0-006B-1AE8B256F8E0}"/>
                </a:ext>
              </a:extLst>
            </p:cNvPr>
            <p:cNvSpPr/>
            <p:nvPr/>
          </p:nvSpPr>
          <p:spPr bwMode="auto">
            <a:xfrm>
              <a:off x="4506804" y="2492896"/>
              <a:ext cx="2160239" cy="1436826"/>
            </a:xfrm>
            <a:prstGeom prst="rect">
              <a:avLst/>
            </a:prstGeom>
            <a:solidFill>
              <a:srgbClr val="FFC000">
                <a:alpha val="29751"/>
              </a:srgb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97F86C5C-7056-15D5-675E-1F76765B275A}"/>
                </a:ext>
              </a:extLst>
            </p:cNvPr>
            <p:cNvSpPr/>
            <p:nvPr/>
          </p:nvSpPr>
          <p:spPr bwMode="auto">
            <a:xfrm>
              <a:off x="3287688" y="2456892"/>
              <a:ext cx="1224136" cy="1476163"/>
            </a:xfrm>
            <a:prstGeom prst="rect">
              <a:avLst/>
            </a:prstGeom>
            <a:solidFill>
              <a:srgbClr val="FFC000">
                <a:alpha val="29751"/>
              </a:srgb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E0837D0-8328-D5D2-4784-21D66D2A6BE0}"/>
                </a:ext>
              </a:extLst>
            </p:cNvPr>
            <p:cNvSpPr/>
            <p:nvPr/>
          </p:nvSpPr>
          <p:spPr bwMode="auto">
            <a:xfrm>
              <a:off x="2279576" y="3933055"/>
              <a:ext cx="3420380" cy="1332149"/>
            </a:xfrm>
            <a:prstGeom prst="rect">
              <a:avLst/>
            </a:prstGeom>
            <a:solidFill>
              <a:srgbClr val="FFC000">
                <a:alpha val="29751"/>
              </a:srgb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FC21BE4-0862-8F7B-531C-BF2578C767DA}"/>
                </a:ext>
              </a:extLst>
            </p:cNvPr>
            <p:cNvSpPr/>
            <p:nvPr/>
          </p:nvSpPr>
          <p:spPr bwMode="auto">
            <a:xfrm>
              <a:off x="1091444" y="2888940"/>
              <a:ext cx="1206134" cy="2376264"/>
            </a:xfrm>
            <a:prstGeom prst="rect">
              <a:avLst/>
            </a:prstGeom>
            <a:solidFill>
              <a:srgbClr val="00FF00">
                <a:alpha val="29751"/>
              </a:srgb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935B1D64-2A2F-C5FB-1082-B6503FE52238}"/>
                </a:ext>
              </a:extLst>
            </p:cNvPr>
            <p:cNvSpPr/>
            <p:nvPr/>
          </p:nvSpPr>
          <p:spPr bwMode="auto">
            <a:xfrm>
              <a:off x="2297578" y="3104964"/>
              <a:ext cx="990110" cy="824758"/>
            </a:xfrm>
            <a:prstGeom prst="rect">
              <a:avLst/>
            </a:prstGeom>
            <a:solidFill>
              <a:srgbClr val="00FF00">
                <a:alpha val="29751"/>
              </a:srgb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AF02244-D30B-6BD4-E54C-12E92E4A5DFD}"/>
                </a:ext>
              </a:extLst>
            </p:cNvPr>
            <p:cNvSpPr/>
            <p:nvPr/>
          </p:nvSpPr>
          <p:spPr bwMode="auto">
            <a:xfrm>
              <a:off x="1113414" y="2456891"/>
              <a:ext cx="1166162" cy="443177"/>
            </a:xfrm>
            <a:prstGeom prst="rect">
              <a:avLst/>
            </a:prstGeom>
            <a:solidFill>
              <a:schemeClr val="accent2">
                <a:alpha val="29751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558533C6-BD51-5516-631E-0168E2865194}"/>
                </a:ext>
              </a:extLst>
            </p:cNvPr>
            <p:cNvSpPr/>
            <p:nvPr/>
          </p:nvSpPr>
          <p:spPr bwMode="auto">
            <a:xfrm>
              <a:off x="2268981" y="2455246"/>
              <a:ext cx="1018707" cy="638638"/>
            </a:xfrm>
            <a:prstGeom prst="rect">
              <a:avLst/>
            </a:prstGeom>
            <a:solidFill>
              <a:schemeClr val="accent2">
                <a:alpha val="29751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sp>
        <p:nvSpPr>
          <p:cNvPr id="45" name="Content Placeholder 5">
            <a:extLst>
              <a:ext uri="{FF2B5EF4-FFF2-40B4-BE49-F238E27FC236}">
                <a16:creationId xmlns:a16="http://schemas.microsoft.com/office/drawing/2014/main" id="{D01F604B-3ED5-D282-4F2A-7E7C8A0F5956}"/>
              </a:ext>
            </a:extLst>
          </p:cNvPr>
          <p:cNvSpPr txBox="1">
            <a:spLocks/>
          </p:cNvSpPr>
          <p:nvPr/>
        </p:nvSpPr>
        <p:spPr bwMode="auto">
          <a:xfrm>
            <a:off x="587462" y="960756"/>
            <a:ext cx="2011833" cy="292339"/>
          </a:xfrm>
          <a:prstGeom prst="rect">
            <a:avLst/>
          </a:prstGeom>
          <a:solidFill>
            <a:schemeClr val="accent2">
              <a:alpha val="3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57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3" panose="05040102010807070707" pitchFamily="18" charset="2"/>
              <a:buChar char="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5963" indent="-355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3" panose="05040102010807070707" pitchFamily="18" charset="2"/>
              <a:buChar char=""/>
              <a:defRPr sz="1400">
                <a:solidFill>
                  <a:schemeClr val="tx1"/>
                </a:solidFill>
                <a:latin typeface="+mn-lt"/>
              </a:defRPr>
            </a:lvl2pPr>
            <a:lvl3pPr marL="1254125" indent="-355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anose="05040102010807070707" pitchFamily="18" charset="2"/>
              <a:buChar char=""/>
              <a:defRPr sz="1400">
                <a:solidFill>
                  <a:schemeClr val="tx1"/>
                </a:solidFill>
                <a:latin typeface="+mn-lt"/>
              </a:defRPr>
            </a:lvl3pPr>
            <a:lvl4pPr marL="1793875" indent="-355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anose="05040102010807070707" pitchFamily="18" charset="2"/>
              <a:buChar char=""/>
              <a:defRPr sz="1400">
                <a:solidFill>
                  <a:schemeClr val="tx1"/>
                </a:solidFill>
                <a:latin typeface="+mn-lt"/>
              </a:defRPr>
            </a:lvl4pPr>
            <a:lvl5pPr marL="2332038" indent="-3603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anose="05040102010807070707" pitchFamily="18" charset="2"/>
              <a:buChar char=""/>
              <a:defRPr sz="1400">
                <a:solidFill>
                  <a:schemeClr val="tx1"/>
                </a:solidFill>
                <a:latin typeface="+mn-lt"/>
              </a:defRPr>
            </a:lvl5pPr>
            <a:lvl6pPr marL="2794000" indent="-5080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+mn-lt"/>
              </a:defRPr>
            </a:lvl6pPr>
            <a:lvl7pPr marL="3251200" indent="-5080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+mn-lt"/>
              </a:defRPr>
            </a:lvl7pPr>
            <a:lvl8pPr marL="3708400" indent="-5080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+mn-lt"/>
              </a:defRPr>
            </a:lvl8pPr>
            <a:lvl9pPr marL="4165600" indent="-5080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000" kern="0" dirty="0"/>
              <a:t>Electronics and Laser Lab</a:t>
            </a:r>
          </a:p>
        </p:txBody>
      </p:sp>
      <p:sp>
        <p:nvSpPr>
          <p:cNvPr id="47" name="Content Placeholder 5">
            <a:extLst>
              <a:ext uri="{FF2B5EF4-FFF2-40B4-BE49-F238E27FC236}">
                <a16:creationId xmlns:a16="http://schemas.microsoft.com/office/drawing/2014/main" id="{9487AA70-DB97-5FF9-0E4D-8FC77C6512C5}"/>
              </a:ext>
            </a:extLst>
          </p:cNvPr>
          <p:cNvSpPr txBox="1">
            <a:spLocks/>
          </p:cNvSpPr>
          <p:nvPr/>
        </p:nvSpPr>
        <p:spPr bwMode="auto">
          <a:xfrm>
            <a:off x="659396" y="4986107"/>
            <a:ext cx="2623901" cy="519177"/>
          </a:xfrm>
          <a:prstGeom prst="rect">
            <a:avLst/>
          </a:prstGeom>
          <a:solidFill>
            <a:srgbClr val="33CC33">
              <a:alpha val="29727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57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3" panose="05040102010807070707" pitchFamily="18" charset="2"/>
              <a:buChar char="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5963" indent="-355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3" panose="05040102010807070707" pitchFamily="18" charset="2"/>
              <a:buChar char=""/>
              <a:defRPr sz="1400">
                <a:solidFill>
                  <a:schemeClr val="tx1"/>
                </a:solidFill>
                <a:latin typeface="+mn-lt"/>
              </a:defRPr>
            </a:lvl2pPr>
            <a:lvl3pPr marL="1254125" indent="-355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anose="05040102010807070707" pitchFamily="18" charset="2"/>
              <a:buChar char=""/>
              <a:defRPr sz="1400">
                <a:solidFill>
                  <a:schemeClr val="tx1"/>
                </a:solidFill>
                <a:latin typeface="+mn-lt"/>
              </a:defRPr>
            </a:lvl3pPr>
            <a:lvl4pPr marL="1793875" indent="-355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anose="05040102010807070707" pitchFamily="18" charset="2"/>
              <a:buChar char=""/>
              <a:defRPr sz="1400">
                <a:solidFill>
                  <a:schemeClr val="tx1"/>
                </a:solidFill>
                <a:latin typeface="+mn-lt"/>
              </a:defRPr>
            </a:lvl4pPr>
            <a:lvl5pPr marL="2332038" indent="-3603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anose="05040102010807070707" pitchFamily="18" charset="2"/>
              <a:buChar char=""/>
              <a:defRPr sz="1400">
                <a:solidFill>
                  <a:schemeClr val="tx1"/>
                </a:solidFill>
                <a:latin typeface="+mn-lt"/>
              </a:defRPr>
            </a:lvl5pPr>
            <a:lvl6pPr marL="2794000" indent="-5080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+mn-lt"/>
              </a:defRPr>
            </a:lvl6pPr>
            <a:lvl7pPr marL="3251200" indent="-5080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+mn-lt"/>
              </a:defRPr>
            </a:lvl7pPr>
            <a:lvl8pPr marL="3708400" indent="-5080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+mn-lt"/>
              </a:defRPr>
            </a:lvl8pPr>
            <a:lvl9pPr marL="4165600" indent="-5080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000" kern="0" dirty="0"/>
              <a:t>ISO 8  </a:t>
            </a:r>
          </a:p>
          <a:p>
            <a:pPr lvl="1"/>
            <a:r>
              <a:rPr lang="en-US" sz="1000" kern="0" dirty="0"/>
              <a:t>System development and test</a:t>
            </a:r>
          </a:p>
        </p:txBody>
      </p:sp>
      <p:sp>
        <p:nvSpPr>
          <p:cNvPr id="48" name="Content Placeholder 5">
            <a:extLst>
              <a:ext uri="{FF2B5EF4-FFF2-40B4-BE49-F238E27FC236}">
                <a16:creationId xmlns:a16="http://schemas.microsoft.com/office/drawing/2014/main" id="{FC2D04C6-6EBE-5C30-B2A5-5F3D5FC90C64}"/>
              </a:ext>
            </a:extLst>
          </p:cNvPr>
          <p:cNvSpPr txBox="1">
            <a:spLocks/>
          </p:cNvSpPr>
          <p:nvPr/>
        </p:nvSpPr>
        <p:spPr bwMode="auto">
          <a:xfrm>
            <a:off x="7932204" y="4986107"/>
            <a:ext cx="4023666" cy="1408851"/>
          </a:xfrm>
          <a:prstGeom prst="rect">
            <a:avLst/>
          </a:prstGeom>
          <a:solidFill>
            <a:srgbClr val="FF0000">
              <a:alpha val="29743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57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3" panose="05040102010807070707" pitchFamily="18" charset="2"/>
              <a:buChar char="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5963" indent="-355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3" panose="05040102010807070707" pitchFamily="18" charset="2"/>
              <a:buChar char=""/>
              <a:defRPr sz="1400">
                <a:solidFill>
                  <a:schemeClr val="tx1"/>
                </a:solidFill>
                <a:latin typeface="+mn-lt"/>
              </a:defRPr>
            </a:lvl2pPr>
            <a:lvl3pPr marL="1254125" indent="-355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anose="05040102010807070707" pitchFamily="18" charset="2"/>
              <a:buChar char=""/>
              <a:defRPr sz="1400">
                <a:solidFill>
                  <a:schemeClr val="tx1"/>
                </a:solidFill>
                <a:latin typeface="+mn-lt"/>
              </a:defRPr>
            </a:lvl3pPr>
            <a:lvl4pPr marL="1793875" indent="-355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anose="05040102010807070707" pitchFamily="18" charset="2"/>
              <a:buChar char=""/>
              <a:defRPr sz="1400">
                <a:solidFill>
                  <a:schemeClr val="tx1"/>
                </a:solidFill>
                <a:latin typeface="+mn-lt"/>
              </a:defRPr>
            </a:lvl4pPr>
            <a:lvl5pPr marL="2332038" indent="-3603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anose="05040102010807070707" pitchFamily="18" charset="2"/>
              <a:buChar char=""/>
              <a:defRPr sz="1400">
                <a:solidFill>
                  <a:schemeClr val="tx1"/>
                </a:solidFill>
                <a:latin typeface="+mn-lt"/>
              </a:defRPr>
            </a:lvl5pPr>
            <a:lvl6pPr marL="2794000" indent="-5080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+mn-lt"/>
              </a:defRPr>
            </a:lvl6pPr>
            <a:lvl7pPr marL="3251200" indent="-5080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+mn-lt"/>
              </a:defRPr>
            </a:lvl7pPr>
            <a:lvl8pPr marL="3708400" indent="-5080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+mn-lt"/>
              </a:defRPr>
            </a:lvl8pPr>
            <a:lvl9pPr marL="4165600" indent="-5080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000" kern="0" dirty="0"/>
              <a:t>ISO 3 </a:t>
            </a:r>
          </a:p>
          <a:p>
            <a:pPr lvl="1"/>
            <a:r>
              <a:rPr lang="en-US" sz="1000" kern="0" dirty="0"/>
              <a:t>“CMOS line” adapted to fully depleted double-side processed silicon radiation sensors</a:t>
            </a:r>
          </a:p>
          <a:p>
            <a:pPr lvl="2"/>
            <a:r>
              <a:rPr lang="en-US" sz="1000" kern="0" dirty="0"/>
              <a:t>implantation, thermal, metallization, lithography, wet/dry etching, cleaning, inspection ....</a:t>
            </a:r>
          </a:p>
          <a:p>
            <a:pPr lvl="1"/>
            <a:r>
              <a:rPr lang="en-US" sz="1000" kern="0" dirty="0"/>
              <a:t>Access only by qualified personnel</a:t>
            </a:r>
          </a:p>
          <a:p>
            <a:pPr lvl="1"/>
            <a:r>
              <a:rPr lang="en-US" sz="1000" kern="0" dirty="0"/>
              <a:t>Strict control of material inside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62E47B6F-7BE9-DFFB-8731-CB66A1BEEFEB}"/>
              </a:ext>
            </a:extLst>
          </p:cNvPr>
          <p:cNvSpPr/>
          <p:nvPr/>
        </p:nvSpPr>
        <p:spPr bwMode="auto">
          <a:xfrm>
            <a:off x="7169252" y="2288474"/>
            <a:ext cx="180020" cy="187473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1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D9366857-4534-D4CE-7E03-A1F49C331929}"/>
              </a:ext>
            </a:extLst>
          </p:cNvPr>
          <p:cNvSpPr/>
          <p:nvPr/>
        </p:nvSpPr>
        <p:spPr bwMode="auto">
          <a:xfrm>
            <a:off x="6082945" y="1960272"/>
            <a:ext cx="180020" cy="187473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+mn-lt"/>
              </a:rPr>
              <a:t>2</a:t>
            </a:r>
            <a:endParaRPr kumimoji="0" 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819F3B4-EF8E-AF0C-A52E-67352D9D7075}"/>
              </a:ext>
            </a:extLst>
          </p:cNvPr>
          <p:cNvSpPr/>
          <p:nvPr/>
        </p:nvSpPr>
        <p:spPr bwMode="auto">
          <a:xfrm>
            <a:off x="4781588" y="1973551"/>
            <a:ext cx="180020" cy="187473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+mn-lt"/>
              </a:rPr>
              <a:t>3</a:t>
            </a:r>
            <a:endParaRPr kumimoji="0" 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3B7508BC-54A7-D3BA-C3DE-AA87F904BABD}"/>
              </a:ext>
            </a:extLst>
          </p:cNvPr>
          <p:cNvSpPr/>
          <p:nvPr/>
        </p:nvSpPr>
        <p:spPr bwMode="auto">
          <a:xfrm>
            <a:off x="6007720" y="3682265"/>
            <a:ext cx="180020" cy="187473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+mn-lt"/>
              </a:rPr>
              <a:t>4</a:t>
            </a:r>
            <a:endParaRPr kumimoji="0" 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84131B0B-04B7-C636-C8BA-11B48D7E7649}"/>
              </a:ext>
            </a:extLst>
          </p:cNvPr>
          <p:cNvSpPr/>
          <p:nvPr/>
        </p:nvSpPr>
        <p:spPr bwMode="auto">
          <a:xfrm>
            <a:off x="4913294" y="3716550"/>
            <a:ext cx="180020" cy="187473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+mn-lt"/>
              </a:rPr>
              <a:t>5</a:t>
            </a:r>
            <a:endParaRPr kumimoji="0" 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110389DC-BDF0-BCAC-054D-A6AFA4BC6EEB}"/>
              </a:ext>
            </a:extLst>
          </p:cNvPr>
          <p:cNvSpPr/>
          <p:nvPr/>
        </p:nvSpPr>
        <p:spPr bwMode="auto">
          <a:xfrm>
            <a:off x="3562034" y="3261402"/>
            <a:ext cx="180020" cy="187473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+mn-lt"/>
              </a:rPr>
              <a:t>6</a:t>
            </a:r>
            <a:endParaRPr kumimoji="0" 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8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8723727" y="6666516"/>
            <a:ext cx="3395133" cy="1809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Christopher Roth, </a:t>
            </a:r>
            <a:r>
              <a:rPr lang="de-DE" dirty="0"/>
              <a:t>MPG Halbleiterlabor</a:t>
            </a:r>
          </a:p>
        </p:txBody>
      </p:sp>
    </p:spTree>
    <p:extLst>
      <p:ext uri="{BB962C8B-B14F-4D97-AF65-F5344CB8AC3E}">
        <p14:creationId xmlns:p14="http://schemas.microsoft.com/office/powerpoint/2010/main" val="189373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43087-EF64-81C5-11B3-61F59F284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5206" y="168495"/>
            <a:ext cx="9221253" cy="609600"/>
          </a:xfrm>
        </p:spPr>
        <p:txBody>
          <a:bodyPr/>
          <a:lstStyle/>
          <a:p>
            <a:r>
              <a:rPr lang="en-GB" dirty="0"/>
              <a:t>P</a:t>
            </a:r>
            <a:r>
              <a:rPr lang="en-DE" dirty="0"/>
              <a:t>ost-processing and interconncet capabilities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214C94-4CA3-EC49-3EE6-2D4F1D638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852D20-2352-4749-B7C5-DD441254C40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DBAC405-C7C8-46DD-BD15-9D5F080A9C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400" y="908720"/>
            <a:ext cx="10972800" cy="5400600"/>
          </a:xfrm>
        </p:spPr>
        <p:txBody>
          <a:bodyPr/>
          <a:lstStyle/>
          <a:p>
            <a:r>
              <a:rPr lang="en-DE" dirty="0"/>
              <a:t>R&amp;D Lab</a:t>
            </a:r>
          </a:p>
          <a:p>
            <a:pPr lvl="1"/>
            <a:r>
              <a:rPr lang="en-GB" dirty="0"/>
              <a:t>C</a:t>
            </a:r>
            <a:r>
              <a:rPr lang="en-DE" dirty="0"/>
              <a:t>omplete process line for small and experimental (test) projects</a:t>
            </a:r>
          </a:p>
          <a:p>
            <a:pPr lvl="2"/>
            <a:r>
              <a:rPr lang="en-GB" dirty="0"/>
              <a:t>Pilot development of ”non-standard” technologies with and on “non-standard” materials</a:t>
            </a:r>
          </a:p>
          <a:p>
            <a:pPr lvl="2"/>
            <a:r>
              <a:rPr lang="en-GB" dirty="0"/>
              <a:t>Thermal processes, lithography, cleaning and wet etching, metrology</a:t>
            </a:r>
          </a:p>
          <a:p>
            <a:pPr lvl="2"/>
            <a:r>
              <a:rPr lang="en-DE" dirty="0"/>
              <a:t>ICP-DRIE for TSVs and micro-channels being installed</a:t>
            </a:r>
          </a:p>
          <a:p>
            <a:pPr lvl="2"/>
            <a:r>
              <a:rPr lang="en-GB" dirty="0"/>
              <a:t>Experimental s</a:t>
            </a:r>
            <a:r>
              <a:rPr lang="en-DE" dirty="0"/>
              <a:t>ensors, test structures, micro-mechanics ...</a:t>
            </a:r>
          </a:p>
          <a:p>
            <a:pPr marL="360363" lvl="1" indent="0">
              <a:buNone/>
            </a:pPr>
            <a:endParaRPr lang="en-DE" dirty="0"/>
          </a:p>
          <a:p>
            <a:r>
              <a:rPr lang="en-GB" dirty="0"/>
              <a:t>B</a:t>
            </a:r>
            <a:r>
              <a:rPr lang="en-DE" dirty="0"/>
              <a:t>ackend-of-line and interconnect Lab</a:t>
            </a:r>
          </a:p>
          <a:p>
            <a:pPr lvl="1"/>
            <a:r>
              <a:rPr lang="en-GB" dirty="0"/>
              <a:t>Cu (and Al) r</a:t>
            </a:r>
            <a:r>
              <a:rPr lang="en-DE" dirty="0"/>
              <a:t>edistribution layer (RDL), under bump metallization (UBM)</a:t>
            </a:r>
          </a:p>
          <a:p>
            <a:pPr lvl="1"/>
            <a:r>
              <a:rPr lang="en-DE" dirty="0"/>
              <a:t>Wafer dicing, chip handling</a:t>
            </a:r>
          </a:p>
          <a:p>
            <a:pPr lvl="1"/>
            <a:r>
              <a:rPr lang="en-GB" dirty="0"/>
              <a:t>Interconnect to read-out ASICs</a:t>
            </a:r>
          </a:p>
          <a:p>
            <a:pPr lvl="2"/>
            <a:r>
              <a:rPr lang="en-GB" dirty="0"/>
              <a:t>Electrical: f</a:t>
            </a:r>
            <a:r>
              <a:rPr lang="en-DE" dirty="0"/>
              <a:t>lip-chip, wire bonding, conductive adhesives</a:t>
            </a:r>
          </a:p>
          <a:p>
            <a:pPr lvl="2"/>
            <a:r>
              <a:rPr lang="en-GB" dirty="0"/>
              <a:t>M</a:t>
            </a:r>
            <a:r>
              <a:rPr lang="en-DE" dirty="0"/>
              <a:t>echancial: precision assembly of modules</a:t>
            </a:r>
          </a:p>
          <a:p>
            <a:pPr lvl="2"/>
            <a:r>
              <a:rPr lang="en-GB" dirty="0"/>
              <a:t>T</a:t>
            </a:r>
            <a:r>
              <a:rPr lang="en-DE" dirty="0"/>
              <a:t>hermal: utilization of suitable materials (metals, ceramics, composite materials..)</a:t>
            </a:r>
          </a:p>
          <a:p>
            <a:pPr lvl="2"/>
            <a:r>
              <a:rPr lang="en-GB" dirty="0"/>
              <a:t>L</a:t>
            </a:r>
            <a:r>
              <a:rPr lang="en-DE" dirty="0"/>
              <a:t>ow temparature W2W, C2W, C2C bonding in preparation</a:t>
            </a:r>
          </a:p>
          <a:p>
            <a:pPr marL="360363" lvl="1" indent="0">
              <a:buNone/>
            </a:pPr>
            <a:endParaRPr lang="en-DE" dirty="0"/>
          </a:p>
          <a:p>
            <a:r>
              <a:rPr lang="en-DE" dirty="0"/>
              <a:t>Wafer format</a:t>
            </a:r>
          </a:p>
          <a:p>
            <a:pPr lvl="1"/>
            <a:r>
              <a:rPr lang="en-DE" dirty="0"/>
              <a:t>All process tools set up for 6” wafers as baseline</a:t>
            </a:r>
          </a:p>
          <a:p>
            <a:pPr lvl="1"/>
            <a:r>
              <a:rPr lang="en-DE" dirty="0"/>
              <a:t>4” wafer processing possible, smaller wafers and even single chip processing with customized adapter wafers</a:t>
            </a:r>
          </a:p>
          <a:p>
            <a:pPr lvl="1"/>
            <a:r>
              <a:rPr lang="en-DE" dirty="0"/>
              <a:t>8” wafer processing after tool re-configuration, possible on most of the tools</a:t>
            </a:r>
          </a:p>
          <a:p>
            <a:pPr marL="360363" lvl="1" indent="0">
              <a:buNone/>
            </a:pPr>
            <a:endParaRPr lang="en-D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FA2F615-7BAA-22E6-048E-401E1316B18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9741" y="908720"/>
            <a:ext cx="2160239" cy="1620179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065DD584-EDBC-BFDB-3297-15275A8106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4232" y="2667094"/>
            <a:ext cx="2012645" cy="13417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560545C-1484-CE98-3DAE-2174DF90D12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032000" y="4178333"/>
            <a:ext cx="2335760" cy="1557174"/>
          </a:xfrm>
          <a:prstGeom prst="rect">
            <a:avLst/>
          </a:prstGeom>
        </p:spPr>
      </p:pic>
      <p:sp>
        <p:nvSpPr>
          <p:cNvPr id="10" name="Date Placeholder 2">
            <a:extLst>
              <a:ext uri="{FF2B5EF4-FFF2-40B4-BE49-F238E27FC236}">
                <a16:creationId xmlns:a16="http://schemas.microsoft.com/office/drawing/2014/main" id="{9690C067-04AB-5301-600C-C1C844434E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8825" y="6658578"/>
            <a:ext cx="4415367" cy="188912"/>
          </a:xfrm>
        </p:spPr>
        <p:txBody>
          <a:bodyPr/>
          <a:lstStyle/>
          <a:p>
            <a:pPr>
              <a:defRPr/>
            </a:pPr>
            <a:r>
              <a:rPr lang="de-DE" dirty="0"/>
              <a:t>DRD7.6b Workshop, </a:t>
            </a:r>
            <a:r>
              <a:rPr lang="de-DE" dirty="0" smtClean="0"/>
              <a:t>CERN, </a:t>
            </a:r>
            <a:r>
              <a:rPr lang="de-DE" dirty="0"/>
              <a:t>September 2025</a:t>
            </a:r>
          </a:p>
        </p:txBody>
      </p:sp>
      <p:sp>
        <p:nvSpPr>
          <p:cNvPr id="11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8723727" y="6666516"/>
            <a:ext cx="3395133" cy="1809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Christopher Roth, </a:t>
            </a:r>
            <a:r>
              <a:rPr lang="de-DE" dirty="0"/>
              <a:t>MPG Halbleiterlabor</a:t>
            </a:r>
          </a:p>
        </p:txBody>
      </p:sp>
    </p:spTree>
    <p:extLst>
      <p:ext uri="{BB962C8B-B14F-4D97-AF65-F5344CB8AC3E}">
        <p14:creationId xmlns:p14="http://schemas.microsoft.com/office/powerpoint/2010/main" val="287859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AE343-5A6A-45E2-C4CD-0497A55B4C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few pictures from past projects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F518A5-3BBE-27B6-C4A5-0DFB28510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852D20-2352-4749-B7C5-DD441254C40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26E9689-978F-012A-0A96-A91BBD2A45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588" y="933669"/>
            <a:ext cx="11347766" cy="5639237"/>
          </a:xfrm>
          <a:prstGeom prst="rect">
            <a:avLst/>
          </a:prstGeom>
        </p:spPr>
      </p:pic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9690C067-04AB-5301-600C-C1C844434E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8825" y="6658578"/>
            <a:ext cx="4415367" cy="188912"/>
          </a:xfrm>
        </p:spPr>
        <p:txBody>
          <a:bodyPr/>
          <a:lstStyle/>
          <a:p>
            <a:pPr>
              <a:defRPr/>
            </a:pPr>
            <a:r>
              <a:rPr lang="de-DE" dirty="0"/>
              <a:t>DRD7.6b Workshop, </a:t>
            </a:r>
            <a:r>
              <a:rPr lang="de-DE" dirty="0" smtClean="0"/>
              <a:t>CERN, </a:t>
            </a:r>
            <a:r>
              <a:rPr lang="de-DE" dirty="0"/>
              <a:t>September 2025</a:t>
            </a:r>
          </a:p>
        </p:txBody>
      </p:sp>
      <p:sp>
        <p:nvSpPr>
          <p:cNvPr id="9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8723727" y="6666516"/>
            <a:ext cx="3395133" cy="1809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Christopher Roth, </a:t>
            </a:r>
            <a:r>
              <a:rPr lang="de-DE" dirty="0"/>
              <a:t>MPG Halbleiterlabor</a:t>
            </a:r>
          </a:p>
        </p:txBody>
      </p:sp>
    </p:spTree>
    <p:extLst>
      <p:ext uri="{BB962C8B-B14F-4D97-AF65-F5344CB8AC3E}">
        <p14:creationId xmlns:p14="http://schemas.microsoft.com/office/powerpoint/2010/main" val="417715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DEPFET all-silicon module for Belle II PXD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852D20-2352-4749-B7C5-DD441254C40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7" name="Picture 2" descr="D:\Laci\1-Conferences-Talks\Pixel2014\Belle-Module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7387" y="1119429"/>
            <a:ext cx="3506684" cy="449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depfet_li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80276" y="1160748"/>
            <a:ext cx="2457182" cy="2214246"/>
          </a:xfrm>
          <a:prstGeom prst="rect">
            <a:avLst/>
          </a:prstGeom>
          <a:noFill/>
        </p:spPr>
      </p:pic>
      <p:pic>
        <p:nvPicPr>
          <p:cNvPr id="10" name="Grafik 20">
            <a:extLst>
              <a:ext uri="{FF2B5EF4-FFF2-40B4-BE49-F238E27FC236}">
                <a16:creationId xmlns:a16="http://schemas.microsoft.com/office/drawing/2014/main" id="{3AED20AE-BB8C-E907-0E45-FC1AD99793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887" y="3494696"/>
            <a:ext cx="4322439" cy="2767824"/>
          </a:xfrm>
          <a:prstGeom prst="rect">
            <a:avLst/>
          </a:prstGeom>
        </p:spPr>
      </p:pic>
      <p:sp>
        <p:nvSpPr>
          <p:cNvPr id="14" name="Inhaltsplatzhalter 5"/>
          <p:cNvSpPr>
            <a:spLocks noGrp="1"/>
          </p:cNvSpPr>
          <p:nvPr>
            <p:ph idx="1"/>
          </p:nvPr>
        </p:nvSpPr>
        <p:spPr>
          <a:xfrm>
            <a:off x="4151784" y="5989853"/>
            <a:ext cx="4752528" cy="558119"/>
          </a:xfrm>
        </p:spPr>
        <p:txBody>
          <a:bodyPr/>
          <a:lstStyle/>
          <a:p>
            <a:r>
              <a:rPr lang="en-GB" sz="1200" b="1" dirty="0"/>
              <a:t>Thin pixel array operated in „rolling shutter” mode, 20µs/f</a:t>
            </a:r>
          </a:p>
          <a:p>
            <a:pPr lvl="1"/>
            <a:r>
              <a:rPr lang="en-GB" sz="1100" b="1" dirty="0"/>
              <a:t>Only 4/768 rows active a time </a:t>
            </a:r>
            <a:r>
              <a:rPr lang="en-GB" sz="1100" b="1" dirty="0">
                <a:sym typeface="Wingdings" panose="05000000000000000000" pitchFamily="2" charset="2"/>
              </a:rPr>
              <a:t> low power in active area</a:t>
            </a:r>
            <a:endParaRPr lang="en-GB" sz="1100" b="1" dirty="0"/>
          </a:p>
        </p:txBody>
      </p:sp>
      <p:sp>
        <p:nvSpPr>
          <p:cNvPr id="18" name="Inhaltsplatzhalter 5">
            <a:extLst>
              <a:ext uri="{FF2B5EF4-FFF2-40B4-BE49-F238E27FC236}">
                <a16:creationId xmlns:a16="http://schemas.microsoft.com/office/drawing/2014/main" id="{874B383F-ED4E-0017-58F2-B855435B9399}"/>
              </a:ext>
            </a:extLst>
          </p:cNvPr>
          <p:cNvSpPr txBox="1">
            <a:spLocks/>
          </p:cNvSpPr>
          <p:nvPr/>
        </p:nvSpPr>
        <p:spPr bwMode="auto">
          <a:xfrm>
            <a:off x="623392" y="1275223"/>
            <a:ext cx="4223632" cy="4886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57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3" panose="05040102010807070707" pitchFamily="18" charset="2"/>
              <a:buChar char="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5963" indent="-355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3" panose="05040102010807070707" pitchFamily="18" charset="2"/>
              <a:buChar char=""/>
              <a:defRPr sz="1400">
                <a:solidFill>
                  <a:schemeClr val="tx1"/>
                </a:solidFill>
                <a:latin typeface="+mn-lt"/>
              </a:defRPr>
            </a:lvl2pPr>
            <a:lvl3pPr marL="1254125" indent="-355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anose="05040102010807070707" pitchFamily="18" charset="2"/>
              <a:buChar char=""/>
              <a:defRPr sz="1400">
                <a:solidFill>
                  <a:schemeClr val="tx1"/>
                </a:solidFill>
                <a:latin typeface="+mn-lt"/>
              </a:defRPr>
            </a:lvl3pPr>
            <a:lvl4pPr marL="1793875" indent="-355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anose="05040102010807070707" pitchFamily="18" charset="2"/>
              <a:buChar char=""/>
              <a:defRPr sz="1400">
                <a:solidFill>
                  <a:schemeClr val="tx1"/>
                </a:solidFill>
                <a:latin typeface="+mn-lt"/>
              </a:defRPr>
            </a:lvl4pPr>
            <a:lvl5pPr marL="2332038" indent="-3603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anose="05040102010807070707" pitchFamily="18" charset="2"/>
              <a:buChar char=""/>
              <a:defRPr sz="1400">
                <a:solidFill>
                  <a:schemeClr val="tx1"/>
                </a:solidFill>
                <a:latin typeface="+mn-lt"/>
              </a:defRPr>
            </a:lvl5pPr>
            <a:lvl6pPr marL="2794000" indent="-5080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+mn-lt"/>
              </a:defRPr>
            </a:lvl6pPr>
            <a:lvl7pPr marL="3251200" indent="-5080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+mn-lt"/>
              </a:defRPr>
            </a:lvl7pPr>
            <a:lvl8pPr marL="3708400" indent="-5080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+mn-lt"/>
              </a:defRPr>
            </a:lvl8pPr>
            <a:lvl9pPr marL="4165600" indent="-5080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/>
              <a:t>module design starts on wafer level</a:t>
            </a:r>
          </a:p>
          <a:p>
            <a:pPr marL="0" indent="0">
              <a:buNone/>
            </a:pPr>
            <a:endParaRPr lang="en-US" kern="0" dirty="0"/>
          </a:p>
          <a:p>
            <a:r>
              <a:rPr lang="en-US" kern="0" dirty="0"/>
              <a:t>module is one piece of silicon</a:t>
            </a:r>
          </a:p>
          <a:p>
            <a:pPr lvl="1"/>
            <a:r>
              <a:rPr lang="en-US" kern="0" dirty="0"/>
              <a:t>Sensitive area (APS)</a:t>
            </a:r>
          </a:p>
          <a:p>
            <a:pPr lvl="1"/>
            <a:r>
              <a:rPr lang="en-US" kern="0" dirty="0"/>
              <a:t>High density interconnect  (HDI)</a:t>
            </a:r>
          </a:p>
          <a:p>
            <a:pPr marL="0" indent="0">
              <a:buNone/>
            </a:pPr>
            <a:endParaRPr lang="en-US" kern="0" dirty="0"/>
          </a:p>
          <a:p>
            <a:r>
              <a:rPr lang="en-US" kern="0" dirty="0"/>
              <a:t>HDI as board for non-sensor parts</a:t>
            </a:r>
          </a:p>
          <a:p>
            <a:pPr lvl="1"/>
            <a:r>
              <a:rPr lang="en-US" kern="0" dirty="0"/>
              <a:t>UMC 180, TSMC 65, IBM/AMS/TSI 180</a:t>
            </a:r>
          </a:p>
          <a:p>
            <a:pPr lvl="1"/>
            <a:r>
              <a:rPr lang="en-US" kern="0" dirty="0"/>
              <a:t>Passive components </a:t>
            </a:r>
          </a:p>
          <a:p>
            <a:pPr lvl="1"/>
            <a:r>
              <a:rPr lang="en-US" kern="0" dirty="0"/>
              <a:t>On-module solder interconnect</a:t>
            </a:r>
          </a:p>
          <a:p>
            <a:pPr lvl="1"/>
            <a:endParaRPr lang="en-US" kern="0" dirty="0"/>
          </a:p>
          <a:p>
            <a:r>
              <a:rPr lang="en-US" kern="0" dirty="0"/>
              <a:t>Off-module interconnect with flex</a:t>
            </a:r>
          </a:p>
          <a:p>
            <a:pPr lvl="1"/>
            <a:r>
              <a:rPr lang="en-US" kern="0" dirty="0"/>
              <a:t>Solder and wire bonds</a:t>
            </a:r>
          </a:p>
          <a:p>
            <a:pPr lvl="1"/>
            <a:endParaRPr lang="en-US" kern="0" dirty="0"/>
          </a:p>
          <a:p>
            <a:r>
              <a:rPr lang="en-US" kern="0" dirty="0"/>
              <a:t>“MCM-D”, “2.5 D”, “SoC” ... We call it ASM</a:t>
            </a:r>
          </a:p>
          <a:p>
            <a:endParaRPr lang="en-US" kern="0" dirty="0"/>
          </a:p>
          <a:p>
            <a:pPr marL="0" indent="0" algn="ctr">
              <a:buNone/>
            </a:pPr>
            <a:r>
              <a:rPr lang="en-US" b="1" i="1" kern="0" dirty="0"/>
              <a:t>All-Silicon Module</a:t>
            </a:r>
          </a:p>
        </p:txBody>
      </p:sp>
      <p:sp>
        <p:nvSpPr>
          <p:cNvPr id="11" name="Date Placeholder 2">
            <a:extLst>
              <a:ext uri="{FF2B5EF4-FFF2-40B4-BE49-F238E27FC236}">
                <a16:creationId xmlns:a16="http://schemas.microsoft.com/office/drawing/2014/main" id="{9690C067-04AB-5301-600C-C1C844434E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8825" y="6658578"/>
            <a:ext cx="4415367" cy="188912"/>
          </a:xfrm>
        </p:spPr>
        <p:txBody>
          <a:bodyPr/>
          <a:lstStyle/>
          <a:p>
            <a:pPr>
              <a:defRPr/>
            </a:pPr>
            <a:r>
              <a:rPr lang="de-DE" dirty="0"/>
              <a:t>DRD7.6b Workshop, </a:t>
            </a:r>
            <a:r>
              <a:rPr lang="de-DE" dirty="0" smtClean="0"/>
              <a:t>CERN, </a:t>
            </a:r>
            <a:r>
              <a:rPr lang="de-DE" dirty="0"/>
              <a:t>September 2025</a:t>
            </a:r>
          </a:p>
        </p:txBody>
      </p:sp>
      <p:sp>
        <p:nvSpPr>
          <p:cNvPr id="12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8723727" y="6666516"/>
            <a:ext cx="3395133" cy="1809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Christopher Roth, </a:t>
            </a:r>
            <a:r>
              <a:rPr lang="de-DE" dirty="0"/>
              <a:t>MPG Halbleiterlabor</a:t>
            </a:r>
          </a:p>
        </p:txBody>
      </p:sp>
    </p:spTree>
    <p:extLst>
      <p:ext uri="{BB962C8B-B14F-4D97-AF65-F5344CB8AC3E}">
        <p14:creationId xmlns:p14="http://schemas.microsoft.com/office/powerpoint/2010/main" val="337520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DEPFET all-silicon module for Belle II PXD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852D20-2352-4749-B7C5-DD441254C40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7" name="Picture 2" descr="D:\Laci\1-Conferences-Talks\Pixel2014\Belle-Module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7387" y="1119429"/>
            <a:ext cx="3506684" cy="449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Laci\SeafileShare\PXD\Pics\Ladder-Module-Showcase\W44_OF1-propaganda-2.jpg">
            <a:extLst>
              <a:ext uri="{FF2B5EF4-FFF2-40B4-BE49-F238E27FC236}">
                <a16:creationId xmlns:a16="http://schemas.microsoft.com/office/drawing/2014/main" id="{91C2C357-BF50-6586-7A6B-2BE12A33D4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7378330" y="1201315"/>
            <a:ext cx="4687551" cy="4754257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21">
            <a:extLst>
              <a:ext uri="{FF2B5EF4-FFF2-40B4-BE49-F238E27FC236}">
                <a16:creationId xmlns:a16="http://schemas.microsoft.com/office/drawing/2014/main" id="{3F8E771E-DCC5-3887-D38B-3445205F51CF}"/>
              </a:ext>
            </a:extLst>
          </p:cNvPr>
          <p:cNvSpPr txBox="1"/>
          <p:nvPr/>
        </p:nvSpPr>
        <p:spPr>
          <a:xfrm>
            <a:off x="9722106" y="4437112"/>
            <a:ext cx="2226849" cy="99894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en-US" dirty="0">
                <a:latin typeface="+mn-lt"/>
              </a:rPr>
              <a:t>x-ray picture of fully assembled module</a:t>
            </a:r>
          </a:p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en-US" dirty="0">
                <a:latin typeface="+mn-lt"/>
              </a:rPr>
              <a:t>0.21% of X</a:t>
            </a:r>
            <a:r>
              <a:rPr lang="en-US" baseline="-25000" dirty="0">
                <a:latin typeface="+mn-lt"/>
              </a:rPr>
              <a:t>0</a:t>
            </a:r>
          </a:p>
          <a:p>
            <a:pPr>
              <a:spcBef>
                <a:spcPts val="100"/>
              </a:spcBef>
              <a:spcAft>
                <a:spcPts val="100"/>
              </a:spcAft>
            </a:pPr>
            <a:endParaRPr lang="en-US" dirty="0">
              <a:latin typeface="+mn-lt"/>
            </a:endParaRPr>
          </a:p>
          <a:p>
            <a:pPr>
              <a:spcBef>
                <a:spcPts val="100"/>
              </a:spcBef>
              <a:spcAft>
                <a:spcPts val="100"/>
              </a:spcAft>
            </a:pPr>
            <a:endParaRPr lang="en-US" dirty="0">
              <a:latin typeface="+mn-lt"/>
            </a:endParaRPr>
          </a:p>
        </p:txBody>
      </p:sp>
      <p:sp>
        <p:nvSpPr>
          <p:cNvPr id="16" name="Inhaltsplatzhalter 5">
            <a:extLst>
              <a:ext uri="{FF2B5EF4-FFF2-40B4-BE49-F238E27FC236}">
                <a16:creationId xmlns:a16="http://schemas.microsoft.com/office/drawing/2014/main" id="{C0FF1A12-ECA6-FAA5-81AD-00975DB5C3C8}"/>
              </a:ext>
            </a:extLst>
          </p:cNvPr>
          <p:cNvSpPr txBox="1">
            <a:spLocks/>
          </p:cNvSpPr>
          <p:nvPr/>
        </p:nvSpPr>
        <p:spPr bwMode="auto">
          <a:xfrm>
            <a:off x="623392" y="1275223"/>
            <a:ext cx="4223632" cy="4886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57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3" panose="05040102010807070707" pitchFamily="18" charset="2"/>
              <a:buChar char="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5963" indent="-355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3" panose="05040102010807070707" pitchFamily="18" charset="2"/>
              <a:buChar char=""/>
              <a:defRPr sz="1400">
                <a:solidFill>
                  <a:schemeClr val="tx1"/>
                </a:solidFill>
                <a:latin typeface="+mn-lt"/>
              </a:defRPr>
            </a:lvl2pPr>
            <a:lvl3pPr marL="1254125" indent="-355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anose="05040102010807070707" pitchFamily="18" charset="2"/>
              <a:buChar char=""/>
              <a:defRPr sz="1400">
                <a:solidFill>
                  <a:schemeClr val="tx1"/>
                </a:solidFill>
                <a:latin typeface="+mn-lt"/>
              </a:defRPr>
            </a:lvl3pPr>
            <a:lvl4pPr marL="1793875" indent="-355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anose="05040102010807070707" pitchFamily="18" charset="2"/>
              <a:buChar char=""/>
              <a:defRPr sz="1400">
                <a:solidFill>
                  <a:schemeClr val="tx1"/>
                </a:solidFill>
                <a:latin typeface="+mn-lt"/>
              </a:defRPr>
            </a:lvl4pPr>
            <a:lvl5pPr marL="2332038" indent="-3603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anose="05040102010807070707" pitchFamily="18" charset="2"/>
              <a:buChar char=""/>
              <a:defRPr sz="1400">
                <a:solidFill>
                  <a:schemeClr val="tx1"/>
                </a:solidFill>
                <a:latin typeface="+mn-lt"/>
              </a:defRPr>
            </a:lvl5pPr>
            <a:lvl6pPr marL="2794000" indent="-5080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+mn-lt"/>
              </a:defRPr>
            </a:lvl6pPr>
            <a:lvl7pPr marL="3251200" indent="-5080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+mn-lt"/>
              </a:defRPr>
            </a:lvl7pPr>
            <a:lvl8pPr marL="3708400" indent="-5080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+mn-lt"/>
              </a:defRPr>
            </a:lvl8pPr>
            <a:lvl9pPr marL="4165600" indent="-5080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/>
              <a:t>module design starts on wafer level</a:t>
            </a:r>
          </a:p>
          <a:p>
            <a:pPr marL="0" indent="0">
              <a:buNone/>
            </a:pPr>
            <a:endParaRPr lang="en-US" kern="0" dirty="0"/>
          </a:p>
          <a:p>
            <a:r>
              <a:rPr lang="en-US" kern="0" dirty="0"/>
              <a:t>module is one piece of silicon</a:t>
            </a:r>
          </a:p>
          <a:p>
            <a:pPr lvl="1"/>
            <a:r>
              <a:rPr lang="en-US" kern="0" dirty="0"/>
              <a:t>Sensitive area (APS)</a:t>
            </a:r>
          </a:p>
          <a:p>
            <a:pPr lvl="1"/>
            <a:r>
              <a:rPr lang="en-US" kern="0" dirty="0"/>
              <a:t>High density interconnect  (HDI)</a:t>
            </a:r>
          </a:p>
          <a:p>
            <a:pPr marL="0" indent="0">
              <a:buNone/>
            </a:pPr>
            <a:endParaRPr lang="en-US" kern="0" dirty="0"/>
          </a:p>
          <a:p>
            <a:r>
              <a:rPr lang="en-US" kern="0" dirty="0"/>
              <a:t>HDI as board for non-sensor parts</a:t>
            </a:r>
          </a:p>
          <a:p>
            <a:pPr lvl="1"/>
            <a:r>
              <a:rPr lang="en-US" kern="0" dirty="0"/>
              <a:t>UMC 180, TSMC 65, IBM/AMS/TSI 180</a:t>
            </a:r>
          </a:p>
          <a:p>
            <a:pPr lvl="1"/>
            <a:r>
              <a:rPr lang="en-US" kern="0" dirty="0"/>
              <a:t>Passive components </a:t>
            </a:r>
          </a:p>
          <a:p>
            <a:pPr lvl="1"/>
            <a:r>
              <a:rPr lang="en-US" kern="0" dirty="0"/>
              <a:t>On-module solder interconnect</a:t>
            </a:r>
          </a:p>
          <a:p>
            <a:pPr lvl="1"/>
            <a:endParaRPr lang="en-US" kern="0" dirty="0"/>
          </a:p>
          <a:p>
            <a:r>
              <a:rPr lang="en-US" kern="0" dirty="0"/>
              <a:t>Off-module interconnect with flex</a:t>
            </a:r>
          </a:p>
          <a:p>
            <a:pPr lvl="1"/>
            <a:r>
              <a:rPr lang="en-US" kern="0" dirty="0"/>
              <a:t>Solder and wire bonds</a:t>
            </a:r>
          </a:p>
          <a:p>
            <a:pPr lvl="1"/>
            <a:endParaRPr lang="en-US" kern="0" dirty="0"/>
          </a:p>
          <a:p>
            <a:r>
              <a:rPr lang="en-US" kern="0" dirty="0"/>
              <a:t>“MCM-D”, “2.5 D”, “SoC” ... We call it ASM</a:t>
            </a:r>
          </a:p>
          <a:p>
            <a:endParaRPr lang="en-US" kern="0" dirty="0"/>
          </a:p>
          <a:p>
            <a:pPr marL="0" indent="0" algn="ctr">
              <a:buNone/>
            </a:pPr>
            <a:r>
              <a:rPr lang="en-US" b="1" i="1" kern="0" dirty="0"/>
              <a:t>All-Silicon Module</a:t>
            </a:r>
          </a:p>
        </p:txBody>
      </p:sp>
      <p:sp>
        <p:nvSpPr>
          <p:cNvPr id="10" name="Date Placeholder 2">
            <a:extLst>
              <a:ext uri="{FF2B5EF4-FFF2-40B4-BE49-F238E27FC236}">
                <a16:creationId xmlns:a16="http://schemas.microsoft.com/office/drawing/2014/main" id="{9690C067-04AB-5301-600C-C1C844434E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8825" y="6658578"/>
            <a:ext cx="4415367" cy="188912"/>
          </a:xfrm>
        </p:spPr>
        <p:txBody>
          <a:bodyPr/>
          <a:lstStyle/>
          <a:p>
            <a:pPr>
              <a:defRPr/>
            </a:pPr>
            <a:r>
              <a:rPr lang="de-DE" dirty="0"/>
              <a:t>DRD7.6b Workshop, </a:t>
            </a:r>
            <a:r>
              <a:rPr lang="de-DE" dirty="0" smtClean="0"/>
              <a:t>CERN, </a:t>
            </a:r>
            <a:r>
              <a:rPr lang="de-DE" dirty="0"/>
              <a:t>September 2025</a:t>
            </a:r>
          </a:p>
        </p:txBody>
      </p:sp>
      <p:sp>
        <p:nvSpPr>
          <p:cNvPr id="11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8723727" y="6666516"/>
            <a:ext cx="3395133" cy="1809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Christopher Roth, </a:t>
            </a:r>
            <a:r>
              <a:rPr lang="de-DE" dirty="0"/>
              <a:t>MPG Halbleiterlabor</a:t>
            </a:r>
          </a:p>
        </p:txBody>
      </p:sp>
    </p:spTree>
    <p:extLst>
      <p:ext uri="{BB962C8B-B14F-4D97-AF65-F5344CB8AC3E}">
        <p14:creationId xmlns:p14="http://schemas.microsoft.com/office/powerpoint/2010/main" val="143226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make thin DEPFETS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852D20-2352-4749-B7C5-DD441254C40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7" name="Picture 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417" y="819762"/>
            <a:ext cx="2820416" cy="132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5626" y="1277889"/>
            <a:ext cx="2784793" cy="970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8555" y="1098344"/>
            <a:ext cx="2714697" cy="1052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9524" y="1316526"/>
            <a:ext cx="2798470" cy="893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C:\Users\Laci\Desktop\IMG_2773_crop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9616" y="2387666"/>
            <a:ext cx="2731805" cy="3813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34"/>
          <p:cNvSpPr txBox="1"/>
          <p:nvPr/>
        </p:nvSpPr>
        <p:spPr>
          <a:xfrm>
            <a:off x="8888679" y="3403542"/>
            <a:ext cx="3109315" cy="1830838"/>
          </a:xfrm>
          <a:prstGeom prst="rect">
            <a:avLst/>
          </a:prstGeom>
          <a:solidFill>
            <a:srgbClr val="7CA6A6"/>
          </a:solidFill>
          <a:ln>
            <a:noFill/>
          </a:ln>
          <a:effectLst>
            <a:outerShdw blurRad="50800" dist="50800" dir="5400000" algn="ctr" rotWithShape="0">
              <a:srgbClr val="000000">
                <a:alpha val="51000"/>
              </a:srgbClr>
            </a:outerShdw>
          </a:effectLst>
        </p:spPr>
        <p:txBody>
          <a:bodyPr wrap="square"/>
          <a:lstStyle/>
          <a:p>
            <a:pPr marL="285750" indent="-285750" algn="l"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  <a:defRPr/>
            </a:pPr>
            <a:r>
              <a:rPr lang="en-US" sz="1400" dirty="0">
                <a:solidFill>
                  <a:schemeClr val="bg1"/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thickness of the sensitive area is an (almost) free parameter</a:t>
            </a:r>
          </a:p>
          <a:p>
            <a:pPr algn="l">
              <a:spcBef>
                <a:spcPts val="300"/>
              </a:spcBef>
              <a:spcAft>
                <a:spcPts val="300"/>
              </a:spcAft>
              <a:defRPr/>
            </a:pPr>
            <a:endParaRPr lang="en-US" sz="1400" dirty="0">
              <a:solidFill>
                <a:schemeClr val="bg1"/>
              </a:solidFill>
              <a:latin typeface="Segoe UI Symbol" panose="020B0502040204020203" pitchFamily="34" charset="0"/>
              <a:ea typeface="Segoe UI Symbol" panose="020B0502040204020203" pitchFamily="34" charset="0"/>
            </a:endParaRPr>
          </a:p>
          <a:p>
            <a:pPr marL="285750" indent="-285750" algn="l"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  <a:defRPr/>
            </a:pPr>
            <a:r>
              <a:rPr lang="en-US" sz="1400" dirty="0">
                <a:solidFill>
                  <a:schemeClr val="bg1"/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thin area supported by a monolithically integrated silicon frame</a:t>
            </a:r>
          </a:p>
          <a:p>
            <a:pPr>
              <a:spcAft>
                <a:spcPts val="300"/>
              </a:spcAft>
              <a:defRPr/>
            </a:pPr>
            <a:endParaRPr lang="en-US" sz="1200" dirty="0">
              <a:solidFill>
                <a:schemeClr val="bg1"/>
              </a:solidFill>
              <a:latin typeface="Segoe UI Symbol" panose="020B0502040204020203" pitchFamily="34" charset="0"/>
              <a:ea typeface="Segoe UI Symbol" panose="020B0502040204020203" pitchFamily="34" charset="0"/>
            </a:endParaRPr>
          </a:p>
        </p:txBody>
      </p:sp>
      <p:pic>
        <p:nvPicPr>
          <p:cNvPr id="14" name="Picture 4" descr="D:\Laci\2-PROJECTS\Belle-II\PXD9\Material-prototype\Icemos-etched-edge\SEM-SOI-Wafer-Defekte\Kante_flat-rechts_01.tif">
            <a:extLst>
              <a:ext uri="{FF2B5EF4-FFF2-40B4-BE49-F238E27FC236}">
                <a16:creationId xmlns:a16="http://schemas.microsoft.com/office/drawing/2014/main" id="{7EE6AC27-0345-D67E-167E-58984F4917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404" y="2387666"/>
            <a:ext cx="5084858" cy="3813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Date Placeholder 2">
            <a:extLst>
              <a:ext uri="{FF2B5EF4-FFF2-40B4-BE49-F238E27FC236}">
                <a16:creationId xmlns:a16="http://schemas.microsoft.com/office/drawing/2014/main" id="{9690C067-04AB-5301-600C-C1C844434E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8825" y="6658578"/>
            <a:ext cx="4415367" cy="188912"/>
          </a:xfrm>
        </p:spPr>
        <p:txBody>
          <a:bodyPr/>
          <a:lstStyle/>
          <a:p>
            <a:pPr>
              <a:defRPr/>
            </a:pPr>
            <a:r>
              <a:rPr lang="de-DE" dirty="0"/>
              <a:t>DRD7.6b Workshop, </a:t>
            </a:r>
            <a:r>
              <a:rPr lang="de-DE" dirty="0" smtClean="0"/>
              <a:t>CERN, </a:t>
            </a:r>
            <a:r>
              <a:rPr lang="de-DE" dirty="0"/>
              <a:t>September 2025</a:t>
            </a:r>
          </a:p>
        </p:txBody>
      </p:sp>
      <p:sp>
        <p:nvSpPr>
          <p:cNvPr id="16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8723727" y="6666516"/>
            <a:ext cx="3395133" cy="18097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Christopher Roth, </a:t>
            </a:r>
            <a:r>
              <a:rPr lang="de-DE" dirty="0"/>
              <a:t>MPG Halbleiterlabor</a:t>
            </a:r>
          </a:p>
        </p:txBody>
      </p:sp>
    </p:spTree>
    <p:extLst>
      <p:ext uri="{BB962C8B-B14F-4D97-AF65-F5344CB8AC3E}">
        <p14:creationId xmlns:p14="http://schemas.microsoft.com/office/powerpoint/2010/main" val="104298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Benutzerdefinier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CC"/>
      </a:hlink>
      <a:folHlink>
        <a:srgbClr val="2D2DB9"/>
      </a:folHlink>
    </a:clrScheme>
    <a:fontScheme name="Benutzerdefiniert 1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85000"/>
          </a:schemeClr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  <a:txDef>
      <a:spPr>
        <a:noFill/>
        <a:ln>
          <a:noFill/>
        </a:ln>
      </a:spPr>
      <a:bodyPr wrap="none" rtlCol="0">
        <a:noAutofit/>
      </a:bodyPr>
      <a:lstStyle>
        <a:defPPr>
          <a:spcBef>
            <a:spcPts val="100"/>
          </a:spcBef>
          <a:spcAft>
            <a:spcPts val="100"/>
          </a:spcAft>
          <a:defRPr dirty="0" smtClean="0"/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1820</Words>
  <Application>Microsoft Office PowerPoint</Application>
  <PresentationFormat>Breitbild</PresentationFormat>
  <Paragraphs>392</Paragraphs>
  <Slides>20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35" baseType="lpstr">
      <vt:lpstr>AkayaTelivigala</vt:lpstr>
      <vt:lpstr>Arial</vt:lpstr>
      <vt:lpstr>Ayuthaya</vt:lpstr>
      <vt:lpstr>Bradley Hand</vt:lpstr>
      <vt:lpstr>Courier New</vt:lpstr>
      <vt:lpstr>Hubballi</vt:lpstr>
      <vt:lpstr>Noteworthy Light</vt:lpstr>
      <vt:lpstr>Roboto Light</vt:lpstr>
      <vt:lpstr>Segoe UI</vt:lpstr>
      <vt:lpstr>Segoe UI Symbol</vt:lpstr>
      <vt:lpstr>Tahoma</vt:lpstr>
      <vt:lpstr>Times New Roman</vt:lpstr>
      <vt:lpstr>Wingdings</vt:lpstr>
      <vt:lpstr>Wingdings 3</vt:lpstr>
      <vt:lpstr>default</vt:lpstr>
      <vt:lpstr>PowerPoint-Präsentation</vt:lpstr>
      <vt:lpstr>The Semiconductor Lab of the Max Planck Society – MPG HLL</vt:lpstr>
      <vt:lpstr>A selection of large detector projects - past and present</vt:lpstr>
      <vt:lpstr>Inside HLL – 1500 m2 lab space</vt:lpstr>
      <vt:lpstr>Post-processing and interconncet capabilities</vt:lpstr>
      <vt:lpstr>A few pictures from past projects  </vt:lpstr>
      <vt:lpstr>the DEPFET all-silicon module for Belle II PXD</vt:lpstr>
      <vt:lpstr>the DEPFET all-silicon module for Belle II PXD</vt:lpstr>
      <vt:lpstr>how to make thin DEPFETS</vt:lpstr>
      <vt:lpstr>module assembly overview</vt:lpstr>
      <vt:lpstr>SMD assembly</vt:lpstr>
      <vt:lpstr>Process qualification</vt:lpstr>
      <vt:lpstr>The way forward: overview</vt:lpstr>
      <vt:lpstr>PowerPoint-Präsentation</vt:lpstr>
      <vt:lpstr>heterogenous integration</vt:lpstr>
      <vt:lpstr>the next steps – more realistic</vt:lpstr>
      <vt:lpstr>Interposer Process sequence I</vt:lpstr>
      <vt:lpstr>Interposer Process sequence II</vt:lpstr>
      <vt:lpstr>Interposer Process sequence III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Talk</dc:title>
  <dc:creator>Laci</dc:creator>
  <cp:lastModifiedBy>Christopher Roth</cp:lastModifiedBy>
  <cp:revision>1676</cp:revision>
  <cp:lastPrinted>2017-07-28T11:27:01Z</cp:lastPrinted>
  <dcterms:created xsi:type="dcterms:W3CDTF">2000-08-08T15:04:12Z</dcterms:created>
  <dcterms:modified xsi:type="dcterms:W3CDTF">2025-09-23T08:40:52Z</dcterms:modified>
</cp:coreProperties>
</file>