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"/>
  </p:notesMasterIdLst>
  <p:handoutMasterIdLst>
    <p:handoutMasterId r:id="rId4"/>
  </p:handoutMasterIdLst>
  <p:sldIdLst>
    <p:sldId id="55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00FE"/>
    <a:srgbClr val="318F67"/>
    <a:srgbClr val="000000"/>
    <a:srgbClr val="E7F1EB"/>
    <a:srgbClr val="EEF6F2"/>
    <a:srgbClr val="40BA86"/>
    <a:srgbClr val="D2E6DB"/>
    <a:srgbClr val="60C99C"/>
    <a:srgbClr val="F28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8" autoAdjust="0"/>
    <p:restoredTop sz="97949" autoAdjust="0"/>
  </p:normalViewPr>
  <p:slideViewPr>
    <p:cSldViewPr snapToGrid="0" snapToObjects="1">
      <p:cViewPr varScale="1">
        <p:scale>
          <a:sx n="212" d="100"/>
          <a:sy n="212" d="100"/>
        </p:scale>
        <p:origin x="1192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CB263-64B9-674B-9E86-D3D1800A445C}" type="datetimeFigureOut">
              <a:rPr lang="en-US" smtClean="0"/>
              <a:t>9/29/25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B0D76-FE61-754E-994F-B07FB3E10F0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748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A8440-EA5D-5145-8130-DBB449910215}" type="datetimeFigureOut">
              <a:rPr lang="en-US" smtClean="0"/>
              <a:t>9/29/25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693ED-B1D4-0742-A4D1-E8DFFB13D73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5128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651" y="153095"/>
            <a:ext cx="10058400" cy="95358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9975" y="6423355"/>
            <a:ext cx="1312025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4CE482DC-2269-4F26-9D2A-7E44B1A4CD8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63286" y="6459785"/>
            <a:ext cx="3406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33461" y="6459785"/>
            <a:ext cx="4375528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GB"/>
              <a:t>Report from IPHC    -      WP 7.6a report    -   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32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088439" cy="547949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885" y="980362"/>
            <a:ext cx="5776196" cy="548181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990600"/>
            <a:ext cx="12192000" cy="2667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0" y="3657600"/>
            <a:ext cx="12192000" cy="2819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1444" y="982684"/>
            <a:ext cx="6088439" cy="273841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885" y="980362"/>
            <a:ext cx="5776196" cy="27407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0" y="3733800"/>
            <a:ext cx="6299200" cy="2743200"/>
          </a:xfrm>
        </p:spPr>
        <p:txBody>
          <a:bodyPr/>
          <a:lstStyle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6"/>
          </p:nvPr>
        </p:nvSpPr>
        <p:spPr>
          <a:xfrm>
            <a:off x="6197600" y="3733800"/>
            <a:ext cx="5892800" cy="2743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28084" y="801688"/>
            <a:ext cx="11707283" cy="19288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28085" y="2730501"/>
            <a:ext cx="5750983" cy="37322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79067" y="2730501"/>
            <a:ext cx="5956300" cy="37322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28085" y="939800"/>
            <a:ext cx="4802716" cy="55223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130801" y="939800"/>
            <a:ext cx="6904567" cy="2946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130801" y="3886201"/>
            <a:ext cx="6904567" cy="2576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7112725" y="939800"/>
            <a:ext cx="4802716" cy="55223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1446" y="939800"/>
            <a:ext cx="6904567" cy="2946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81446" y="3886201"/>
            <a:ext cx="6904567" cy="25765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445" y="895351"/>
            <a:ext cx="6011921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u="none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1445" y="1552574"/>
            <a:ext cx="6011920" cy="49096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912813"/>
            <a:ext cx="58462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0" u="none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65275"/>
            <a:ext cx="5389033" cy="48969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Report from IPHC    -      WP 7.6a report    -    September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359" y="60472"/>
            <a:ext cx="10551583" cy="7407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360" y="997804"/>
            <a:ext cx="11708395" cy="5373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sz="800" dirty="0">
                <a:latin typeface="Century Gothic" panose="020B0502020202020204" pitchFamily="34" charset="0"/>
              </a:rPr>
              <a:t>Eight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445" y="6462177"/>
            <a:ext cx="10564048" cy="350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/>
              <a:t>Report from IPHC    -      WP 7.6a report    -    September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8379" y="6371468"/>
            <a:ext cx="927376" cy="4255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Arial Black"/>
                <a:cs typeface="Arial Black"/>
              </a:defRPr>
            </a:lvl1pPr>
          </a:lstStyle>
          <a:p>
            <a:fld id="{D35DC7E5-8179-4715-92E3-7D6CC7BB2B40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27360" y="801265"/>
            <a:ext cx="11864640" cy="1588"/>
          </a:xfrm>
          <a:prstGeom prst="line">
            <a:avLst/>
          </a:prstGeom>
          <a:ln w="158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459794"/>
            <a:ext cx="11108379" cy="2382"/>
          </a:xfrm>
          <a:prstGeom prst="line">
            <a:avLst/>
          </a:prstGeom>
          <a:ln w="1587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5A4FF7DA-9BDB-3ED9-7137-8C37BB2717E8}"/>
              </a:ext>
            </a:extLst>
          </p:cNvPr>
          <p:cNvSpPr txBox="1"/>
          <p:nvPr userDrawn="1"/>
        </p:nvSpPr>
        <p:spPr>
          <a:xfrm>
            <a:off x="11035187" y="115499"/>
            <a:ext cx="1156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/>
                <a:cs typeface="Century Gothic"/>
              </a:rPr>
              <a:t>DRD7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705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707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0" kern="1200">
          <a:solidFill>
            <a:schemeClr val="tx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20000"/>
        <a:buFont typeface="Wingdings" charset="2"/>
        <a:buChar char="§"/>
        <a:defRPr sz="2000" u="sng" kern="1200">
          <a:solidFill>
            <a:schemeClr val="accent1">
              <a:lumMod val="7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  <a:latin typeface="Century Gothic"/>
          <a:ea typeface="+mn-ea"/>
          <a:cs typeface="Century Gothic"/>
        </a:defRPr>
      </a:lvl1pPr>
      <a:lvl2pPr marL="450850" indent="-177800" algn="l" defTabSz="457200" rtl="0" eaLnBrk="1" latinLnBrk="0" hangingPunct="1">
        <a:spcBef>
          <a:spcPct val="20000"/>
        </a:spcBef>
        <a:buSzPct val="110000"/>
        <a:buFont typeface="Arial"/>
        <a:buChar char="•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627063" indent="-160338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4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3pPr>
      <a:lvl4pPr marL="893763" indent="-166688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2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4pPr>
      <a:lvl5pPr marL="1077913" indent="-228600" algn="l" defTabSz="457200" rtl="0" eaLnBrk="1" latinLnBrk="0" hangingPunct="1">
        <a:spcBef>
          <a:spcPct val="20000"/>
        </a:spcBef>
        <a:buSzPct val="120000"/>
        <a:buFont typeface="Lucida Grande"/>
        <a:buChar char="-"/>
        <a:defRPr sz="1200" kern="1200">
          <a:solidFill>
            <a:schemeClr val="tx1">
              <a:lumMod val="75000"/>
              <a:lumOff val="25000"/>
            </a:schemeClr>
          </a:solidFill>
          <a:latin typeface="Century Gothic"/>
          <a:ea typeface="+mn-ea"/>
          <a:cs typeface="Century Gothic"/>
        </a:defRPr>
      </a:lvl5pPr>
      <a:lvl6pPr marL="1155700" indent="-134938" algn="l" defTabSz="457200" rtl="0" eaLnBrk="1" latinLnBrk="0" hangingPunct="1">
        <a:spcBef>
          <a:spcPct val="20000"/>
        </a:spcBef>
        <a:buFont typeface="Arial"/>
        <a:buChar char="•"/>
        <a:tabLst/>
        <a:defRPr sz="1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6pPr>
      <a:lvl7pPr marL="1341438" indent="-165100" algn="l" defTabSz="457200" rtl="0" eaLnBrk="1" latinLnBrk="0" hangingPunct="1">
        <a:spcBef>
          <a:spcPct val="20000"/>
        </a:spcBef>
        <a:buFont typeface="Arial"/>
        <a:buChar char="•"/>
        <a:tabLst/>
        <a:defRPr sz="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582781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3B37A-E7EC-D323-B083-3A1E0078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TJ 180 nm activities within WP 7.6a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434281-AD41-7C6B-7DC0-DC8B524CA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997804"/>
            <a:ext cx="11349955" cy="537366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Design support</a:t>
            </a:r>
          </a:p>
          <a:p>
            <a:pPr lvl="4"/>
            <a:endParaRPr lang="en-US" sz="600" dirty="0"/>
          </a:p>
          <a:p>
            <a:pPr lvl="1"/>
            <a:r>
              <a:rPr lang="en-US" dirty="0"/>
              <a:t>Digital on top flow available</a:t>
            </a:r>
            <a:endParaRPr lang="en-US" sz="600" dirty="0"/>
          </a:p>
          <a:p>
            <a:pPr lvl="1"/>
            <a:r>
              <a:rPr lang="en-US" dirty="0"/>
              <a:t>Many IPs already existing from past projects (STFC, IPHC/CPPM, CERN,) =&gt; documentation to be discussed</a:t>
            </a:r>
          </a:p>
          <a:p>
            <a:pPr lvl="1"/>
            <a:r>
              <a:rPr lang="en-US" dirty="0"/>
              <a:t>IP under development : fast </a:t>
            </a:r>
            <a:r>
              <a:rPr lang="en-US"/>
              <a:t>ADC-12bits (IN2P3 APC, LPSC, IPHC)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Legal matters</a:t>
            </a:r>
          </a:p>
          <a:p>
            <a:pPr lvl="6"/>
            <a:endParaRPr lang="en-US" dirty="0"/>
          </a:p>
          <a:p>
            <a:pPr lvl="1"/>
            <a:r>
              <a:rPr lang="en-US" dirty="0"/>
              <a:t>Export license for chips established on individual basis (rules get stricter)</a:t>
            </a:r>
          </a:p>
          <a:p>
            <a:pPr lvl="1"/>
            <a:endParaRPr lang="en-US" dirty="0"/>
          </a:p>
          <a:p>
            <a:r>
              <a:rPr lang="en-US" dirty="0"/>
              <a:t>Wafer dicing </a:t>
            </a:r>
          </a:p>
          <a:p>
            <a:pPr lvl="6"/>
            <a:endParaRPr lang="en-US" sz="400" dirty="0"/>
          </a:p>
          <a:p>
            <a:pPr lvl="1"/>
            <a:r>
              <a:rPr lang="en-US" dirty="0"/>
              <a:t>Outsourced to </a:t>
            </a:r>
            <a:r>
              <a:rPr lang="en-US" dirty="0" err="1"/>
              <a:t>MicroPacks</a:t>
            </a:r>
            <a:r>
              <a:rPr lang="en-US" dirty="0"/>
              <a:t> platform in France </a:t>
            </a:r>
          </a:p>
          <a:p>
            <a:pPr lvl="1"/>
            <a:endParaRPr lang="en-US" dirty="0"/>
          </a:p>
          <a:p>
            <a:r>
              <a:rPr lang="en-US" dirty="0"/>
              <a:t>Foundry submissions</a:t>
            </a:r>
          </a:p>
          <a:p>
            <a:pPr lvl="4"/>
            <a:endParaRPr lang="en-US" sz="400" dirty="0"/>
          </a:p>
          <a:p>
            <a:pPr lvl="1"/>
            <a:r>
              <a:rPr lang="en-US" dirty="0"/>
              <a:t>ER Fall 2025: multi-project ER (QUARTIPIC-2) for various R&amp;Ds, T/O in the coming weeks</a:t>
            </a:r>
          </a:p>
          <a:p>
            <a:pPr lvl="1"/>
            <a:r>
              <a:rPr lang="en-US" dirty="0"/>
              <a:t>ER Dec. 2025: reticule-size sensor ER (OBELIX-1) for Belle II experiments</a:t>
            </a:r>
          </a:p>
          <a:p>
            <a:pPr lvl="1"/>
            <a:r>
              <a:rPr lang="en-US" dirty="0"/>
              <a:t>ER Dec. 2005: reticule-size sensor ER (MIMOSIS-3) for CBM experiments</a:t>
            </a:r>
          </a:p>
          <a:p>
            <a:pPr lvl="1"/>
            <a:r>
              <a:rPr lang="en-US" dirty="0"/>
              <a:t>Fall 2026: multi-project ER (QUARTIPIC-3) for various R&amp;Ds &lt;= area still available</a:t>
            </a:r>
          </a:p>
          <a:p>
            <a:pPr lvl="1"/>
            <a:endParaRPr lang="en-US" dirty="0"/>
          </a:p>
          <a:p>
            <a:r>
              <a:rPr lang="en-US" dirty="0"/>
              <a:t>CERN:</a:t>
            </a:r>
            <a:r>
              <a:rPr lang="en-US" u="none" dirty="0">
                <a:solidFill>
                  <a:schemeClr val="tx1"/>
                </a:solidFill>
                <a:effectLst/>
              </a:rPr>
              <a:t> </a:t>
            </a:r>
            <a:r>
              <a:rPr lang="en-US" sz="1700" u="none" dirty="0">
                <a:solidFill>
                  <a:schemeClr val="tx1"/>
                </a:solidFill>
                <a:effectLst/>
              </a:rPr>
              <a:t>specific TCAD simulation &amp; process modifications</a:t>
            </a:r>
            <a:endParaRPr lang="en-US" sz="15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68F213-A79C-91C0-7AF7-3E918654D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Report from IPHC (</a:t>
            </a:r>
            <a:r>
              <a:rPr lang="en-GB" dirty="0" err="1"/>
              <a:t>G.Bertolone</a:t>
            </a:r>
            <a:r>
              <a:rPr lang="en-GB" dirty="0"/>
              <a:t>)    -      WP 7.6a report    -    September 2025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D01E31-A9F1-E756-1506-D41BCB11D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C7E5-8179-4715-92E3-7D6CC7BB2B40}" type="slidenum">
              <a:rPr lang="en-US" smtClean="0"/>
              <a:pPr/>
              <a:t>1</a:t>
            </a:fld>
            <a:r>
              <a:rPr lang="en-US" dirty="0"/>
              <a:t>/1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20FBA68-274F-376D-374F-4912873C8297}"/>
              </a:ext>
            </a:extLst>
          </p:cNvPr>
          <p:cNvSpPr txBox="1"/>
          <p:nvPr/>
        </p:nvSpPr>
        <p:spPr>
          <a:xfrm rot="16200000">
            <a:off x="-168052" y="3174621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cs typeface="Century Gothic"/>
              </a:rPr>
              <a:t>IPHC</a:t>
            </a:r>
            <a:endParaRPr lang="en-GB" u="sng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14" name="Accolade ouvrante 13">
            <a:extLst>
              <a:ext uri="{FF2B5EF4-FFF2-40B4-BE49-F238E27FC236}">
                <a16:creationId xmlns:a16="http://schemas.microsoft.com/office/drawing/2014/main" id="{A0234D56-E706-363D-4066-970E4BF0BFD8}"/>
              </a:ext>
            </a:extLst>
          </p:cNvPr>
          <p:cNvSpPr/>
          <p:nvPr/>
        </p:nvSpPr>
        <p:spPr>
          <a:xfrm>
            <a:off x="405245" y="997527"/>
            <a:ext cx="436419" cy="4759037"/>
          </a:xfrm>
          <a:prstGeom prst="leftBrace">
            <a:avLst>
              <a:gd name="adj1" fmla="val 43889"/>
              <a:gd name="adj2" fmla="val 50000"/>
            </a:avLst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266525F0-8A98-3FF3-9FD0-55F5DF7BB922}"/>
              </a:ext>
            </a:extLst>
          </p:cNvPr>
          <p:cNvGrpSpPr>
            <a:grpSpLocks noChangeAspect="1"/>
          </p:cNvGrpSpPr>
          <p:nvPr/>
        </p:nvGrpSpPr>
        <p:grpSpPr>
          <a:xfrm>
            <a:off x="10338955" y="2202871"/>
            <a:ext cx="1492456" cy="1219673"/>
            <a:chOff x="1100138" y="979098"/>
            <a:chExt cx="6491782" cy="5305246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C723513B-6761-3B35-D7DA-76C7B7F79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00138" y="979098"/>
              <a:ext cx="6491782" cy="5305246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5FD0CC34-480D-520D-A4AB-79E9DEAE91DE}"/>
                </a:ext>
              </a:extLst>
            </p:cNvPr>
            <p:cNvSpPr txBox="1"/>
            <p:nvPr/>
          </p:nvSpPr>
          <p:spPr>
            <a:xfrm>
              <a:off x="1127885" y="1372866"/>
              <a:ext cx="1388947" cy="535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" dirty="0">
                  <a:latin typeface="Century Gothic"/>
                  <a:cs typeface="Century Gothic"/>
                </a:rPr>
                <a:t>Circular </a:t>
              </a:r>
              <a:r>
                <a:rPr lang="en-US" sz="200" dirty="0" err="1">
                  <a:latin typeface="Century Gothic"/>
                  <a:cs typeface="Century Gothic"/>
                </a:rPr>
                <a:t>ee</a:t>
              </a:r>
              <a:endParaRPr lang="en-US" sz="200" dirty="0">
                <a:latin typeface="Century Gothic"/>
                <a:cs typeface="Century Gothic"/>
              </a:endParaRP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925701C-12BD-B86B-C869-FA033FE27DDE}"/>
                </a:ext>
              </a:extLst>
            </p:cNvPr>
            <p:cNvSpPr txBox="1"/>
            <p:nvPr/>
          </p:nvSpPr>
          <p:spPr>
            <a:xfrm>
              <a:off x="2934694" y="1560178"/>
              <a:ext cx="780981" cy="8032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" dirty="0">
                  <a:latin typeface="Century Gothic"/>
                  <a:cs typeface="Century Gothic"/>
                </a:rPr>
                <a:t>Impact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9B0D68F9-955C-FAC9-B2C0-97C3C8AD7218}"/>
                </a:ext>
              </a:extLst>
            </p:cNvPr>
            <p:cNvSpPr txBox="1"/>
            <p:nvPr/>
          </p:nvSpPr>
          <p:spPr>
            <a:xfrm>
              <a:off x="5280151" y="4568946"/>
              <a:ext cx="1305276" cy="535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" dirty="0">
                  <a:latin typeface="Century Gothic"/>
                  <a:cs typeface="Century Gothic"/>
                </a:rPr>
                <a:t>PICMIC-1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2195E3F-1515-2589-90A9-768818EB3D35}"/>
                </a:ext>
              </a:extLst>
            </p:cNvPr>
            <p:cNvSpPr txBox="1"/>
            <p:nvPr/>
          </p:nvSpPr>
          <p:spPr>
            <a:xfrm rot="16200000">
              <a:off x="5618417" y="2539384"/>
              <a:ext cx="1005457" cy="4685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" dirty="0">
                  <a:latin typeface="Century Gothic"/>
                  <a:cs typeface="Century Gothic"/>
                </a:rPr>
                <a:t>CASSIA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F9D61B54-226D-EED7-2CC4-21EECE84F5B5}"/>
                </a:ext>
              </a:extLst>
            </p:cNvPr>
            <p:cNvSpPr txBox="1"/>
            <p:nvPr/>
          </p:nvSpPr>
          <p:spPr>
            <a:xfrm rot="16200000">
              <a:off x="6459398" y="2504078"/>
              <a:ext cx="1096097" cy="46856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" dirty="0" err="1">
                  <a:latin typeface="Century Gothic"/>
                  <a:cs typeface="Century Gothic"/>
                </a:rPr>
                <a:t>MiniMALTA</a:t>
              </a:r>
              <a:endParaRPr lang="en-US" sz="100" dirty="0">
                <a:latin typeface="Century Gothic"/>
                <a:cs typeface="Century Gothic"/>
              </a:endParaRP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86129DBB-17F7-A702-572D-6BB865179C27}"/>
                </a:ext>
              </a:extLst>
            </p:cNvPr>
            <p:cNvSpPr txBox="1"/>
            <p:nvPr/>
          </p:nvSpPr>
          <p:spPr>
            <a:xfrm>
              <a:off x="4249352" y="1678547"/>
              <a:ext cx="1144906" cy="46856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" dirty="0" err="1">
                  <a:latin typeface="Century Gothic"/>
                  <a:cs typeface="Century Gothic"/>
                </a:rPr>
                <a:t>MonoImager</a:t>
              </a:r>
              <a:endParaRPr lang="en-US" sz="100" dirty="0">
                <a:latin typeface="Century Gothic"/>
                <a:cs typeface="Century Gothic"/>
              </a:endParaRP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F14B937E-10E6-8768-16CB-4595D7C0D8D4}"/>
                </a:ext>
              </a:extLst>
            </p:cNvPr>
            <p:cNvSpPr txBox="1"/>
            <p:nvPr/>
          </p:nvSpPr>
          <p:spPr>
            <a:xfrm>
              <a:off x="5998453" y="1414771"/>
              <a:ext cx="1026371" cy="5354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" dirty="0" err="1">
                  <a:latin typeface="Century Gothic"/>
                  <a:cs typeface="Century Gothic"/>
                </a:rPr>
                <a:t>Chiplets</a:t>
              </a:r>
              <a:endParaRPr lang="en-US" sz="100" dirty="0">
                <a:latin typeface="Century Gothic"/>
                <a:cs typeface="Century Gothic"/>
              </a:endParaRPr>
            </a:p>
            <a:p>
              <a:pPr algn="ctr"/>
              <a:r>
                <a:rPr lang="en-US" sz="100" dirty="0">
                  <a:latin typeface="Century Gothic"/>
                  <a:cs typeface="Century Gothic"/>
                </a:rPr>
                <a:t>for R&amp;D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2A29FA4F-07CC-AEE9-D4EB-2AE61FBFF79F}"/>
                </a:ext>
              </a:extLst>
            </p:cNvPr>
            <p:cNvSpPr txBox="1"/>
            <p:nvPr/>
          </p:nvSpPr>
          <p:spPr>
            <a:xfrm>
              <a:off x="1973895" y="4008018"/>
              <a:ext cx="1709688" cy="6024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300" dirty="0">
                  <a:latin typeface="Century Gothic"/>
                  <a:cs typeface="Century Gothic"/>
                </a:rPr>
                <a:t>Circular </a:t>
              </a:r>
              <a:r>
                <a:rPr lang="en-US" sz="300" dirty="0" err="1">
                  <a:latin typeface="Century Gothic"/>
                  <a:cs typeface="Century Gothic"/>
                </a:rPr>
                <a:t>ee</a:t>
              </a:r>
              <a:endParaRPr lang="en-US" sz="300" dirty="0">
                <a:latin typeface="Century Gothic"/>
                <a:cs typeface="Century Gothic"/>
              </a:endParaRPr>
            </a:p>
          </p:txBody>
        </p:sp>
      </p:grpSp>
      <p:pic>
        <p:nvPicPr>
          <p:cNvPr id="36" name="Image 35">
            <a:extLst>
              <a:ext uri="{FF2B5EF4-FFF2-40B4-BE49-F238E27FC236}">
                <a16:creationId xmlns:a16="http://schemas.microsoft.com/office/drawing/2014/main" id="{1DC745D8-7D7E-0505-8D07-02FF449F0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4313" y="4842164"/>
            <a:ext cx="2134179" cy="1204595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9F5A16FD-5C3F-3764-8F2D-CC30BAFA0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55" y="3458364"/>
            <a:ext cx="2102082" cy="1312890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16BAC31A-EB7D-3542-17E4-040E2EC85419}"/>
              </a:ext>
            </a:extLst>
          </p:cNvPr>
          <p:cNvSpPr txBox="1"/>
          <p:nvPr/>
        </p:nvSpPr>
        <p:spPr>
          <a:xfrm>
            <a:off x="10380519" y="2687936"/>
            <a:ext cx="1340426" cy="30777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/>
                <a:cs typeface="Century Gothic"/>
              </a:rPr>
              <a:t>QUARTPIC-2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18B11B5-D77F-D3EB-4391-928CD74173CA}"/>
              </a:ext>
            </a:extLst>
          </p:cNvPr>
          <p:cNvSpPr txBox="1"/>
          <p:nvPr/>
        </p:nvSpPr>
        <p:spPr>
          <a:xfrm>
            <a:off x="10366664" y="3858646"/>
            <a:ext cx="1340426" cy="30777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/>
                <a:cs typeface="Century Gothic"/>
              </a:rPr>
              <a:t>OBELIX-1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912EF5A-6439-49CC-E2A1-81743BBFEDCC}"/>
              </a:ext>
            </a:extLst>
          </p:cNvPr>
          <p:cNvSpPr txBox="1"/>
          <p:nvPr/>
        </p:nvSpPr>
        <p:spPr>
          <a:xfrm>
            <a:off x="10373591" y="5143655"/>
            <a:ext cx="1340426" cy="30777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entury Gothic"/>
                <a:cs typeface="Century Gothic"/>
              </a:rPr>
              <a:t>MIMOSIS-3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867ACF4-42C1-13DA-B55A-C1F745591A09}"/>
              </a:ext>
            </a:extLst>
          </p:cNvPr>
          <p:cNvSpPr txBox="1"/>
          <p:nvPr/>
        </p:nvSpPr>
        <p:spPr>
          <a:xfrm>
            <a:off x="7880343" y="819807"/>
            <a:ext cx="4156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entury Gothic"/>
                <a:cs typeface="Century Gothic"/>
              </a:rPr>
              <a:t>Full report: </a:t>
            </a:r>
            <a:r>
              <a:rPr lang="en-GB" sz="1200" dirty="0">
                <a:latin typeface="Century Gothic"/>
                <a:cs typeface="Century Gothic"/>
                <a:hlinkClick r:id="rId5"/>
              </a:rPr>
              <a:t>https://indico.cern.ch/event/1582781/</a:t>
            </a:r>
            <a:r>
              <a:rPr lang="en-GB" sz="1200" dirty="0">
                <a:latin typeface="Century Gothic"/>
                <a:cs typeface="Century Gothic"/>
              </a:rPr>
              <a:t> </a:t>
            </a:r>
            <a:endParaRPr lang="en-GB" sz="16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7124026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Century Gothic"/>
            <a:cs typeface="Century Gothic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audot-VXDupgrade-Belle2" id="{D2C6360B-37FD-6745-A875-37CE61D7DB84}" vid="{92A9E2A8-31AC-0D4D-9C41-F3F4DAD7A2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14311</TotalTime>
  <Words>199</Words>
  <Application>Microsoft Macintosh PowerPoint</Application>
  <PresentationFormat>Grand écran</PresentationFormat>
  <Paragraphs>39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Calibri</vt:lpstr>
      <vt:lpstr>Century Gothic</vt:lpstr>
      <vt:lpstr>Lucida Grande</vt:lpstr>
      <vt:lpstr>Wingdings</vt:lpstr>
      <vt:lpstr>Default Theme</vt:lpstr>
      <vt:lpstr>TJ 180 nm activities within WP 7.6a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of the vertex detector of the Belle II experiment</dc:title>
  <dc:creator>Jerome Baudot</dc:creator>
  <cp:lastModifiedBy>grbertol</cp:lastModifiedBy>
  <cp:revision>488</cp:revision>
  <dcterms:created xsi:type="dcterms:W3CDTF">2020-09-15T07:15:12Z</dcterms:created>
  <dcterms:modified xsi:type="dcterms:W3CDTF">2025-09-29T13:04:22Z</dcterms:modified>
</cp:coreProperties>
</file>