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80" r:id="rId2"/>
    <p:sldId id="360" r:id="rId3"/>
    <p:sldId id="324" r:id="rId4"/>
    <p:sldId id="325" r:id="rId5"/>
    <p:sldId id="374" r:id="rId6"/>
    <p:sldId id="598" r:id="rId7"/>
    <p:sldId id="594" r:id="rId8"/>
    <p:sldId id="595" r:id="rId9"/>
    <p:sldId id="592" r:id="rId10"/>
    <p:sldId id="593" r:id="rId11"/>
    <p:sldId id="600" r:id="rId12"/>
    <p:sldId id="599" r:id="rId13"/>
    <p:sldId id="358" r:id="rId14"/>
    <p:sldId id="339" r:id="rId15"/>
    <p:sldId id="35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F41"/>
    <a:srgbClr val="0000FF"/>
    <a:srgbClr val="008000"/>
    <a:srgbClr val="0033A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3" autoAdjust="0"/>
    <p:restoredTop sz="95111" autoAdjust="0"/>
  </p:normalViewPr>
  <p:slideViewPr>
    <p:cSldViewPr snapToGrid="0">
      <p:cViewPr varScale="1">
        <p:scale>
          <a:sx n="112" d="100"/>
          <a:sy n="112" d="100"/>
        </p:scale>
        <p:origin x="706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C50E2-D7A2-468C-B672-8B2EBB513EBF}" type="datetimeFigureOut">
              <a:rPr lang="en-GB" smtClean="0"/>
              <a:t>22/09/2025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8C903-29FC-427B-A579-4C3CB3A79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413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90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511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15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3658-D7FA-1E4E-CD8E-D1532BB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0033A0"/>
                </a:solidFill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26A01-1304-EAE1-516A-02FE80A16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6193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33A0"/>
                </a:solidFill>
                <a:latin typeface="Optim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65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C7BA-EA00-0F34-54DB-2B5DAA59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749E1-E06F-B272-BA2F-CC99A197D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4A953-8FD9-2801-C555-8973736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3FE-E2F8-1D6E-62D8-1653D8CF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9279B-95C6-B867-D9A5-B99671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05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B99C-B6C6-2046-ADDB-925069A2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D8508-B4FA-8553-690E-DAA4C0854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3179F-A76B-B721-96F6-BF3806EE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49A16-2521-676A-FAB9-66E799C6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332CBD-E71D-B500-7BF6-C39BF78D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D5D9C-D8EB-389C-7B0C-28F54539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820CB-8882-B18F-796E-1038298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96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5BF5-7B33-DC51-4597-B78ABC3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173B-E962-A840-1C90-F43ADAD3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816" y="1007422"/>
            <a:ext cx="11359918" cy="542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6B81-B530-2835-08FC-9F7C7DA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553A8-C4A3-21B5-0EC6-3B231EA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C68A-C012-B325-9484-50B35C908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763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0A6AB4-DB72-FD9A-4DB9-6D62F8F6FF79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C796E65E-719D-447C-C367-62DED37FB5B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F665F0-A526-6E3F-765E-84FE3639E2A0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18993-CB3E-6EA5-536A-9F17EDEA6471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A80EBB-5B45-371B-83AF-DAD955AA62A6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5EA0B3-7D2D-E9A4-503B-AD5FED933A2E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39BC5F3-97F4-F4B2-B260-DE18840DA79A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934CF6-E84E-801F-C13C-A1EC45962A55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CB88C-07C2-D809-4804-8FA53A3DBB6F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4AC00AB2-391E-F9B8-EDB1-9FF34902C4E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E2DE01-D2B7-FB2D-25EC-632628EC5398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30829-9D9E-5D45-90DC-6C2CB88BC2E2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7752D4-DA64-E8CD-0DF0-C637D09E967A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E63911-9F5D-CB36-3B2C-A45BE7602152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BC722A-1A2D-DF64-29B2-4415E4A60072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F5067C-BD40-CEAB-2DEF-E22D910C8E5D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0504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3A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81495/contributions/5988694/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p-news.web.cern.ch/content/silicon-photonics-circuits-integrated-optical-readout-future-high-energy-physics-detector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Silicon Photonics links for High Energy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8668F67-04B1-5C5C-7F2C-4479B17C1E87}"/>
              </a:ext>
            </a:extLst>
          </p:cNvPr>
          <p:cNvGrpSpPr/>
          <p:nvPr/>
        </p:nvGrpSpPr>
        <p:grpSpPr>
          <a:xfrm>
            <a:off x="3979473" y="1246942"/>
            <a:ext cx="8028451" cy="4873562"/>
            <a:chOff x="3979473" y="1246942"/>
            <a:chExt cx="8028451" cy="4873562"/>
          </a:xfrm>
        </p:grpSpPr>
        <p:pic>
          <p:nvPicPr>
            <p:cNvPr id="23" name="Picture 22" descr="A computer keyboard with buttons and keys&#10;&#10;Description automatically generated with medium confidence">
              <a:extLst>
                <a:ext uri="{FF2B5EF4-FFF2-40B4-BE49-F238E27FC236}">
                  <a16:creationId xmlns:a16="http://schemas.microsoft.com/office/drawing/2014/main" id="{CBF40159-43F6-5559-640D-275F0188A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79473" y="1246942"/>
              <a:ext cx="7923913" cy="4709241"/>
            </a:xfrm>
            <a:prstGeom prst="rect">
              <a:avLst/>
            </a:prstGeom>
          </p:spPr>
        </p:pic>
        <p:sp>
          <p:nvSpPr>
            <p:cNvPr id="7" name="TextBox 18">
              <a:extLst>
                <a:ext uri="{FF2B5EF4-FFF2-40B4-BE49-F238E27FC236}">
                  <a16:creationId xmlns:a16="http://schemas.microsoft.com/office/drawing/2014/main" id="{870EEC0F-D83C-CAD9-7BBF-6EFF858CE3EB}"/>
                </a:ext>
              </a:extLst>
            </p:cNvPr>
            <p:cNvSpPr txBox="1"/>
            <p:nvPr/>
          </p:nvSpPr>
          <p:spPr>
            <a:xfrm>
              <a:off x="5470517" y="4417939"/>
              <a:ext cx="1336742" cy="307777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Particle sensor</a:t>
              </a:r>
            </a:p>
          </p:txBody>
        </p:sp>
        <p:sp>
          <p:nvSpPr>
            <p:cNvPr id="8" name="TextBox 19">
              <a:extLst>
                <a:ext uri="{FF2B5EF4-FFF2-40B4-BE49-F238E27FC236}">
                  <a16:creationId xmlns:a16="http://schemas.microsoft.com/office/drawing/2014/main" id="{63D9DD57-725B-6F99-86C3-976F1CCB575D}"/>
                </a:ext>
              </a:extLst>
            </p:cNvPr>
            <p:cNvSpPr txBox="1"/>
            <p:nvPr/>
          </p:nvSpPr>
          <p:spPr>
            <a:xfrm>
              <a:off x="7050957" y="2772096"/>
              <a:ext cx="412390" cy="25668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PIC</a:t>
              </a:r>
            </a:p>
          </p:txBody>
        </p:sp>
        <p:sp>
          <p:nvSpPr>
            <p:cNvPr id="9" name="Rectangle 20">
              <a:extLst>
                <a:ext uri="{FF2B5EF4-FFF2-40B4-BE49-F238E27FC236}">
                  <a16:creationId xmlns:a16="http://schemas.microsoft.com/office/drawing/2014/main" id="{24E096A6-A7A2-091E-AF7C-E60031B5B36B}"/>
                </a:ext>
              </a:extLst>
            </p:cNvPr>
            <p:cNvSpPr/>
            <p:nvPr/>
          </p:nvSpPr>
          <p:spPr>
            <a:xfrm rot="1799454">
              <a:off x="6918731" y="3000920"/>
              <a:ext cx="3753432" cy="55723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10" name="Picture 9" descr="Radiation Free Living | The Natural Medicine Practice">
              <a:extLst>
                <a:ext uri="{FF2B5EF4-FFF2-40B4-BE49-F238E27FC236}">
                  <a16:creationId xmlns:a16="http://schemas.microsoft.com/office/drawing/2014/main" id="{38955B79-CECF-68CC-04B9-5AA333463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1320034" y="3384031"/>
              <a:ext cx="224980" cy="22386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Picture 22" descr="Related image">
              <a:extLst>
                <a:ext uri="{FF2B5EF4-FFF2-40B4-BE49-F238E27FC236}">
                  <a16:creationId xmlns:a16="http://schemas.microsoft.com/office/drawing/2014/main" id="{7AE28FF7-C15C-E941-E042-6D19D697B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51158" y="5128375"/>
              <a:ext cx="215009" cy="215009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6F9F4C7E-1CC6-3203-0691-4C063771747E}"/>
                </a:ext>
              </a:extLst>
            </p:cNvPr>
            <p:cNvSpPr txBox="1"/>
            <p:nvPr/>
          </p:nvSpPr>
          <p:spPr>
            <a:xfrm rot="19792758">
              <a:off x="6310879" y="2116017"/>
              <a:ext cx="2268157" cy="27643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&gt;&gt; 100 m Single-mode fibre</a:t>
              </a:r>
            </a:p>
          </p:txBody>
        </p:sp>
        <p:cxnSp>
          <p:nvCxnSpPr>
            <p:cNvPr id="13" name="Straight Connector 24">
              <a:extLst>
                <a:ext uri="{FF2B5EF4-FFF2-40B4-BE49-F238E27FC236}">
                  <a16:creationId xmlns:a16="http://schemas.microsoft.com/office/drawing/2014/main" id="{0D2350C1-0FB8-7597-EBF8-42D63BC79CF4}"/>
                </a:ext>
              </a:extLst>
            </p:cNvPr>
            <p:cNvCxnSpPr>
              <a:cxnSpLocks/>
            </p:cNvCxnSpPr>
            <p:nvPr/>
          </p:nvCxnSpPr>
          <p:spPr>
            <a:xfrm>
              <a:off x="7874194" y="2479480"/>
              <a:ext cx="1957999" cy="1142788"/>
            </a:xfrm>
            <a:prstGeom prst="straightConnector1">
              <a:avLst/>
            </a:prstGeom>
            <a:noFill/>
            <a:ln w="6345" cap="flat">
              <a:solidFill>
                <a:srgbClr val="7F7F7F"/>
              </a:solidFill>
              <a:custDash>
                <a:ds d="800693" sp="100000"/>
              </a:custDash>
              <a:miter/>
            </a:ln>
          </p:spPr>
        </p:cxnSp>
        <p:cxnSp>
          <p:nvCxnSpPr>
            <p:cNvPr id="14" name="Straight Connector 20">
              <a:extLst>
                <a:ext uri="{FF2B5EF4-FFF2-40B4-BE49-F238E27FC236}">
                  <a16:creationId xmlns:a16="http://schemas.microsoft.com/office/drawing/2014/main" id="{0B5ADE80-78C8-2834-0BA6-DDD6BF216D69}"/>
                </a:ext>
              </a:extLst>
            </p:cNvPr>
            <p:cNvCxnSpPr/>
            <p:nvPr/>
          </p:nvCxnSpPr>
          <p:spPr>
            <a:xfrm flipV="1">
              <a:off x="9056624" y="3196104"/>
              <a:ext cx="408635" cy="232914"/>
            </a:xfrm>
            <a:prstGeom prst="straightConnector1">
              <a:avLst/>
            </a:prstGeom>
            <a:noFill/>
            <a:ln w="12700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cxnSp>
          <p:nvCxnSpPr>
            <p:cNvPr id="15" name="Straight Connector 20">
              <a:extLst>
                <a:ext uri="{FF2B5EF4-FFF2-40B4-BE49-F238E27FC236}">
                  <a16:creationId xmlns:a16="http://schemas.microsoft.com/office/drawing/2014/main" id="{021FB119-7F3F-1FD9-62FE-2647927815C8}"/>
                </a:ext>
              </a:extLst>
            </p:cNvPr>
            <p:cNvCxnSpPr/>
            <p:nvPr/>
          </p:nvCxnSpPr>
          <p:spPr>
            <a:xfrm flipH="1">
              <a:off x="7793437" y="2491469"/>
              <a:ext cx="430215" cy="250164"/>
            </a:xfrm>
            <a:prstGeom prst="straightConnector1">
              <a:avLst/>
            </a:prstGeom>
            <a:noFill/>
            <a:ln w="12700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cxnSp>
          <p:nvCxnSpPr>
            <p:cNvPr id="16" name="Straight Connector 20">
              <a:extLst>
                <a:ext uri="{FF2B5EF4-FFF2-40B4-BE49-F238E27FC236}">
                  <a16:creationId xmlns:a16="http://schemas.microsoft.com/office/drawing/2014/main" id="{2CEAFF70-B9C1-F133-ECF0-C220A0E04001}"/>
                </a:ext>
              </a:extLst>
            </p:cNvPr>
            <p:cNvCxnSpPr/>
            <p:nvPr/>
          </p:nvCxnSpPr>
          <p:spPr>
            <a:xfrm flipH="1">
              <a:off x="9515685" y="3413278"/>
              <a:ext cx="430223" cy="250157"/>
            </a:xfrm>
            <a:prstGeom prst="straightConnector1">
              <a:avLst/>
            </a:prstGeom>
            <a:noFill/>
            <a:ln w="12700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791D742-C384-E051-A2DF-AED744E3AFAE}"/>
                </a:ext>
              </a:extLst>
            </p:cNvPr>
            <p:cNvSpPr txBox="1"/>
            <p:nvPr/>
          </p:nvSpPr>
          <p:spPr>
            <a:xfrm>
              <a:off x="8807515" y="3774063"/>
              <a:ext cx="751962" cy="223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Photodiode</a:t>
              </a:r>
              <a:endParaRPr lang="en-GB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C187E87-6508-4E79-0AAF-90BB4FEC586B}"/>
                </a:ext>
              </a:extLst>
            </p:cNvPr>
            <p:cNvSpPr txBox="1"/>
            <p:nvPr/>
          </p:nvSpPr>
          <p:spPr>
            <a:xfrm>
              <a:off x="8149362" y="3358671"/>
              <a:ext cx="683495" cy="223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Modulator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A30C36C-76AB-E414-4D10-09CBF6A4E36A}"/>
                </a:ext>
              </a:extLst>
            </p:cNvPr>
            <p:cNvSpPr txBox="1"/>
            <p:nvPr/>
          </p:nvSpPr>
          <p:spPr>
            <a:xfrm>
              <a:off x="7473026" y="2738643"/>
              <a:ext cx="845192" cy="223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Fiber coupler</a:t>
              </a:r>
              <a:endParaRPr lang="en-GB" sz="1000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B21CF804-9D42-CB89-F7BF-5F0778CCF9DA}"/>
                </a:ext>
              </a:extLst>
            </p:cNvPr>
            <p:cNvSpPr/>
            <p:nvPr/>
          </p:nvSpPr>
          <p:spPr>
            <a:xfrm rot="1768976">
              <a:off x="7072697" y="2078934"/>
              <a:ext cx="4088895" cy="1913045"/>
            </a:xfrm>
            <a:prstGeom prst="parallelogram">
              <a:avLst>
                <a:gd name="adj" fmla="val 58687"/>
              </a:avLst>
            </a:prstGeom>
            <a:noFill/>
            <a:ln w="952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59AED119-D6CD-5D73-DADC-7647E1FD019C}"/>
                </a:ext>
              </a:extLst>
            </p:cNvPr>
            <p:cNvSpPr/>
            <p:nvPr/>
          </p:nvSpPr>
          <p:spPr>
            <a:xfrm rot="1757750">
              <a:off x="5971389" y="3432715"/>
              <a:ext cx="3482326" cy="854095"/>
            </a:xfrm>
            <a:prstGeom prst="parallelogram">
              <a:avLst>
                <a:gd name="adj" fmla="val 58687"/>
              </a:avLst>
            </a:prstGeom>
            <a:noFill/>
            <a:ln w="952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Parallelogram 26">
              <a:extLst>
                <a:ext uri="{FF2B5EF4-FFF2-40B4-BE49-F238E27FC236}">
                  <a16:creationId xmlns:a16="http://schemas.microsoft.com/office/drawing/2014/main" id="{2B2F8C31-087E-F6EB-B770-7790F9F98D23}"/>
                </a:ext>
              </a:extLst>
            </p:cNvPr>
            <p:cNvSpPr/>
            <p:nvPr/>
          </p:nvSpPr>
          <p:spPr>
            <a:xfrm rot="1777412">
              <a:off x="10180950" y="2308871"/>
              <a:ext cx="1826974" cy="667230"/>
            </a:xfrm>
            <a:prstGeom prst="parallelogram">
              <a:avLst>
                <a:gd name="adj" fmla="val 58687"/>
              </a:avLst>
            </a:prstGeom>
            <a:noFill/>
            <a:ln w="952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511F746-517F-1D24-4258-BE390483CB33}"/>
                </a:ext>
              </a:extLst>
            </p:cNvPr>
            <p:cNvSpPr txBox="1"/>
            <p:nvPr/>
          </p:nvSpPr>
          <p:spPr>
            <a:xfrm rot="19755439">
              <a:off x="8581323" y="4414307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ASIC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8CCBECE-0E6F-03AB-1D0C-3290B44D41A5}"/>
                </a:ext>
              </a:extLst>
            </p:cNvPr>
            <p:cNvSpPr txBox="1"/>
            <p:nvPr/>
          </p:nvSpPr>
          <p:spPr>
            <a:xfrm rot="19774648">
              <a:off x="9752153" y="3695312"/>
              <a:ext cx="6195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OPTO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B8F63C8-CB67-FBED-5B89-7522D450009B}"/>
                </a:ext>
              </a:extLst>
            </p:cNvPr>
            <p:cNvSpPr txBox="1"/>
            <p:nvPr/>
          </p:nvSpPr>
          <p:spPr>
            <a:xfrm rot="19816238">
              <a:off x="11294453" y="2810096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FPGA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EA752B33-4CCB-2F1E-106E-45B1F7FCE42D}"/>
                </a:ext>
              </a:extLst>
            </p:cNvPr>
            <p:cNvSpPr txBox="1"/>
            <p:nvPr/>
          </p:nvSpPr>
          <p:spPr>
            <a:xfrm>
              <a:off x="8149362" y="5573099"/>
              <a:ext cx="3641636" cy="54740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1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System concept u</a:t>
              </a:r>
              <a:r>
                <a:rPr lang="en-GB" sz="1600" i="1" dirty="0">
                  <a:solidFill>
                    <a:srgbClr val="000000"/>
                  </a:solidFill>
                  <a:latin typeface="Calibri"/>
                </a:rPr>
                <a:t>nder development in the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i="1" dirty="0">
                  <a:solidFill>
                    <a:srgbClr val="000000"/>
                  </a:solidFill>
                  <a:latin typeface="Calibri"/>
                </a:rPr>
                <a:t>EP R&amp;D WP6 project</a:t>
              </a:r>
              <a:endParaRPr lang="en-GB" sz="16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79B38BE-5214-A8B9-CE85-7903655143D5}"/>
              </a:ext>
            </a:extLst>
          </p:cNvPr>
          <p:cNvSpPr txBox="1"/>
          <p:nvPr/>
        </p:nvSpPr>
        <p:spPr>
          <a:xfrm>
            <a:off x="197629" y="5597911"/>
            <a:ext cx="6103620" cy="935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/>
              <a:t>More details in TWEPP 2024 contribution: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  <a:hlinkClick r:id="rId5"/>
              </a:rPr>
              <a:t>https://indico.cern.ch/event/1381495/contributions/5988694/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29" y="1082138"/>
            <a:ext cx="6609630" cy="440566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Photonic Integrated Circuits (PICs)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Chiplet fabricated using CMOS process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Fiber couplers, optical waveguides, modulators, photodiodes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Radiation tolerant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Wavelength division multiplexing: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Lane: 25 Gbps NRZ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Fibre: 100 Gbps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COTS 100G CWDM4 QSFP28 off-detector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Laser sits outside of radiation environment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Wavelength 1300 nm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Transparent window for Silicon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COTS External Laser Source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Low power / Low mass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4521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graph of a graph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968E9F67-7B2C-746F-92F6-A7CC4B216B1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750" y="3559240"/>
            <a:ext cx="3773576" cy="22268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C79720-F465-11CB-31ED-03ED340F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 Radiation tolerance - Neutron Irradiation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3A0BE-D785-467B-2816-F82E60526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53" y="1229190"/>
            <a:ext cx="9101453" cy="16057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Moderate ring modulator modulation efficiency </a:t>
            </a:r>
            <a:r>
              <a:rPr lang="en-US" sz="1600" b="1" dirty="0"/>
              <a:t>degradation</a:t>
            </a:r>
            <a:r>
              <a:rPr lang="en-US" sz="1600" dirty="0"/>
              <a:t> up to a </a:t>
            </a:r>
            <a:r>
              <a:rPr lang="en-US" sz="1600" b="1" dirty="0"/>
              <a:t>fluence of 10</a:t>
            </a:r>
            <a:r>
              <a:rPr lang="en-US" sz="1600" b="1" baseline="30000" dirty="0"/>
              <a:t>16</a:t>
            </a:r>
            <a:r>
              <a:rPr lang="en-US" sz="1600" b="1" dirty="0"/>
              <a:t> n/cm</a:t>
            </a:r>
            <a:r>
              <a:rPr lang="en-US" sz="1600" b="1" baseline="30000" dirty="0"/>
              <a:t>2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Negligible degradation of responsivity and I-V characteristic of </a:t>
            </a:r>
            <a:r>
              <a:rPr lang="en-US" sz="1600" b="1" dirty="0"/>
              <a:t>Ge-photodiodes</a:t>
            </a:r>
            <a:r>
              <a:rPr lang="en-US" sz="1600" dirty="0"/>
              <a:t> to fluences above </a:t>
            </a:r>
            <a:r>
              <a:rPr lang="en-US" sz="1600" b="1" dirty="0"/>
              <a:t>3·10</a:t>
            </a:r>
            <a:r>
              <a:rPr lang="en-US" sz="1600" b="1" baseline="30000" dirty="0"/>
              <a:t>16</a:t>
            </a:r>
            <a:r>
              <a:rPr lang="en-US" sz="1600" b="1" dirty="0"/>
              <a:t> n/cm</a:t>
            </a:r>
            <a:r>
              <a:rPr lang="en-US" sz="1600" b="1" baseline="30000" dirty="0"/>
              <a:t>2</a:t>
            </a:r>
            <a:endParaRPr lang="en-GB" sz="1600" dirty="0"/>
          </a:p>
          <a:p>
            <a:pPr lvl="1"/>
            <a:endParaRPr lang="en-GB" sz="12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5624B4-4684-1399-A68D-FC9A8D95D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 descr="A graph of a graph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170795F9-787F-D0BE-1AA2-9F2F5BB55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2" y="3102478"/>
            <a:ext cx="4259382" cy="2819186"/>
          </a:xfrm>
          <a:prstGeom prst="rect">
            <a:avLst/>
          </a:prstGeom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45921B57-10EE-22FD-A49B-FF3FD6F8A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8968" y="1123759"/>
            <a:ext cx="2384479" cy="19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762CC1-9647-4867-36D5-9A6F231E9AEA}"/>
              </a:ext>
            </a:extLst>
          </p:cNvPr>
          <p:cNvSpPr txBox="1"/>
          <p:nvPr/>
        </p:nvSpPr>
        <p:spPr>
          <a:xfrm>
            <a:off x="5124750" y="5955784"/>
            <a:ext cx="3773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 b="0" i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defRPr>
            </a:lvl1pPr>
          </a:lstStyle>
          <a:p>
            <a:r>
              <a:rPr lang="en-GB" sz="1000" dirty="0"/>
              <a:t>L. </a:t>
            </a:r>
            <a:r>
              <a:rPr lang="en-GB" sz="1000" dirty="0" err="1"/>
              <a:t>Olanterä</a:t>
            </a:r>
            <a:r>
              <a:rPr lang="en-GB" sz="1000" dirty="0"/>
              <a:t> et al., "Effects of High Fluence Particle Irradiation on Germanium-on-Silicon Photodiodes," in IEEE Transactions on Nuclear Science, vol. 71, no. 4, pp. 728-735, April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A76DA9-DCBB-5923-386B-09AE1C8EB8A5}"/>
              </a:ext>
            </a:extLst>
          </p:cNvPr>
          <p:cNvSpPr txBox="1"/>
          <p:nvPr/>
        </p:nvSpPr>
        <p:spPr>
          <a:xfrm>
            <a:off x="110363" y="5955784"/>
            <a:ext cx="4568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 b="0" i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defRPr>
            </a:lvl1pPr>
          </a:lstStyle>
          <a:p>
            <a:r>
              <a:rPr lang="en-GB" sz="1000" dirty="0"/>
              <a:t>L. Olanterä et al., "Effects of High Fluence Neutron Irradiation on </a:t>
            </a:r>
          </a:p>
          <a:p>
            <a:r>
              <a:rPr lang="en-GB" sz="1000" dirty="0"/>
              <a:t>Silicon Photonics Ring Modulators," in RADECS 2024 proceedings, in review.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B7D4144-6841-18CE-8367-6F2A882CA9CD}"/>
              </a:ext>
            </a:extLst>
          </p:cNvPr>
          <p:cNvGrpSpPr/>
          <p:nvPr/>
        </p:nvGrpSpPr>
        <p:grpSpPr>
          <a:xfrm>
            <a:off x="8823726" y="3389855"/>
            <a:ext cx="3299336" cy="3099705"/>
            <a:chOff x="8400800" y="3539588"/>
            <a:chExt cx="3134600" cy="294493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60FBC4-504E-6038-17D4-8F94E4EF2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51026"/>
            <a:stretch/>
          </p:blipFill>
          <p:spPr>
            <a:xfrm>
              <a:off x="8400800" y="4915777"/>
              <a:ext cx="3134600" cy="156874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F0A96BC-65E4-C37D-69AA-B6D786847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55036"/>
            <a:stretch/>
          </p:blipFill>
          <p:spPr>
            <a:xfrm>
              <a:off x="8400800" y="3539588"/>
              <a:ext cx="3134600" cy="14403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8972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5D249-B7E5-8AC1-C56C-8F5E37DAE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5ECC3-2675-E400-6F99-4FF0DC8B3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 Silicon Photonics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297E0-CFA6-1392-4D2D-4B4E5A8E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156DA9-A427-E93B-E5C8-A07CBCEBC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037" y="1167182"/>
            <a:ext cx="11444613" cy="441827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1" dirty="0"/>
              <a:t>System demonstration and design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Evaluation of system-control devices/circuits (temperature, polarisation, wavelength)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Characterise and test PIC4links submitted in Sept. 2025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Photonic circuits co-designed with the SPRINT, the new modulator driver ASIC instantiated in the </a:t>
            </a:r>
            <a:r>
              <a:rPr lang="en-GB" dirty="0" err="1"/>
              <a:t>Picopix</a:t>
            </a:r>
            <a:endParaRPr lang="en-GB" dirty="0"/>
          </a:p>
          <a:p>
            <a:pPr>
              <a:lnSpc>
                <a:spcPct val="100000"/>
              </a:lnSpc>
            </a:pPr>
            <a:endParaRPr lang="en-GB" sz="1600" b="1" dirty="0"/>
          </a:p>
          <a:p>
            <a:pPr>
              <a:lnSpc>
                <a:spcPct val="100000"/>
              </a:lnSpc>
            </a:pPr>
            <a:r>
              <a:rPr lang="en-GB" sz="1600" b="1" dirty="0"/>
              <a:t>Radiation Tolerance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Evaluation of radiation tolerance of waveguide structures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Continuing the evaluation and modelling of RM radiation eﬀects</a:t>
            </a:r>
          </a:p>
          <a:p>
            <a:pPr lvl="1">
              <a:lnSpc>
                <a:spcPct val="100000"/>
              </a:lnSpc>
            </a:pPr>
            <a:endParaRPr lang="en-GB" dirty="0"/>
          </a:p>
          <a:p>
            <a:pPr>
              <a:lnSpc>
                <a:spcPct val="100000"/>
              </a:lnSpc>
            </a:pPr>
            <a:r>
              <a:rPr lang="en-GB" sz="1600" b="1" dirty="0"/>
              <a:t>Packaging/Integration</a:t>
            </a:r>
            <a:endParaRPr lang="en-GB" sz="1600" dirty="0"/>
          </a:p>
          <a:p>
            <a:pPr lvl="1">
              <a:lnSpc>
                <a:spcPct val="100000"/>
              </a:lnSpc>
            </a:pPr>
            <a:r>
              <a:rPr lang="en-GB" dirty="0"/>
              <a:t>Exploitation of ﬁbre-attachment machine to evaluate prototypes based on ﬁbre edge-coupling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Evaluation of industry developments in PIC packaging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Co-packaging the SystemPIC and the next PIC generations with </a:t>
            </a:r>
            <a:r>
              <a:rPr lang="en-GB" dirty="0" err="1"/>
              <a:t>Picopix</a:t>
            </a:r>
            <a:r>
              <a:rPr lang="en-GB" dirty="0"/>
              <a:t> when it becomes available</a:t>
            </a:r>
          </a:p>
        </p:txBody>
      </p:sp>
    </p:spTree>
    <p:extLst>
      <p:ext uri="{BB962C8B-B14F-4D97-AF65-F5344CB8AC3E}">
        <p14:creationId xmlns:p14="http://schemas.microsoft.com/office/powerpoint/2010/main" val="1024750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2942D-7417-4A51-AB3E-6DB91AAE1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73351B-089B-3860-2257-43626B1BD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E918CF-8DDF-EB08-28CE-162748DAD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208" y="2767669"/>
            <a:ext cx="7081584" cy="1322662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60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426742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B1E39-847C-E97E-F610-6A73D68C0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5C426947-830C-FE54-CEE3-A5D8D43D3E24}"/>
              </a:ext>
            </a:extLst>
          </p:cNvPr>
          <p:cNvGrpSpPr/>
          <p:nvPr/>
        </p:nvGrpSpPr>
        <p:grpSpPr>
          <a:xfrm>
            <a:off x="7738892" y="1043614"/>
            <a:ext cx="4455909" cy="2773665"/>
            <a:chOff x="7324692" y="-3511935"/>
            <a:chExt cx="4739436" cy="295015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87B79DE-5D04-627D-064E-0F3BBB86F63B}"/>
                </a:ext>
              </a:extLst>
            </p:cNvPr>
            <p:cNvGrpSpPr/>
            <p:nvPr/>
          </p:nvGrpSpPr>
          <p:grpSpPr>
            <a:xfrm>
              <a:off x="9023022" y="-1659562"/>
              <a:ext cx="2039986" cy="354888"/>
              <a:chOff x="10046971" y="2284747"/>
              <a:chExt cx="2039986" cy="354888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0A6686DD-091C-E46F-905B-98831607BD98}"/>
                  </a:ext>
                </a:extLst>
              </p:cNvPr>
              <p:cNvCxnSpPr/>
              <p:nvPr/>
            </p:nvCxnSpPr>
            <p:spPr>
              <a:xfrm>
                <a:off x="10058829" y="2284747"/>
                <a:ext cx="1837196" cy="0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84E7CA-C5EC-897E-F9AE-2136D51C7407}"/>
                  </a:ext>
                </a:extLst>
              </p:cNvPr>
              <p:cNvSpPr txBox="1"/>
              <p:nvPr/>
            </p:nvSpPr>
            <p:spPr>
              <a:xfrm>
                <a:off x="10046971" y="2312274"/>
                <a:ext cx="2039986" cy="3273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From 17 °C to 34 °C</a:t>
                </a:r>
                <a:endParaRPr lang="en-GB" sz="1400" dirty="0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FB68B2FF-C6DE-2FB4-5867-AEFEDE264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692" y="-3511935"/>
              <a:ext cx="4739436" cy="2950152"/>
            </a:xfrm>
            <a:prstGeom prst="rect">
              <a:avLst/>
            </a:prstGeom>
          </p:spPr>
        </p:pic>
      </p:grpSp>
      <p:pic>
        <p:nvPicPr>
          <p:cNvPr id="41" name="Picture 40" descr="Shape&#10;&#10;Description automatically generated">
            <a:extLst>
              <a:ext uri="{FF2B5EF4-FFF2-40B4-BE49-F238E27FC236}">
                <a16:creationId xmlns:a16="http://schemas.microsoft.com/office/drawing/2014/main" id="{858EE597-DA9A-2E51-6562-627B0B60BD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091" y="1043874"/>
            <a:ext cx="4455909" cy="2773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669A7D-652B-F6D0-F6D1-73B800B92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wavelength tuning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965F-20D3-E39D-A30B-6A7F39D7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4CF0614-5D48-115D-9333-C19DEEB4D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720" y="1090597"/>
            <a:ext cx="8198589" cy="239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/>
              <a:t>Ring modulators are highly selective wavelength filters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Resonance wavelength (</a:t>
            </a:r>
            <a:r>
              <a:rPr lang="en-GB" sz="1600" dirty="0" err="1"/>
              <a:t>λ</a:t>
            </a:r>
            <a:r>
              <a:rPr lang="en-GB" sz="1600" baseline="-25000" dirty="0" err="1"/>
              <a:t>res</a:t>
            </a:r>
            <a:r>
              <a:rPr lang="en-GB" sz="1600" dirty="0"/>
              <a:t>) influenced by temperature and fabrication</a:t>
            </a:r>
          </a:p>
          <a:p>
            <a:pPr>
              <a:lnSpc>
                <a:spcPct val="100000"/>
              </a:lnSpc>
            </a:pPr>
            <a:r>
              <a:rPr lang="en-GB" sz="1600" b="1" dirty="0" err="1"/>
              <a:t>λ</a:t>
            </a:r>
            <a:r>
              <a:rPr lang="en-GB" sz="1600" b="1" baseline="-25000" dirty="0" err="1"/>
              <a:t>res</a:t>
            </a:r>
            <a:r>
              <a:rPr lang="en-GB" sz="1600" dirty="0"/>
              <a:t> needs to be </a:t>
            </a:r>
            <a:r>
              <a:rPr lang="en-GB" sz="1600" b="1" dirty="0"/>
              <a:t>aligned</a:t>
            </a:r>
            <a:r>
              <a:rPr lang="en-GB" sz="1600" dirty="0"/>
              <a:t> to the input </a:t>
            </a:r>
            <a:r>
              <a:rPr lang="en-GB" sz="1600" b="1" dirty="0"/>
              <a:t>laser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Thermo-optic effect </a:t>
            </a:r>
            <a:r>
              <a:rPr lang="en-GB" sz="1600" dirty="0"/>
              <a:t>in Silicon to adjust </a:t>
            </a:r>
            <a:r>
              <a:rPr lang="en-GB" sz="1600" dirty="0" err="1"/>
              <a:t>λ</a:t>
            </a:r>
            <a:r>
              <a:rPr lang="en-GB" sz="1600" baseline="-25000" dirty="0" err="1"/>
              <a:t>res</a:t>
            </a:r>
            <a:r>
              <a:rPr lang="en-GB" sz="1600" dirty="0"/>
              <a:t> (</a:t>
            </a:r>
            <a:r>
              <a:rPr lang="en-GB" sz="1600" dirty="0" err="1"/>
              <a:t>Δλ</a:t>
            </a:r>
            <a:r>
              <a:rPr lang="en-GB" sz="1600" baseline="-25000" dirty="0" err="1"/>
              <a:t>res</a:t>
            </a:r>
            <a:r>
              <a:rPr lang="en-GB" sz="1600" dirty="0"/>
              <a:t> ~70 pm/°C)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Tungsten µ-heater on top of the ring waveguide for local and active tuning of </a:t>
            </a:r>
            <a:r>
              <a:rPr lang="en-GB" sz="1600" dirty="0" err="1"/>
              <a:t>λ</a:t>
            </a:r>
            <a:r>
              <a:rPr lang="en-GB" sz="1600" baseline="-25000" dirty="0" err="1"/>
              <a:t>res</a:t>
            </a:r>
            <a:endParaRPr lang="en-GB" sz="1600" baseline="-25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370894-46FE-E6E4-7F59-12D8B6DC61B7}"/>
              </a:ext>
            </a:extLst>
          </p:cNvPr>
          <p:cNvSpPr txBox="1"/>
          <p:nvPr/>
        </p:nvSpPr>
        <p:spPr>
          <a:xfrm>
            <a:off x="8803339" y="2149787"/>
            <a:ext cx="452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US" sz="14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</a:t>
            </a:r>
            <a:endParaRPr lang="en-GB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A936B77-13C8-A188-36F2-BCCA662D40B8}"/>
              </a:ext>
            </a:extLst>
          </p:cNvPr>
          <p:cNvCxnSpPr>
            <a:cxnSpLocks/>
          </p:cNvCxnSpPr>
          <p:nvPr/>
        </p:nvCxnSpPr>
        <p:spPr>
          <a:xfrm>
            <a:off x="8995727" y="2443302"/>
            <a:ext cx="351045" cy="236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19">
            <a:extLst>
              <a:ext uri="{FF2B5EF4-FFF2-40B4-BE49-F238E27FC236}">
                <a16:creationId xmlns:a16="http://schemas.microsoft.com/office/drawing/2014/main" id="{DEC1BE3E-FE67-ABA6-10ED-C72F94C91887}"/>
              </a:ext>
            </a:extLst>
          </p:cNvPr>
          <p:cNvCxnSpPr>
            <a:cxnSpLocks/>
          </p:cNvCxnSpPr>
          <p:nvPr/>
        </p:nvCxnSpPr>
        <p:spPr>
          <a:xfrm flipV="1">
            <a:off x="9839096" y="971158"/>
            <a:ext cx="0" cy="1746969"/>
          </a:xfrm>
          <a:prstGeom prst="straightConnector1">
            <a:avLst/>
          </a:prstGeom>
          <a:noFill/>
          <a:ln w="22229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3" name="TextBox 222">
            <a:extLst>
              <a:ext uri="{FF2B5EF4-FFF2-40B4-BE49-F238E27FC236}">
                <a16:creationId xmlns:a16="http://schemas.microsoft.com/office/drawing/2014/main" id="{8023660A-B4FD-C345-6331-DF6C216323BB}"/>
              </a:ext>
            </a:extLst>
          </p:cNvPr>
          <p:cNvSpPr txBox="1"/>
          <p:nvPr/>
        </p:nvSpPr>
        <p:spPr>
          <a:xfrm>
            <a:off x="9665367" y="884618"/>
            <a:ext cx="1487991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Input laser</a:t>
            </a:r>
            <a:endParaRPr lang="en-GB" sz="1400" b="0" i="0" u="none" strike="noStrike" kern="1200" cap="none" spc="0" baseline="-25000" dirty="0">
              <a:solidFill>
                <a:srgbClr val="181717"/>
              </a:solidFill>
              <a:uFillTx/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154789-A62F-3500-F641-49CB40CF56D1}"/>
              </a:ext>
            </a:extLst>
          </p:cNvPr>
          <p:cNvGrpSpPr/>
          <p:nvPr/>
        </p:nvGrpSpPr>
        <p:grpSpPr>
          <a:xfrm>
            <a:off x="665286" y="3360730"/>
            <a:ext cx="8912810" cy="3024025"/>
            <a:chOff x="1083517" y="3167272"/>
            <a:chExt cx="10208347" cy="346358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10EA8C-6BA7-D0AF-1344-4DD77E7FFE82}"/>
                </a:ext>
              </a:extLst>
            </p:cNvPr>
            <p:cNvGrpSpPr/>
            <p:nvPr/>
          </p:nvGrpSpPr>
          <p:grpSpPr>
            <a:xfrm>
              <a:off x="1083517" y="3167272"/>
              <a:ext cx="4618520" cy="3292225"/>
              <a:chOff x="903995" y="2938513"/>
              <a:chExt cx="4837803" cy="3448536"/>
            </a:xfrm>
          </p:grpSpPr>
          <p:pic>
            <p:nvPicPr>
              <p:cNvPr id="15" name="Picture 14" descr="Icon&#10;&#10;Description automatically generated">
                <a:extLst>
                  <a:ext uri="{FF2B5EF4-FFF2-40B4-BE49-F238E27FC236}">
                    <a16:creationId xmlns:a16="http://schemas.microsoft.com/office/drawing/2014/main" id="{33CBA700-8A0C-5382-ED2A-9330338850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03995" y="3266649"/>
                <a:ext cx="4271516" cy="2905716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AD58CA0-7CAF-9CA4-09B9-8FAD9E90C645}"/>
                  </a:ext>
                </a:extLst>
              </p:cNvPr>
              <p:cNvSpPr txBox="1"/>
              <p:nvPr/>
            </p:nvSpPr>
            <p:spPr>
              <a:xfrm>
                <a:off x="4088713" y="3625725"/>
                <a:ext cx="800677" cy="3692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SiO</a:t>
                </a:r>
                <a:r>
                  <a:rPr lang="en-GB" sz="1400" b="0" i="0" u="none" strike="noStrike" kern="1200" cap="none" spc="0" baseline="-25000" dirty="0">
                    <a:solidFill>
                      <a:srgbClr val="000000"/>
                    </a:solidFill>
                    <a:uFillTx/>
                    <a:latin typeface="Calibri"/>
                  </a:rPr>
                  <a:t>2</a:t>
                </a:r>
                <a:endParaRPr lang="en-GB" sz="14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35DE19C-B522-E5EE-3528-99B0ABF6C790}"/>
                  </a:ext>
                </a:extLst>
              </p:cNvPr>
              <p:cNvSpPr txBox="1"/>
              <p:nvPr/>
            </p:nvSpPr>
            <p:spPr>
              <a:xfrm>
                <a:off x="3282384" y="5986368"/>
                <a:ext cx="2039149" cy="3692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µ-heater</a:t>
                </a:r>
                <a:endParaRPr lang="en-GB" sz="1400" dirty="0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45432F2-FA32-31BF-849B-CF39CB1CFE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53935" y="5365422"/>
                <a:ext cx="514602" cy="6095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F0F5E1-3BBA-1AA2-6234-54126B3453A7}"/>
                  </a:ext>
                </a:extLst>
              </p:cNvPr>
              <p:cNvSpPr txBox="1"/>
              <p:nvPr/>
            </p:nvSpPr>
            <p:spPr>
              <a:xfrm>
                <a:off x="1188471" y="6017797"/>
                <a:ext cx="1684850" cy="3692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Si waveguide</a:t>
                </a:r>
                <a:endParaRPr lang="en-GB" sz="1400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29F5F27-674C-C9F3-7087-D5ED783111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94828" y="5584951"/>
                <a:ext cx="438333" cy="4328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8E3BA64-4927-8D82-CC32-F550D35DE4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7142" y="4688346"/>
                <a:ext cx="1965811" cy="0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B682C95-9BD5-2EC2-48FA-DFF375C6F304}"/>
                  </a:ext>
                </a:extLst>
              </p:cNvPr>
              <p:cNvSpPr txBox="1"/>
              <p:nvPr/>
            </p:nvSpPr>
            <p:spPr>
              <a:xfrm>
                <a:off x="2499524" y="4331224"/>
                <a:ext cx="932697" cy="3692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0" i="0" u="none" strike="noStrike" kern="1200" cap="none" spc="0" baseline="0" dirty="0">
                    <a:solidFill>
                      <a:schemeClr val="bg1"/>
                    </a:solidFill>
                    <a:uFillTx/>
                    <a:latin typeface="Calibri"/>
                  </a:rPr>
                  <a:t>10 µm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D57F874-326D-EC80-A290-40FDF36F3D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7085" y="3096885"/>
                <a:ext cx="447620" cy="307623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B5AC057-BBBD-E228-9EC8-AE7080C63011}"/>
                  </a:ext>
                </a:extLst>
              </p:cNvPr>
              <p:cNvSpPr txBox="1"/>
              <p:nvPr/>
            </p:nvSpPr>
            <p:spPr>
              <a:xfrm>
                <a:off x="1876633" y="2938513"/>
                <a:ext cx="1211990" cy="3692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input laser</a:t>
                </a:r>
                <a:endParaRPr lang="en-GB" sz="1400" dirty="0"/>
              </a:p>
            </p:txBody>
          </p:sp>
          <p:pic>
            <p:nvPicPr>
              <p:cNvPr id="25" name="Picture 26">
                <a:extLst>
                  <a:ext uri="{FF2B5EF4-FFF2-40B4-BE49-F238E27FC236}">
                    <a16:creationId xmlns:a16="http://schemas.microsoft.com/office/drawing/2014/main" id="{7301C56B-96C4-D954-6E9F-F084037A8D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FF000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5246742" y="5503536"/>
                <a:ext cx="495056" cy="49618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7E5486F-C193-0CEB-C790-27FEC0257D7E}"/>
                </a:ext>
              </a:extLst>
            </p:cNvPr>
            <p:cNvGrpSpPr/>
            <p:nvPr/>
          </p:nvGrpSpPr>
          <p:grpSpPr>
            <a:xfrm>
              <a:off x="4038603" y="3494392"/>
              <a:ext cx="7253261" cy="3136468"/>
              <a:chOff x="3995878" y="3324379"/>
              <a:chExt cx="7253261" cy="3136468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160196C2-5645-C5BF-4335-D2E8C995A8DD}"/>
                  </a:ext>
                </a:extLst>
              </p:cNvPr>
              <p:cNvGrpSpPr/>
              <p:nvPr/>
            </p:nvGrpSpPr>
            <p:grpSpPr>
              <a:xfrm>
                <a:off x="6736348" y="3324379"/>
                <a:ext cx="4512791" cy="3136468"/>
                <a:chOff x="6736348" y="3324379"/>
                <a:chExt cx="4512791" cy="3136468"/>
              </a:xfrm>
            </p:grpSpPr>
            <p:pic>
              <p:nvPicPr>
                <p:cNvPr id="29" name="Picture 28" descr="A picture containing graphical user interface&#10;&#10;Description automatically generated">
                  <a:extLst>
                    <a:ext uri="{FF2B5EF4-FFF2-40B4-BE49-F238E27FC236}">
                      <a16:creationId xmlns:a16="http://schemas.microsoft.com/office/drawing/2014/main" id="{FB12B709-2991-5B41-67E8-5639CB7C1A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9980091" y="3792605"/>
                  <a:ext cx="552450" cy="2209747"/>
                </a:xfrm>
                <a:prstGeom prst="rect">
                  <a:avLst/>
                </a:prstGeom>
              </p:spPr>
            </p:pic>
            <p:cxnSp>
              <p:nvCxnSpPr>
                <p:cNvPr id="30" name="Straight Arrow Connector 42">
                  <a:extLst>
                    <a:ext uri="{FF2B5EF4-FFF2-40B4-BE49-F238E27FC236}">
                      <a16:creationId xmlns:a16="http://schemas.microsoft.com/office/drawing/2014/main" id="{1676A7E0-EEB6-1927-20BA-788C5490BC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36348" y="6130003"/>
                  <a:ext cx="2673104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FF0000"/>
                  </a:solidFill>
                  <a:prstDash val="solid"/>
                  <a:miter/>
                  <a:headEnd type="arrow"/>
                  <a:tailEnd type="arrow"/>
                </a:ln>
              </p:spPr>
            </p:cxnSp>
            <p:sp>
              <p:nvSpPr>
                <p:cNvPr id="31" name="TextBox 48">
                  <a:extLst>
                    <a:ext uri="{FF2B5EF4-FFF2-40B4-BE49-F238E27FC236}">
                      <a16:creationId xmlns:a16="http://schemas.microsoft.com/office/drawing/2014/main" id="{E690F619-27D7-0EE3-A1ED-693521F78DFC}"/>
                    </a:ext>
                  </a:extLst>
                </p:cNvPr>
                <p:cNvSpPr txBox="1"/>
                <p:nvPr/>
              </p:nvSpPr>
              <p:spPr>
                <a:xfrm>
                  <a:off x="7697067" y="6108333"/>
                  <a:ext cx="743951" cy="35251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20 µm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B4CC766-8060-3404-7BB3-125DB5D239B9}"/>
                    </a:ext>
                  </a:extLst>
                </p:cNvPr>
                <p:cNvSpPr txBox="1"/>
                <p:nvPr/>
              </p:nvSpPr>
              <p:spPr>
                <a:xfrm>
                  <a:off x="9701496" y="3535437"/>
                  <a:ext cx="1360117" cy="3525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Temperature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D2D3FEF-EE9F-49AC-E52E-8D708BF052C0}"/>
                    </a:ext>
                  </a:extLst>
                </p:cNvPr>
                <p:cNvSpPr txBox="1"/>
                <p:nvPr/>
              </p:nvSpPr>
              <p:spPr>
                <a:xfrm>
                  <a:off x="10501516" y="5689180"/>
                  <a:ext cx="747623" cy="3525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300 K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635CDD2-B959-C629-D214-AA4ED69021F3}"/>
                    </a:ext>
                  </a:extLst>
                </p:cNvPr>
                <p:cNvSpPr txBox="1"/>
                <p:nvPr/>
              </p:nvSpPr>
              <p:spPr>
                <a:xfrm>
                  <a:off x="10498546" y="3763335"/>
                  <a:ext cx="747624" cy="3525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400 K</a:t>
                  </a:r>
                </a:p>
              </p:txBody>
            </p:sp>
            <p:pic>
              <p:nvPicPr>
                <p:cNvPr id="35" name="Picture 34" descr="A bright light in the dark&#10;&#10;Description automatically generated with low confidence">
                  <a:extLst>
                    <a:ext uri="{FF2B5EF4-FFF2-40B4-BE49-F238E27FC236}">
                      <a16:creationId xmlns:a16="http://schemas.microsoft.com/office/drawing/2014/main" id="{F0A40E1C-28BA-6FD2-A386-404DF6F0A8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36348" y="3324379"/>
                  <a:ext cx="2673104" cy="2677973"/>
                </a:xfrm>
                <a:prstGeom prst="rect">
                  <a:avLst/>
                </a:prstGeom>
              </p:spPr>
            </p:pic>
          </p:grp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A8EDE4E-BD89-2EE1-CA33-6E8D594E9A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95878" y="4620371"/>
                <a:ext cx="2594448" cy="5291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3446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02B5E-262B-75FD-64A6-8FA6FCBD0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2488A-A1D7-3C22-5610-58B3E24D1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system for wavelength stabilisation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F86AB-CA13-2E22-57F0-236B5CDD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1B68373-8B7F-B286-EF82-4FBCB669E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53" y="1027448"/>
            <a:ext cx="10750439" cy="145565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600" dirty="0"/>
              <a:t>Goal is to build a system that automatically </a:t>
            </a:r>
            <a:r>
              <a:rPr lang="en-GB" sz="1600" b="1" dirty="0"/>
              <a:t>locks the ring to the input laser </a:t>
            </a:r>
            <a:r>
              <a:rPr lang="en-GB" sz="1600" dirty="0"/>
              <a:t>wavelength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This requires measurement of </a:t>
            </a:r>
            <a:r>
              <a:rPr lang="en-GB" sz="1600" b="1" dirty="0"/>
              <a:t>photodiode average current and steering of heater current</a:t>
            </a:r>
            <a:endParaRPr lang="en-GB" sz="1400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3A5AB1E-F56E-1444-1C59-B6B62949D022}"/>
              </a:ext>
            </a:extLst>
          </p:cNvPr>
          <p:cNvGrpSpPr/>
          <p:nvPr/>
        </p:nvGrpSpPr>
        <p:grpSpPr>
          <a:xfrm>
            <a:off x="2597819" y="2832992"/>
            <a:ext cx="6849996" cy="3370548"/>
            <a:chOff x="775252" y="2476145"/>
            <a:chExt cx="6849996" cy="3370548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E916190-1D74-8C9F-1C83-D7ED5255EF00}"/>
                </a:ext>
              </a:extLst>
            </p:cNvPr>
            <p:cNvCxnSpPr>
              <a:cxnSpLocks/>
            </p:cNvCxnSpPr>
            <p:nvPr/>
          </p:nvCxnSpPr>
          <p:spPr>
            <a:xfrm>
              <a:off x="1196135" y="3029614"/>
              <a:ext cx="596763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FC5BAF-3917-D668-777A-63FC3D7C034E}"/>
                </a:ext>
              </a:extLst>
            </p:cNvPr>
            <p:cNvSpPr txBox="1"/>
            <p:nvPr/>
          </p:nvSpPr>
          <p:spPr>
            <a:xfrm>
              <a:off x="775252" y="3560419"/>
              <a:ext cx="1111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Electrical</a:t>
              </a:r>
            </a:p>
            <a:p>
              <a:pPr algn="ctr"/>
              <a:r>
                <a:rPr lang="en-GB" sz="1600" dirty="0"/>
                <a:t>Data in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C67BB5-E293-B1E8-F313-6EEA80AE2C0E}"/>
                </a:ext>
              </a:extLst>
            </p:cNvPr>
            <p:cNvSpPr txBox="1"/>
            <p:nvPr/>
          </p:nvSpPr>
          <p:spPr>
            <a:xfrm>
              <a:off x="5275957" y="3583084"/>
              <a:ext cx="106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µ-heater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BF864E2-F37E-01C2-1EFD-600A38FF861B}"/>
                </a:ext>
              </a:extLst>
            </p:cNvPr>
            <p:cNvGrpSpPr/>
            <p:nvPr/>
          </p:nvGrpSpPr>
          <p:grpSpPr>
            <a:xfrm>
              <a:off x="922883" y="2476145"/>
              <a:ext cx="6702365" cy="3370548"/>
              <a:chOff x="6587943" y="1466690"/>
              <a:chExt cx="5634778" cy="2891829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0A91FD0-C8E8-1E03-9A46-D5730EA86C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0885" y="3640378"/>
                <a:ext cx="0" cy="350536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D57FE06-DEE6-469A-96C0-DD7D45CEB1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81247" y="1941550"/>
                <a:ext cx="3892519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0B01EE26-6C9F-F1E5-71B3-70CD09E7891C}"/>
                  </a:ext>
                </a:extLst>
              </p:cNvPr>
              <p:cNvSpPr/>
              <p:nvPr/>
            </p:nvSpPr>
            <p:spPr>
              <a:xfrm>
                <a:off x="8820139" y="2103831"/>
                <a:ext cx="1200125" cy="1115473"/>
              </a:xfrm>
              <a:prstGeom prst="ellipse">
                <a:avLst/>
              </a:prstGeom>
              <a:ln w="1524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55A0"/>
                  </a:solidFill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B003E10-FCC9-DE8E-3CF1-AFD10981387A}"/>
                  </a:ext>
                </a:extLst>
              </p:cNvPr>
              <p:cNvSpPr/>
              <p:nvPr/>
            </p:nvSpPr>
            <p:spPr>
              <a:xfrm>
                <a:off x="8945320" y="2227977"/>
                <a:ext cx="971679" cy="875308"/>
              </a:xfrm>
              <a:prstGeom prst="ellipse">
                <a:avLst/>
              </a:prstGeom>
              <a:ln w="1524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5A591B1-B811-F49F-0EAC-13A4DEBB56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4366" y="2280663"/>
                <a:ext cx="1003182" cy="752386"/>
              </a:xfrm>
              <a:prstGeom prst="rect">
                <a:avLst/>
              </a:prstGeom>
              <a:effectLst/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D8CEA7C-4E28-6137-0C86-5926870EBCD9}"/>
                  </a:ext>
                </a:extLst>
              </p:cNvPr>
              <p:cNvSpPr txBox="1"/>
              <p:nvPr/>
            </p:nvSpPr>
            <p:spPr>
              <a:xfrm>
                <a:off x="10858611" y="1466690"/>
                <a:ext cx="1364110" cy="290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Optical data out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916B6DD-B3A6-253A-4837-52E2A918AFE7}"/>
                  </a:ext>
                </a:extLst>
              </p:cNvPr>
              <p:cNvSpPr txBox="1"/>
              <p:nvPr/>
            </p:nvSpPr>
            <p:spPr>
              <a:xfrm>
                <a:off x="6587943" y="1621733"/>
                <a:ext cx="961158" cy="290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Input laser</a:t>
                </a:r>
                <a:endParaRPr lang="en-GB" sz="1600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C38FE0A-7184-CD79-2BE3-B5314A350BFE}"/>
                  </a:ext>
                </a:extLst>
              </p:cNvPr>
              <p:cNvSpPr txBox="1"/>
              <p:nvPr/>
            </p:nvSpPr>
            <p:spPr>
              <a:xfrm>
                <a:off x="7941968" y="2447130"/>
                <a:ext cx="442305" cy="220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aseline="-25000" dirty="0"/>
                  <a:t>Δλ</a:t>
                </a:r>
                <a:r>
                  <a:rPr lang="en-US" sz="1600" baseline="-25000" dirty="0"/>
                  <a:t>(V)</a:t>
                </a:r>
                <a:endParaRPr lang="en-GB" sz="1600" baseline="-25000" dirty="0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C0E650C-B04F-5643-C288-17488FB5CB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42899" y="3434028"/>
                <a:ext cx="1061360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63D3A02F-8459-5CFD-1C07-FAA07F198540}"/>
                  </a:ext>
                </a:extLst>
              </p:cNvPr>
              <p:cNvSpPr/>
              <p:nvPr/>
            </p:nvSpPr>
            <p:spPr>
              <a:xfrm>
                <a:off x="7474918" y="3227684"/>
                <a:ext cx="1165954" cy="412694"/>
              </a:xfrm>
              <a:prstGeom prst="roundRect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Photodiode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64B464A6-A958-4992-388F-6CACB29C0378}"/>
                  </a:ext>
                </a:extLst>
              </p:cNvPr>
              <p:cNvSpPr/>
              <p:nvPr/>
            </p:nvSpPr>
            <p:spPr>
              <a:xfrm>
                <a:off x="8911125" y="3990914"/>
                <a:ext cx="1593621" cy="367605"/>
              </a:xfrm>
              <a:prstGeom prst="roundRect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PID controller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4E329D67-D543-89FF-1A8E-010A2241C5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19852" y="2407791"/>
                <a:ext cx="522712" cy="522712"/>
              </a:xfrm>
              <a:prstGeom prst="rect">
                <a:avLst/>
              </a:prstGeom>
              <a:effectLst/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178EF920-925D-D0F7-F49E-A82B951F79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9588513" y="3078916"/>
                <a:ext cx="1071604" cy="752386"/>
              </a:xfrm>
              <a:prstGeom prst="rect">
                <a:avLst/>
              </a:prstGeom>
              <a:effectLst/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54EC579-8A47-1527-89C5-AD8C933EDB49}"/>
                  </a:ext>
                </a:extLst>
              </p:cNvPr>
              <p:cNvSpPr txBox="1"/>
              <p:nvPr/>
            </p:nvSpPr>
            <p:spPr>
              <a:xfrm>
                <a:off x="10317382" y="2648125"/>
                <a:ext cx="609569" cy="220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baseline="-25000" dirty="0"/>
                  <a:t>Δλ</a:t>
                </a:r>
                <a:r>
                  <a:rPr lang="en-US" sz="1600" baseline="-25000" dirty="0"/>
                  <a:t>(T)</a:t>
                </a:r>
                <a:endParaRPr lang="en-GB" sz="1600" baseline="-25000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02ACC95-AE2F-DB34-201B-D3398ABBDE91}"/>
                </a:ext>
              </a:extLst>
            </p:cNvPr>
            <p:cNvSpPr txBox="1"/>
            <p:nvPr/>
          </p:nvSpPr>
          <p:spPr>
            <a:xfrm>
              <a:off x="3476011" y="4788426"/>
              <a:ext cx="10406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Drop port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8A000FB-4468-31BF-A83F-29D2925E88D0}"/>
                </a:ext>
              </a:extLst>
            </p:cNvPr>
            <p:cNvCxnSpPr>
              <a:cxnSpLocks/>
            </p:cNvCxnSpPr>
            <p:nvPr/>
          </p:nvCxnSpPr>
          <p:spPr>
            <a:xfrm>
              <a:off x="1526358" y="5624264"/>
              <a:ext cx="84271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E0004F8-96AD-301F-210B-E38FAF742310}"/>
                </a:ext>
              </a:extLst>
            </p:cNvPr>
            <p:cNvSpPr/>
            <p:nvPr/>
          </p:nvSpPr>
          <p:spPr>
            <a:xfrm>
              <a:off x="2369071" y="5418235"/>
              <a:ext cx="421336" cy="384565"/>
            </a:xfrm>
            <a:prstGeom prst="ellips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EF21C1D-2042-87DE-A42D-311E2ABF83A7}"/>
                </a:ext>
              </a:extLst>
            </p:cNvPr>
            <p:cNvSpPr txBox="1"/>
            <p:nvPr/>
          </p:nvSpPr>
          <p:spPr>
            <a:xfrm>
              <a:off x="2402195" y="533760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+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3DEE935-DF89-C9A2-CD35-20CD605277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0407" y="5624264"/>
              <a:ext cx="842713" cy="8199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9FDC0E-B7EF-FD6E-053A-8B576BB94C18}"/>
                </a:ext>
              </a:extLst>
            </p:cNvPr>
            <p:cNvSpPr txBox="1"/>
            <p:nvPr/>
          </p:nvSpPr>
          <p:spPr>
            <a:xfrm flipV="1">
              <a:off x="2123142" y="5126980"/>
              <a:ext cx="4213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-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E05C0F-CFA5-D4C2-87C1-2614D793D5C0}"/>
                </a:ext>
              </a:extLst>
            </p:cNvPr>
            <p:cNvSpPr txBox="1"/>
            <p:nvPr/>
          </p:nvSpPr>
          <p:spPr>
            <a:xfrm>
              <a:off x="2836921" y="5279807"/>
              <a:ext cx="619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error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1EF3867-39AC-5DF8-2E40-9D98E3EA8EA0}"/>
                </a:ext>
              </a:extLst>
            </p:cNvPr>
            <p:cNvSpPr txBox="1"/>
            <p:nvPr/>
          </p:nvSpPr>
          <p:spPr>
            <a:xfrm>
              <a:off x="1397346" y="5261559"/>
              <a:ext cx="9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setpoint</a:t>
              </a:r>
            </a:p>
          </p:txBody>
        </p:sp>
        <p:pic>
          <p:nvPicPr>
            <p:cNvPr id="29" name="Picture 26">
              <a:extLst>
                <a:ext uri="{FF2B5EF4-FFF2-40B4-BE49-F238E27FC236}">
                  <a16:creationId xmlns:a16="http://schemas.microsoft.com/office/drawing/2014/main" id="{299A599A-7B9E-B905-B9C5-F94CE9877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6570635" y="2767754"/>
              <a:ext cx="495056" cy="49618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0" name="Picture 26">
              <a:extLst>
                <a:ext uri="{FF2B5EF4-FFF2-40B4-BE49-F238E27FC236}">
                  <a16:creationId xmlns:a16="http://schemas.microsoft.com/office/drawing/2014/main" id="{5E7BF819-0FCF-2762-0745-43C433060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7030A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1783355" y="3602655"/>
              <a:ext cx="495056" cy="510621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23581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9E0F3-C60F-2FD4-64DD-1EB55AD4F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91BDB-A836-499D-803E-286B7D733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 of concept stabilisation test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387F7-B97D-E60D-A586-986CA44F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15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F23385-A0BC-38E0-DAF6-32DF22298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13" y="1502601"/>
            <a:ext cx="3102729" cy="2144444"/>
          </a:xfrm>
          <a:prstGeom prst="rect">
            <a:avLst/>
          </a:prstGeom>
        </p:spPr>
      </p:pic>
      <p:pic>
        <p:nvPicPr>
          <p:cNvPr id="5" name="Picture 4" descr="A red line in the sky with Wind Wand in the background&#10;&#10;Description automatically generated">
            <a:extLst>
              <a:ext uri="{FF2B5EF4-FFF2-40B4-BE49-F238E27FC236}">
                <a16:creationId xmlns:a16="http://schemas.microsoft.com/office/drawing/2014/main" id="{28AC37C9-BC6A-CDA9-966F-DD1BB5F23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026" y="1477142"/>
            <a:ext cx="3102729" cy="2144444"/>
          </a:xfrm>
          <a:prstGeom prst="rect">
            <a:avLst/>
          </a:prstGeom>
        </p:spPr>
      </p:pic>
      <p:pic>
        <p:nvPicPr>
          <p:cNvPr id="7" name="Picture 6" descr="A line of red lines on a black background&#10;&#10;Description automatically generated">
            <a:extLst>
              <a:ext uri="{FF2B5EF4-FFF2-40B4-BE49-F238E27FC236}">
                <a16:creationId xmlns:a16="http://schemas.microsoft.com/office/drawing/2014/main" id="{2DF7DEB1-4278-A064-27F6-82E7EF24E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177" y="3632296"/>
            <a:ext cx="3104462" cy="2145311"/>
          </a:xfrm>
          <a:prstGeom prst="rect">
            <a:avLst/>
          </a:prstGeom>
        </p:spPr>
      </p:pic>
      <p:pic>
        <p:nvPicPr>
          <p:cNvPr id="8" name="Picture 7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A760BCC9-7850-0C60-DC6C-D3DFCE7617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36" y="3627479"/>
            <a:ext cx="3102729" cy="21444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B80DB5-91D2-4033-C7C0-A97A42800D55}"/>
              </a:ext>
            </a:extLst>
          </p:cNvPr>
          <p:cNvSpPr txBox="1"/>
          <p:nvPr/>
        </p:nvSpPr>
        <p:spPr>
          <a:xfrm>
            <a:off x="-48179" y="882533"/>
            <a:ext cx="53106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</a:rPr>
              <a:t>Temperature sweep 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Ring modulator test board in a climatic chamber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3E838D-EC55-9D4F-3696-94BF315FBA78}"/>
              </a:ext>
            </a:extLst>
          </p:cNvPr>
          <p:cNvSpPr txBox="1"/>
          <p:nvPr/>
        </p:nvSpPr>
        <p:spPr>
          <a:xfrm>
            <a:off x="2131234" y="1689982"/>
            <a:ext cx="1173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Control OFF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963AD7-D76F-019A-64FE-E674780BCC31}"/>
              </a:ext>
            </a:extLst>
          </p:cNvPr>
          <p:cNvSpPr txBox="1"/>
          <p:nvPr/>
        </p:nvSpPr>
        <p:spPr>
          <a:xfrm>
            <a:off x="4777390" y="882532"/>
            <a:ext cx="53106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</a:rPr>
              <a:t>Wavelength sweep 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Tunable laser scan in a wide wavelength range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A499B6-72BC-D98A-087D-F087FF105E68}"/>
              </a:ext>
            </a:extLst>
          </p:cNvPr>
          <p:cNvSpPr txBox="1"/>
          <p:nvPr/>
        </p:nvSpPr>
        <p:spPr>
          <a:xfrm>
            <a:off x="6924552" y="1687036"/>
            <a:ext cx="1173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Control OFF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C68F88-525B-DA76-3DC3-D32D95DC2949}"/>
              </a:ext>
            </a:extLst>
          </p:cNvPr>
          <p:cNvSpPr txBox="1"/>
          <p:nvPr/>
        </p:nvSpPr>
        <p:spPr>
          <a:xfrm>
            <a:off x="2131234" y="3819011"/>
            <a:ext cx="1117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Control ON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23CC06-F396-F1C4-1107-8BF41F57685A}"/>
              </a:ext>
            </a:extLst>
          </p:cNvPr>
          <p:cNvSpPr txBox="1"/>
          <p:nvPr/>
        </p:nvSpPr>
        <p:spPr>
          <a:xfrm>
            <a:off x="6924552" y="3791300"/>
            <a:ext cx="1117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Control ON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1C1E6C-F7B1-B244-B4AF-99655C898A02}"/>
              </a:ext>
            </a:extLst>
          </p:cNvPr>
          <p:cNvSpPr txBox="1"/>
          <p:nvPr/>
        </p:nvSpPr>
        <p:spPr>
          <a:xfrm>
            <a:off x="299387" y="5746464"/>
            <a:ext cx="11117359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>
                <a:solidFill>
                  <a:srgbClr val="000000"/>
                </a:solidFill>
              </a:rPr>
              <a:t>The controller keeps the modulator resonance locked to the laser wavelength to produce </a:t>
            </a:r>
            <a:r>
              <a:rPr lang="en-GB" sz="1600" b="1" dirty="0">
                <a:solidFill>
                  <a:srgbClr val="000000"/>
                </a:solidFill>
              </a:rPr>
              <a:t>constant and maximum OMA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000000"/>
                </a:solidFill>
              </a:rPr>
              <a:t>Controller concept demonstrated with discrete components</a:t>
            </a:r>
          </a:p>
        </p:txBody>
      </p:sp>
      <p:pic>
        <p:nvPicPr>
          <p:cNvPr id="18" name="Picture 26">
            <a:extLst>
              <a:ext uri="{FF2B5EF4-FFF2-40B4-BE49-F238E27FC236}">
                <a16:creationId xmlns:a16="http://schemas.microsoft.com/office/drawing/2014/main" id="{51B2E057-604F-9966-B841-C71378585E3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768" t="26728" r="7893" b="20349"/>
          <a:stretch>
            <a:fillRect/>
          </a:stretch>
        </p:blipFill>
        <p:spPr>
          <a:xfrm>
            <a:off x="9298054" y="2733063"/>
            <a:ext cx="1898385" cy="1485525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AF3623-021F-4CDA-356D-BD5ED14A32E4}"/>
              </a:ext>
            </a:extLst>
          </p:cNvPr>
          <p:cNvCxnSpPr>
            <a:cxnSpLocks/>
          </p:cNvCxnSpPr>
          <p:nvPr/>
        </p:nvCxnSpPr>
        <p:spPr>
          <a:xfrm>
            <a:off x="11287463" y="2837338"/>
            <a:ext cx="0" cy="12051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B16E508-95FC-4972-7388-EC7E09FC17EC}"/>
              </a:ext>
            </a:extLst>
          </p:cNvPr>
          <p:cNvSpPr txBox="1"/>
          <p:nvPr/>
        </p:nvSpPr>
        <p:spPr>
          <a:xfrm>
            <a:off x="11228119" y="330310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33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39AFA-2D07-C1FA-3ED3-6CE1B872D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E2386-3D8E-9762-F4EA-FE515EC8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E15CEE-FB4A-30B2-B833-83051069D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299" y="932538"/>
            <a:ext cx="10582575" cy="12740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400" dirty="0"/>
              <a:t>Demonstrated 4-channel wavelength division multiplexing  WDM) operation using an optical circuit integrated into the SystemPIC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25 Gb/s per channel – 100 Gb/s into a single fibre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Optical power supply: External Laser Sources (ELS) standardised and available from multiple vendors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/>
          </a:p>
          <a:p>
            <a:pPr>
              <a:lnSpc>
                <a:spcPct val="100000"/>
              </a:lnSpc>
            </a:pPr>
            <a:endParaRPr lang="en-GB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CB223D-2CAB-0563-EBCD-02877D5C1E3D}"/>
              </a:ext>
            </a:extLst>
          </p:cNvPr>
          <p:cNvGrpSpPr/>
          <p:nvPr/>
        </p:nvGrpSpPr>
        <p:grpSpPr>
          <a:xfrm>
            <a:off x="568412" y="2200443"/>
            <a:ext cx="2100641" cy="2027252"/>
            <a:chOff x="726082" y="2410901"/>
            <a:chExt cx="1635020" cy="1577898"/>
          </a:xfrm>
        </p:grpSpPr>
        <p:pic>
          <p:nvPicPr>
            <p:cNvPr id="12" name="Picture 11" descr="A yellow and black cable and pen on a white sheet of paper&#10;&#10;Description automatically generated">
              <a:extLst>
                <a:ext uri="{FF2B5EF4-FFF2-40B4-BE49-F238E27FC236}">
                  <a16:creationId xmlns:a16="http://schemas.microsoft.com/office/drawing/2014/main" id="{70FC6D5F-983E-F7EE-6CBC-23C865685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6082" y="2410901"/>
              <a:ext cx="1635020" cy="15778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EADB4D-98A4-C65F-5DED-A38BA7457964}"/>
                </a:ext>
              </a:extLst>
            </p:cNvPr>
            <p:cNvSpPr txBox="1"/>
            <p:nvPr/>
          </p:nvSpPr>
          <p:spPr>
            <a:xfrm>
              <a:off x="798066" y="2557428"/>
              <a:ext cx="915635" cy="23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ELSFP</a:t>
              </a:r>
              <a:endParaRPr lang="en-GB" sz="14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78E05D-A8E5-F4A5-95CF-A03BB0405489}"/>
              </a:ext>
            </a:extLst>
          </p:cNvPr>
          <p:cNvGrpSpPr/>
          <p:nvPr/>
        </p:nvGrpSpPr>
        <p:grpSpPr>
          <a:xfrm>
            <a:off x="335753" y="4581528"/>
            <a:ext cx="3081293" cy="1970382"/>
            <a:chOff x="5511411" y="3088099"/>
            <a:chExt cx="5441354" cy="3479559"/>
          </a:xfrm>
        </p:grpSpPr>
        <p:pic>
          <p:nvPicPr>
            <p:cNvPr id="5" name="Picture 4" descr="A colorful lines on a black background&#10;&#10;Description automatically generated">
              <a:extLst>
                <a:ext uri="{FF2B5EF4-FFF2-40B4-BE49-F238E27FC236}">
                  <a16:creationId xmlns:a16="http://schemas.microsoft.com/office/drawing/2014/main" id="{A7A277D1-F711-5194-CF21-43CE682BE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1451" y="3665517"/>
              <a:ext cx="5385653" cy="29021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21FBC8-72FF-299E-F0ED-2B59981B1C95}"/>
                </a:ext>
              </a:extLst>
            </p:cNvPr>
            <p:cNvSpPr txBox="1"/>
            <p:nvPr/>
          </p:nvSpPr>
          <p:spPr>
            <a:xfrm>
              <a:off x="5511411" y="3088099"/>
              <a:ext cx="5441354" cy="543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4-wavelengths ELS optical spectrum</a:t>
              </a:r>
              <a:endParaRPr lang="en-GB" sz="1400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C073E1C0-95E8-13C4-11E0-8E3DE0BF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/>
          <a:lstStyle/>
          <a:p>
            <a:r>
              <a:rPr lang="en-US" dirty="0"/>
              <a:t>PIC System Testing</a:t>
            </a:r>
            <a:endParaRPr lang="en-GB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9E747D9-85BD-4DF4-0C47-4A03DD4780C7}"/>
              </a:ext>
            </a:extLst>
          </p:cNvPr>
          <p:cNvGrpSpPr/>
          <p:nvPr/>
        </p:nvGrpSpPr>
        <p:grpSpPr>
          <a:xfrm>
            <a:off x="3577273" y="4731936"/>
            <a:ext cx="7888341" cy="1787101"/>
            <a:chOff x="21834" y="3752463"/>
            <a:chExt cx="11759129" cy="2664027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DFE22E3-580E-BC4D-247F-BF22174A96B9}"/>
                </a:ext>
              </a:extLst>
            </p:cNvPr>
            <p:cNvGrpSpPr/>
            <p:nvPr/>
          </p:nvGrpSpPr>
          <p:grpSpPr>
            <a:xfrm>
              <a:off x="21834" y="3752463"/>
              <a:ext cx="11759129" cy="2664027"/>
              <a:chOff x="7667" y="3718467"/>
              <a:chExt cx="11759129" cy="2664027"/>
            </a:xfrm>
          </p:grpSpPr>
          <p:pic>
            <p:nvPicPr>
              <p:cNvPr id="61" name="Picture 60" descr="A green and black design&#10;&#10;Description automatically generated with medium confidence">
                <a:extLst>
                  <a:ext uri="{FF2B5EF4-FFF2-40B4-BE49-F238E27FC236}">
                    <a16:creationId xmlns:a16="http://schemas.microsoft.com/office/drawing/2014/main" id="{EDEA3C4B-8879-2324-22F5-01208C80A1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50179" y="3718467"/>
                <a:ext cx="2939531" cy="2660066"/>
              </a:xfrm>
              <a:prstGeom prst="rect">
                <a:avLst/>
              </a:prstGeom>
            </p:spPr>
          </p:pic>
          <p:pic>
            <p:nvPicPr>
              <p:cNvPr id="62" name="Picture 61" descr="A blue and white design on a black background&#10;&#10;Description automatically generated">
                <a:extLst>
                  <a:ext uri="{FF2B5EF4-FFF2-40B4-BE49-F238E27FC236}">
                    <a16:creationId xmlns:a16="http://schemas.microsoft.com/office/drawing/2014/main" id="{5F8F97C5-D415-9972-3403-A5A0C2B905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7" y="3722428"/>
                <a:ext cx="2939531" cy="2660066"/>
              </a:xfrm>
              <a:prstGeom prst="rect">
                <a:avLst/>
              </a:prstGeom>
            </p:spPr>
          </p:pic>
          <p:pic>
            <p:nvPicPr>
              <p:cNvPr id="63" name="Picture 62" descr="A yellow and black design&#10;&#10;Description automatically generated with medium confidence">
                <a:extLst>
                  <a:ext uri="{FF2B5EF4-FFF2-40B4-BE49-F238E27FC236}">
                    <a16:creationId xmlns:a16="http://schemas.microsoft.com/office/drawing/2014/main" id="{077FC555-9DBB-3ECA-1440-8CB57E7022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7952" y="3718467"/>
                <a:ext cx="2939531" cy="2660066"/>
              </a:xfrm>
              <a:prstGeom prst="rect">
                <a:avLst/>
              </a:prstGeom>
            </p:spPr>
          </p:pic>
          <p:pic>
            <p:nvPicPr>
              <p:cNvPr id="64" name="Picture 63" descr="A red and black design&#10;&#10;Description automatically generated">
                <a:extLst>
                  <a:ext uri="{FF2B5EF4-FFF2-40B4-BE49-F238E27FC236}">
                    <a16:creationId xmlns:a16="http://schemas.microsoft.com/office/drawing/2014/main" id="{0B713051-5507-215A-7A10-6594CFEA1D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27265" y="3718467"/>
                <a:ext cx="2939531" cy="2660066"/>
              </a:xfrm>
              <a:prstGeom prst="rect">
                <a:avLst/>
              </a:prstGeom>
            </p:spPr>
          </p:pic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4C41AE7-5997-86BA-ADF6-E3907B1BF815}"/>
                </a:ext>
              </a:extLst>
            </p:cNvPr>
            <p:cNvSpPr txBox="1"/>
            <p:nvPr/>
          </p:nvSpPr>
          <p:spPr>
            <a:xfrm>
              <a:off x="694250" y="4058139"/>
              <a:ext cx="1919321" cy="3441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Channel 1 – 1271 nm</a:t>
              </a:r>
              <a:endParaRPr lang="en-GB" sz="9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9E9E10D-917E-3404-6307-74FAED6F88CE}"/>
                </a:ext>
              </a:extLst>
            </p:cNvPr>
            <p:cNvSpPr txBox="1"/>
            <p:nvPr/>
          </p:nvSpPr>
          <p:spPr>
            <a:xfrm>
              <a:off x="6587596" y="4054735"/>
              <a:ext cx="1919321" cy="3441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Channel 3 – 1311 nm</a:t>
              </a:r>
              <a:endParaRPr lang="en-GB" sz="9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07FD60-F7BB-F295-A96F-ABE52D736032}"/>
                </a:ext>
              </a:extLst>
            </p:cNvPr>
            <p:cNvSpPr txBox="1"/>
            <p:nvPr/>
          </p:nvSpPr>
          <p:spPr>
            <a:xfrm>
              <a:off x="3623237" y="4054735"/>
              <a:ext cx="1919321" cy="3441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Channel 2 – 1291 nm</a:t>
              </a:r>
              <a:endParaRPr lang="en-GB" sz="9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6522CD4-F252-C7EE-D787-911139053AEC}"/>
                </a:ext>
              </a:extLst>
            </p:cNvPr>
            <p:cNvSpPr txBox="1"/>
            <p:nvPr/>
          </p:nvSpPr>
          <p:spPr>
            <a:xfrm>
              <a:off x="9523120" y="4054735"/>
              <a:ext cx="1919321" cy="3441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Channel 4 – 1331 nm</a:t>
              </a:r>
              <a:endParaRPr lang="en-GB" sz="900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88A32EA2-9002-DD60-3E81-ACA231C67E6B}"/>
              </a:ext>
            </a:extLst>
          </p:cNvPr>
          <p:cNvSpPr txBox="1"/>
          <p:nvPr/>
        </p:nvSpPr>
        <p:spPr>
          <a:xfrm>
            <a:off x="3880163" y="4438466"/>
            <a:ext cx="155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25 Gb/s PRBS31</a:t>
            </a:r>
            <a:endParaRPr lang="en-GB" sz="1400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56E1045-6379-77ED-6960-06B923F89B36}"/>
              </a:ext>
            </a:extLst>
          </p:cNvPr>
          <p:cNvGrpSpPr/>
          <p:nvPr/>
        </p:nvGrpSpPr>
        <p:grpSpPr>
          <a:xfrm>
            <a:off x="2683240" y="1961876"/>
            <a:ext cx="6619901" cy="2337721"/>
            <a:chOff x="3087872" y="1920823"/>
            <a:chExt cx="6619901" cy="2337721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B972C77-668B-9DC7-4141-62781539B5AA}"/>
                </a:ext>
              </a:extLst>
            </p:cNvPr>
            <p:cNvSpPr txBox="1"/>
            <p:nvPr/>
          </p:nvSpPr>
          <p:spPr>
            <a:xfrm>
              <a:off x="7528708" y="3903397"/>
              <a:ext cx="1715374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Bond pad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D4B6A02-831E-2AB4-8FA3-5D15F5B5ECA0}"/>
                </a:ext>
              </a:extLst>
            </p:cNvPr>
            <p:cNvGrpSpPr/>
            <p:nvPr/>
          </p:nvGrpSpPr>
          <p:grpSpPr>
            <a:xfrm>
              <a:off x="3680989" y="1920823"/>
              <a:ext cx="6026784" cy="2337721"/>
              <a:chOff x="2282652" y="2946526"/>
              <a:chExt cx="8417004" cy="3264862"/>
            </a:xfrm>
          </p:grpSpPr>
          <p:sp>
            <p:nvSpPr>
              <p:cNvPr id="22" name="TextBox 73">
                <a:extLst>
                  <a:ext uri="{FF2B5EF4-FFF2-40B4-BE49-F238E27FC236}">
                    <a16:creationId xmlns:a16="http://schemas.microsoft.com/office/drawing/2014/main" id="{42A54FDB-5EDF-9F80-2C3A-0C40F2F0DF6A}"/>
                  </a:ext>
                </a:extLst>
              </p:cNvPr>
              <p:cNvSpPr txBox="1"/>
              <p:nvPr/>
            </p:nvSpPr>
            <p:spPr>
              <a:xfrm>
                <a:off x="2780670" y="5707965"/>
                <a:ext cx="2395690" cy="50342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ctr" defTabSz="914400" rtl="0" fontAlgn="auto" hangingPunct="1"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Electrical data in</a:t>
                </a: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D9330B9-1A0D-09D4-DB4B-166EC9988594}"/>
                  </a:ext>
                </a:extLst>
              </p:cNvPr>
              <p:cNvGrpSpPr/>
              <p:nvPr/>
            </p:nvGrpSpPr>
            <p:grpSpPr>
              <a:xfrm>
                <a:off x="2282652" y="2946526"/>
                <a:ext cx="8417004" cy="2834777"/>
                <a:chOff x="2282652" y="2946526"/>
                <a:chExt cx="8417004" cy="2834777"/>
              </a:xfrm>
            </p:grpSpPr>
            <p:pic>
              <p:nvPicPr>
                <p:cNvPr id="24" name="Picture 23" descr="A close-up of a computer chip&#10;&#10;Description automatically generated">
                  <a:extLst>
                    <a:ext uri="{FF2B5EF4-FFF2-40B4-BE49-F238E27FC236}">
                      <a16:creationId xmlns:a16="http://schemas.microsoft.com/office/drawing/2014/main" id="{C45944F9-C039-BDF7-B064-5EEF24CE4C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010963" y="3993207"/>
                  <a:ext cx="7688693" cy="1440567"/>
                </a:xfrm>
                <a:prstGeom prst="rect">
                  <a:avLst/>
                </a:prstGeom>
              </p:spPr>
            </p:pic>
            <p:pic>
              <p:nvPicPr>
                <p:cNvPr id="25" name="Picture 26">
                  <a:extLst>
                    <a:ext uri="{FF2B5EF4-FFF2-40B4-BE49-F238E27FC236}">
                      <a16:creationId xmlns:a16="http://schemas.microsoft.com/office/drawing/2014/main" id="{464E71ED-573D-4F60-6D29-444A746F89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7030A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769793" y="5517751"/>
                  <a:ext cx="417449" cy="26355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2" name="Picture 26">
                  <a:extLst>
                    <a:ext uri="{FF2B5EF4-FFF2-40B4-BE49-F238E27FC236}">
                      <a16:creationId xmlns:a16="http://schemas.microsoft.com/office/drawing/2014/main" id="{7A18BDAC-2FD4-0726-3F97-F262D7524B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7030A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9564754" y="5516625"/>
                  <a:ext cx="417449" cy="26355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3" name="Picture 26">
                  <a:extLst>
                    <a:ext uri="{FF2B5EF4-FFF2-40B4-BE49-F238E27FC236}">
                      <a16:creationId xmlns:a16="http://schemas.microsoft.com/office/drawing/2014/main" id="{5D9F3F03-B923-1ECB-AB24-CED54CD614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7030A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7638729" y="5517751"/>
                  <a:ext cx="417449" cy="26355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4" name="Picture 26">
                  <a:extLst>
                    <a:ext uri="{FF2B5EF4-FFF2-40B4-BE49-F238E27FC236}">
                      <a16:creationId xmlns:a16="http://schemas.microsoft.com/office/drawing/2014/main" id="{BF827276-58BB-D1C2-182A-3E97930060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7030A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5674075" y="5517751"/>
                  <a:ext cx="417449" cy="26355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5" name="Picture 26">
                  <a:extLst>
                    <a:ext uri="{FF2B5EF4-FFF2-40B4-BE49-F238E27FC236}">
                      <a16:creationId xmlns:a16="http://schemas.microsoft.com/office/drawing/2014/main" id="{43B65B0A-B97E-4DA3-A31A-3A0F3AE73C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0070C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9482625" y="3665914"/>
                  <a:ext cx="477048" cy="21650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6" name="Picture 26">
                  <a:extLst>
                    <a:ext uri="{FF2B5EF4-FFF2-40B4-BE49-F238E27FC236}">
                      <a16:creationId xmlns:a16="http://schemas.microsoft.com/office/drawing/2014/main" id="{84C6EA07-E75F-6050-BAFA-3F736BD62E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9482625" y="3411659"/>
                  <a:ext cx="477048" cy="2537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7" name="Picture 26">
                  <a:extLst>
                    <a:ext uri="{FF2B5EF4-FFF2-40B4-BE49-F238E27FC236}">
                      <a16:creationId xmlns:a16="http://schemas.microsoft.com/office/drawing/2014/main" id="{94EE1B40-EADA-EF3A-D419-91B888B33B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9482625" y="3200108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8" name="Picture 26">
                  <a:extLst>
                    <a:ext uri="{FF2B5EF4-FFF2-40B4-BE49-F238E27FC236}">
                      <a16:creationId xmlns:a16="http://schemas.microsoft.com/office/drawing/2014/main" id="{B5350960-B2C1-F167-9DB9-6F44882D64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9479702" y="2946526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cxnSp>
              <p:nvCxnSpPr>
                <p:cNvPr id="39" name="Straight Connector 46">
                  <a:extLst>
                    <a:ext uri="{FF2B5EF4-FFF2-40B4-BE49-F238E27FC236}">
                      <a16:creationId xmlns:a16="http://schemas.microsoft.com/office/drawing/2014/main" id="{5E4BDD1A-D59F-E9B3-76D6-18FB1CC20B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2652" y="4435183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FFC00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40" name="Straight Connector 47">
                  <a:extLst>
                    <a:ext uri="{FF2B5EF4-FFF2-40B4-BE49-F238E27FC236}">
                      <a16:creationId xmlns:a16="http://schemas.microsoft.com/office/drawing/2014/main" id="{88152E06-74E0-93BF-E4FA-78D637341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2652" y="4544209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B05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41" name="Straight Connector 48">
                  <a:extLst>
                    <a:ext uri="{FF2B5EF4-FFF2-40B4-BE49-F238E27FC236}">
                      <a16:creationId xmlns:a16="http://schemas.microsoft.com/office/drawing/2014/main" id="{62639489-D4C0-A342-3CA8-2227830924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2652" y="4672568"/>
                  <a:ext cx="472940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70C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42" name="Straight Connector 46">
                  <a:extLst>
                    <a:ext uri="{FF2B5EF4-FFF2-40B4-BE49-F238E27FC236}">
                      <a16:creationId xmlns:a16="http://schemas.microsoft.com/office/drawing/2014/main" id="{84A6FA87-9C1C-DF60-71AC-353A253123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2652" y="4312972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FF000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pic>
              <p:nvPicPr>
                <p:cNvPr id="43" name="Picture 26">
                  <a:extLst>
                    <a:ext uri="{FF2B5EF4-FFF2-40B4-BE49-F238E27FC236}">
                      <a16:creationId xmlns:a16="http://schemas.microsoft.com/office/drawing/2014/main" id="{3CBE9457-E027-94DA-0453-0169F3971F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7518176" y="3523746"/>
                  <a:ext cx="477048" cy="2537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4" name="Picture 26">
                  <a:extLst>
                    <a:ext uri="{FF2B5EF4-FFF2-40B4-BE49-F238E27FC236}">
                      <a16:creationId xmlns:a16="http://schemas.microsoft.com/office/drawing/2014/main" id="{3E6FA776-2E96-6D4E-1E11-7CA7EF2968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7518176" y="3312195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5" name="Picture 26">
                  <a:extLst>
                    <a:ext uri="{FF2B5EF4-FFF2-40B4-BE49-F238E27FC236}">
                      <a16:creationId xmlns:a16="http://schemas.microsoft.com/office/drawing/2014/main" id="{5697B013-D690-97E5-5180-F4849BA0A2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7515253" y="3058613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6" name="Picture 26">
                  <a:extLst>
                    <a:ext uri="{FF2B5EF4-FFF2-40B4-BE49-F238E27FC236}">
                      <a16:creationId xmlns:a16="http://schemas.microsoft.com/office/drawing/2014/main" id="{4BD276EA-877A-E715-A634-34945529A6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5698852" y="3474657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7" name="Picture 26">
                  <a:extLst>
                    <a:ext uri="{FF2B5EF4-FFF2-40B4-BE49-F238E27FC236}">
                      <a16:creationId xmlns:a16="http://schemas.microsoft.com/office/drawing/2014/main" id="{59C67484-B55B-3187-CA9A-D991A06B3F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5695929" y="3221075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8" name="Picture 26">
                  <a:extLst>
                    <a:ext uri="{FF2B5EF4-FFF2-40B4-BE49-F238E27FC236}">
                      <a16:creationId xmlns:a16="http://schemas.microsoft.com/office/drawing/2014/main" id="{83640544-EFC9-5B4E-C217-C95B3CEB4B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769793" y="3336820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cxnSp>
              <p:nvCxnSpPr>
                <p:cNvPr id="49" name="Straight Connector 46">
                  <a:extLst>
                    <a:ext uri="{FF2B5EF4-FFF2-40B4-BE49-F238E27FC236}">
                      <a16:creationId xmlns:a16="http://schemas.microsoft.com/office/drawing/2014/main" id="{1F2A9F65-C219-4762-0D84-7355E5783B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9793" y="3655303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FFC00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50" name="Straight Connector 47">
                  <a:extLst>
                    <a:ext uri="{FF2B5EF4-FFF2-40B4-BE49-F238E27FC236}">
                      <a16:creationId xmlns:a16="http://schemas.microsoft.com/office/drawing/2014/main" id="{443E1037-DF64-9978-2163-329E30D13A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9793" y="3770679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B05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51" name="Straight Connector 48">
                  <a:extLst>
                    <a:ext uri="{FF2B5EF4-FFF2-40B4-BE49-F238E27FC236}">
                      <a16:creationId xmlns:a16="http://schemas.microsoft.com/office/drawing/2014/main" id="{EC14D85D-E918-BD6E-8C33-20D39A9C71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9793" y="3892688"/>
                  <a:ext cx="472940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70C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52" name="Straight Connector 47">
                  <a:extLst>
                    <a:ext uri="{FF2B5EF4-FFF2-40B4-BE49-F238E27FC236}">
                      <a16:creationId xmlns:a16="http://schemas.microsoft.com/office/drawing/2014/main" id="{43832882-6757-B5A6-36E9-27D822F31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95929" y="3753778"/>
                  <a:ext cx="477048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B05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53" name="Straight Connector 48">
                  <a:extLst>
                    <a:ext uri="{FF2B5EF4-FFF2-40B4-BE49-F238E27FC236}">
                      <a16:creationId xmlns:a16="http://schemas.microsoft.com/office/drawing/2014/main" id="{0C402DD7-6736-4730-C80D-420A210493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95929" y="3882137"/>
                  <a:ext cx="472940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70C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  <p:cxnSp>
              <p:nvCxnSpPr>
                <p:cNvPr id="54" name="Straight Connector 48">
                  <a:extLst>
                    <a:ext uri="{FF2B5EF4-FFF2-40B4-BE49-F238E27FC236}">
                      <a16:creationId xmlns:a16="http://schemas.microsoft.com/office/drawing/2014/main" id="{9107EC9F-BA3B-FFB7-B9E7-2DCA3A7DF1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19361" y="3873046"/>
                  <a:ext cx="472940" cy="0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70C0"/>
                  </a:solidFill>
                  <a:prstDash val="solid"/>
                  <a:miter/>
                  <a:headEnd type="none"/>
                  <a:tailEnd type="triangle"/>
                </a:ln>
              </p:spPr>
            </p:cxnSp>
          </p:grpSp>
        </p:grpSp>
        <p:sp>
          <p:nvSpPr>
            <p:cNvPr id="66" name="TextBox 73">
              <a:extLst>
                <a:ext uri="{FF2B5EF4-FFF2-40B4-BE49-F238E27FC236}">
                  <a16:creationId xmlns:a16="http://schemas.microsoft.com/office/drawing/2014/main" id="{305F8B8D-D02F-8620-7BC0-B6CE16A8C0DF}"/>
                </a:ext>
              </a:extLst>
            </p:cNvPr>
            <p:cNvSpPr txBox="1"/>
            <p:nvPr/>
          </p:nvSpPr>
          <p:spPr>
            <a:xfrm>
              <a:off x="3087872" y="2106646"/>
              <a:ext cx="1715374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Ring modulator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2D6FBEF-5E08-1D00-2056-D0E2EAC96727}"/>
                </a:ext>
              </a:extLst>
            </p:cNvPr>
            <p:cNvCxnSpPr>
              <a:cxnSpLocks/>
            </p:cNvCxnSpPr>
            <p:nvPr/>
          </p:nvCxnSpPr>
          <p:spPr>
            <a:xfrm>
              <a:off x="3880163" y="2419534"/>
              <a:ext cx="928467" cy="37603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8E88E7A4-A614-E3D1-4337-733164A73E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20585" y="3517391"/>
              <a:ext cx="205037" cy="43239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7585181D-B3C9-225D-A37B-44E99BEB81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49466" y="3533691"/>
              <a:ext cx="692010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3E3847B-21DA-0F28-7B95-DAD0B83A6FF9}"/>
                </a:ext>
              </a:extLst>
            </p:cNvPr>
            <p:cNvSpPr txBox="1"/>
            <p:nvPr/>
          </p:nvSpPr>
          <p:spPr>
            <a:xfrm>
              <a:off x="8895155" y="3081253"/>
              <a:ext cx="746321" cy="307777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200 µm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0A2C82C-1A29-D810-DFC8-8EED1957335C}"/>
              </a:ext>
            </a:extLst>
          </p:cNvPr>
          <p:cNvGrpSpPr/>
          <p:nvPr/>
        </p:nvGrpSpPr>
        <p:grpSpPr>
          <a:xfrm>
            <a:off x="9770636" y="1494154"/>
            <a:ext cx="2293649" cy="2141429"/>
            <a:chOff x="9770636" y="1494154"/>
            <a:chExt cx="2293649" cy="2141429"/>
          </a:xfrm>
        </p:grpSpPr>
        <p:sp>
          <p:nvSpPr>
            <p:cNvPr id="86" name="TextBox 48">
              <a:extLst>
                <a:ext uri="{FF2B5EF4-FFF2-40B4-BE49-F238E27FC236}">
                  <a16:creationId xmlns:a16="http://schemas.microsoft.com/office/drawing/2014/main" id="{7D24460B-4FEB-3560-134B-FD9D5827DEB0}"/>
                </a:ext>
              </a:extLst>
            </p:cNvPr>
            <p:cNvSpPr txBox="1"/>
            <p:nvPr/>
          </p:nvSpPr>
          <p:spPr>
            <a:xfrm rot="16200000">
              <a:off x="11650327" y="2571305"/>
              <a:ext cx="547877" cy="28003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5 mm</a:t>
              </a:r>
              <a:endParaRPr lang="en-GB" sz="18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7B2B6B2-3DB5-B4AF-EFAB-E5C51A2FD8F2}"/>
                </a:ext>
              </a:extLst>
            </p:cNvPr>
            <p:cNvGrpSpPr/>
            <p:nvPr/>
          </p:nvGrpSpPr>
          <p:grpSpPr>
            <a:xfrm>
              <a:off x="9770636" y="1494154"/>
              <a:ext cx="2043725" cy="2141429"/>
              <a:chOff x="8300324" y="760124"/>
              <a:chExt cx="2043725" cy="2141429"/>
            </a:xfrm>
          </p:grpSpPr>
          <p:cxnSp>
            <p:nvCxnSpPr>
              <p:cNvPr id="88" name="Straight Arrow Connector 42">
                <a:extLst>
                  <a:ext uri="{FF2B5EF4-FFF2-40B4-BE49-F238E27FC236}">
                    <a16:creationId xmlns:a16="http://schemas.microsoft.com/office/drawing/2014/main" id="{B3D7235D-85AC-4F16-ADDA-BFB2090D76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35207" y="1046560"/>
                <a:ext cx="8842" cy="1842381"/>
              </a:xfrm>
              <a:prstGeom prst="straightConnector1">
                <a:avLst/>
              </a:prstGeom>
              <a:noFill/>
              <a:ln w="12701" cap="flat">
                <a:solidFill>
                  <a:srgbClr val="FF0000"/>
                </a:solidFill>
                <a:prstDash val="solid"/>
                <a:miter/>
                <a:headEnd type="arrow"/>
                <a:tailEnd type="arrow"/>
              </a:ln>
            </p:spPr>
          </p:cxnSp>
          <p:sp>
            <p:nvSpPr>
              <p:cNvPr id="89" name="TextBox 49">
                <a:extLst>
                  <a:ext uri="{FF2B5EF4-FFF2-40B4-BE49-F238E27FC236}">
                    <a16:creationId xmlns:a16="http://schemas.microsoft.com/office/drawing/2014/main" id="{2D1061F6-32BF-FA90-EC8F-5F4F0281254D}"/>
                  </a:ext>
                </a:extLst>
              </p:cNvPr>
              <p:cNvSpPr txBox="1"/>
              <p:nvPr/>
            </p:nvSpPr>
            <p:spPr>
              <a:xfrm>
                <a:off x="8300324" y="760124"/>
                <a:ext cx="864031" cy="28003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b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SystemPIC</a:t>
                </a:r>
                <a:endParaRPr lang="en-GB" sz="1867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pic>
            <p:nvPicPr>
              <p:cNvPr id="90" name="Picture 89" descr="A close-up of a circuit board&#10;&#10;Description automatically generated">
                <a:extLst>
                  <a:ext uri="{FF2B5EF4-FFF2-40B4-BE49-F238E27FC236}">
                    <a16:creationId xmlns:a16="http://schemas.microsoft.com/office/drawing/2014/main" id="{C7E26088-6C9E-FDD7-2E1A-AFBE44E722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64535" y="1022184"/>
                <a:ext cx="1877581" cy="1879369"/>
              </a:xfrm>
              <a:prstGeom prst="rect">
                <a:avLst/>
              </a:prstGeom>
            </p:spPr>
          </p:pic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A1679A4A-6763-156D-F4D1-90D3D5023E84}"/>
                  </a:ext>
                </a:extLst>
              </p:cNvPr>
              <p:cNvSpPr/>
              <p:nvPr/>
            </p:nvSpPr>
            <p:spPr>
              <a:xfrm>
                <a:off x="9180112" y="2232950"/>
                <a:ext cx="652962" cy="177389"/>
              </a:xfrm>
              <a:prstGeom prst="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92" name="Straight Arrow Connector 41">
            <a:extLst>
              <a:ext uri="{FF2B5EF4-FFF2-40B4-BE49-F238E27FC236}">
                <a16:creationId xmlns:a16="http://schemas.microsoft.com/office/drawing/2014/main" id="{EF99BB14-23F9-E524-D5B7-50EBC9C84150}"/>
              </a:ext>
            </a:extLst>
          </p:cNvPr>
          <p:cNvCxnSpPr>
            <a:cxnSpLocks/>
          </p:cNvCxnSpPr>
          <p:nvPr/>
        </p:nvCxnSpPr>
        <p:spPr>
          <a:xfrm flipH="1" flipV="1">
            <a:off x="9169868" y="2954245"/>
            <a:ext cx="1424890" cy="11678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  <a:tailEnd type="arrow"/>
          </a:ln>
        </p:spPr>
      </p:cxnSp>
    </p:spTree>
    <p:extLst>
      <p:ext uri="{BB962C8B-B14F-4D97-AF65-F5344CB8AC3E}">
        <p14:creationId xmlns:p14="http://schemas.microsoft.com/office/powerpoint/2010/main" val="2960779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machine with a large machine and computer screens&#10;&#10;Description automatically generated with medium confidence">
            <a:extLst>
              <a:ext uri="{FF2B5EF4-FFF2-40B4-BE49-F238E27FC236}">
                <a16:creationId xmlns:a16="http://schemas.microsoft.com/office/drawing/2014/main" id="{F3570B87-CF7D-7B8F-553B-8F41A61F8B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322" y="2971258"/>
            <a:ext cx="3971761" cy="295196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683" y="907002"/>
            <a:ext cx="7684785" cy="1955340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R&amp;D fiber attachment machin</a:t>
            </a:r>
            <a:r>
              <a:rPr lang="en-US" sz="1400" dirty="0"/>
              <a:t>e for PICs purchased by CERN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Supporting the R&amp;D activity and build internal knowhow on photonic assembly</a:t>
            </a:r>
          </a:p>
          <a:p>
            <a:pPr marL="285750" indent="-285750">
              <a:lnSpc>
                <a:spcPct val="100000"/>
              </a:lnSpc>
            </a:pPr>
            <a:r>
              <a:rPr lang="en-GB" sz="1400" b="1" dirty="0"/>
              <a:t>Active alignment </a:t>
            </a:r>
            <a:r>
              <a:rPr lang="en-GB" sz="1400" dirty="0"/>
              <a:t>and </a:t>
            </a:r>
            <a:r>
              <a:rPr lang="en-GB" sz="1400" b="1" dirty="0"/>
              <a:t>vision-based</a:t>
            </a:r>
            <a:r>
              <a:rPr lang="en-GB" sz="1400" dirty="0"/>
              <a:t> processes fully customisable by the user</a:t>
            </a:r>
          </a:p>
          <a:p>
            <a:pPr marL="285750" indent="-285750">
              <a:lnSpc>
                <a:spcPct val="100000"/>
              </a:lnSpc>
            </a:pPr>
            <a:r>
              <a:rPr lang="en-GB" sz="1400" dirty="0"/>
              <a:t>8-channel fiber arrays attached to the SystemPIC using UV-cure epoxy</a:t>
            </a:r>
          </a:p>
          <a:p>
            <a:pPr marL="285750" indent="-285750">
              <a:lnSpc>
                <a:spcPct val="100000"/>
              </a:lnSpc>
            </a:pPr>
            <a:r>
              <a:rPr lang="en-GB" sz="1400" b="1" dirty="0"/>
              <a:t>Test vehicle </a:t>
            </a:r>
            <a:r>
              <a:rPr lang="en-GB" sz="1400" dirty="0"/>
              <a:t>for 4-channel coarse wavelength division multiplexing (CWDM4) transmitter </a:t>
            </a:r>
          </a:p>
          <a:p>
            <a:pPr marL="285750" indent="-285750">
              <a:lnSpc>
                <a:spcPct val="100000"/>
              </a:lnSpc>
            </a:pPr>
            <a:r>
              <a:rPr lang="en-GB" sz="1400" dirty="0"/>
              <a:t>High coupling efficiency ( ≈ 2 dB per fibre) and flat spectral response </a:t>
            </a:r>
          </a:p>
          <a:p>
            <a:pPr marL="285750" indent="-285750">
              <a:lnSpc>
                <a:spcPct val="100000"/>
              </a:lnSpc>
            </a:pPr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4CF092-D570-A39E-CA38-4679C7FB69F2}"/>
              </a:ext>
            </a:extLst>
          </p:cNvPr>
          <p:cNvSpPr txBox="1"/>
          <p:nvPr/>
        </p:nvSpPr>
        <p:spPr>
          <a:xfrm>
            <a:off x="404363" y="6174703"/>
            <a:ext cx="436167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https://ep-news.web.cern.ch/content/silicon-photonics-circuits-integrated-optical-readout-future-high-energy-physics-detectors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B102F9-94CB-44E1-F5E8-991DE3F78DCD}"/>
              </a:ext>
            </a:extLst>
          </p:cNvPr>
          <p:cNvSpPr txBox="1"/>
          <p:nvPr/>
        </p:nvSpPr>
        <p:spPr>
          <a:xfrm>
            <a:off x="376950" y="5917034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Check out the video at:</a:t>
            </a:r>
            <a:endParaRPr lang="en-GB" sz="1600" dirty="0">
              <a:solidFill>
                <a:schemeClr val="accent6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226184E-1060-A818-3F86-BC482F78FB03}"/>
              </a:ext>
            </a:extLst>
          </p:cNvPr>
          <p:cNvGrpSpPr/>
          <p:nvPr/>
        </p:nvGrpSpPr>
        <p:grpSpPr>
          <a:xfrm>
            <a:off x="5312791" y="2848844"/>
            <a:ext cx="2261991" cy="1430151"/>
            <a:chOff x="8530459" y="1102667"/>
            <a:chExt cx="4051367" cy="2561490"/>
          </a:xfrm>
        </p:grpSpPr>
        <p:pic>
          <p:nvPicPr>
            <p:cNvPr id="31" name="Picture 30" descr="A white rectangular object with pink paper clip&#10;&#10;Description automatically generated">
              <a:extLst>
                <a:ext uri="{FF2B5EF4-FFF2-40B4-BE49-F238E27FC236}">
                  <a16:creationId xmlns:a16="http://schemas.microsoft.com/office/drawing/2014/main" id="{B7A1BC37-3AB7-CF7D-0C1F-95010FDBC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30459" y="1102667"/>
              <a:ext cx="4051367" cy="2561490"/>
            </a:xfrm>
            <a:prstGeom prst="rect">
              <a:avLst/>
            </a:prstGeom>
          </p:spPr>
        </p:pic>
        <p:cxnSp>
          <p:nvCxnSpPr>
            <p:cNvPr id="32" name="Straight Connector 20">
              <a:extLst>
                <a:ext uri="{FF2B5EF4-FFF2-40B4-BE49-F238E27FC236}">
                  <a16:creationId xmlns:a16="http://schemas.microsoft.com/office/drawing/2014/main" id="{F1C6FEAF-3559-9CC5-A591-FD53A4FC1425}"/>
                </a:ext>
              </a:extLst>
            </p:cNvPr>
            <p:cNvCxnSpPr/>
            <p:nvPr/>
          </p:nvCxnSpPr>
          <p:spPr>
            <a:xfrm flipH="1">
              <a:off x="10571581" y="1656283"/>
              <a:ext cx="572313" cy="33279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34" name="Straight Connector 20">
              <a:extLst>
                <a:ext uri="{FF2B5EF4-FFF2-40B4-BE49-F238E27FC236}">
                  <a16:creationId xmlns:a16="http://schemas.microsoft.com/office/drawing/2014/main" id="{EC350370-7CCC-FCD7-5601-61291AC16E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2397" y="1846793"/>
              <a:ext cx="656193" cy="40223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7D3F9B-71C7-8EE6-F3EA-ED396CBD0E90}"/>
                </a:ext>
              </a:extLst>
            </p:cNvPr>
            <p:cNvSpPr txBox="1"/>
            <p:nvPr/>
          </p:nvSpPr>
          <p:spPr>
            <a:xfrm>
              <a:off x="10433582" y="2542691"/>
              <a:ext cx="1314264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Edge coupler</a:t>
              </a:r>
              <a:endParaRPr lang="en-GB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6499309-AF80-6016-8853-813F9D6EF9C6}"/>
                </a:ext>
              </a:extLst>
            </p:cNvPr>
            <p:cNvSpPr txBox="1"/>
            <p:nvPr/>
          </p:nvSpPr>
          <p:spPr>
            <a:xfrm>
              <a:off x="11365614" y="1976626"/>
              <a:ext cx="1213495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Optical fiber</a:t>
              </a:r>
              <a:endParaRPr lang="en-GB" sz="1200" dirty="0"/>
            </a:p>
          </p:txBody>
        </p: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id="{0129CD10-3EEA-842D-E1CE-21A5517A7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/>
          <a:lstStyle/>
          <a:p>
            <a:r>
              <a:rPr lang="en-US" dirty="0"/>
              <a:t>PIC Optical Packaging</a:t>
            </a:r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6DBA1DE-D3E5-BE8F-6B56-9553561F4421}"/>
              </a:ext>
            </a:extLst>
          </p:cNvPr>
          <p:cNvGrpSpPr/>
          <p:nvPr/>
        </p:nvGrpSpPr>
        <p:grpSpPr>
          <a:xfrm>
            <a:off x="6792139" y="1074741"/>
            <a:ext cx="5399862" cy="2291008"/>
            <a:chOff x="2956375" y="2328209"/>
            <a:chExt cx="6081388" cy="2580160"/>
          </a:xfrm>
        </p:grpSpPr>
        <p:pic>
          <p:nvPicPr>
            <p:cNvPr id="41" name="Picture 40" descr="A close-up of a microchip&#10;&#10;Description automatically generated">
              <a:extLst>
                <a:ext uri="{FF2B5EF4-FFF2-40B4-BE49-F238E27FC236}">
                  <a16:creationId xmlns:a16="http://schemas.microsoft.com/office/drawing/2014/main" id="{6698B4C1-E098-0A17-077D-61985F5D82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08703" y="2620023"/>
              <a:ext cx="4429060" cy="2288346"/>
            </a:xfrm>
            <a:prstGeom prst="rect">
              <a:avLst/>
            </a:prstGeom>
          </p:spPr>
        </p:pic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id="{69E6CCE7-CD8F-87E7-D4FA-AD1B2C2BC0EF}"/>
                </a:ext>
              </a:extLst>
            </p:cNvPr>
            <p:cNvSpPr txBox="1"/>
            <p:nvPr/>
          </p:nvSpPr>
          <p:spPr>
            <a:xfrm>
              <a:off x="2956375" y="2328209"/>
              <a:ext cx="1652328" cy="461665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8-channel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u="none" strike="noStrike" kern="1200" cap="none" spc="0" baseline="0" dirty="0">
                  <a:solidFill>
                    <a:srgbClr val="000000"/>
                  </a:solidFill>
                  <a:uFillTx/>
                </a:rPr>
                <a:t>fiber arrays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1376D9E-03C1-5A4B-9099-04F84915372D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>
              <a:off x="3782539" y="2789874"/>
              <a:ext cx="1132285" cy="428551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2576538-8F1A-08A9-C750-7A68925CB986}"/>
                </a:ext>
              </a:extLst>
            </p:cNvPr>
            <p:cNvCxnSpPr>
              <a:cxnSpLocks/>
            </p:cNvCxnSpPr>
            <p:nvPr/>
          </p:nvCxnSpPr>
          <p:spPr>
            <a:xfrm>
              <a:off x="5745311" y="2842726"/>
              <a:ext cx="2565497" cy="44729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6A3ACCF-32C5-8B8F-1315-42CC8E99E02F}"/>
                </a:ext>
              </a:extLst>
            </p:cNvPr>
            <p:cNvSpPr txBox="1"/>
            <p:nvPr/>
          </p:nvSpPr>
          <p:spPr>
            <a:xfrm rot="600721">
              <a:off x="6523646" y="2743716"/>
              <a:ext cx="1449054" cy="431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 mm</a:t>
              </a:r>
              <a:endParaRPr lang="en-GB" sz="1200" dirty="0"/>
            </a:p>
          </p:txBody>
        </p:sp>
      </p:grpSp>
      <p:pic>
        <p:nvPicPr>
          <p:cNvPr id="50" name="Picture 49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819497EA-7C5C-97C0-CE12-F8300A6928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387" y="4314271"/>
            <a:ext cx="6028262" cy="213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87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082" y="976693"/>
            <a:ext cx="8417204" cy="14005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/>
              <a:t>Proof of concept for PIC and driver </a:t>
            </a:r>
            <a:r>
              <a:rPr lang="en-GB" sz="1600" b="1" dirty="0"/>
              <a:t>co-packaging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Stepping stone </a:t>
            </a:r>
            <a:r>
              <a:rPr lang="en-GB" sz="1600" dirty="0"/>
              <a:t>for the EP R&amp;D WP6 project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Wire bond length is crucial for signal integrity at 25 Gb/s data rate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Wide </a:t>
            </a:r>
            <a:r>
              <a:rPr lang="en-US" sz="1600" b="1" dirty="0"/>
              <a:t>open optical eye diagram </a:t>
            </a:r>
            <a:r>
              <a:rPr lang="en-US" sz="1600" dirty="0"/>
              <a:t>at 25.6 Gb/s with </a:t>
            </a:r>
            <a:r>
              <a:rPr lang="en-US" sz="1600" b="1" dirty="0"/>
              <a:t>fast edges</a:t>
            </a:r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CF4929F-F2D3-C3AA-AB0D-D9998B7A6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>
            <a:normAutofit/>
          </a:bodyPr>
          <a:lstStyle/>
          <a:p>
            <a:r>
              <a:rPr lang="en-US" dirty="0"/>
              <a:t>PIC Co-Packaging with DART28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51A6445-069E-30AA-89FD-D1693CA72F8B}"/>
              </a:ext>
            </a:extLst>
          </p:cNvPr>
          <p:cNvGrpSpPr/>
          <p:nvPr/>
        </p:nvGrpSpPr>
        <p:grpSpPr>
          <a:xfrm>
            <a:off x="8878958" y="1330277"/>
            <a:ext cx="3108960" cy="4197445"/>
            <a:chOff x="8878958" y="1330277"/>
            <a:chExt cx="3108960" cy="41974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B5A260-01D2-326C-1090-4401A878950B}"/>
                </a:ext>
              </a:extLst>
            </p:cNvPr>
            <p:cNvGrpSpPr/>
            <p:nvPr/>
          </p:nvGrpSpPr>
          <p:grpSpPr>
            <a:xfrm>
              <a:off x="8878958" y="1330277"/>
              <a:ext cx="3108960" cy="4197445"/>
              <a:chOff x="8046720" y="1200687"/>
              <a:chExt cx="3734243" cy="5041647"/>
            </a:xfrm>
          </p:grpSpPr>
          <p:pic>
            <p:nvPicPr>
              <p:cNvPr id="9" name="Picture 8" descr="Close-up of a circuit board&#10;&#10;Description automatically generated">
                <a:extLst>
                  <a:ext uri="{FF2B5EF4-FFF2-40B4-BE49-F238E27FC236}">
                    <a16:creationId xmlns:a16="http://schemas.microsoft.com/office/drawing/2014/main" id="{C992F8AD-8326-7A54-3719-4ED5931B2C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46720" y="1200687"/>
                <a:ext cx="3734243" cy="504164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C2ABACB-CE46-3BCA-2D7C-8F1D9E9AE4EC}"/>
                  </a:ext>
                </a:extLst>
              </p:cNvPr>
              <p:cNvSpPr/>
              <p:nvPr/>
            </p:nvSpPr>
            <p:spPr>
              <a:xfrm>
                <a:off x="8637842" y="3522833"/>
                <a:ext cx="1694877" cy="147476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6" name="TextBox 12">
              <a:extLst>
                <a:ext uri="{FF2B5EF4-FFF2-40B4-BE49-F238E27FC236}">
                  <a16:creationId xmlns:a16="http://schemas.microsoft.com/office/drawing/2014/main" id="{8081AD77-9EA5-1581-24F5-4E86E51A2EB4}"/>
                </a:ext>
              </a:extLst>
            </p:cNvPr>
            <p:cNvSpPr txBox="1"/>
            <p:nvPr/>
          </p:nvSpPr>
          <p:spPr>
            <a:xfrm>
              <a:off x="9930664" y="1881435"/>
              <a:ext cx="1082017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SystemPIC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7" name="TextBox 12">
              <a:extLst>
                <a:ext uri="{FF2B5EF4-FFF2-40B4-BE49-F238E27FC236}">
                  <a16:creationId xmlns:a16="http://schemas.microsoft.com/office/drawing/2014/main" id="{462C9DE8-F7A8-38FD-793A-7EB143AE70C4}"/>
                </a:ext>
              </a:extLst>
            </p:cNvPr>
            <p:cNvSpPr txBox="1"/>
            <p:nvPr/>
          </p:nvSpPr>
          <p:spPr>
            <a:xfrm>
              <a:off x="9868444" y="4623768"/>
              <a:ext cx="603229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DART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8" name="TextBox 12">
              <a:extLst>
                <a:ext uri="{FF2B5EF4-FFF2-40B4-BE49-F238E27FC236}">
                  <a16:creationId xmlns:a16="http://schemas.microsoft.com/office/drawing/2014/main" id="{FD8F351B-34AE-75E8-6DD7-CEAE84D46388}"/>
                </a:ext>
              </a:extLst>
            </p:cNvPr>
            <p:cNvSpPr txBox="1"/>
            <p:nvPr/>
          </p:nvSpPr>
          <p:spPr>
            <a:xfrm>
              <a:off x="8942893" y="2854231"/>
              <a:ext cx="609985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Fibers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48770C-6D76-C11A-B6A1-EE638DDFB0F0}"/>
              </a:ext>
            </a:extLst>
          </p:cNvPr>
          <p:cNvGrpSpPr/>
          <p:nvPr/>
        </p:nvGrpSpPr>
        <p:grpSpPr>
          <a:xfrm>
            <a:off x="-67896" y="2316241"/>
            <a:ext cx="8632171" cy="3946724"/>
            <a:chOff x="44748" y="2730105"/>
            <a:chExt cx="8632171" cy="39467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7AF210-8EF6-4E34-D2DA-593C2A659E1F}"/>
                </a:ext>
              </a:extLst>
            </p:cNvPr>
            <p:cNvSpPr txBox="1"/>
            <p:nvPr/>
          </p:nvSpPr>
          <p:spPr>
            <a:xfrm>
              <a:off x="1409824" y="3727166"/>
              <a:ext cx="274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25.6 Gb/s PRBS7 data</a:t>
              </a:r>
              <a:endParaRPr lang="en-GB" dirty="0"/>
            </a:p>
          </p:txBody>
        </p:sp>
        <p:pic>
          <p:nvPicPr>
            <p:cNvPr id="8" name="Picture 7" descr="A colorful lines i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81C91BD9-87BD-0330-3A9D-EC80EFFC8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48" y="4036003"/>
              <a:ext cx="5029237" cy="2640826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361AA36-8B89-8EDA-E905-91C57FA623F5}"/>
                </a:ext>
              </a:extLst>
            </p:cNvPr>
            <p:cNvGrpSpPr/>
            <p:nvPr/>
          </p:nvGrpSpPr>
          <p:grpSpPr>
            <a:xfrm>
              <a:off x="4182939" y="2730105"/>
              <a:ext cx="4493980" cy="3189373"/>
              <a:chOff x="4173211" y="2585614"/>
              <a:chExt cx="4493980" cy="3189373"/>
            </a:xfrm>
          </p:grpSpPr>
          <p:sp>
            <p:nvSpPr>
              <p:cNvPr id="5" name="TextBox 12">
                <a:extLst>
                  <a:ext uri="{FF2B5EF4-FFF2-40B4-BE49-F238E27FC236}">
                    <a16:creationId xmlns:a16="http://schemas.microsoft.com/office/drawing/2014/main" id="{94198543-8A18-F6A5-FE96-FC2F5CC25489}"/>
                  </a:ext>
                </a:extLst>
              </p:cNvPr>
              <p:cNvSpPr txBox="1"/>
              <p:nvPr/>
            </p:nvSpPr>
            <p:spPr>
              <a:xfrm>
                <a:off x="6876633" y="2585614"/>
                <a:ext cx="1080175" cy="461665"/>
              </a:xfrm>
              <a:prstGeom prst="rect">
                <a:avLst/>
              </a:prstGeom>
              <a:solidFill>
                <a:schemeClr val="bg1"/>
              </a:solidFill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dirty="0"/>
                  <a:t>Ring modulator</a:t>
                </a:r>
                <a:endParaRPr lang="en-GB" sz="120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pic>
            <p:nvPicPr>
              <p:cNvPr id="57" name="Content Placeholder 5" descr="A red arrow pointing to the right&#10;&#10;Description automatically generated">
                <a:extLst>
                  <a:ext uri="{FF2B5EF4-FFF2-40B4-BE49-F238E27FC236}">
                    <a16:creationId xmlns:a16="http://schemas.microsoft.com/office/drawing/2014/main" id="{22C2ABE2-490F-0542-987C-99283E1854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73211" y="3278576"/>
                <a:ext cx="1353085" cy="502365"/>
              </a:xfrm>
              <a:prstGeom prst="rect">
                <a:avLst/>
              </a:prstGeom>
            </p:spPr>
          </p:pic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9A834132-7262-EB41-CA60-4513B6A4A7E4}"/>
                  </a:ext>
                </a:extLst>
              </p:cNvPr>
              <p:cNvGrpSpPr/>
              <p:nvPr/>
            </p:nvGrpSpPr>
            <p:grpSpPr>
              <a:xfrm>
                <a:off x="5611603" y="3315512"/>
                <a:ext cx="3055588" cy="2459475"/>
                <a:chOff x="5664819" y="3727410"/>
                <a:chExt cx="3055588" cy="2459475"/>
              </a:xfrm>
            </p:grpSpPr>
            <p:pic>
              <p:nvPicPr>
                <p:cNvPr id="11" name="Picture 10" descr="A close-up of a chip&#10;&#10;Description automatically generated">
                  <a:extLst>
                    <a:ext uri="{FF2B5EF4-FFF2-40B4-BE49-F238E27FC236}">
                      <a16:creationId xmlns:a16="http://schemas.microsoft.com/office/drawing/2014/main" id="{B682868A-98C6-96BE-BDAD-904D96574E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664820" y="3727411"/>
                  <a:ext cx="3055587" cy="2459474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01EF78D3-DFAE-EBCA-3D5C-AE810DE3D8E6}"/>
                    </a:ext>
                  </a:extLst>
                </p:cNvPr>
                <p:cNvSpPr/>
                <p:nvPr/>
              </p:nvSpPr>
              <p:spPr>
                <a:xfrm>
                  <a:off x="5664819" y="3727410"/>
                  <a:ext cx="3055587" cy="2459474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455F6389-4F50-2B15-9D4D-ACDFF307AC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20000" y="4405950"/>
                  <a:ext cx="282393" cy="768216"/>
                </a:xfrm>
                <a:prstGeom prst="straightConnector1">
                  <a:avLst/>
                </a:prstGeom>
                <a:ln w="19050">
                  <a:solidFill>
                    <a:schemeClr val="accent6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2">
                  <a:extLst>
                    <a:ext uri="{FF2B5EF4-FFF2-40B4-BE49-F238E27FC236}">
                      <a16:creationId xmlns:a16="http://schemas.microsoft.com/office/drawing/2014/main" id="{99DF6F13-C0CD-43AF-DB33-5D85D27C7215}"/>
                    </a:ext>
                  </a:extLst>
                </p:cNvPr>
                <p:cNvSpPr txBox="1"/>
                <p:nvPr/>
              </p:nvSpPr>
              <p:spPr>
                <a:xfrm>
                  <a:off x="7407871" y="4029560"/>
                  <a:ext cx="989044" cy="276999"/>
                </a:xfrm>
                <a:prstGeom prst="rect">
                  <a:avLst/>
                </a:prstGeom>
                <a:solidFill>
                  <a:schemeClr val="bg1"/>
                </a:solidFill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1200" dirty="0"/>
                    <a:t>~ 500 µm</a:t>
                  </a:r>
                  <a:endParaRPr lang="en-GB" sz="120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A77E5212-2196-4042-95E4-B0E8DBE59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8291" y="3527405"/>
                <a:ext cx="1147709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68877983-0605-95A5-599A-C142F0035C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49753" y="3643578"/>
                <a:ext cx="1214162" cy="1443147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87CE8AB0-903C-4D3B-08AF-47B03D89B3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66069" y="3035732"/>
                <a:ext cx="720670" cy="1357994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358D9F5-B4CF-13B3-1409-9050EB241A67}"/>
                  </a:ext>
                </a:extLst>
              </p:cNvPr>
              <p:cNvCxnSpPr>
                <a:cxnSpLocks/>
                <a:stCxn id="20" idx="2"/>
              </p:cNvCxnSpPr>
              <p:nvPr/>
            </p:nvCxnSpPr>
            <p:spPr>
              <a:xfrm flipH="1">
                <a:off x="6232513" y="3010459"/>
                <a:ext cx="104033" cy="515624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2">
                <a:extLst>
                  <a:ext uri="{FF2B5EF4-FFF2-40B4-BE49-F238E27FC236}">
                    <a16:creationId xmlns:a16="http://schemas.microsoft.com/office/drawing/2014/main" id="{5706E0C6-7B98-D0DF-1F78-BB09E6F25EAF}"/>
                  </a:ext>
                </a:extLst>
              </p:cNvPr>
              <p:cNvSpPr txBox="1"/>
              <p:nvPr/>
            </p:nvSpPr>
            <p:spPr>
              <a:xfrm>
                <a:off x="5796458" y="2733460"/>
                <a:ext cx="1080175" cy="276999"/>
              </a:xfrm>
              <a:prstGeom prst="rect">
                <a:avLst/>
              </a:prstGeom>
              <a:solidFill>
                <a:schemeClr val="bg1"/>
              </a:solidFill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dirty="0"/>
                  <a:t>Fiber coupler</a:t>
                </a:r>
                <a:endParaRPr lang="en-GB" sz="120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36" name="TextBox 12">
              <a:extLst>
                <a:ext uri="{FF2B5EF4-FFF2-40B4-BE49-F238E27FC236}">
                  <a16:creationId xmlns:a16="http://schemas.microsoft.com/office/drawing/2014/main" id="{A2D63645-061A-55F5-D5E6-7E8C68F332B0}"/>
                </a:ext>
              </a:extLst>
            </p:cNvPr>
            <p:cNvSpPr txBox="1"/>
            <p:nvPr/>
          </p:nvSpPr>
          <p:spPr>
            <a:xfrm>
              <a:off x="4530731" y="3371683"/>
              <a:ext cx="1265997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CW laser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521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9039B-67F5-7843-4689-3F26AB3E5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920AB-D0A1-E0A4-F663-1BE8DBB0C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PIC Co-Packaging with Timepix4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275D9-314C-91FC-F77E-A1BC82E2E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4F9192F-713C-1E23-41C0-DC0A8EB16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720" y="970310"/>
            <a:ext cx="11126979" cy="139164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400" dirty="0"/>
              <a:t>Proof of concept of PIC </a:t>
            </a:r>
            <a:r>
              <a:rPr lang="en-GB" sz="1400" b="1" dirty="0"/>
              <a:t>co-packaging with </a:t>
            </a:r>
            <a:r>
              <a:rPr lang="en-GB" sz="1400" dirty="0"/>
              <a:t>particle sensor readout chips </a:t>
            </a:r>
            <a:r>
              <a:rPr lang="en-GB" sz="1400" b="1" dirty="0"/>
              <a:t>(ROCs</a:t>
            </a:r>
            <a:r>
              <a:rPr lang="en-GB" sz="1400" dirty="0"/>
              <a:t>), to achieving ultimately low-power and reduced mass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It is a paradigm shift respect to the traditional optical module approach, e.g., VTRx+</a:t>
            </a:r>
          </a:p>
          <a:p>
            <a:pPr>
              <a:lnSpc>
                <a:spcPct val="100000"/>
              </a:lnSpc>
            </a:pPr>
            <a:r>
              <a:rPr lang="en-GB" sz="1400" b="1" dirty="0"/>
              <a:t>Saving power </a:t>
            </a:r>
            <a:r>
              <a:rPr lang="en-GB" sz="1400" dirty="0"/>
              <a:t>for sending and receiving high-speed data streams off-chip over copper traces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Timepix4 post-processed with Through Silicon Vias (TSVs) bonded onto a FR4 carrier board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SystemPIC optical subassembly was mounted back-to-back with the Timepix4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Wedge wire bonds using 25 µm diameter gold wire</a:t>
            </a:r>
          </a:p>
          <a:p>
            <a:pPr>
              <a:lnSpc>
                <a:spcPct val="100000"/>
              </a:lnSpc>
            </a:pPr>
            <a:endParaRPr lang="en-GB" sz="1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5E8595-14E1-B193-3F9F-4B618C7A23EB}"/>
              </a:ext>
            </a:extLst>
          </p:cNvPr>
          <p:cNvGrpSpPr/>
          <p:nvPr/>
        </p:nvGrpSpPr>
        <p:grpSpPr>
          <a:xfrm>
            <a:off x="5093927" y="3511749"/>
            <a:ext cx="6751991" cy="2587240"/>
            <a:chOff x="300183" y="2695037"/>
            <a:chExt cx="8575565" cy="3286000"/>
          </a:xfrm>
        </p:grpSpPr>
        <p:pic>
          <p:nvPicPr>
            <p:cNvPr id="15" name="Picture 14" descr="Close-up of a circuit board&#10;&#10;AI-generated content may be incorrect.">
              <a:extLst>
                <a:ext uri="{FF2B5EF4-FFF2-40B4-BE49-F238E27FC236}">
                  <a16:creationId xmlns:a16="http://schemas.microsoft.com/office/drawing/2014/main" id="{CB718914-6A6D-3E10-1A5D-E14B935B6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0957" y="3001089"/>
              <a:ext cx="3734791" cy="2801094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B729AB5-B20E-34EA-7734-0F80CC630E93}"/>
                </a:ext>
              </a:extLst>
            </p:cNvPr>
            <p:cNvGrpSpPr/>
            <p:nvPr/>
          </p:nvGrpSpPr>
          <p:grpSpPr>
            <a:xfrm>
              <a:off x="300183" y="2695037"/>
              <a:ext cx="3734792" cy="3286000"/>
              <a:chOff x="1335413" y="1968540"/>
              <a:chExt cx="4666383" cy="4105646"/>
            </a:xfrm>
          </p:grpSpPr>
          <p:pic>
            <p:nvPicPr>
              <p:cNvPr id="11" name="Picture 10" descr="Close-up of a circuit board&#10;&#10;AI-generated content may be incorrect.">
                <a:extLst>
                  <a:ext uri="{FF2B5EF4-FFF2-40B4-BE49-F238E27FC236}">
                    <a16:creationId xmlns:a16="http://schemas.microsoft.com/office/drawing/2014/main" id="{940FB260-355F-4A8F-B927-21637923CB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10800000">
                <a:off x="1335413" y="1968540"/>
                <a:ext cx="4666383" cy="4105646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44FE487-9BB5-6B55-7056-048E1B2F5B58}"/>
                  </a:ext>
                </a:extLst>
              </p:cNvPr>
              <p:cNvSpPr/>
              <p:nvPr/>
            </p:nvSpPr>
            <p:spPr>
              <a:xfrm>
                <a:off x="2962658" y="3758184"/>
                <a:ext cx="743534" cy="63093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A3EF81F-C7D0-E61E-DC3F-480C4E9E27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8250" y="3000480"/>
              <a:ext cx="2782120" cy="11269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F4DB24-4C4C-90EE-07E8-23E27E6AC894}"/>
                </a:ext>
              </a:extLst>
            </p:cNvPr>
            <p:cNvCxnSpPr>
              <a:cxnSpLocks/>
            </p:cNvCxnSpPr>
            <p:nvPr/>
          </p:nvCxnSpPr>
          <p:spPr>
            <a:xfrm>
              <a:off x="2278250" y="4647029"/>
              <a:ext cx="2752877" cy="111727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6BEF69F-3042-23BA-E7B7-469DE176DD98}"/>
                </a:ext>
              </a:extLst>
            </p:cNvPr>
            <p:cNvSpPr txBox="1"/>
            <p:nvPr/>
          </p:nvSpPr>
          <p:spPr>
            <a:xfrm>
              <a:off x="348696" y="4127398"/>
              <a:ext cx="904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Timepix4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A73123E-1C79-1E83-E4C5-42D9968CAD5E}"/>
                </a:ext>
              </a:extLst>
            </p:cNvPr>
            <p:cNvSpPr txBox="1"/>
            <p:nvPr/>
          </p:nvSpPr>
          <p:spPr>
            <a:xfrm>
              <a:off x="5668418" y="5449767"/>
              <a:ext cx="561303" cy="295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GND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6D2D69-4ED0-C431-93DC-6278CC49DB6E}"/>
                </a:ext>
              </a:extLst>
            </p:cNvPr>
            <p:cNvSpPr txBox="1"/>
            <p:nvPr/>
          </p:nvSpPr>
          <p:spPr>
            <a:xfrm>
              <a:off x="5691588" y="4937781"/>
              <a:ext cx="891045" cy="3909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dirty="0">
                  <a:solidFill>
                    <a:schemeClr val="bg1"/>
                  </a:solidFill>
                </a:rPr>
                <a:t>OUT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04920E-243D-122E-DE92-EB6A01EB17E6}"/>
                </a:ext>
              </a:extLst>
            </p:cNvPr>
            <p:cNvSpPr txBox="1"/>
            <p:nvPr/>
          </p:nvSpPr>
          <p:spPr>
            <a:xfrm>
              <a:off x="7273240" y="4044608"/>
              <a:ext cx="1344230" cy="503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Ring modulator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Channel 1 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D13960-FF67-E575-76A3-51DDB6BE6280}"/>
                </a:ext>
              </a:extLst>
            </p:cNvPr>
            <p:cNvSpPr txBox="1"/>
            <p:nvPr/>
          </p:nvSpPr>
          <p:spPr>
            <a:xfrm>
              <a:off x="7473912" y="3042485"/>
              <a:ext cx="1032663" cy="295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Waveguide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D8D409D-9C27-F27B-B502-89B9F39AC7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74597" y="4647030"/>
              <a:ext cx="448681" cy="48620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B0620B0-97D4-0A7C-07FD-248F56D476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74597" y="3365019"/>
              <a:ext cx="372866" cy="28903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64FB48E-8BD5-3A63-7E42-E738224FF7A6}"/>
              </a:ext>
            </a:extLst>
          </p:cNvPr>
          <p:cNvGrpSpPr/>
          <p:nvPr/>
        </p:nvGrpSpPr>
        <p:grpSpPr>
          <a:xfrm>
            <a:off x="816586" y="3429000"/>
            <a:ext cx="3691983" cy="2559195"/>
            <a:chOff x="583552" y="3512296"/>
            <a:chExt cx="3731655" cy="2586694"/>
          </a:xfrm>
        </p:grpSpPr>
        <p:pic>
          <p:nvPicPr>
            <p:cNvPr id="14" name="Picture 13" descr="A circuit board with wires and wires on a black surface&#10;&#10;AI-generated content may be incorrect.">
              <a:extLst>
                <a:ext uri="{FF2B5EF4-FFF2-40B4-BE49-F238E27FC236}">
                  <a16:creationId xmlns:a16="http://schemas.microsoft.com/office/drawing/2014/main" id="{68D9948B-5C7E-2FDB-7C5B-50AABFAC8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83552" y="3512296"/>
              <a:ext cx="3731655" cy="258669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E757C1-3036-468D-46CB-75349F2A86A8}"/>
                </a:ext>
              </a:extLst>
            </p:cNvPr>
            <p:cNvSpPr txBox="1"/>
            <p:nvPr/>
          </p:nvSpPr>
          <p:spPr>
            <a:xfrm>
              <a:off x="2971124" y="4327278"/>
              <a:ext cx="711891" cy="24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Timepix4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FEC976B-B46D-425E-3FE8-A63E1B4011FD}"/>
              </a:ext>
            </a:extLst>
          </p:cNvPr>
          <p:cNvGrpSpPr/>
          <p:nvPr/>
        </p:nvGrpSpPr>
        <p:grpSpPr>
          <a:xfrm>
            <a:off x="9037763" y="1389132"/>
            <a:ext cx="2966859" cy="2147556"/>
            <a:chOff x="8427560" y="1101975"/>
            <a:chExt cx="2966859" cy="2147556"/>
          </a:xfrm>
        </p:grpSpPr>
        <p:pic>
          <p:nvPicPr>
            <p:cNvPr id="16" name="Picture 15" descr="A close-up of a cable&#10;&#10;AI-generated content may be incorrect.">
              <a:extLst>
                <a:ext uri="{FF2B5EF4-FFF2-40B4-BE49-F238E27FC236}">
                  <a16:creationId xmlns:a16="http://schemas.microsoft.com/office/drawing/2014/main" id="{50AD5A5F-63DB-4F99-3FE1-8368ABE0D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6661" y="1575678"/>
              <a:ext cx="2231803" cy="1673853"/>
            </a:xfrm>
            <a:prstGeom prst="rect">
              <a:avLst/>
            </a:prstGeom>
          </p:spPr>
        </p:pic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C3FE8FF1-9109-0E3D-844D-377FDB219510}"/>
                </a:ext>
              </a:extLst>
            </p:cNvPr>
            <p:cNvSpPr txBox="1"/>
            <p:nvPr/>
          </p:nvSpPr>
          <p:spPr>
            <a:xfrm>
              <a:off x="10362509" y="1139375"/>
              <a:ext cx="1031910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SystemPIC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</a:endParaRPr>
            </a:p>
          </p:txBody>
        </p:sp>
        <p:sp>
          <p:nvSpPr>
            <p:cNvPr id="27" name="TextBox 12">
              <a:extLst>
                <a:ext uri="{FF2B5EF4-FFF2-40B4-BE49-F238E27FC236}">
                  <a16:creationId xmlns:a16="http://schemas.microsoft.com/office/drawing/2014/main" id="{5105FC06-8281-781D-E105-1095D6BD486B}"/>
                </a:ext>
              </a:extLst>
            </p:cNvPr>
            <p:cNvSpPr txBox="1"/>
            <p:nvPr/>
          </p:nvSpPr>
          <p:spPr>
            <a:xfrm>
              <a:off x="8427560" y="1101975"/>
              <a:ext cx="1467156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Fibre array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0757CFC-510F-AEA4-C4BB-2387810C850E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10455019" y="1416374"/>
              <a:ext cx="423445" cy="60949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56CB745-522C-A163-ECB9-46813177F1A6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>
              <a:off x="9161138" y="1378974"/>
              <a:ext cx="502696" cy="90897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917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F2920-061D-D1A2-25CA-5FF14471D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754D-1255-4B3B-4DD9-E5362902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PIC Design: PIC4links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BB8D45-3F2E-BEE1-E9A3-59E4C2DD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ACFD1F-57DE-B6AF-06C8-3F1AADB3F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568" y="935201"/>
            <a:ext cx="7733219" cy="14492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1" dirty="0"/>
              <a:t>Design submitted </a:t>
            </a:r>
            <a:r>
              <a:rPr lang="en-GB" sz="1600" dirty="0"/>
              <a:t>for fabrication through an MPW run </a:t>
            </a:r>
            <a:r>
              <a:rPr lang="en-GB" sz="1600" b="1" dirty="0"/>
              <a:t>in Sept. 2025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To achieve tight integration the PIC must be </a:t>
            </a:r>
            <a:r>
              <a:rPr lang="en-GB" sz="1600" b="1" dirty="0"/>
              <a:t>co-designed with its driver circuit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Pad fame matching the SPRINT for </a:t>
            </a:r>
            <a:r>
              <a:rPr lang="en-GB" sz="1600" b="1" dirty="0"/>
              <a:t>chip-to-chip wire bonding </a:t>
            </a:r>
            <a:r>
              <a:rPr lang="en-GB" sz="1600" dirty="0"/>
              <a:t>connection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Transceiver chiplet footprint </a:t>
            </a:r>
            <a:r>
              <a:rPr lang="en-GB" sz="1600" b="1" dirty="0"/>
              <a:t>2.2 mm x 3 mm 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604351C-62C6-86F2-3E79-D4CF8E4359FE}"/>
              </a:ext>
            </a:extLst>
          </p:cNvPr>
          <p:cNvGrpSpPr/>
          <p:nvPr/>
        </p:nvGrpSpPr>
        <p:grpSpPr>
          <a:xfrm flipH="1">
            <a:off x="0" y="2625865"/>
            <a:ext cx="8337584" cy="4045398"/>
            <a:chOff x="1235027" y="2373253"/>
            <a:chExt cx="9359616" cy="4320145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FEEE21A-59D1-A504-6D00-E43D17FA1B72}"/>
                </a:ext>
              </a:extLst>
            </p:cNvPr>
            <p:cNvGrpSpPr/>
            <p:nvPr/>
          </p:nvGrpSpPr>
          <p:grpSpPr>
            <a:xfrm>
              <a:off x="2801379" y="2747305"/>
              <a:ext cx="4460517" cy="3064293"/>
              <a:chOff x="2801379" y="2747305"/>
              <a:chExt cx="4460517" cy="3064293"/>
            </a:xfrm>
          </p:grpSpPr>
          <p:pic>
            <p:nvPicPr>
              <p:cNvPr id="85" name="Picture 84" descr="A diagram of a circuit board&#10;&#10;AI-generated content may be incorrect.">
                <a:extLst>
                  <a:ext uri="{FF2B5EF4-FFF2-40B4-BE49-F238E27FC236}">
                    <a16:creationId xmlns:a16="http://schemas.microsoft.com/office/drawing/2014/main" id="{EB8D08DB-DB7E-6551-E9DD-465766CB1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22500" y="2763034"/>
                <a:ext cx="4439396" cy="3032835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A88FBEE-58BE-39DD-7B8D-F631D1B1B1DB}"/>
                  </a:ext>
                </a:extLst>
              </p:cNvPr>
              <p:cNvSpPr/>
              <p:nvPr/>
            </p:nvSpPr>
            <p:spPr>
              <a:xfrm>
                <a:off x="2801379" y="2747305"/>
                <a:ext cx="978141" cy="11365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6E8A8EE1-4AC5-E5D7-B976-C6C3B9039300}"/>
                  </a:ext>
                </a:extLst>
              </p:cNvPr>
              <p:cNvSpPr/>
              <p:nvPr/>
            </p:nvSpPr>
            <p:spPr>
              <a:xfrm>
                <a:off x="2812040" y="5120640"/>
                <a:ext cx="957320" cy="6909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74E8BEF-9E6B-F6CA-A4AE-7222A20142D1}"/>
                </a:ext>
              </a:extLst>
            </p:cNvPr>
            <p:cNvSpPr/>
            <p:nvPr/>
          </p:nvSpPr>
          <p:spPr>
            <a:xfrm>
              <a:off x="2791726" y="2706332"/>
              <a:ext cx="4462551" cy="31451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1DCF996-C9E8-1C30-569B-D512E7D21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162" t="8325" b="6868"/>
            <a:stretch>
              <a:fillRect/>
            </a:stretch>
          </p:blipFill>
          <p:spPr>
            <a:xfrm>
              <a:off x="7404036" y="2842626"/>
              <a:ext cx="1938711" cy="2871594"/>
            </a:xfrm>
            <a:prstGeom prst="rect">
              <a:avLst/>
            </a:prstGeom>
          </p:spPr>
        </p:pic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B6DC79E-2658-D759-9B76-AD5CFF5CA76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28483" y="5514372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27B7093-7EB1-6706-EF77-0BF38490E92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5582473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89720CE-C793-26E5-9E92-61D5A1CDA7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5437842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06A0028-A3C2-2B41-7102-64213ECD97F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5280062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ACC7F43-AD20-0AAF-7068-BFFF3B149ED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28483" y="5352209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99F8DB3-2A99-EFC4-9FB2-1CF4FE7D560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5139813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8E226DA-8832-71FF-5517-4D27FFF306C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986415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E2E7483-C639-C110-301E-D1CE41F256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841784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9D2B751-BA18-9103-51E7-A5A7BB37E9D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684004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BCF7877-A8D8-5AE2-3ED5-1DC8384C032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543755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2AC3938-5FE2-3A21-DF87-2A14CA10F52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394740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C7E83D1-B8B4-1CCA-F75D-1B9D566B336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250109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BBB6375-0CE0-8A97-650F-A6A94D1B3FB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4092329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4255B53-E458-B1C1-8D74-6A1E3FE54D9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952080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D536FED-93EA-BEBB-36A6-3406D5C85D6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807448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951BDA0-5CD8-EA7E-943E-2B0A8242C8A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662816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366403A-ED29-EF63-4146-359F0C6C666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505036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F9AD306-5649-AC18-8DA1-F672E1614BF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364787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A2977F2-086C-C71F-64C6-96F40E9DB56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210716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D070DF-DAAE-A8B3-D06D-6FABB7B952E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3066085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474F076-4BC2-918C-0E90-7A583290EB0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03172" y="2908305"/>
              <a:ext cx="2259490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lowchart: Direct Access Storage 65">
              <a:extLst>
                <a:ext uri="{FF2B5EF4-FFF2-40B4-BE49-F238E27FC236}">
                  <a16:creationId xmlns:a16="http://schemas.microsoft.com/office/drawing/2014/main" id="{F637E10A-371E-2B6D-3429-B0443F540935}"/>
                </a:ext>
              </a:extLst>
            </p:cNvPr>
            <p:cNvSpPr/>
            <p:nvPr/>
          </p:nvSpPr>
          <p:spPr>
            <a:xfrm>
              <a:off x="1847983" y="4019371"/>
              <a:ext cx="879867" cy="115127"/>
            </a:xfrm>
            <a:prstGeom prst="flowChartMagneticDrum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76A3F7F-883A-0072-F5C8-9B269B44680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4916123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EC0AB03-8C73-6440-BB24-696FD32068B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4753960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651E378-2FFC-DC73-D341-CD11978E63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4339240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435783F-F7A8-88CF-8F26-53EF94CB1E2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4177077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F3BFCCA-426A-148A-8FC9-C1CB219F30D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3744277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02EFE6C-FF57-53C0-C527-6DEBCD8775C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3582115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93F286D-5AD2-401E-691F-BF232BCB655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3160820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074EBC9-B705-A539-47E3-4AECABD2099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32023" y="2998657"/>
              <a:ext cx="358039" cy="0"/>
            </a:xfrm>
            <a:prstGeom prst="line">
              <a:avLst/>
            </a:prstGeom>
            <a:ln w="127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B453C38-B55A-AF53-F529-18A4F0A2C019}"/>
                </a:ext>
              </a:extLst>
            </p:cNvPr>
            <p:cNvSpPr txBox="1"/>
            <p:nvPr/>
          </p:nvSpPr>
          <p:spPr>
            <a:xfrm>
              <a:off x="4432841" y="2373253"/>
              <a:ext cx="1627268" cy="341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PIC4links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C89C5F-5A7B-2D38-8424-F2ABE0690195}"/>
                </a:ext>
              </a:extLst>
            </p:cNvPr>
            <p:cNvCxnSpPr/>
            <p:nvPr/>
          </p:nvCxnSpPr>
          <p:spPr>
            <a:xfrm>
              <a:off x="7361556" y="2536368"/>
              <a:ext cx="0" cy="3426996"/>
            </a:xfrm>
            <a:prstGeom prst="line">
              <a:avLst/>
            </a:prstGeom>
            <a:ln w="12700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399E1EE-8B00-47DD-AA4F-F2773361B57B}"/>
                </a:ext>
              </a:extLst>
            </p:cNvPr>
            <p:cNvSpPr txBox="1"/>
            <p:nvPr/>
          </p:nvSpPr>
          <p:spPr>
            <a:xfrm>
              <a:off x="7548223" y="2552375"/>
              <a:ext cx="934645" cy="3410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SPRINT</a:t>
              </a:r>
              <a:endParaRPr lang="en-GB" sz="1400" dirty="0"/>
            </a:p>
          </p:txBody>
        </p:sp>
        <p:sp>
          <p:nvSpPr>
            <p:cNvPr id="24" name="Flowchart: Direct Access Storage 23">
              <a:extLst>
                <a:ext uri="{FF2B5EF4-FFF2-40B4-BE49-F238E27FC236}">
                  <a16:creationId xmlns:a16="http://schemas.microsoft.com/office/drawing/2014/main" id="{2F9C575E-0EE5-EEAA-9151-DF7BF9770675}"/>
                </a:ext>
              </a:extLst>
            </p:cNvPr>
            <p:cNvSpPr/>
            <p:nvPr/>
          </p:nvSpPr>
          <p:spPr>
            <a:xfrm>
              <a:off x="1821773" y="4406259"/>
              <a:ext cx="879867" cy="115127"/>
            </a:xfrm>
            <a:prstGeom prst="flowChartMagneticDrum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5" name="Flowchart: Direct Access Storage 24">
              <a:extLst>
                <a:ext uri="{FF2B5EF4-FFF2-40B4-BE49-F238E27FC236}">
                  <a16:creationId xmlns:a16="http://schemas.microsoft.com/office/drawing/2014/main" id="{FACDAF3E-34AF-375E-A4D1-B24E828AEFA1}"/>
                </a:ext>
              </a:extLst>
            </p:cNvPr>
            <p:cNvSpPr/>
            <p:nvPr/>
          </p:nvSpPr>
          <p:spPr>
            <a:xfrm>
              <a:off x="1821773" y="4776824"/>
              <a:ext cx="879867" cy="115127"/>
            </a:xfrm>
            <a:prstGeom prst="flowChartMagneticDrum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2FC16F7-EBC6-30DA-67F0-1FCC34054E1E}"/>
                </a:ext>
              </a:extLst>
            </p:cNvPr>
            <p:cNvCxnSpPr>
              <a:cxnSpLocks/>
            </p:cNvCxnSpPr>
            <p:nvPr/>
          </p:nvCxnSpPr>
          <p:spPr>
            <a:xfrm>
              <a:off x="3142171" y="2733922"/>
              <a:ext cx="0" cy="308299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9BA4A9A-32D2-3258-C487-AD94B64F60CC}"/>
                </a:ext>
              </a:extLst>
            </p:cNvPr>
            <p:cNvSpPr txBox="1"/>
            <p:nvPr/>
          </p:nvSpPr>
          <p:spPr>
            <a:xfrm rot="5400000">
              <a:off x="2565554" y="3355108"/>
              <a:ext cx="1400792" cy="341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2.2 mm</a:t>
              </a:r>
              <a:endParaRPr lang="en-GB" sz="1400" dirty="0"/>
            </a:p>
          </p:txBody>
        </p:sp>
        <p:sp>
          <p:nvSpPr>
            <p:cNvPr id="28" name="TextBox 7">
              <a:extLst>
                <a:ext uri="{FF2B5EF4-FFF2-40B4-BE49-F238E27FC236}">
                  <a16:creationId xmlns:a16="http://schemas.microsoft.com/office/drawing/2014/main" id="{04912A36-E033-5361-53AB-7D0925563978}"/>
                </a:ext>
              </a:extLst>
            </p:cNvPr>
            <p:cNvSpPr txBox="1"/>
            <p:nvPr/>
          </p:nvSpPr>
          <p:spPr>
            <a:xfrm>
              <a:off x="1780150" y="3782091"/>
              <a:ext cx="476382" cy="34103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ELS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DB022E2-BB93-F599-61F6-983C3FA4B171}"/>
                </a:ext>
              </a:extLst>
            </p:cNvPr>
            <p:cNvGrpSpPr/>
            <p:nvPr/>
          </p:nvGrpSpPr>
          <p:grpSpPr>
            <a:xfrm rot="16200000">
              <a:off x="1332003" y="3846336"/>
              <a:ext cx="235286" cy="310242"/>
              <a:chOff x="5920896" y="814953"/>
              <a:chExt cx="477048" cy="359596"/>
            </a:xfrm>
          </p:grpSpPr>
          <p:cxnSp>
            <p:nvCxnSpPr>
              <p:cNvPr id="40" name="Straight Connector 46">
                <a:extLst>
                  <a:ext uri="{FF2B5EF4-FFF2-40B4-BE49-F238E27FC236}">
                    <a16:creationId xmlns:a16="http://schemas.microsoft.com/office/drawing/2014/main" id="{F87C8845-99EF-783C-BF1C-952A8997C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0896" y="937164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C00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41" name="Straight Connector 47">
                <a:extLst>
                  <a:ext uri="{FF2B5EF4-FFF2-40B4-BE49-F238E27FC236}">
                    <a16:creationId xmlns:a16="http://schemas.microsoft.com/office/drawing/2014/main" id="{6F3BFE27-66CA-E2F6-32D3-DE47B6C350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0896" y="1046190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00B05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42" name="Straight Connector 48">
                <a:extLst>
                  <a:ext uri="{FF2B5EF4-FFF2-40B4-BE49-F238E27FC236}">
                    <a16:creationId xmlns:a16="http://schemas.microsoft.com/office/drawing/2014/main" id="{89B16076-AA24-922D-5CB4-8EBD64FFA7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0896" y="1174549"/>
                <a:ext cx="472940" cy="0"/>
              </a:xfrm>
              <a:prstGeom prst="straightConnector1">
                <a:avLst/>
              </a:prstGeom>
              <a:noFill/>
              <a:ln w="22225" cap="flat">
                <a:solidFill>
                  <a:srgbClr val="0070C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43" name="Straight Connector 46">
                <a:extLst>
                  <a:ext uri="{FF2B5EF4-FFF2-40B4-BE49-F238E27FC236}">
                    <a16:creationId xmlns:a16="http://schemas.microsoft.com/office/drawing/2014/main" id="{7BE5F8F7-699F-49C2-5097-338147B52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0896" y="814953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0000"/>
                </a:solidFill>
                <a:prstDash val="solid"/>
                <a:miter/>
                <a:headEnd type="none"/>
                <a:tailEnd type="triangle"/>
              </a:ln>
            </p:spPr>
          </p:cxnSp>
        </p:grp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12BABA6A-E06D-B890-0718-63FD6B493456}"/>
                </a:ext>
              </a:extLst>
            </p:cNvPr>
            <p:cNvSpPr txBox="1"/>
            <p:nvPr/>
          </p:nvSpPr>
          <p:spPr>
            <a:xfrm>
              <a:off x="1697494" y="4166627"/>
              <a:ext cx="702102" cy="34103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Tx out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D8F390A-54FF-EA41-DA52-66C190C65CC8}"/>
                </a:ext>
              </a:extLst>
            </p:cNvPr>
            <p:cNvGrpSpPr/>
            <p:nvPr/>
          </p:nvGrpSpPr>
          <p:grpSpPr>
            <a:xfrm>
              <a:off x="1235027" y="4310750"/>
              <a:ext cx="414096" cy="292089"/>
              <a:chOff x="3370259" y="4620929"/>
              <a:chExt cx="479971" cy="935896"/>
            </a:xfrm>
          </p:grpSpPr>
          <p:pic>
            <p:nvPicPr>
              <p:cNvPr id="36" name="Picture 26">
                <a:extLst>
                  <a:ext uri="{FF2B5EF4-FFF2-40B4-BE49-F238E27FC236}">
                    <a16:creationId xmlns:a16="http://schemas.microsoft.com/office/drawing/2014/main" id="{23ED61F2-8AB7-273A-9CCB-6CF95840F0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rgbClr val="0070C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3373182" y="5340317"/>
                <a:ext cx="477048" cy="216508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37" name="Picture 26">
                <a:extLst>
                  <a:ext uri="{FF2B5EF4-FFF2-40B4-BE49-F238E27FC236}">
                    <a16:creationId xmlns:a16="http://schemas.microsoft.com/office/drawing/2014/main" id="{A075F73B-CC68-AB8E-55B1-02FFF912EF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rgbClr val="92D05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3373182" y="5086062"/>
                <a:ext cx="477048" cy="253764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38" name="Picture 26">
                <a:extLst>
                  <a:ext uri="{FF2B5EF4-FFF2-40B4-BE49-F238E27FC236}">
                    <a16:creationId xmlns:a16="http://schemas.microsoft.com/office/drawing/2014/main" id="{132DA1B8-3FEF-E26D-EC96-80CCC0A2EB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rgbClr val="FFFF0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3373182" y="4874511"/>
                <a:ext cx="477048" cy="195657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39" name="Picture 26">
                <a:extLst>
                  <a:ext uri="{FF2B5EF4-FFF2-40B4-BE49-F238E27FC236}">
                    <a16:creationId xmlns:a16="http://schemas.microsoft.com/office/drawing/2014/main" id="{A1ADFE6B-158B-DAD7-657A-CBB9FF21C7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rgbClr val="FF000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3370259" y="4620929"/>
                <a:ext cx="477048" cy="234125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cxnSp>
          <p:nvCxnSpPr>
            <p:cNvPr id="32" name="Straight Connector 20">
              <a:extLst>
                <a:ext uri="{FF2B5EF4-FFF2-40B4-BE49-F238E27FC236}">
                  <a16:creationId xmlns:a16="http://schemas.microsoft.com/office/drawing/2014/main" id="{5AE7F547-EA6E-B7C1-004C-B6539DADEF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91602" y="4460950"/>
              <a:ext cx="494804" cy="5744"/>
            </a:xfrm>
            <a:prstGeom prst="straightConnector1">
              <a:avLst/>
            </a:prstGeom>
            <a:noFill/>
            <a:ln w="25402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cxnSp>
          <p:nvCxnSpPr>
            <p:cNvPr id="33" name="Straight Connector 20">
              <a:extLst>
                <a:ext uri="{FF2B5EF4-FFF2-40B4-BE49-F238E27FC236}">
                  <a16:creationId xmlns:a16="http://schemas.microsoft.com/office/drawing/2014/main" id="{2272FC0F-F75C-CCD5-F2DE-95EF630A8210}"/>
                </a:ext>
              </a:extLst>
            </p:cNvPr>
            <p:cNvCxnSpPr>
              <a:cxnSpLocks/>
            </p:cNvCxnSpPr>
            <p:nvPr/>
          </p:nvCxnSpPr>
          <p:spPr>
            <a:xfrm>
              <a:off x="1740179" y="4071404"/>
              <a:ext cx="446227" cy="0"/>
            </a:xfrm>
            <a:prstGeom prst="straightConnector1">
              <a:avLst/>
            </a:prstGeom>
            <a:noFill/>
            <a:ln w="25402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5A4C151-65EA-3B47-2FA0-7299355AEF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2500" y="5963364"/>
              <a:ext cx="443177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B5F1452-0BD8-C521-7577-2DBE5ADCFFD6}"/>
                </a:ext>
              </a:extLst>
            </p:cNvPr>
            <p:cNvSpPr txBox="1"/>
            <p:nvPr/>
          </p:nvSpPr>
          <p:spPr>
            <a:xfrm>
              <a:off x="4993437" y="5933020"/>
              <a:ext cx="764107" cy="341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3 mm</a:t>
              </a:r>
              <a:endParaRPr lang="en-GB" sz="1400" dirty="0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094B0FCC-A29C-7355-10D0-C1056451EDF2}"/>
                </a:ext>
              </a:extLst>
            </p:cNvPr>
            <p:cNvSpPr txBox="1"/>
            <p:nvPr/>
          </p:nvSpPr>
          <p:spPr>
            <a:xfrm>
              <a:off x="1807134" y="4551088"/>
              <a:ext cx="595388" cy="34103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dirty="0">
                  <a:solidFill>
                    <a:srgbClr val="000000"/>
                  </a:solidFill>
                  <a:latin typeface="Calibri"/>
                </a:rPr>
                <a:t>Rx in</a:t>
              </a:r>
              <a:endParaRPr lang="en-GB" sz="14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17" name="Straight Connector 20">
              <a:extLst>
                <a:ext uri="{FF2B5EF4-FFF2-40B4-BE49-F238E27FC236}">
                  <a16:creationId xmlns:a16="http://schemas.microsoft.com/office/drawing/2014/main" id="{0648F205-7917-0D7C-E0DC-40F0BAC11DC9}"/>
                </a:ext>
              </a:extLst>
            </p:cNvPr>
            <p:cNvCxnSpPr>
              <a:cxnSpLocks/>
            </p:cNvCxnSpPr>
            <p:nvPr/>
          </p:nvCxnSpPr>
          <p:spPr>
            <a:xfrm>
              <a:off x="1718878" y="4840402"/>
              <a:ext cx="494512" cy="0"/>
            </a:xfrm>
            <a:prstGeom prst="straightConnector1">
              <a:avLst/>
            </a:prstGeom>
            <a:noFill/>
            <a:ln w="25402" cap="flat">
              <a:solidFill>
                <a:srgbClr val="FFC000"/>
              </a:solidFill>
              <a:prstDash val="solid"/>
              <a:miter/>
              <a:tailEnd type="arrow"/>
            </a:ln>
          </p:spPr>
        </p:cxnSp>
        <p:pic>
          <p:nvPicPr>
            <p:cNvPr id="18" name="Picture 26">
              <a:extLst>
                <a:ext uri="{FF2B5EF4-FFF2-40B4-BE49-F238E27FC236}">
                  <a16:creationId xmlns:a16="http://schemas.microsoft.com/office/drawing/2014/main" id="{AC50D3D1-8E04-0F89-7690-CCEA26667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1237206" y="4753244"/>
              <a:ext cx="411574" cy="11512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4BAD4C-BD9E-CBA9-D4F8-D33E8C7D53DD}"/>
                </a:ext>
              </a:extLst>
            </p:cNvPr>
            <p:cNvSpPr txBox="1"/>
            <p:nvPr/>
          </p:nvSpPr>
          <p:spPr>
            <a:xfrm>
              <a:off x="8967274" y="4372182"/>
              <a:ext cx="1627369" cy="1057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DC pads for RM</a:t>
              </a:r>
            </a:p>
            <a:p>
              <a:pPr algn="ctr"/>
              <a:r>
                <a:rPr lang="en-US" sz="1400" dirty="0"/>
                <a:t>thermal tuning</a:t>
              </a:r>
            </a:p>
            <a:p>
              <a:pPr algn="ctr"/>
              <a:r>
                <a:rPr lang="en-US" sz="1400" dirty="0"/>
                <a:t>4 µ-heater and</a:t>
              </a:r>
            </a:p>
            <a:p>
              <a:pPr algn="ctr"/>
              <a:r>
                <a:rPr lang="en-US" sz="1400" dirty="0"/>
                <a:t>4 photodiodes</a:t>
              </a:r>
              <a:endParaRPr lang="en-GB" sz="14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ED92F4-17FC-555C-E40F-80FA678B3EAF}"/>
                </a:ext>
              </a:extLst>
            </p:cNvPr>
            <p:cNvSpPr/>
            <p:nvPr/>
          </p:nvSpPr>
          <p:spPr>
            <a:xfrm>
              <a:off x="8328182" y="2675553"/>
              <a:ext cx="511441" cy="314515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E014808-D613-096E-8EB9-73B41DFBADE7}"/>
                </a:ext>
              </a:extLst>
            </p:cNvPr>
            <p:cNvSpPr txBox="1"/>
            <p:nvPr/>
          </p:nvSpPr>
          <p:spPr>
            <a:xfrm>
              <a:off x="7051479" y="5811598"/>
              <a:ext cx="2209895" cy="579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25.6 Gb/s</a:t>
              </a:r>
            </a:p>
            <a:p>
              <a:pPr algn="ctr"/>
              <a:r>
                <a:rPr lang="en-US" sz="1400" dirty="0"/>
                <a:t>SPRINT output signals</a:t>
              </a:r>
              <a:endParaRPr lang="en-GB" sz="14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AE09511-10AD-9DFE-0D9A-6703140A99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08245" y="5602761"/>
              <a:ext cx="226547" cy="40577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15D375-8701-DC98-C0CC-872963667DA9}"/>
                </a:ext>
              </a:extLst>
            </p:cNvPr>
            <p:cNvSpPr txBox="1"/>
            <p:nvPr/>
          </p:nvSpPr>
          <p:spPr>
            <a:xfrm>
              <a:off x="3182639" y="6113642"/>
              <a:ext cx="1440867" cy="57975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/>
                <a:t>SiN</a:t>
              </a:r>
              <a:r>
                <a:rPr lang="en-GB" sz="1400" dirty="0"/>
                <a:t> passband</a:t>
              </a:r>
            </a:p>
            <a:p>
              <a:pPr algn="ctr"/>
              <a:r>
                <a:rPr lang="en-GB" sz="1400" dirty="0"/>
                <a:t>optical filters</a:t>
              </a:r>
              <a:endParaRPr lang="en-US" sz="1400" dirty="0"/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334E56CA-4A0E-809A-AC82-287C60A00E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1839" y="5080752"/>
              <a:ext cx="714317" cy="1030325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CCC5459-9335-7175-24DB-19A84033873D}"/>
              </a:ext>
            </a:extLst>
          </p:cNvPr>
          <p:cNvGrpSpPr/>
          <p:nvPr/>
        </p:nvGrpSpPr>
        <p:grpSpPr>
          <a:xfrm>
            <a:off x="8287409" y="772077"/>
            <a:ext cx="4073360" cy="2723531"/>
            <a:chOff x="8063119" y="818174"/>
            <a:chExt cx="4492702" cy="3003912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8D40A1A0-BB44-6771-AC2B-A08B82E9C7E6}"/>
                </a:ext>
              </a:extLst>
            </p:cNvPr>
            <p:cNvGrpSpPr/>
            <p:nvPr/>
          </p:nvGrpSpPr>
          <p:grpSpPr>
            <a:xfrm>
              <a:off x="8063119" y="818174"/>
              <a:ext cx="4492702" cy="3003912"/>
              <a:chOff x="7888431" y="3685909"/>
              <a:chExt cx="4492702" cy="3003912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447F3AAA-EDB1-2EC8-1ADB-49090D63E56E}"/>
                  </a:ext>
                </a:extLst>
              </p:cNvPr>
              <p:cNvGrpSpPr/>
              <p:nvPr/>
            </p:nvGrpSpPr>
            <p:grpSpPr>
              <a:xfrm>
                <a:off x="7888431" y="3685909"/>
                <a:ext cx="4492702" cy="3003912"/>
                <a:chOff x="4099212" y="1178661"/>
                <a:chExt cx="8060355" cy="5389317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D442EF75-F239-FE60-B032-897D1BCDDA7E}"/>
                    </a:ext>
                  </a:extLst>
                </p:cNvPr>
                <p:cNvGrpSpPr/>
                <p:nvPr/>
              </p:nvGrpSpPr>
              <p:grpSpPr>
                <a:xfrm>
                  <a:off x="4099212" y="1420860"/>
                  <a:ext cx="8060355" cy="5147118"/>
                  <a:chOff x="2198606" y="1516112"/>
                  <a:chExt cx="8060355" cy="5147118"/>
                </a:xfrm>
              </p:grpSpPr>
              <p:pic>
                <p:nvPicPr>
                  <p:cNvPr id="98" name="Picture 97" descr="A computer keyboard with buttons and keys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16628FEA-3913-8239-EEA8-3AEB449F70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/>
                </p:blipFill>
                <p:spPr>
                  <a:xfrm>
                    <a:off x="2198606" y="2309702"/>
                    <a:ext cx="6925371" cy="4353528"/>
                  </a:xfrm>
                  <a:prstGeom prst="rect">
                    <a:avLst/>
                  </a:prstGeom>
                </p:spPr>
              </p:pic>
              <p:sp>
                <p:nvSpPr>
                  <p:cNvPr id="99" name="Isosceles Triangle 98">
                    <a:extLst>
                      <a:ext uri="{FF2B5EF4-FFF2-40B4-BE49-F238E27FC236}">
                        <a16:creationId xmlns:a16="http://schemas.microsoft.com/office/drawing/2014/main" id="{FDB71197-4AEB-6886-AB37-0F2A5FF209B6}"/>
                      </a:ext>
                    </a:extLst>
                  </p:cNvPr>
                  <p:cNvSpPr/>
                  <p:nvPr/>
                </p:nvSpPr>
                <p:spPr>
                  <a:xfrm rot="1767808">
                    <a:off x="7092241" y="1516112"/>
                    <a:ext cx="3166720" cy="2416802"/>
                  </a:xfrm>
                  <a:prstGeom prst="triangle">
                    <a:avLst>
                      <a:gd name="adj" fmla="val 53096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sp>
                <p:nvSpPr>
                  <p:cNvPr id="100" name="Isosceles Triangle 99">
                    <a:extLst>
                      <a:ext uri="{FF2B5EF4-FFF2-40B4-BE49-F238E27FC236}">
                        <a16:creationId xmlns:a16="http://schemas.microsoft.com/office/drawing/2014/main" id="{59500E91-AB47-93D6-6EDF-730F5410B560}"/>
                      </a:ext>
                    </a:extLst>
                  </p:cNvPr>
                  <p:cNvSpPr/>
                  <p:nvPr/>
                </p:nvSpPr>
                <p:spPr>
                  <a:xfrm rot="1767808">
                    <a:off x="5433199" y="1597131"/>
                    <a:ext cx="4009625" cy="1670125"/>
                  </a:xfrm>
                  <a:prstGeom prst="triangle">
                    <a:avLst>
                      <a:gd name="adj" fmla="val 53096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sp>
              <p:nvSpPr>
                <p:cNvPr id="101" name="TextBox 3">
                  <a:extLst>
                    <a:ext uri="{FF2B5EF4-FFF2-40B4-BE49-F238E27FC236}">
                      <a16:creationId xmlns:a16="http://schemas.microsoft.com/office/drawing/2014/main" id="{77F03EAD-B192-42E3-5D1A-33C25F4DFAE0}"/>
                    </a:ext>
                  </a:extLst>
                </p:cNvPr>
                <p:cNvSpPr txBox="1"/>
                <p:nvPr/>
              </p:nvSpPr>
              <p:spPr>
                <a:xfrm>
                  <a:off x="6025395" y="2624976"/>
                  <a:ext cx="866005" cy="63657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PIC</a:t>
                  </a:r>
                </a:p>
              </p:txBody>
            </p:sp>
            <p:cxnSp>
              <p:nvCxnSpPr>
                <p:cNvPr id="102" name="Straight Connector 20">
                  <a:extLst>
                    <a:ext uri="{FF2B5EF4-FFF2-40B4-BE49-F238E27FC236}">
                      <a16:creationId xmlns:a16="http://schemas.microsoft.com/office/drawing/2014/main" id="{7468B834-255B-5490-1EBF-1820857BE4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61425" y="3742729"/>
                  <a:ext cx="522362" cy="307380"/>
                </a:xfrm>
                <a:prstGeom prst="straightConnector1">
                  <a:avLst/>
                </a:prstGeom>
                <a:noFill/>
                <a:ln w="25402" cap="flat">
                  <a:solidFill>
                    <a:srgbClr val="FFC000"/>
                  </a:solidFill>
                  <a:prstDash val="solid"/>
                  <a:miter/>
                  <a:tailEnd type="arrow"/>
                </a:ln>
              </p:spPr>
            </p:cxnSp>
            <p:sp>
              <p:nvSpPr>
                <p:cNvPr id="103" name="TextBox 7">
                  <a:extLst>
                    <a:ext uri="{FF2B5EF4-FFF2-40B4-BE49-F238E27FC236}">
                      <a16:creationId xmlns:a16="http://schemas.microsoft.com/office/drawing/2014/main" id="{8A6CDDEC-61EC-A634-8E64-C17593A501B4}"/>
                    </a:ext>
                  </a:extLst>
                </p:cNvPr>
                <p:cNvSpPr txBox="1"/>
                <p:nvPr/>
              </p:nvSpPr>
              <p:spPr>
                <a:xfrm>
                  <a:off x="7304784" y="1178661"/>
                  <a:ext cx="889215" cy="63657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ELS</a:t>
                  </a:r>
                </a:p>
              </p:txBody>
            </p:sp>
            <p:sp>
              <p:nvSpPr>
                <p:cNvPr id="104" name="TextBox 9">
                  <a:extLst>
                    <a:ext uri="{FF2B5EF4-FFF2-40B4-BE49-F238E27FC236}">
                      <a16:creationId xmlns:a16="http://schemas.microsoft.com/office/drawing/2014/main" id="{4384FC29-4D4D-9041-3BC4-BAE77EBFAEEF}"/>
                    </a:ext>
                  </a:extLst>
                </p:cNvPr>
                <p:cNvSpPr txBox="1"/>
                <p:nvPr/>
              </p:nvSpPr>
              <p:spPr>
                <a:xfrm>
                  <a:off x="9925576" y="2542950"/>
                  <a:ext cx="1986906" cy="63657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Tx channel</a:t>
                  </a:r>
                </a:p>
              </p:txBody>
            </p:sp>
            <p:sp>
              <p:nvSpPr>
                <p:cNvPr id="105" name="TextBox 11">
                  <a:extLst>
                    <a:ext uri="{FF2B5EF4-FFF2-40B4-BE49-F238E27FC236}">
                      <a16:creationId xmlns:a16="http://schemas.microsoft.com/office/drawing/2014/main" id="{9EAE5A39-D64D-A409-AF9C-70EA9EDFF634}"/>
                    </a:ext>
                  </a:extLst>
                </p:cNvPr>
                <p:cNvSpPr txBox="1"/>
                <p:nvPr/>
              </p:nvSpPr>
              <p:spPr>
                <a:xfrm>
                  <a:off x="8048699" y="3556894"/>
                  <a:ext cx="1996189" cy="63657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Modulator</a:t>
                  </a:r>
                </a:p>
              </p:txBody>
            </p:sp>
            <p:grpSp>
              <p:nvGrpSpPr>
                <p:cNvPr id="108" name="Group 107">
                  <a:extLst>
                    <a:ext uri="{FF2B5EF4-FFF2-40B4-BE49-F238E27FC236}">
                      <a16:creationId xmlns:a16="http://schemas.microsoft.com/office/drawing/2014/main" id="{1D38736B-15A3-F7DF-98E0-C3D58408EE1A}"/>
                    </a:ext>
                  </a:extLst>
                </p:cNvPr>
                <p:cNvGrpSpPr/>
                <p:nvPr/>
              </p:nvGrpSpPr>
              <p:grpSpPr>
                <a:xfrm>
                  <a:off x="10523477" y="3050365"/>
                  <a:ext cx="479971" cy="935896"/>
                  <a:chOff x="3370259" y="4620929"/>
                  <a:chExt cx="479971" cy="935896"/>
                </a:xfrm>
              </p:grpSpPr>
              <p:pic>
                <p:nvPicPr>
                  <p:cNvPr id="109" name="Picture 26">
                    <a:extLst>
                      <a:ext uri="{FF2B5EF4-FFF2-40B4-BE49-F238E27FC236}">
                        <a16:creationId xmlns:a16="http://schemas.microsoft.com/office/drawing/2014/main" id="{F4FC6220-F7BB-9435-9565-430E98885F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duotone>
                      <a:prstClr val="black"/>
                      <a:srgbClr val="0070C0">
                        <a:tint val="45000"/>
                        <a:satMod val="400000"/>
                      </a:srgbClr>
                    </a:duotone>
                  </a:blip>
                  <a:srcRect l="13768" t="26728" r="7893" b="20349"/>
                  <a:stretch>
                    <a:fillRect/>
                  </a:stretch>
                </p:blipFill>
                <p:spPr>
                  <a:xfrm>
                    <a:off x="3373182" y="5340317"/>
                    <a:ext cx="477048" cy="216508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</p:pic>
              <p:pic>
                <p:nvPicPr>
                  <p:cNvPr id="110" name="Picture 26">
                    <a:extLst>
                      <a:ext uri="{FF2B5EF4-FFF2-40B4-BE49-F238E27FC236}">
                        <a16:creationId xmlns:a16="http://schemas.microsoft.com/office/drawing/2014/main" id="{69B56630-F21E-5326-7376-1202DCED422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duotone>
                      <a:prstClr val="black"/>
                      <a:srgbClr val="92D050">
                        <a:tint val="45000"/>
                        <a:satMod val="400000"/>
                      </a:srgbClr>
                    </a:duotone>
                  </a:blip>
                  <a:srcRect l="13768" t="26728" r="7893" b="20349"/>
                  <a:stretch>
                    <a:fillRect/>
                  </a:stretch>
                </p:blipFill>
                <p:spPr>
                  <a:xfrm>
                    <a:off x="3373182" y="5086062"/>
                    <a:ext cx="477048" cy="253764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</p:pic>
              <p:pic>
                <p:nvPicPr>
                  <p:cNvPr id="111" name="Picture 26">
                    <a:extLst>
                      <a:ext uri="{FF2B5EF4-FFF2-40B4-BE49-F238E27FC236}">
                        <a16:creationId xmlns:a16="http://schemas.microsoft.com/office/drawing/2014/main" id="{86CC43E6-BD8C-E77B-AC93-471BCEA8B5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duotone>
                      <a:prstClr val="black"/>
                      <a:srgbClr val="FFFF00">
                        <a:tint val="45000"/>
                        <a:satMod val="400000"/>
                      </a:srgbClr>
                    </a:duotone>
                  </a:blip>
                  <a:srcRect l="13768" t="26728" r="7893" b="20349"/>
                  <a:stretch>
                    <a:fillRect/>
                  </a:stretch>
                </p:blipFill>
                <p:spPr>
                  <a:xfrm>
                    <a:off x="3373182" y="4874511"/>
                    <a:ext cx="477048" cy="195657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</p:pic>
              <p:pic>
                <p:nvPicPr>
                  <p:cNvPr id="112" name="Picture 26">
                    <a:extLst>
                      <a:ext uri="{FF2B5EF4-FFF2-40B4-BE49-F238E27FC236}">
                        <a16:creationId xmlns:a16="http://schemas.microsoft.com/office/drawing/2014/main" id="{9305E77C-0C60-2898-70E5-D2B85505BD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duotone>
                      <a:prstClr val="black"/>
                      <a:srgbClr val="FF0000">
                        <a:tint val="45000"/>
                        <a:satMod val="400000"/>
                      </a:srgbClr>
                    </a:duotone>
                  </a:blip>
                  <a:srcRect l="13768" t="26728" r="7893" b="20349"/>
                  <a:stretch>
                    <a:fillRect/>
                  </a:stretch>
                </p:blipFill>
                <p:spPr>
                  <a:xfrm>
                    <a:off x="3370259" y="4620929"/>
                    <a:ext cx="477048" cy="234125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</p:pic>
            </p:grp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6514CB6B-E91F-8854-D8D2-A7C57EA243F6}"/>
                    </a:ext>
                  </a:extLst>
                </p:cNvPr>
                <p:cNvGrpSpPr/>
                <p:nvPr/>
              </p:nvGrpSpPr>
              <p:grpSpPr>
                <a:xfrm rot="16200000">
                  <a:off x="7299656" y="1676402"/>
                  <a:ext cx="477048" cy="359596"/>
                  <a:chOff x="5920896" y="814953"/>
                  <a:chExt cx="477048" cy="359596"/>
                </a:xfrm>
              </p:grpSpPr>
              <p:cxnSp>
                <p:nvCxnSpPr>
                  <p:cNvPr id="115" name="Straight Connector 46">
                    <a:extLst>
                      <a:ext uri="{FF2B5EF4-FFF2-40B4-BE49-F238E27FC236}">
                        <a16:creationId xmlns:a16="http://schemas.microsoft.com/office/drawing/2014/main" id="{17569CC4-4F17-6C9F-209C-265B6F99D2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20896" y="937164"/>
                    <a:ext cx="477048" cy="0"/>
                  </a:xfrm>
                  <a:prstGeom prst="straightConnector1">
                    <a:avLst/>
                  </a:prstGeom>
                  <a:noFill/>
                  <a:ln w="22225" cap="flat">
                    <a:solidFill>
                      <a:srgbClr val="FFC000"/>
                    </a:solidFill>
                    <a:prstDash val="solid"/>
                    <a:miter/>
                    <a:headEnd type="none"/>
                    <a:tailEnd type="triangle"/>
                  </a:ln>
                </p:spPr>
              </p:cxnSp>
              <p:cxnSp>
                <p:nvCxnSpPr>
                  <p:cNvPr id="116" name="Straight Connector 47">
                    <a:extLst>
                      <a:ext uri="{FF2B5EF4-FFF2-40B4-BE49-F238E27FC236}">
                        <a16:creationId xmlns:a16="http://schemas.microsoft.com/office/drawing/2014/main" id="{6208BC33-7100-BDC0-8038-273F7BD89A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20896" y="1046190"/>
                    <a:ext cx="477048" cy="0"/>
                  </a:xfrm>
                  <a:prstGeom prst="straightConnector1">
                    <a:avLst/>
                  </a:prstGeom>
                  <a:noFill/>
                  <a:ln w="22225" cap="flat">
                    <a:solidFill>
                      <a:srgbClr val="00B050"/>
                    </a:solidFill>
                    <a:prstDash val="solid"/>
                    <a:miter/>
                    <a:headEnd type="none"/>
                    <a:tailEnd type="triangle"/>
                  </a:ln>
                </p:spPr>
              </p:cxnSp>
              <p:cxnSp>
                <p:nvCxnSpPr>
                  <p:cNvPr id="117" name="Straight Connector 48">
                    <a:extLst>
                      <a:ext uri="{FF2B5EF4-FFF2-40B4-BE49-F238E27FC236}">
                        <a16:creationId xmlns:a16="http://schemas.microsoft.com/office/drawing/2014/main" id="{3081A99F-3599-DE08-FBF4-707CE20F8C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20896" y="1174549"/>
                    <a:ext cx="472940" cy="0"/>
                  </a:xfrm>
                  <a:prstGeom prst="straightConnector1">
                    <a:avLst/>
                  </a:prstGeom>
                  <a:noFill/>
                  <a:ln w="22225" cap="flat">
                    <a:solidFill>
                      <a:srgbClr val="0070C0"/>
                    </a:solidFill>
                    <a:prstDash val="solid"/>
                    <a:miter/>
                    <a:headEnd type="none"/>
                    <a:tailEnd type="triangle"/>
                  </a:ln>
                </p:spPr>
              </p:cxnSp>
              <p:cxnSp>
                <p:nvCxnSpPr>
                  <p:cNvPr id="118" name="Straight Connector 46">
                    <a:extLst>
                      <a:ext uri="{FF2B5EF4-FFF2-40B4-BE49-F238E27FC236}">
                        <a16:creationId xmlns:a16="http://schemas.microsoft.com/office/drawing/2014/main" id="{AC358876-414B-405B-2541-D9898421E7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20896" y="814953"/>
                    <a:ext cx="477048" cy="0"/>
                  </a:xfrm>
                  <a:prstGeom prst="straightConnector1">
                    <a:avLst/>
                  </a:prstGeom>
                  <a:noFill/>
                  <a:ln w="22225" cap="flat">
                    <a:solidFill>
                      <a:srgbClr val="FF0000"/>
                    </a:solidFill>
                    <a:prstDash val="solid"/>
                    <a:miter/>
                    <a:headEnd type="none"/>
                    <a:tailEnd type="triangle"/>
                  </a:ln>
                </p:spPr>
              </p:cxnSp>
            </p:grpSp>
            <p:sp>
              <p:nvSpPr>
                <p:cNvPr id="120" name="TextBox 14">
                  <a:extLst>
                    <a:ext uri="{FF2B5EF4-FFF2-40B4-BE49-F238E27FC236}">
                      <a16:creationId xmlns:a16="http://schemas.microsoft.com/office/drawing/2014/main" id="{EA3A4FBF-53BB-C82E-D314-932D20F828FF}"/>
                    </a:ext>
                  </a:extLst>
                </p:cNvPr>
                <p:cNvSpPr txBox="1"/>
                <p:nvPr/>
              </p:nvSpPr>
              <p:spPr>
                <a:xfrm>
                  <a:off x="6531820" y="2175117"/>
                  <a:ext cx="2366596" cy="63657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Fibre coupler</a:t>
                  </a:r>
                </a:p>
              </p:txBody>
            </p:sp>
          </p:grpSp>
          <p:cxnSp>
            <p:nvCxnSpPr>
              <p:cNvPr id="122" name="Straight Connector 20">
                <a:extLst>
                  <a:ext uri="{FF2B5EF4-FFF2-40B4-BE49-F238E27FC236}">
                    <a16:creationId xmlns:a16="http://schemas.microsoft.com/office/drawing/2014/main" id="{A8920999-6186-20F8-40B2-8E8D2D5D0D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02030" y="5452664"/>
                <a:ext cx="278933" cy="149888"/>
              </a:xfrm>
              <a:prstGeom prst="straightConnector1">
                <a:avLst/>
              </a:prstGeom>
              <a:noFill/>
              <a:ln w="25402" cap="flat">
                <a:solidFill>
                  <a:srgbClr val="FFC000"/>
                </a:solidFill>
                <a:prstDash val="solid"/>
                <a:miter/>
                <a:tailEnd type="arrow"/>
              </a:ln>
            </p:spPr>
          </p:cxnSp>
          <p:sp>
            <p:nvSpPr>
              <p:cNvPr id="125" name="TextBox 9">
                <a:extLst>
                  <a:ext uri="{FF2B5EF4-FFF2-40B4-BE49-F238E27FC236}">
                    <a16:creationId xmlns:a16="http://schemas.microsoft.com/office/drawing/2014/main" id="{8E081FB5-ACB1-5B84-4124-DEDDCAA598E3}"/>
                  </a:ext>
                </a:extLst>
              </p:cNvPr>
              <p:cNvSpPr txBox="1"/>
              <p:nvPr/>
            </p:nvSpPr>
            <p:spPr>
              <a:xfrm>
                <a:off x="11048928" y="5576650"/>
                <a:ext cx="978153" cy="30777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Rx channel</a:t>
                </a:r>
              </a:p>
            </p:txBody>
          </p:sp>
        </p:grpSp>
        <p:pic>
          <p:nvPicPr>
            <p:cNvPr id="127" name="Picture 26">
              <a:extLst>
                <a:ext uri="{FF2B5EF4-FFF2-40B4-BE49-F238E27FC236}">
                  <a16:creationId xmlns:a16="http://schemas.microsoft.com/office/drawing/2014/main" id="{509A1A0A-3AAB-251E-BE6F-9DDA6EA7B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11904984" y="2416082"/>
              <a:ext cx="265170" cy="127354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129" name="Picture 128" descr="A diagram of a circuit board&#10;&#10;AI-generated content may be incorrect.">
            <a:extLst>
              <a:ext uri="{FF2B5EF4-FFF2-40B4-BE49-F238E27FC236}">
                <a16:creationId xmlns:a16="http://schemas.microsoft.com/office/drawing/2014/main" id="{AA8D2FDD-EAAE-E976-1EE8-9A40F5DC2B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4027" y="4082995"/>
            <a:ext cx="2517591" cy="2418908"/>
          </a:xfrm>
          <a:prstGeom prst="rect">
            <a:avLst/>
          </a:prstGeom>
        </p:spPr>
      </p:pic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553B12D1-C976-D77C-65AB-FA7B609CEC6C}"/>
              </a:ext>
            </a:extLst>
          </p:cNvPr>
          <p:cNvCxnSpPr>
            <a:cxnSpLocks/>
          </p:cNvCxnSpPr>
          <p:nvPr/>
        </p:nvCxnSpPr>
        <p:spPr>
          <a:xfrm>
            <a:off x="7046435" y="5308232"/>
            <a:ext cx="2720268" cy="54229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F6E0EFC8-0906-D55C-FAF8-46BA7E26340B}"/>
              </a:ext>
            </a:extLst>
          </p:cNvPr>
          <p:cNvSpPr txBox="1"/>
          <p:nvPr/>
        </p:nvSpPr>
        <p:spPr>
          <a:xfrm flipH="1">
            <a:off x="9054027" y="3842744"/>
            <a:ext cx="251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PIC floorplan ≈ 5 mm x 5 mm</a:t>
            </a:r>
          </a:p>
        </p:txBody>
      </p:sp>
    </p:spTree>
    <p:extLst>
      <p:ext uri="{BB962C8B-B14F-4D97-AF65-F5344CB8AC3E}">
        <p14:creationId xmlns:p14="http://schemas.microsoft.com/office/powerpoint/2010/main" val="218819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FD18F-C1CD-4DC8-A70A-4D5F28160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PIC Radiation tolerance - Total Ionizing Dose (TID)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6209F-DCA3-0FEA-FA43-62E0942FC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 descr="A close-up of a green circuit board&#10;&#10;AI-generated content may be incorrect.">
            <a:extLst>
              <a:ext uri="{FF2B5EF4-FFF2-40B4-BE49-F238E27FC236}">
                <a16:creationId xmlns:a16="http://schemas.microsoft.com/office/drawing/2014/main" id="{C071C1DA-6716-F2B0-37B7-B5B8AB41C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5168" y="4200266"/>
            <a:ext cx="2325070" cy="2542651"/>
          </a:xfrm>
          <a:prstGeom prst="rect">
            <a:avLst/>
          </a:prstGeom>
        </p:spPr>
      </p:pic>
      <p:pic>
        <p:nvPicPr>
          <p:cNvPr id="16" name="Picture 15" descr="A desk with computers and electronic equipment&#10;&#10;AI-generated content may be incorrect.">
            <a:extLst>
              <a:ext uri="{FF2B5EF4-FFF2-40B4-BE49-F238E27FC236}">
                <a16:creationId xmlns:a16="http://schemas.microsoft.com/office/drawing/2014/main" id="{5A3121C7-4A40-00DF-585E-D34C4E344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2206" y="3520440"/>
            <a:ext cx="5259454" cy="3222478"/>
          </a:xfrm>
          <a:prstGeom prst="rect">
            <a:avLst/>
          </a:prstGeom>
        </p:spPr>
      </p:pic>
      <p:pic>
        <p:nvPicPr>
          <p:cNvPr id="18" name="Picture 17" descr="A close up of a machine&#10;&#10;AI-generated content may be incorrect.">
            <a:extLst>
              <a:ext uri="{FF2B5EF4-FFF2-40B4-BE49-F238E27FC236}">
                <a16:creationId xmlns:a16="http://schemas.microsoft.com/office/drawing/2014/main" id="{95E97577-D34A-AE95-063C-6A71D7C864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38080" y="1334809"/>
            <a:ext cx="1973580" cy="2126852"/>
          </a:xfrm>
          <a:prstGeom prst="rect">
            <a:avLst/>
          </a:prstGeom>
        </p:spPr>
      </p:pic>
      <p:pic>
        <p:nvPicPr>
          <p:cNvPr id="12" name="Picture 11" descr="A machine with wires and a box&#10;&#10;AI-generated content may be incorrect.">
            <a:extLst>
              <a:ext uri="{FF2B5EF4-FFF2-40B4-BE49-F238E27FC236}">
                <a16:creationId xmlns:a16="http://schemas.microsoft.com/office/drawing/2014/main" id="{9D36FAC3-FCBD-DD6A-A45E-00B99DE31E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2206" y="1334809"/>
            <a:ext cx="3230437" cy="2126852"/>
          </a:xfrm>
          <a:prstGeom prst="rect">
            <a:avLst/>
          </a:prstGeom>
        </p:spPr>
      </p:pic>
      <p:pic>
        <p:nvPicPr>
          <p:cNvPr id="20" name="Picture 19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E27E9486-2D21-866E-522B-73B24355CD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341" y="1334809"/>
            <a:ext cx="3911600" cy="2793486"/>
          </a:xfrm>
          <a:prstGeom prst="rect">
            <a:avLst/>
          </a:prstGeom>
        </p:spPr>
      </p:pic>
      <p:pic>
        <p:nvPicPr>
          <p:cNvPr id="21" name="Picture 20" descr="A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85C143E2-CA00-7C50-DCFD-D9E1F5FA4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79089" y="4101516"/>
            <a:ext cx="2542651" cy="2740151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01EBAA4-824D-6631-714C-44E41EFCBB83}"/>
              </a:ext>
            </a:extLst>
          </p:cNvPr>
          <p:cNvSpPr txBox="1">
            <a:spLocks/>
          </p:cNvSpPr>
          <p:nvPr/>
        </p:nvSpPr>
        <p:spPr>
          <a:xfrm>
            <a:off x="5439795" y="3605073"/>
            <a:ext cx="4111074" cy="1046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Online dynamic test with VNA</a:t>
            </a:r>
          </a:p>
          <a:p>
            <a:r>
              <a:rPr lang="en-US" sz="1400" dirty="0"/>
              <a:t>Four ring modulators up to 12 MGy</a:t>
            </a:r>
          </a:p>
          <a:p>
            <a:r>
              <a:rPr lang="en-GB" sz="1400" dirty="0"/>
              <a:t>Electro-optic frequency response up to 25 GHz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E74DBF3-E7F1-7225-38C6-18ED0CA10C37}"/>
              </a:ext>
            </a:extLst>
          </p:cNvPr>
          <p:cNvSpPr txBox="1">
            <a:spLocks/>
          </p:cNvSpPr>
          <p:nvPr/>
        </p:nvSpPr>
        <p:spPr>
          <a:xfrm>
            <a:off x="3147061" y="1492948"/>
            <a:ext cx="3299459" cy="983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Online static test with tunable laser</a:t>
            </a:r>
          </a:p>
          <a:p>
            <a:r>
              <a:rPr lang="en-US" sz="1400" dirty="0"/>
              <a:t>12 ring modulators up to 12 MGy</a:t>
            </a:r>
          </a:p>
          <a:p>
            <a:r>
              <a:rPr lang="en-US" sz="1400" dirty="0"/>
              <a:t>I-V curves and spectra</a:t>
            </a:r>
            <a:endParaRPr lang="en-GB" sz="1400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3669D14-22A2-40CE-08D4-6DBC76CBC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877882"/>
            <a:ext cx="7187812" cy="456927"/>
          </a:xfrm>
        </p:spPr>
        <p:txBody>
          <a:bodyPr>
            <a:normAutofit/>
          </a:bodyPr>
          <a:lstStyle/>
          <a:p>
            <a:r>
              <a:rPr lang="en-US" dirty="0"/>
              <a:t>X-ray irradiation facility at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49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42D48-BA18-7892-CDBF-C7B19FEAD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 Radiation tolerance - TID results for ring modulators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6F718-5DE4-0FB7-8C87-B9E8436CD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60" y="981179"/>
            <a:ext cx="11758585" cy="1814163"/>
          </a:xfrm>
        </p:spPr>
        <p:txBody>
          <a:bodyPr>
            <a:normAutofit/>
          </a:bodyPr>
          <a:lstStyle/>
          <a:p>
            <a:r>
              <a:rPr lang="en-US" sz="1600" dirty="0"/>
              <a:t>Modulation efficiency degradation due to </a:t>
            </a:r>
            <a:r>
              <a:rPr lang="en-US" sz="1600" b="1" dirty="0"/>
              <a:t>trapped charge in the silicon dioxide</a:t>
            </a:r>
          </a:p>
          <a:p>
            <a:r>
              <a:rPr lang="en-US" sz="1600" dirty="0"/>
              <a:t>Both charge trapping and annealing are </a:t>
            </a:r>
            <a:r>
              <a:rPr lang="en-US" sz="1600" b="1" dirty="0"/>
              <a:t>temperature dependent</a:t>
            </a:r>
          </a:p>
          <a:p>
            <a:r>
              <a:rPr lang="en-US" sz="1600" dirty="0"/>
              <a:t>The possibility of </a:t>
            </a:r>
            <a:r>
              <a:rPr lang="en-US" sz="1600" b="1" dirty="0"/>
              <a:t>heating up locally</a:t>
            </a:r>
            <a:r>
              <a:rPr lang="en-US" sz="1600" dirty="0"/>
              <a:t> the ring modulator allows </a:t>
            </a:r>
            <a:r>
              <a:rPr lang="en-US" sz="1600" b="1" dirty="0"/>
              <a:t>fast recovery </a:t>
            </a:r>
            <a:r>
              <a:rPr lang="en-US" sz="1600" dirty="0"/>
              <a:t>of TID the damage</a:t>
            </a:r>
          </a:p>
          <a:p>
            <a:r>
              <a:rPr lang="en-GB" sz="1600" dirty="0"/>
              <a:t>This </a:t>
            </a:r>
            <a:r>
              <a:rPr lang="en-GB" sz="1600" b="1" dirty="0"/>
              <a:t>thermal annealing </a:t>
            </a:r>
            <a:r>
              <a:rPr lang="en-GB" sz="1600" dirty="0"/>
              <a:t>mechanism effectively recovers the electro-optic (EO) frequency response from </a:t>
            </a:r>
            <a:r>
              <a:rPr lang="en-GB" sz="1600" b="1" dirty="0"/>
              <a:t>DC to 25 GHz</a:t>
            </a:r>
          </a:p>
          <a:p>
            <a:pPr lvl="1"/>
            <a:r>
              <a:rPr lang="en-GB" dirty="0"/>
              <a:t>These latest results will be presented at </a:t>
            </a:r>
            <a:r>
              <a:rPr lang="en-GB" b="1" dirty="0"/>
              <a:t>RADECS 2025 </a:t>
            </a:r>
            <a:r>
              <a:rPr lang="en-GB" dirty="0"/>
              <a:t>next week</a:t>
            </a:r>
          </a:p>
          <a:p>
            <a:pPr lvl="1"/>
            <a:endParaRPr lang="en-GB" sz="1400" dirty="0"/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7245C-B378-69D5-3796-442D23DC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29D5F9-3DC6-AD0D-6F04-804A0BE3C8E8}"/>
              </a:ext>
            </a:extLst>
          </p:cNvPr>
          <p:cNvGrpSpPr/>
          <p:nvPr/>
        </p:nvGrpSpPr>
        <p:grpSpPr>
          <a:xfrm>
            <a:off x="6039688" y="2780023"/>
            <a:ext cx="5438236" cy="3288235"/>
            <a:chOff x="6190678" y="3245551"/>
            <a:chExt cx="4311499" cy="260695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60858BC-6CC6-C25B-01AB-F15D7C151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0678" y="3245551"/>
              <a:ext cx="4311499" cy="260695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55A1FCE-83A2-E8FA-39A8-3995500A7A59}"/>
                </a:ext>
              </a:extLst>
            </p:cNvPr>
            <p:cNvSpPr txBox="1"/>
            <p:nvPr/>
          </p:nvSpPr>
          <p:spPr>
            <a:xfrm>
              <a:off x="7284720" y="4907280"/>
              <a:ext cx="9076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Low doping</a:t>
              </a:r>
              <a:endParaRPr lang="en-GB" sz="105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5D4A35-C7B1-EA9E-7355-CAF9302F00FB}"/>
                </a:ext>
              </a:extLst>
            </p:cNvPr>
            <p:cNvSpPr txBox="1"/>
            <p:nvPr/>
          </p:nvSpPr>
          <p:spPr>
            <a:xfrm>
              <a:off x="7370234" y="3590114"/>
              <a:ext cx="90762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High doping</a:t>
              </a:r>
              <a:endParaRPr lang="en-GB" sz="105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59A18E9-C76B-9FA9-CCE3-7E36BEABBB87}"/>
                </a:ext>
              </a:extLst>
            </p:cNvPr>
            <p:cNvSpPr/>
            <p:nvPr/>
          </p:nvSpPr>
          <p:spPr>
            <a:xfrm>
              <a:off x="7738530" y="3878580"/>
              <a:ext cx="171030" cy="421286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25E1FD2-5118-0551-46FD-241030A40466}"/>
                </a:ext>
              </a:extLst>
            </p:cNvPr>
            <p:cNvCxnSpPr/>
            <p:nvPr/>
          </p:nvCxnSpPr>
          <p:spPr>
            <a:xfrm flipV="1">
              <a:off x="7738530" y="4770120"/>
              <a:ext cx="85515" cy="1627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44A7789-2143-EE02-8574-AA516374D73B}"/>
              </a:ext>
            </a:extLst>
          </p:cNvPr>
          <p:cNvGrpSpPr/>
          <p:nvPr/>
        </p:nvGrpSpPr>
        <p:grpSpPr>
          <a:xfrm>
            <a:off x="646511" y="2780024"/>
            <a:ext cx="4910447" cy="3288235"/>
            <a:chOff x="3596218" y="3428999"/>
            <a:chExt cx="3893062" cy="2606953"/>
          </a:xfrm>
        </p:grpSpPr>
        <p:pic>
          <p:nvPicPr>
            <p:cNvPr id="11" name="Picture 10" descr="A graph of 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73D0E8F9-B39A-3A48-DD56-2B15E380C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6218" y="3428999"/>
              <a:ext cx="3893062" cy="260695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39C6A8-57FB-6201-5950-22AE82CC53B3}"/>
                </a:ext>
              </a:extLst>
            </p:cNvPr>
            <p:cNvSpPr txBox="1"/>
            <p:nvPr/>
          </p:nvSpPr>
          <p:spPr>
            <a:xfrm>
              <a:off x="4711631" y="5272163"/>
              <a:ext cx="10727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All high doping</a:t>
              </a:r>
              <a:endParaRPr lang="en-GB" sz="105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0570F72-B0B2-E08F-C0D6-CD4865C77A34}"/>
              </a:ext>
            </a:extLst>
          </p:cNvPr>
          <p:cNvSpPr txBox="1"/>
          <p:nvPr/>
        </p:nvSpPr>
        <p:spPr>
          <a:xfrm>
            <a:off x="951264" y="6159398"/>
            <a:ext cx="49104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M. </a:t>
            </a:r>
            <a:r>
              <a:rPr lang="en-GB" sz="1000" b="0" i="0" dirty="0" err="1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Lalović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 </a:t>
            </a:r>
            <a:r>
              <a:rPr lang="en-GB" sz="10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et al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., "Ionizing Radiation Effects in Silicon Photonics Modulators," in </a:t>
            </a:r>
            <a:r>
              <a:rPr lang="en-GB" sz="10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IEEE Transactions on Nuclear Science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vol. 69, no. 7, pp. 1521-1526, July 2022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A02119-31E0-B354-5AE0-B40DC8EED594}"/>
              </a:ext>
            </a:extLst>
          </p:cNvPr>
          <p:cNvSpPr txBox="1"/>
          <p:nvPr/>
        </p:nvSpPr>
        <p:spPr>
          <a:xfrm>
            <a:off x="6431489" y="6167548"/>
            <a:ext cx="4548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M. </a:t>
            </a:r>
            <a:r>
              <a:rPr lang="en-GB" sz="1000" b="0" i="0" dirty="0" err="1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Lalović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 </a:t>
            </a:r>
            <a:r>
              <a:rPr lang="en-GB" sz="10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et al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., "Thermal annealing in silicon photonics ring modulators," in </a:t>
            </a:r>
            <a:r>
              <a:rPr lang="en-GB" sz="10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Journal of Instrumentation</a:t>
            </a:r>
            <a:r>
              <a:rPr lang="en-GB" sz="10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vol. 18, no. 3, pp. C03028, Mar 2023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622CC-EB70-CDB5-E0F5-2AD48E227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 Radiation tolerance - Displacement Damage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D7A91-E93F-DBBD-6C29-5FFB2C4F1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63" y="1053752"/>
            <a:ext cx="7187812" cy="1018887"/>
          </a:xfrm>
        </p:spPr>
        <p:txBody>
          <a:bodyPr>
            <a:normAutofit/>
          </a:bodyPr>
          <a:lstStyle/>
          <a:p>
            <a:r>
              <a:rPr lang="en-US" sz="1600" b="1" dirty="0"/>
              <a:t>Neutrons beam </a:t>
            </a:r>
            <a:r>
              <a:rPr lang="en-US" sz="1600" dirty="0"/>
              <a:t>at the UCL in Louvain la Neuve (BE)</a:t>
            </a:r>
          </a:p>
          <a:p>
            <a:r>
              <a:rPr lang="en-US" sz="1600" dirty="0"/>
              <a:t>Irradiation of PICs up to </a:t>
            </a:r>
            <a:r>
              <a:rPr lang="en-US" sz="1600" b="1" dirty="0"/>
              <a:t>10</a:t>
            </a:r>
            <a:r>
              <a:rPr lang="en-US" sz="1600" b="1" baseline="30000" dirty="0"/>
              <a:t>16</a:t>
            </a:r>
            <a:r>
              <a:rPr lang="en-US" sz="1600" b="1" dirty="0"/>
              <a:t> neutron/cm</a:t>
            </a:r>
            <a:r>
              <a:rPr lang="en-US" sz="1600" b="1" baseline="30000" dirty="0"/>
              <a:t>2</a:t>
            </a:r>
            <a:r>
              <a:rPr lang="en-US" sz="1600" b="1" dirty="0"/>
              <a:t> fluence</a:t>
            </a:r>
            <a:endParaRPr lang="en-GB" sz="1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B1C7F-B46C-B011-D946-B001A647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9</a:t>
            </a:fld>
            <a:endParaRPr lang="en-GB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430DDAD-8447-06CE-8BA4-1F704AB96DE5}"/>
              </a:ext>
            </a:extLst>
          </p:cNvPr>
          <p:cNvGrpSpPr/>
          <p:nvPr/>
        </p:nvGrpSpPr>
        <p:grpSpPr>
          <a:xfrm>
            <a:off x="493475" y="2114973"/>
            <a:ext cx="7014998" cy="4659894"/>
            <a:chOff x="260602" y="2191905"/>
            <a:chExt cx="7014998" cy="4659894"/>
          </a:xfrm>
        </p:grpSpPr>
        <p:pic>
          <p:nvPicPr>
            <p:cNvPr id="7" name="Picture 6" descr="A machine with wires and wires&#10;&#10;Description automatically generated">
              <a:extLst>
                <a:ext uri="{FF2B5EF4-FFF2-40B4-BE49-F238E27FC236}">
                  <a16:creationId xmlns:a16="http://schemas.microsoft.com/office/drawing/2014/main" id="{63ABFB62-D8E8-215F-236B-69A7BE38D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31322" y="2191905"/>
              <a:ext cx="3121862" cy="4162484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AD2170AC-DC4D-EB2A-F442-677449F8BACD}"/>
                </a:ext>
              </a:extLst>
            </p:cNvPr>
            <p:cNvSpPr/>
            <p:nvPr/>
          </p:nvSpPr>
          <p:spPr>
            <a:xfrm rot="21043638" flipH="1">
              <a:off x="6235580" y="3956441"/>
              <a:ext cx="760974" cy="469146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2FF9FE-E5FC-A971-4826-AD2E6DB029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397" y="3833146"/>
              <a:ext cx="164534" cy="957262"/>
            </a:xfrm>
            <a:prstGeom prst="line">
              <a:avLst/>
            </a:prstGeom>
            <a:ln w="5715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8F8CAA-1234-8DBB-6202-629EEE9FA85B}"/>
                </a:ext>
              </a:extLst>
            </p:cNvPr>
            <p:cNvSpPr txBox="1"/>
            <p:nvPr/>
          </p:nvSpPr>
          <p:spPr>
            <a:xfrm rot="21052874" flipH="1">
              <a:off x="6094330" y="4814099"/>
              <a:ext cx="885259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33CC33"/>
                  </a:solidFill>
                  <a:latin typeface="+mj-lt"/>
                  <a:cs typeface="Times New Roman" panose="02020603050405020304" pitchFamily="18" charset="0"/>
                </a:rPr>
                <a:t>Be target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676662-16F5-99C9-C045-26A65ADB3F15}"/>
                </a:ext>
              </a:extLst>
            </p:cNvPr>
            <p:cNvSpPr txBox="1"/>
            <p:nvPr/>
          </p:nvSpPr>
          <p:spPr>
            <a:xfrm>
              <a:off x="5102815" y="6482467"/>
              <a:ext cx="1510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FA7E36"/>
                  </a:solidFill>
                  <a:latin typeface="+mj-lt"/>
                  <a:cs typeface="Times New Roman" panose="02020603050405020304" pitchFamily="18" charset="0"/>
                </a:rPr>
                <a:t>SystemPIC</a:t>
              </a:r>
              <a:endParaRPr lang="en-US" b="1" dirty="0">
                <a:solidFill>
                  <a:srgbClr val="FA7E36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BC6A0BB-FD4F-3647-5CE4-76BBAA8AB7B9}"/>
                </a:ext>
              </a:extLst>
            </p:cNvPr>
            <p:cNvSpPr txBox="1"/>
            <p:nvPr/>
          </p:nvSpPr>
          <p:spPr>
            <a:xfrm>
              <a:off x="3230196" y="6482467"/>
              <a:ext cx="1714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00B0F0"/>
                  </a:solidFill>
                  <a:latin typeface="+mj-lt"/>
                  <a:cs typeface="Times New Roman" panose="02020603050405020304" pitchFamily="18" charset="0"/>
                </a:rPr>
                <a:t>PackagingPICs</a:t>
              </a:r>
              <a:endParaRPr lang="en-US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5CF0DA1-EE7F-2239-44B1-C51CF38C85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13751" y="4311777"/>
              <a:ext cx="344418" cy="2237058"/>
            </a:xfrm>
            <a:prstGeom prst="straightConnector1">
              <a:avLst/>
            </a:prstGeom>
            <a:ln w="28575">
              <a:solidFill>
                <a:srgbClr val="FA7E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BBF6CCB-1251-03BF-028F-ED74244DB4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87552" y="4461085"/>
              <a:ext cx="1083558" cy="208775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 descr="A machine with wires on a yellow stand&#10;&#10;Description automatically generated">
              <a:extLst>
                <a:ext uri="{FF2B5EF4-FFF2-40B4-BE49-F238E27FC236}">
                  <a16:creationId xmlns:a16="http://schemas.microsoft.com/office/drawing/2014/main" id="{F26190C8-0966-35A8-65D4-FF340474B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602" y="2192048"/>
              <a:ext cx="3121863" cy="4162484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82E0AC-B891-C75E-7683-288C929B77ED}"/>
                </a:ext>
              </a:extLst>
            </p:cNvPr>
            <p:cNvSpPr/>
            <p:nvPr/>
          </p:nvSpPr>
          <p:spPr>
            <a:xfrm>
              <a:off x="1145592" y="4650344"/>
              <a:ext cx="547437" cy="58954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5189328-B5AD-BDF9-36F9-4D23338641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93029" y="2191905"/>
              <a:ext cx="1837448" cy="245843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F4124DE-74B4-6929-26B8-BF7D20EE275A}"/>
                </a:ext>
              </a:extLst>
            </p:cNvPr>
            <p:cNvCxnSpPr>
              <a:cxnSpLocks/>
            </p:cNvCxnSpPr>
            <p:nvPr/>
          </p:nvCxnSpPr>
          <p:spPr>
            <a:xfrm>
              <a:off x="1689443" y="5239892"/>
              <a:ext cx="1849755" cy="111449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8AB5D4EF-A7AC-C3C7-983D-E9DAD80DC4E1}"/>
                </a:ext>
              </a:extLst>
            </p:cNvPr>
            <p:cNvSpPr/>
            <p:nvPr/>
          </p:nvSpPr>
          <p:spPr>
            <a:xfrm rot="7348627">
              <a:off x="1884479" y="3110671"/>
              <a:ext cx="1123317" cy="241609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D716E7-AE9D-F806-3230-B03D8F549A95}"/>
                </a:ext>
              </a:extLst>
            </p:cNvPr>
            <p:cNvSpPr txBox="1"/>
            <p:nvPr/>
          </p:nvSpPr>
          <p:spPr>
            <a:xfrm rot="21052874" flipH="1">
              <a:off x="6094500" y="3603581"/>
              <a:ext cx="118110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+mj-lt"/>
                  <a:cs typeface="Times New Roman" panose="02020603050405020304" pitchFamily="18" charset="0"/>
                </a:rPr>
                <a:t>Deuteron beam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9FC64C-5349-F113-B85C-6F89AD5A9475}"/>
              </a:ext>
            </a:extLst>
          </p:cNvPr>
          <p:cNvGrpSpPr/>
          <p:nvPr/>
        </p:nvGrpSpPr>
        <p:grpSpPr>
          <a:xfrm>
            <a:off x="7189036" y="3154543"/>
            <a:ext cx="4706495" cy="3598299"/>
            <a:chOff x="7049488" y="3111910"/>
            <a:chExt cx="4706495" cy="3598299"/>
          </a:xfrm>
        </p:grpSpPr>
        <p:pic>
          <p:nvPicPr>
            <p:cNvPr id="22" name="Picture 21" descr="A machine with many wires and a monitor&#10;&#10;Description automatically generated">
              <a:extLst>
                <a:ext uri="{FF2B5EF4-FFF2-40B4-BE49-F238E27FC236}">
                  <a16:creationId xmlns:a16="http://schemas.microsoft.com/office/drawing/2014/main" id="{ACF9916A-9FAE-3C3C-F09C-0B3BD4EA4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7633505" y="3283246"/>
              <a:ext cx="3533640" cy="319096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547EEB-9C95-B8B5-34E3-177473B775D1}"/>
                </a:ext>
              </a:extLst>
            </p:cNvPr>
            <p:cNvSpPr txBox="1"/>
            <p:nvPr/>
          </p:nvSpPr>
          <p:spPr>
            <a:xfrm>
              <a:off x="10426610" y="3659329"/>
              <a:ext cx="88499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Polarization controllers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6591375-1E21-E620-0DB1-496D1D1C4C96}"/>
                </a:ext>
              </a:extLst>
            </p:cNvPr>
            <p:cNvSpPr txBox="1"/>
            <p:nvPr/>
          </p:nvSpPr>
          <p:spPr>
            <a:xfrm>
              <a:off x="10688583" y="4230174"/>
              <a:ext cx="93882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O-band laser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4B5B92-0782-9F1E-2332-1222416B3FFF}"/>
                </a:ext>
              </a:extLst>
            </p:cNvPr>
            <p:cNvSpPr txBox="1"/>
            <p:nvPr/>
          </p:nvSpPr>
          <p:spPr>
            <a:xfrm>
              <a:off x="10735416" y="4710481"/>
              <a:ext cx="102056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+mj-lt"/>
                  <a:cs typeface="Times New Roman" panose="02020603050405020304" pitchFamily="18" charset="0"/>
                </a:rPr>
                <a:t>Sourcemeters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B88AC4E-2042-5091-366A-2B59ED81FCA4}"/>
                </a:ext>
              </a:extLst>
            </p:cNvPr>
            <p:cNvSpPr txBox="1"/>
            <p:nvPr/>
          </p:nvSpPr>
          <p:spPr>
            <a:xfrm>
              <a:off x="10792787" y="5038791"/>
              <a:ext cx="6667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DAQ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72A2D2-19AA-ADB0-86CD-596D2C076278}"/>
                </a:ext>
              </a:extLst>
            </p:cNvPr>
            <p:cNvSpPr txBox="1"/>
            <p:nvPr/>
          </p:nvSpPr>
          <p:spPr>
            <a:xfrm>
              <a:off x="10688583" y="5580317"/>
              <a:ext cx="93882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O-band laser controller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91385EB-BB61-F93E-17A4-C88DE2E1A396}"/>
                </a:ext>
              </a:extLst>
            </p:cNvPr>
            <p:cNvSpPr txBox="1"/>
            <p:nvPr/>
          </p:nvSpPr>
          <p:spPr>
            <a:xfrm>
              <a:off x="7462080" y="5990859"/>
              <a:ext cx="120447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Heater power supply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88B233-5342-F984-BB19-831634A03842}"/>
                </a:ext>
              </a:extLst>
            </p:cNvPr>
            <p:cNvSpPr txBox="1"/>
            <p:nvPr/>
          </p:nvSpPr>
          <p:spPr>
            <a:xfrm>
              <a:off x="7049488" y="5343886"/>
              <a:ext cx="91797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C-band laser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C45965-F1DF-7AC4-E53E-7B7DBCD82FA4}"/>
                </a:ext>
              </a:extLst>
            </p:cNvPr>
            <p:cNvSpPr txBox="1"/>
            <p:nvPr/>
          </p:nvSpPr>
          <p:spPr>
            <a:xfrm>
              <a:off x="7661034" y="4469087"/>
              <a:ext cx="104000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+mj-lt"/>
                  <a:cs typeface="Times New Roman" panose="02020603050405020304" pitchFamily="18" charset="0"/>
                </a:rPr>
                <a:t>Optical switch</a:t>
              </a:r>
              <a:endParaRPr lang="en-US" sz="10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E6022CD-5DFF-9A1D-CB29-9D2ADB7C8B4C}"/>
                </a:ext>
              </a:extLst>
            </p:cNvPr>
            <p:cNvSpPr txBox="1"/>
            <p:nvPr/>
          </p:nvSpPr>
          <p:spPr>
            <a:xfrm>
              <a:off x="9037763" y="6186989"/>
              <a:ext cx="2223596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>
                  <a:solidFill>
                    <a:srgbClr val="FA7E36"/>
                  </a:solidFill>
                  <a:latin typeface="+mj-lt"/>
                  <a:cs typeface="Times New Roman" panose="02020603050405020304" pitchFamily="18" charset="0"/>
                </a:rPr>
                <a:t>SystemPIC</a:t>
              </a:r>
              <a:r>
                <a:rPr lang="en-US" sz="1400" b="1" dirty="0">
                  <a:solidFill>
                    <a:srgbClr val="FA7E36"/>
                  </a:solidFill>
                  <a:latin typeface="+mj-lt"/>
                  <a:cs typeface="Times New Roman" panose="02020603050405020304" pitchFamily="18" charset="0"/>
                </a:rPr>
                <a:t> test setup for online data acquisition</a:t>
              </a:r>
            </a:p>
          </p:txBody>
        </p:sp>
      </p:grpSp>
      <p:pic>
        <p:nvPicPr>
          <p:cNvPr id="2051" name="Picture 3">
            <a:extLst>
              <a:ext uri="{FF2B5EF4-FFF2-40B4-BE49-F238E27FC236}">
                <a16:creationId xmlns:a16="http://schemas.microsoft.com/office/drawing/2014/main" id="{B6F4A117-5AD3-2D08-81BD-0CE38B921F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44389" y="922518"/>
            <a:ext cx="3190968" cy="214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679D4DA-9933-0A9C-9922-86FE19C9A7AB}"/>
              </a:ext>
            </a:extLst>
          </p:cNvPr>
          <p:cNvSpPr txBox="1"/>
          <p:nvPr/>
        </p:nvSpPr>
        <p:spPr>
          <a:xfrm rot="18037315" flipH="1">
            <a:off x="1843016" y="2692250"/>
            <a:ext cx="11811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Deuteron beam</a:t>
            </a:r>
          </a:p>
        </p:txBody>
      </p:sp>
      <p:sp>
        <p:nvSpPr>
          <p:cNvPr id="5" name="Trapezoid 4">
            <a:extLst>
              <a:ext uri="{FF2B5EF4-FFF2-40B4-BE49-F238E27FC236}">
                <a16:creationId xmlns:a16="http://schemas.microsoft.com/office/drawing/2014/main" id="{7CCA1213-CD52-CA1D-7EE1-2EB35CAE8A18}"/>
              </a:ext>
            </a:extLst>
          </p:cNvPr>
          <p:cNvSpPr/>
          <p:nvPr/>
        </p:nvSpPr>
        <p:spPr>
          <a:xfrm rot="4710412">
            <a:off x="4073528" y="3199688"/>
            <a:ext cx="1736253" cy="2669457"/>
          </a:xfrm>
          <a:prstGeom prst="trapezoid">
            <a:avLst>
              <a:gd name="adj" fmla="val 584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75000"/>
                  <a:alpha val="71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7A5FB-7867-FB4E-98CA-AA81AAF79CA8}"/>
              </a:ext>
            </a:extLst>
          </p:cNvPr>
          <p:cNvSpPr txBox="1"/>
          <p:nvPr/>
        </p:nvSpPr>
        <p:spPr>
          <a:xfrm rot="20983388">
            <a:off x="4352676" y="4423311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neutrons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45474713"/>
      </p:ext>
    </p:extLst>
  </p:cSld>
  <p:clrMapOvr>
    <a:masterClrMapping/>
  </p:clrMapOvr>
</p:sld>
</file>

<file path=ppt/theme/theme1.xml><?xml version="1.0" encoding="utf-8"?>
<a:theme xmlns:a="http://schemas.openxmlformats.org/drawingml/2006/main" name="Opto SiPh">
  <a:themeElements>
    <a:clrScheme name="CERN SiPh colors">
      <a:dk1>
        <a:sysClr val="windowText" lastClr="000000"/>
      </a:dk1>
      <a:lt1>
        <a:sysClr val="window" lastClr="FFFFFF"/>
      </a:lt1>
      <a:dk2>
        <a:srgbClr val="1C446B"/>
      </a:dk2>
      <a:lt2>
        <a:srgbClr val="BEBEC8"/>
      </a:lt2>
      <a:accent1>
        <a:srgbClr val="0033A0"/>
      </a:accent1>
      <a:accent2>
        <a:srgbClr val="E15E32"/>
      </a:accent2>
      <a:accent3>
        <a:srgbClr val="BEBEBE"/>
      </a:accent3>
      <a:accent4>
        <a:srgbClr val="61C5D3"/>
      </a:accent4>
      <a:accent5>
        <a:srgbClr val="6E2466"/>
      </a:accent5>
      <a:accent6>
        <a:srgbClr val="FF0000"/>
      </a:accent6>
      <a:hlink>
        <a:srgbClr val="0033A0"/>
      </a:hlink>
      <a:folHlink>
        <a:srgbClr val="6E2466"/>
      </a:folHlink>
    </a:clrScheme>
    <a:fontScheme name="Opto SiPh fonts">
      <a:majorFont>
        <a:latin typeface="Opti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to SiPh" id="{651A539A-6360-43E4-9CD3-1A75A0389851}" vid="{467BDA9E-BD8E-45B8-8641-092E1E6131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Opto SiPh</Template>
  <TotalTime>15295</TotalTime>
  <Words>1268</Words>
  <Application>Microsoft Office PowerPoint</Application>
  <PresentationFormat>Widescreen</PresentationFormat>
  <Paragraphs>238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HelveticaNeue Regular</vt:lpstr>
      <vt:lpstr>Optima</vt:lpstr>
      <vt:lpstr>Opto SiPh</vt:lpstr>
      <vt:lpstr>Silicon Photonics links for High Energy Physics</vt:lpstr>
      <vt:lpstr>PIC System Testing</vt:lpstr>
      <vt:lpstr>PIC Optical Packaging</vt:lpstr>
      <vt:lpstr>PIC Co-Packaging with DART28</vt:lpstr>
      <vt:lpstr>PIC Co-Packaging with Timepix4</vt:lpstr>
      <vt:lpstr>PIC Design: PIC4links</vt:lpstr>
      <vt:lpstr>PIC Radiation tolerance - Total Ionizing Dose (TID)</vt:lpstr>
      <vt:lpstr>PIC Radiation tolerance - TID results for ring modulators</vt:lpstr>
      <vt:lpstr>PIC Radiation tolerance - Displacement Damage</vt:lpstr>
      <vt:lpstr>PIC Radiation tolerance - Neutron Irradiation Results</vt:lpstr>
      <vt:lpstr>Next Steps: Silicon Photonics</vt:lpstr>
      <vt:lpstr>PowerPoint Presentation</vt:lpstr>
      <vt:lpstr>Resonance wavelength tuning</vt:lpstr>
      <vt:lpstr>Control system for wavelength stabilisation</vt:lpstr>
      <vt:lpstr>Proof of concept stabilisation test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 Olantera</dc:creator>
  <cp:lastModifiedBy>Carmelo Scarcella</cp:lastModifiedBy>
  <cp:revision>575</cp:revision>
  <dcterms:created xsi:type="dcterms:W3CDTF">2024-02-05T09:17:25Z</dcterms:created>
  <dcterms:modified xsi:type="dcterms:W3CDTF">2025-09-22T13:35:19Z</dcterms:modified>
</cp:coreProperties>
</file>