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309" r:id="rId3"/>
    <p:sldId id="257" r:id="rId4"/>
    <p:sldId id="306" r:id="rId5"/>
    <p:sldId id="307" r:id="rId6"/>
    <p:sldId id="308" r:id="rId7"/>
    <p:sldId id="310" r:id="rId8"/>
    <p:sldId id="312" r:id="rId9"/>
    <p:sldId id="2183" r:id="rId10"/>
    <p:sldId id="2184" r:id="rId11"/>
    <p:sldId id="2185" r:id="rId12"/>
    <p:sldId id="583" r:id="rId13"/>
    <p:sldId id="603" r:id="rId14"/>
    <p:sldId id="2187" r:id="rId15"/>
    <p:sldId id="2188" r:id="rId16"/>
    <p:sldId id="2191" r:id="rId17"/>
    <p:sldId id="2192" r:id="rId18"/>
    <p:sldId id="2193" r:id="rId19"/>
    <p:sldId id="314" r:id="rId20"/>
    <p:sldId id="2178" r:id="rId21"/>
    <p:sldId id="2181" r:id="rId22"/>
    <p:sldId id="2180" r:id="rId23"/>
    <p:sldId id="315" r:id="rId24"/>
    <p:sldId id="2190" r:id="rId25"/>
    <p:sldId id="2194" r:id="rId26"/>
    <p:sldId id="2195" r:id="rId27"/>
    <p:sldId id="2196" r:id="rId28"/>
    <p:sldId id="2197" r:id="rId29"/>
    <p:sldId id="2198" r:id="rId30"/>
    <p:sldId id="1155" r:id="rId31"/>
    <p:sldId id="1156" r:id="rId32"/>
    <p:sldId id="1157" r:id="rId33"/>
    <p:sldId id="2201" r:id="rId34"/>
    <p:sldId id="2200" r:id="rId35"/>
    <p:sldId id="2202" r:id="rId36"/>
    <p:sldId id="609" r:id="rId37"/>
    <p:sldId id="2203" r:id="rId38"/>
    <p:sldId id="2204" r:id="rId3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77"/>
    <p:restoredTop sz="94751"/>
  </p:normalViewPr>
  <p:slideViewPr>
    <p:cSldViewPr snapToGrid="0">
      <p:cViewPr varScale="1">
        <p:scale>
          <a:sx n="97" d="100"/>
          <a:sy n="97" d="100"/>
        </p:scale>
        <p:origin x="22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1EB70-57D4-CC4D-A4B2-D7ADD6667A12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BBE74-F214-3846-BDC7-EE2442660C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357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73106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04514-BA58-1F4B-94C7-339C0C7217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03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691E6-7568-31F2-07A8-26B15E25A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633EF2-0152-5316-91FB-1493FD9597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2A8DBB-E1CA-6B14-E9CA-9ADBB4C54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9F4C7-97E3-00E1-A61E-188C648E9D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3846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77E02-2DE5-9424-0D50-AF2C30DA7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59A96E-2620-9078-A441-A6DE052B6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C05A1D-6DAC-B426-D980-1BF331593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784A1-B1EC-22A8-18BE-730737CB30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5907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01404-D660-5224-464D-A2B6E9A55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ED8A4A-4FFC-8B85-2AA6-2D9AA7855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701950-1D6A-E7EC-28C3-0B413FD731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74C83-2A4A-25F0-0CE5-1756DA46A7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3689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E53FE-495E-9A47-AB91-D3474141702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93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61047-D022-913B-12E2-3727F5B2B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FB5EEA-0D00-000C-7941-8066DC89B0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1E7388-306B-13C2-8554-AACE37208B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ED632-EDC3-AC02-D4DC-ADF950A0D1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E53FE-495E-9A47-AB91-D3474141702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8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87DDC-6C7A-4F57-B256-395B1FA4D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5EC006-74E3-6C8E-8B81-7B80867108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3B20CE-CBA4-6DE0-C0B7-C1D8F119A7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C1034-0784-523A-3B8B-34B8800A1E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E53FE-495E-9A47-AB91-D3474141702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33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3D93A-CF1D-648E-E7D2-14B9103E4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05BFB7-7E28-16F9-5E7A-74927B800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43D812-8300-86DF-8A4D-6B57A2B2C7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76A94-88DF-C6C4-223C-AAB2DD1271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95080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31DDC-48D5-C307-3A48-C56913C9A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5826D-1C22-946F-CF25-6FDA94171F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E995C3-2F80-7B7F-7F0B-A21782ADB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4E1AA-E295-5CE3-2408-846301B445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7848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71D65-82B6-FB3D-3887-BC2144AFD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6B9C79-61C7-3661-9A54-CE92EEA599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9DFB01-F507-0498-D885-1D2828F985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53D7F-FBAA-6D11-9C68-FCF2B2FDBF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5315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5751D-B42F-4A5D-B2AE-DFCCB22F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47E22D-DC8E-2809-5887-EC7845411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7A0CAD-369A-5DAE-3565-6D1DB12953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7F9A3-8D3B-2557-31C1-BAE4649961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3262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1A359-FA81-A816-951E-A9F8E8C41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66E824-57A7-7C71-33C1-60C491D971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721A5F-B95A-4FDC-CAB7-E1EEEA3BFF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8D743-22D6-DDD3-F169-1F00851814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617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63A77-4E85-5204-EA36-E665AA983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AF71C0-D7CF-E4A1-B967-6322E55DCC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89EE88-B8F4-2A82-2B36-9A13BB242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D49FB-204B-F554-685F-725E54CB8C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7278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7600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F78C3-2EB1-5E50-7BD1-370292156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10B88C-CFC6-DBA0-DF6F-D11E154D80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EDB8E1-DF23-392D-F1DF-5C90601988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F8919-B7D7-AFD3-0AFF-E2C5794465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28465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“on-board:”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04514-BA58-1F4B-94C7-339C0C7217B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78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3495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128B2-B4A6-C9F6-3CB5-D476FE247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6F9136-4AB8-18F1-DE52-3739944F14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ECAA33-7726-16D8-B4B7-9F82CD77B8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6A5B9-EE52-718F-8FE2-CB2C968B54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5395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E0470-146B-8DF5-7081-3EBD306FC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FFD1E2-E0CE-82B3-55F6-78891BAE4A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396281-7752-86D7-FC70-B0D481651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83FDB7-E613-5ABF-ED33-60D3388581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1626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27913-63D7-8B37-3BC9-133F9062E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A53250-2ACF-2916-D97F-F920FF0F68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CA9914-4725-2B4E-E4A4-FDA4C5675C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FE44C-5557-6D1D-9D38-2C6406ECA6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4946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3E65D-3AC1-CD86-BF24-69684677C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30AD5B-E18D-DCA7-97C4-F7108D5FA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A79729-C400-B8F3-BD3B-A898CF90A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F0BC3-508E-571F-8BB1-7018657F24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9622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7E2DB-68E2-2C1D-E6F9-FD2DCE9D3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ABF01F-F580-BD6F-C0B3-901A74F891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1CB474-5345-AFD4-0B02-1E1FC8EEF9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69CE2-D3F3-16BA-4311-DA6B9E5DF4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3BBE74-F214-3846-BDC7-EE2442660C88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0853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04514-BA58-1F4B-94C7-339C0C7217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ED3D6-217A-04FE-3C0A-EE628DFF9D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5DC4C-2420-5B18-FD20-E9663EED1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7BF1C-4BBF-3F38-F0CA-F4246C39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CF282-C992-334D-AE2E-1A7765A4DC23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C7E3F-4EAD-82BA-CF88-9DE76FA5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2A224-B67E-0506-B469-F294BAB29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386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A20FD-D39A-0FA5-1890-AD2063432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E69DE0-CC21-FD89-07F3-19BF914ABF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E2FC-6E7D-1A9B-B757-958D2777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F6D8-29FB-A84A-99AA-E75C73959AB6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BF544-CB1E-CF2B-9B02-8966D23F7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784DD-7A01-8810-7DF5-5CE909C89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647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69D293-A442-130F-081F-2699C45EB0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39FE-45DF-7C33-B149-4ED366EBD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EA7F5-93A2-A202-DD74-A9887DE69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0003-58AA-FA4D-889C-979B5B95C1E6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5139-6B43-4175-7C59-2FBFAED5E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6A9D9-52CA-DE3B-3B9F-B1E81C7C8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7721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E999B-C697-E49F-F77A-97AF5C93B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55F89-7A40-CEBB-15D7-E99D86819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40440" cy="4351338"/>
          </a:xfrm>
        </p:spPr>
        <p:txBody>
          <a:bodyPr/>
          <a:lstStyle>
            <a:lvl1pPr marL="228600" indent="-372600"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Ø"/>
              <a:defRPr/>
            </a:lvl1pPr>
            <a:lvl2pPr marL="793800" indent="-372600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q"/>
              <a:defRPr sz="2000"/>
            </a:lvl2pPr>
            <a:lvl3pPr marL="1143000" indent="-228600">
              <a:lnSpc>
                <a:spcPct val="90000"/>
              </a:lnSpc>
              <a:buFont typeface="Wingdings" pitchFamily="2" charset="2"/>
              <a:buChar char="§"/>
              <a:defRPr sz="1600"/>
            </a:lvl3pPr>
            <a:lvl4pPr>
              <a:lnSpc>
                <a:spcPct val="90000"/>
              </a:lnSpc>
              <a:defRPr sz="1200"/>
            </a:lvl4pPr>
            <a:lvl5pPr marL="2057400" indent="-228600">
              <a:lnSpc>
                <a:spcPct val="90000"/>
              </a:lnSpc>
              <a:buFont typeface="System Font Regular"/>
              <a:buChar char="-"/>
              <a:defRPr sz="1000"/>
            </a:lvl5pPr>
          </a:lstStyle>
          <a:p>
            <a:pPr lvl="0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129B8-9D17-9AA3-0735-63E10343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6042-2F85-BB47-AF09-5FFC43B651EB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4BC38-83EA-ADF5-EC73-5AD73A476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185D0-0CE9-2B96-72AA-FB3C480C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4747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6F743-B8A6-1E53-E45E-13D9EAB36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4364D-8070-46A9-C387-CD25C3435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F3EC0-3D99-2A7F-4FFE-4207DA026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3605-9C6F-D549-914E-7D1EDF88A91D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9482E-B91C-C98C-032E-FE0F6B70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ABA30-A117-FBAB-5367-BACD14D2C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84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D2AA0-F519-36D6-606C-B7400B1E9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775DE-89E9-5989-EA06-777E280EA4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1D797-1A5A-BE76-85CF-A5F14C03C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1D2180-A5B0-9A7F-4664-C72C4CA5E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D8DC6-BE20-5F46-B77E-5BA56E86CF14}" type="datetime1">
              <a:rPr lang="de-CH" smtClean="0"/>
              <a:t>11.06.25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65E29-F28C-AF5E-C266-BDEBED641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454B5-0CBB-9228-E8F7-36C1B7D8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795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C45B8-9197-E4F1-D034-31E23BB47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F860B-FE76-1D6F-9D9B-118BCBF9F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172AA8-A47D-CF3F-2A82-CDE5B5F68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BB2D54-9640-8204-661E-D86DE7D58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5E17A2-C152-C1B6-4DBE-E70DCCB7E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D35249-0482-9300-9689-B6D9DB2F8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D841-FF47-3B4B-B72E-799128668272}" type="datetime1">
              <a:rPr lang="de-CH" smtClean="0"/>
              <a:t>11.06.25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CBF8C2-033E-6180-327E-C2A1FA0F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8742BD-16A4-F4D8-8C35-DDD81BBD3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877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24FDB-B0DF-5DAB-4AC5-843421C0D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D688FF-E966-955C-3DC2-E3A73D0E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3758-DADF-A642-984E-9D2F9D0F28B2}" type="datetime1">
              <a:rPr lang="de-CH" smtClean="0"/>
              <a:t>11.06.25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85940D-71CF-A3F3-63B5-971CB99FD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62763-47B7-029C-2E48-058C3C67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2949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A2B41F-56F2-F4B6-0C02-2E57F778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3131-B504-AB4B-8EFC-8642EB86A7BC}" type="datetime1">
              <a:rPr lang="de-CH" smtClean="0"/>
              <a:t>11.06.25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7322A8-DD42-E41A-84FF-2CB0029F3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D9B32-D244-0930-ACA5-370FDBD73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833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8A3A9-A7B2-FC03-113E-E89C08E9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08834-342A-6A86-7045-360F3DCDD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BB153A-B210-5E5B-A98A-3D223B5C2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56CAB-B843-C46F-4EBE-C2B75F88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0BDC4-2020-9E47-9C1B-93E5BD6EB97A}" type="datetime1">
              <a:rPr lang="de-CH" smtClean="0"/>
              <a:t>11.06.25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CC5DCC-017A-C2C4-88CF-6526487A1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B9A7E-05A4-FDBB-8A0E-784F649F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643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2237-E7B4-F945-91A4-F801CD81F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6D3385-013B-F9A8-2EB9-760BE0805F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C3C67-CB8D-4BD3-6EC0-DAF7D4E96C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B76A4-3252-6C05-50B3-92864DB23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279B9-6271-354B-917A-164FFC31E0B4}" type="datetime1">
              <a:rPr lang="de-CH" smtClean="0"/>
              <a:t>11.06.25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EDF429-75FC-6192-DF01-D0E64148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153B0-10A2-8096-FC04-E7A92EA57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957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622356-B4B7-4357-E4A6-3BA8B3544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AC2F4-CC7E-7E4E-13AC-970EDF032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37961-7C9D-AB08-07E4-8CC6FF7B99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570280-B62F-3843-946B-2725F53A4660}" type="datetime1">
              <a:rPr lang="de-CH" smtClean="0"/>
              <a:t>11.06.25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9D478-A79C-614A-1241-F4B94C7AB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76DD8-54D9-FE7F-1C79-4F2C59747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A1E780-57D7-C445-B9D6-43915B1F02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8474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7" Type="http://schemas.openxmlformats.org/officeDocument/2006/relationships/image" Target="../media/image45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tiff"/><Relationship Id="rId5" Type="http://schemas.openxmlformats.org/officeDocument/2006/relationships/image" Target="../media/image43.tiff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224642-1FD0-93B6-7BCB-8430DAD49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Towards a detector concept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7CD87F-0474-1D6A-10A7-0B1FC092AB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Sharing thoughts on how to get there…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56C65A-98D5-E39A-1426-BCBF96E2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7092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D6554E-5EEB-4DEC-6604-125C1A1AA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Strip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0A612-FEF8-E82F-7705-7A38F3DC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0330A9-3100-1B3E-AD58-66CD782084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65" r="65684" b="41575"/>
          <a:stretch/>
        </p:blipFill>
        <p:spPr>
          <a:xfrm>
            <a:off x="125803" y="2766955"/>
            <a:ext cx="4207658" cy="3183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8417CF-D688-11FC-5770-70D0DD64A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275" y="2766955"/>
            <a:ext cx="7142922" cy="31978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418582-3EF1-8F73-786B-296D89912BE1}"/>
              </a:ext>
            </a:extLst>
          </p:cNvPr>
          <p:cNvSpPr txBox="1"/>
          <p:nvPr/>
        </p:nvSpPr>
        <p:spPr>
          <a:xfrm>
            <a:off x="749300" y="1410721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Micro wirebonds connect the strips to the circuits carrying the readout chips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138D26-CEC0-FDD2-A67A-88E83DB83DB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035300" y="2057052"/>
            <a:ext cx="5790648" cy="977696"/>
          </a:xfrm>
          <a:prstGeom prst="straightConnector1">
            <a:avLst/>
          </a:prstGeom>
          <a:ln w="25400">
            <a:solidFill>
              <a:srgbClr val="FFC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901FDC-1B8F-4890-93FB-C1F699109819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2522652" y="2057052"/>
            <a:ext cx="512648" cy="1371948"/>
          </a:xfrm>
          <a:prstGeom prst="straightConnector1">
            <a:avLst/>
          </a:prstGeom>
          <a:ln w="25400">
            <a:solidFill>
              <a:srgbClr val="FFC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4088C3F-B352-71B1-0F69-22DA956F2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2105" y="433284"/>
            <a:ext cx="45720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76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A5AC20-2495-ED83-6E51-93C9628A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11</a:t>
            </a:fld>
            <a:endParaRPr lang="en-CH"/>
          </a:p>
        </p:txBody>
      </p:sp>
      <p:sp>
        <p:nvSpPr>
          <p:cNvPr id="39" name="Slide Number Placeholder 2">
            <a:extLst>
              <a:ext uri="{FF2B5EF4-FFF2-40B4-BE49-F238E27FC236}">
                <a16:creationId xmlns:a16="http://schemas.microsoft.com/office/drawing/2014/main" id="{3DD48ED7-62BD-0AF3-03C1-DDE0097EA10E}"/>
              </a:ext>
            </a:extLst>
          </p:cNvPr>
          <p:cNvSpPr txBox="1">
            <a:spLocks/>
          </p:cNvSpPr>
          <p:nvPr/>
        </p:nvSpPr>
        <p:spPr>
          <a:xfrm>
            <a:off x="9448800" y="64855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57E4D3-067C-8A43-8BE8-F0C80F79F1C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AB176D4-A7B9-C2DF-15B1-54C88D31FE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7" b="5431"/>
          <a:stretch/>
        </p:blipFill>
        <p:spPr>
          <a:xfrm>
            <a:off x="167640" y="933450"/>
            <a:ext cx="8657994" cy="404678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5ECC48A-5B06-B9C1-5775-1B6A8E0741A3}"/>
              </a:ext>
            </a:extLst>
          </p:cNvPr>
          <p:cNvSpPr txBox="1"/>
          <p:nvPr/>
        </p:nvSpPr>
        <p:spPr>
          <a:xfrm>
            <a:off x="274979" y="741423"/>
            <a:ext cx="4335121" cy="20005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CH" sz="1400" dirty="0"/>
          </a:p>
          <a:p>
            <a:endParaRPr lang="en-CH" sz="1400" dirty="0"/>
          </a:p>
          <a:p>
            <a:endParaRPr lang="en-CH" sz="1400" dirty="0"/>
          </a:p>
          <a:p>
            <a:r>
              <a:rPr lang="en-CH" dirty="0"/>
              <a:t>Every cell on the sensor is connected to a pixel in the readout chip</a:t>
            </a:r>
          </a:p>
          <a:p>
            <a:endParaRPr lang="en-CH" sz="1400" dirty="0"/>
          </a:p>
          <a:p>
            <a:r>
              <a:rPr lang="en-CH" b="1" dirty="0"/>
              <a:t>Connection by  “bump bonding”</a:t>
            </a:r>
            <a:endParaRPr lang="en-CH" sz="1400" b="1" dirty="0"/>
          </a:p>
          <a:p>
            <a:endParaRPr lang="en-CH" sz="1400" b="1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53EB3FD-53B1-3EF6-2925-F9AAD9BFB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332" y="517585"/>
            <a:ext cx="3125927" cy="23360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628C3A-DCCB-2589-DBE4-1E5C1F4CF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-103014"/>
            <a:ext cx="10515600" cy="944184"/>
          </a:xfrm>
        </p:spPr>
        <p:txBody>
          <a:bodyPr/>
          <a:lstStyle/>
          <a:p>
            <a:r>
              <a:rPr lang="en-CH" dirty="0"/>
              <a:t>Hybrid pixels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1DDA0119-0300-8176-6EF9-C780BC3F1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860" y="4191043"/>
            <a:ext cx="3764280" cy="1593016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C8B602C-B76B-DB21-5799-472D7F1D639E}"/>
              </a:ext>
            </a:extLst>
          </p:cNvPr>
          <p:cNvSpPr/>
          <p:nvPr/>
        </p:nvSpPr>
        <p:spPr>
          <a:xfrm>
            <a:off x="6096000" y="2768600"/>
            <a:ext cx="1816100" cy="210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Parallelogram 46">
            <a:extLst>
              <a:ext uri="{FF2B5EF4-FFF2-40B4-BE49-F238E27FC236}">
                <a16:creationId xmlns:a16="http://schemas.microsoft.com/office/drawing/2014/main" id="{C04B85B3-65B1-8E6A-2636-F6584C1F2F83}"/>
              </a:ext>
            </a:extLst>
          </p:cNvPr>
          <p:cNvSpPr/>
          <p:nvPr/>
        </p:nvSpPr>
        <p:spPr>
          <a:xfrm rot="3813512">
            <a:off x="9750799" y="4583291"/>
            <a:ext cx="1331483" cy="2401537"/>
          </a:xfrm>
          <a:prstGeom prst="parallelogram">
            <a:avLst>
              <a:gd name="adj" fmla="val 484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A5E2F68-1929-68BC-B8DB-E7F9B1A3604E}"/>
              </a:ext>
            </a:extLst>
          </p:cNvPr>
          <p:cNvSpPr txBox="1"/>
          <p:nvPr/>
        </p:nvSpPr>
        <p:spPr>
          <a:xfrm rot="20923394">
            <a:off x="9081263" y="3999636"/>
            <a:ext cx="24288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Interconnection circuit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Sensor</a:t>
            </a:r>
          </a:p>
          <a:p>
            <a:r>
              <a:rPr lang="en-CH" dirty="0">
                <a:solidFill>
                  <a:schemeClr val="accent1">
                    <a:lumMod val="75000"/>
                  </a:schemeClr>
                </a:solidFill>
              </a:rPr>
              <a:t>Chips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0AA4B9-4CC8-D579-0157-AB73DBD5A648}"/>
              </a:ext>
            </a:extLst>
          </p:cNvPr>
          <p:cNvSpPr txBox="1"/>
          <p:nvPr/>
        </p:nvSpPr>
        <p:spPr>
          <a:xfrm>
            <a:off x="319429" y="4968451"/>
            <a:ext cx="8483827" cy="1631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CH" sz="20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CH" sz="20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CH" sz="20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CH" sz="2000" b="1" dirty="0">
                <a:solidFill>
                  <a:schemeClr val="accent1">
                    <a:lumMod val="75000"/>
                  </a:schemeClr>
                </a:solidFill>
              </a:rPr>
              <a:t>An interconnection circuit connects to the periphery of all the chips, providing connectivity for powering and readout</a:t>
            </a:r>
          </a:p>
        </p:txBody>
      </p:sp>
    </p:spTree>
    <p:extLst>
      <p:ext uri="{BB962C8B-B14F-4D97-AF65-F5344CB8AC3E}">
        <p14:creationId xmlns:p14="http://schemas.microsoft.com/office/powerpoint/2010/main" val="346908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43ED5-2978-6545-AAC3-6FBFA22B0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837"/>
            <a:ext cx="10515600" cy="1070270"/>
          </a:xfrm>
        </p:spPr>
        <p:txBody>
          <a:bodyPr>
            <a:normAutofit/>
          </a:bodyPr>
          <a:lstStyle/>
          <a:p>
            <a:r>
              <a:rPr lang="en-CH" sz="3600" dirty="0"/>
              <a:t>The highest radiation regions: 3D sensors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B6216C-10ED-F145-9A52-ADFC9DC3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7E4D3-067C-8A43-8BE8-F0C80F79F1C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115AB6-C866-6346-BE50-D244DBB375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972"/>
          <a:stretch/>
        </p:blipFill>
        <p:spPr>
          <a:xfrm>
            <a:off x="0" y="1605516"/>
            <a:ext cx="12192000" cy="26517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7A76ED-90FA-A94F-A2CE-4F1E9E432DCD}"/>
              </a:ext>
            </a:extLst>
          </p:cNvPr>
          <p:cNvSpPr txBox="1"/>
          <p:nvPr/>
        </p:nvSpPr>
        <p:spPr>
          <a:xfrm>
            <a:off x="838200" y="1329069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i="1" dirty="0">
                <a:solidFill>
                  <a:schemeClr val="accent1"/>
                </a:solidFill>
              </a:rPr>
              <a:t>Planar sensor			3D sensor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6932FB-485E-9E48-AD91-6ADA33013AA8}"/>
              </a:ext>
            </a:extLst>
          </p:cNvPr>
          <p:cNvSpPr txBox="1"/>
          <p:nvPr/>
        </p:nvSpPr>
        <p:spPr>
          <a:xfrm>
            <a:off x="499731" y="4164334"/>
            <a:ext cx="1144415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/>
              <a:t>Drift path different from particle path (generating the signal)</a:t>
            </a:r>
          </a:p>
          <a:p>
            <a:r>
              <a:rPr lang="en-CH" b="1" dirty="0"/>
              <a:t>Shorter drift path: </a:t>
            </a:r>
          </a:p>
          <a:p>
            <a:r>
              <a:rPr lang="en-CH" b="1" dirty="0">
                <a:solidFill>
                  <a:schemeClr val="accent1"/>
                </a:solidFill>
              </a:rPr>
              <a:t>	less prone to charge trapping – better charge collection efficiency after heavy irradiation</a:t>
            </a:r>
          </a:p>
          <a:p>
            <a:r>
              <a:rPr lang="en-CH" b="1" dirty="0">
                <a:solidFill>
                  <a:schemeClr val="accent1"/>
                </a:solidFill>
              </a:rPr>
              <a:t>	</a:t>
            </a:r>
            <a:r>
              <a:rPr lang="en-CH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depletion at much lower bias voltage – mitigate power dissipation from leakage current</a:t>
            </a:r>
          </a:p>
          <a:p>
            <a:endParaRPr lang="en-CH" dirty="0"/>
          </a:p>
          <a:p>
            <a:r>
              <a:rPr lang="en-CH" b="1" dirty="0">
                <a:solidFill>
                  <a:schemeClr val="accent6">
                    <a:lumMod val="75000"/>
                  </a:schemeClr>
                </a:solidFill>
              </a:rPr>
              <a:t>Some inefficiency for orthogonal particles</a:t>
            </a:r>
          </a:p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omplex fabrication, higher cost</a:t>
            </a:r>
          </a:p>
          <a:p>
            <a:endParaRPr lang="en-CH" dirty="0"/>
          </a:p>
          <a:p>
            <a:r>
              <a:rPr lang="en-US" b="1" dirty="0"/>
              <a:t>Almost transparent for the system design (only differences: higher channel capacitance, lower </a:t>
            </a:r>
            <a:r>
              <a:rPr lang="en-US" b="1" dirty="0" err="1"/>
              <a:t>V</a:t>
            </a:r>
            <a:r>
              <a:rPr lang="en-US" b="1" baseline="-25000" dirty="0" err="1"/>
              <a:t>bias</a:t>
            </a:r>
            <a:r>
              <a:rPr lang="en-US" b="1" dirty="0"/>
              <a:t>)</a:t>
            </a:r>
            <a:endParaRPr lang="en-CH" b="1" dirty="0"/>
          </a:p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97196-30F1-1F44-A3B3-8A919D179E6B}"/>
              </a:ext>
            </a:extLst>
          </p:cNvPr>
          <p:cNvSpPr txBox="1"/>
          <p:nvPr/>
        </p:nvSpPr>
        <p:spPr>
          <a:xfrm rot="16200000">
            <a:off x="72531" y="2682947"/>
            <a:ext cx="7906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rgbClr val="0070C0"/>
                </a:solidFill>
              </a:rPr>
              <a:t>150 𝜇m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B53B0D-73A4-A643-99F8-CED759C87DAE}"/>
              </a:ext>
            </a:extLst>
          </p:cNvPr>
          <p:cNvSpPr txBox="1"/>
          <p:nvPr/>
        </p:nvSpPr>
        <p:spPr>
          <a:xfrm rot="16200000">
            <a:off x="5817499" y="2682946"/>
            <a:ext cx="7906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rgbClr val="0070C0"/>
                </a:solidFill>
              </a:rPr>
              <a:t>150 𝜇m</a:t>
            </a:r>
          </a:p>
        </p:txBody>
      </p:sp>
    </p:spTree>
    <p:extLst>
      <p:ext uri="{BB962C8B-B14F-4D97-AF65-F5344CB8AC3E}">
        <p14:creationId xmlns:p14="http://schemas.microsoft.com/office/powerpoint/2010/main" val="239943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B2ADC23-9E3D-5DC8-FFF2-3D37387158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0239"/>
          <a:stretch>
            <a:fillRect/>
          </a:stretch>
        </p:blipFill>
        <p:spPr>
          <a:xfrm>
            <a:off x="7823200" y="5546538"/>
            <a:ext cx="4368800" cy="13337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743ED5-2978-6545-AAC3-6FBFA22B0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740"/>
            <a:ext cx="10515600" cy="1070270"/>
          </a:xfrm>
        </p:spPr>
        <p:txBody>
          <a:bodyPr>
            <a:normAutofit/>
          </a:bodyPr>
          <a:lstStyle/>
          <a:p>
            <a:r>
              <a:rPr lang="en-CH" sz="3600" dirty="0"/>
              <a:t>Lower radiation, lower rates, lowest mass: MAPS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B6216C-10ED-F145-9A52-ADFC9DC3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7E4D3-067C-8A43-8BE8-F0C80F79F1C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848402-996C-B646-8AC8-D400F4092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6293" y="1175341"/>
            <a:ext cx="5015466" cy="25878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180B30-0B55-5642-AFF2-AAA8BA77D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732" y="1330104"/>
            <a:ext cx="3483640" cy="2433126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1E41652E-138D-2F4B-9775-B8B24FA3EB92}"/>
              </a:ext>
            </a:extLst>
          </p:cNvPr>
          <p:cNvSpPr/>
          <p:nvPr/>
        </p:nvSpPr>
        <p:spPr>
          <a:xfrm>
            <a:off x="3620386" y="2546667"/>
            <a:ext cx="839972" cy="2126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6426A0-1EC3-B94A-A3CB-BA3551973D37}"/>
              </a:ext>
            </a:extLst>
          </p:cNvPr>
          <p:cNvSpPr txBox="1"/>
          <p:nvPr/>
        </p:nvSpPr>
        <p:spPr>
          <a:xfrm>
            <a:off x="6619802" y="1244010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M</a:t>
            </a:r>
            <a:r>
              <a:rPr lang="en-CH" dirty="0"/>
              <a:t>onolithic </a:t>
            </a:r>
            <a:r>
              <a:rPr lang="en-CH" b="1" dirty="0"/>
              <a:t>A</a:t>
            </a:r>
            <a:r>
              <a:rPr lang="en-CH" dirty="0"/>
              <a:t>ctive</a:t>
            </a:r>
            <a:r>
              <a:rPr lang="en-CH" b="1" dirty="0"/>
              <a:t> P</a:t>
            </a:r>
            <a:r>
              <a:rPr lang="en-CH" dirty="0"/>
              <a:t>ixel</a:t>
            </a:r>
            <a:r>
              <a:rPr lang="en-CH" b="1" dirty="0"/>
              <a:t> S</a:t>
            </a:r>
            <a:r>
              <a:rPr lang="en-CH" dirty="0"/>
              <a:t>ensor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9B1A60-B0ED-834D-847F-0DE8F6A19FD9}"/>
              </a:ext>
            </a:extLst>
          </p:cNvPr>
          <p:cNvSpPr txBox="1"/>
          <p:nvPr/>
        </p:nvSpPr>
        <p:spPr>
          <a:xfrm>
            <a:off x="145337" y="3687901"/>
            <a:ext cx="896912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MAPS: sensor and readout integrated in the same silicon wafer (CMOS process)</a:t>
            </a:r>
          </a:p>
          <a:p>
            <a:r>
              <a:rPr lang="en-CH" b="1" dirty="0">
                <a:solidFill>
                  <a:schemeClr val="accent1"/>
                </a:solidFill>
              </a:rPr>
              <a:t>Lower mass </a:t>
            </a:r>
          </a:p>
          <a:p>
            <a:r>
              <a:rPr lang="en-CH" b="1" dirty="0">
                <a:solidFill>
                  <a:schemeClr val="accent1"/>
                </a:solidFill>
              </a:rPr>
              <a:t>Easier fabrication and testing</a:t>
            </a:r>
          </a:p>
          <a:p>
            <a:endParaRPr lang="en-CH" dirty="0"/>
          </a:p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Constraints in the electronics design ⟶ limited rate capability</a:t>
            </a:r>
          </a:p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Limited depletion region 	⟶ limited radiation tolerance</a:t>
            </a:r>
          </a:p>
          <a:p>
            <a:endParaRPr lang="en-CH" dirty="0"/>
          </a:p>
          <a:p>
            <a:r>
              <a:rPr lang="en-CH" sz="2800" b="1" dirty="0">
                <a:solidFill>
                  <a:schemeClr val="accent4"/>
                </a:solidFill>
              </a:rPr>
              <a:t>Technology used in the ALICE Tracker</a:t>
            </a:r>
          </a:p>
          <a:p>
            <a:endParaRPr lang="en-CH" sz="2800" b="1" dirty="0">
              <a:solidFill>
                <a:schemeClr val="accent4"/>
              </a:solidFill>
            </a:endParaRPr>
          </a:p>
          <a:p>
            <a:r>
              <a:rPr lang="en-CH" b="1" dirty="0">
                <a:solidFill>
                  <a:srgbClr val="C00000"/>
                </a:solidFill>
              </a:rPr>
              <a:t>N.B. Still need an interconnection circuit to connect to t</a:t>
            </a:r>
            <a:r>
              <a:rPr lang="en-GB" b="1" dirty="0">
                <a:solidFill>
                  <a:srgbClr val="C00000"/>
                </a:solidFill>
              </a:rPr>
              <a:t>he</a:t>
            </a:r>
            <a:r>
              <a:rPr lang="en-CH" b="1" dirty="0">
                <a:solidFill>
                  <a:srgbClr val="C00000"/>
                </a:solidFill>
              </a:rPr>
              <a:t> sensors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BC9454-6E3B-7843-94AF-173C9871A6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1" r="55702" b="4231"/>
          <a:stretch/>
        </p:blipFill>
        <p:spPr>
          <a:xfrm>
            <a:off x="10034515" y="1688786"/>
            <a:ext cx="2052011" cy="15921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66AC62-938E-8E4D-8E42-31C5948B0C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682"/>
          <a:stretch/>
        </p:blipFill>
        <p:spPr>
          <a:xfrm>
            <a:off x="9907882" y="3504453"/>
            <a:ext cx="2191896" cy="166243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26225C-5610-3042-B667-5D7128C33475}"/>
              </a:ext>
            </a:extLst>
          </p:cNvPr>
          <p:cNvCxnSpPr/>
          <p:nvPr/>
        </p:nvCxnSpPr>
        <p:spPr>
          <a:xfrm flipH="1" flipV="1">
            <a:off x="9114459" y="2546667"/>
            <a:ext cx="1754372" cy="1716989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992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7DCF9-92E9-02E3-206A-2A5EBFF3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14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5960E-A469-9F96-AB82-39368772C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712" y="3327400"/>
            <a:ext cx="3453288" cy="3530600"/>
          </a:xfrm>
          <a:prstGeom prst="rect">
            <a:avLst/>
          </a:prstGeom>
        </p:spPr>
      </p:pic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E3641444-2854-19CD-D31F-B73B08D262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953"/>
          <a:stretch>
            <a:fillRect/>
          </a:stretch>
        </p:blipFill>
        <p:spPr>
          <a:xfrm>
            <a:off x="7545983" y="654050"/>
            <a:ext cx="4576168" cy="2539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42DE48-0254-125A-B49B-FE75703C7833}"/>
              </a:ext>
            </a:extLst>
          </p:cNvPr>
          <p:cNvSpPr/>
          <p:nvPr/>
        </p:nvSpPr>
        <p:spPr>
          <a:xfrm>
            <a:off x="7416800" y="622300"/>
            <a:ext cx="2463800" cy="1085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D92300-0F43-BE07-55EE-74218F0DE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Ulrimate MAPS: stitched 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1C720-B46C-16BD-DE30-10548ADC6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49" y="1817551"/>
            <a:ext cx="7924799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Chip size is limited by reticle size in a given technology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Typically 2-3 cm in both directions</a:t>
            </a:r>
          </a:p>
          <a:p>
            <a:pPr>
              <a:lnSpc>
                <a:spcPct val="110000"/>
              </a:lnSpc>
            </a:pPr>
            <a:r>
              <a:rPr lang="en-CH" dirty="0"/>
              <a:t>Stitching enables connections between neighbouring chips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Enables (ideally) the construction of wafer-size sensors, with auxiliary electronics on the periphery</a:t>
            </a:r>
          </a:p>
          <a:p>
            <a:pPr>
              <a:lnSpc>
                <a:spcPct val="110000"/>
              </a:lnSpc>
            </a:pPr>
            <a:r>
              <a:rPr lang="en-CH" dirty="0"/>
              <a:t>Comes with significant design challenges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P</a:t>
            </a:r>
            <a:r>
              <a:rPr lang="en-CH" dirty="0"/>
              <a:t>ower distribution, yield</a:t>
            </a:r>
          </a:p>
          <a:p>
            <a:pPr>
              <a:lnSpc>
                <a:spcPct val="110000"/>
              </a:lnSpc>
            </a:pPr>
            <a:r>
              <a:rPr lang="en-CH" dirty="0"/>
              <a:t>Wafer-size sensors can thinned and bent to form ultra-light (half) layers for vertex detectors</a:t>
            </a:r>
          </a:p>
          <a:p>
            <a:pPr lvl="1">
              <a:lnSpc>
                <a:spcPct val="11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983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70143-BC5E-5A19-C2EE-74ABE0381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2BE12-E780-C62F-43BF-0CA194D91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End of Intermezzo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9E658-1C13-FDBE-D1A7-9E8B46E880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Back to business…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0D0E2-CB6C-82F3-4106-D3432C404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1078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8BE01-7B92-9F5A-0E54-F16403C60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BE438-B962-5C28-736C-5CB262877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3"/>
            <a:ext cx="10515600" cy="805641"/>
          </a:xfrm>
        </p:spPr>
        <p:txBody>
          <a:bodyPr>
            <a:normAutofit/>
          </a:bodyPr>
          <a:lstStyle/>
          <a:p>
            <a:r>
              <a:rPr lang="en-CH" dirty="0"/>
              <a:t>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505C1-8DD5-202C-857B-66204CBA1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668" y="1786715"/>
            <a:ext cx="11775332" cy="293133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Vertex detector</a:t>
            </a:r>
            <a:endParaRPr lang="en-GB" b="1" dirty="0"/>
          </a:p>
          <a:p>
            <a:pPr lvl="1">
              <a:lnSpc>
                <a:spcPct val="110000"/>
              </a:lnSpc>
            </a:pPr>
            <a:r>
              <a:rPr lang="en-GB" dirty="0"/>
              <a:t>For the innermost layers ultra-thin curved maps as in ALICE ITS3 are the compelling best option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Stitching technique to realize large-area sensors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Difficult to see how the four detectors could make different choices here…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Layout to be optimized (within layer, as well as number of layers)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Air cooling is a must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Maintenance scenario is vital</a:t>
            </a:r>
          </a:p>
          <a:p>
            <a:pPr lvl="3">
              <a:lnSpc>
                <a:spcPct val="110000"/>
              </a:lnSpc>
            </a:pPr>
            <a:r>
              <a:rPr lang="en-GB" b="1" dirty="0">
                <a:solidFill>
                  <a:srgbClr val="C00000"/>
                </a:solidFill>
              </a:rPr>
              <a:t>Beware of acceptance!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1FAA58-B8BC-E7E1-0B38-94E4A62B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16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9C44E0-50FE-EB31-3B92-D5A450B95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50" y="365124"/>
            <a:ext cx="4211298" cy="1984635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3DCE34EF-CDB1-3A2E-9D43-F0D1D2488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5000"/>
                    </a14:imgEffect>
                  </a14:imgLayer>
                </a14:imgProps>
              </a:ext>
            </a:extLst>
          </a:blip>
          <a:srcRect t="33336" r="22481" b="25915"/>
          <a:stretch/>
        </p:blipFill>
        <p:spPr>
          <a:xfrm rot="909462">
            <a:off x="7721470" y="2677167"/>
            <a:ext cx="3566158" cy="4059114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F765D97-ABC6-C43B-A133-8F77132B5C71}"/>
              </a:ext>
            </a:extLst>
          </p:cNvPr>
          <p:cNvSpPr txBox="1"/>
          <p:nvPr/>
        </p:nvSpPr>
        <p:spPr>
          <a:xfrm>
            <a:off x="3136900" y="5533734"/>
            <a:ext cx="282641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H" dirty="0"/>
              <a:t>ITS3 engineering model 3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5438FF8C-3F47-8234-72DC-81586F19F257}"/>
              </a:ext>
            </a:extLst>
          </p:cNvPr>
          <p:cNvSpPr/>
          <p:nvPr/>
        </p:nvSpPr>
        <p:spPr>
          <a:xfrm>
            <a:off x="6191250" y="5670550"/>
            <a:ext cx="939800" cy="15875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04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1B395-E8DB-0347-541C-91BCD3FA4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17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4F071-DD19-8BF5-2126-CDB1A0D082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1" t="33129" b="15870"/>
          <a:stretch/>
        </p:blipFill>
        <p:spPr>
          <a:xfrm rot="21402244">
            <a:off x="3839181" y="3079493"/>
            <a:ext cx="3916736" cy="2686933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A6CE8BE-D412-E2BB-F556-BD2968D884EC}"/>
              </a:ext>
            </a:extLst>
          </p:cNvPr>
          <p:cNvCxnSpPr>
            <a:cxnSpLocks/>
          </p:cNvCxnSpPr>
          <p:nvPr/>
        </p:nvCxnSpPr>
        <p:spPr>
          <a:xfrm flipV="1">
            <a:off x="5145492" y="3569328"/>
            <a:ext cx="0" cy="609902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FBBDD96-FCD3-D596-46A1-F77128974550}"/>
              </a:ext>
            </a:extLst>
          </p:cNvPr>
          <p:cNvSpPr txBox="1"/>
          <p:nvPr/>
        </p:nvSpPr>
        <p:spPr>
          <a:xfrm>
            <a:off x="6689298" y="3327723"/>
            <a:ext cx="1851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Air distributor </a:t>
            </a:r>
          </a:p>
          <a:p>
            <a:pPr algn="r"/>
            <a:r>
              <a:rPr lang="en-US" sz="1200" noProof="0" dirty="0">
                <a:cs typeface="Times New Roman" panose="02020603050405020304" pitchFamily="18" charset="0"/>
              </a:rPr>
              <a:t>Polymer 3D printed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49F064-6540-DE0D-9A0A-3E0DB0B74A25}"/>
              </a:ext>
            </a:extLst>
          </p:cNvPr>
          <p:cNvSpPr txBox="1"/>
          <p:nvPr/>
        </p:nvSpPr>
        <p:spPr>
          <a:xfrm>
            <a:off x="3671549" y="2960845"/>
            <a:ext cx="1851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Power and data transmission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Flexible printed circuit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6283CF8-498B-01F5-2852-249F33C8AEA3}"/>
              </a:ext>
            </a:extLst>
          </p:cNvPr>
          <p:cNvCxnSpPr>
            <a:cxnSpLocks/>
          </p:cNvCxnSpPr>
          <p:nvPr/>
        </p:nvCxnSpPr>
        <p:spPr>
          <a:xfrm>
            <a:off x="5925688" y="3759710"/>
            <a:ext cx="2488543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C2A9741-1D81-DD79-27D8-833F44C170A3}"/>
              </a:ext>
            </a:extLst>
          </p:cNvPr>
          <p:cNvSpPr txBox="1"/>
          <p:nvPr/>
        </p:nvSpPr>
        <p:spPr>
          <a:xfrm>
            <a:off x="3054119" y="5140332"/>
            <a:ext cx="128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Patch panel</a:t>
            </a:r>
            <a:b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US" sz="1200" noProof="0" dirty="0">
                <a:cs typeface="Times New Roman" panose="02020603050405020304" pitchFamily="18" charset="0"/>
              </a:rPr>
              <a:t>Polymer 3D printed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D2AEBA-55FA-900F-D4F3-D06175ECE64C}"/>
              </a:ext>
            </a:extLst>
          </p:cNvPr>
          <p:cNvCxnSpPr>
            <a:cxnSpLocks/>
          </p:cNvCxnSpPr>
          <p:nvPr/>
        </p:nvCxnSpPr>
        <p:spPr>
          <a:xfrm>
            <a:off x="4234346" y="4068706"/>
            <a:ext cx="0" cy="1087628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close up of a piece of metal&#10;&#10;Description automatically generated">
            <a:extLst>
              <a:ext uri="{FF2B5EF4-FFF2-40B4-BE49-F238E27FC236}">
                <a16:creationId xmlns:a16="http://schemas.microsoft.com/office/drawing/2014/main" id="{E50F1448-0CB9-3583-BB67-1BBC3FA83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30807" t="7884" r="14106" b="22855"/>
          <a:stretch/>
        </p:blipFill>
        <p:spPr>
          <a:xfrm>
            <a:off x="4720081" y="896946"/>
            <a:ext cx="2188220" cy="20634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A10FFC-8190-9C64-CD24-11D2CF4B408B}"/>
              </a:ext>
            </a:extLst>
          </p:cNvPr>
          <p:cNvSpPr txBox="1"/>
          <p:nvPr/>
        </p:nvSpPr>
        <p:spPr>
          <a:xfrm>
            <a:off x="6425600" y="2601502"/>
            <a:ext cx="219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 err="1">
                <a:solidFill>
                  <a:srgbClr val="FF0000"/>
                </a:solidFill>
                <a:cs typeface="Times New Roman" panose="02020603050405020304" pitchFamily="18" charset="0"/>
              </a:rPr>
              <a:t>CYlindrical</a:t>
            </a:r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 Structural Shell (CYSS)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Carbon sandwich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D2818B-B989-69D4-E1BA-EA62789E9A9A}"/>
              </a:ext>
            </a:extLst>
          </p:cNvPr>
          <p:cNvCxnSpPr>
            <a:cxnSpLocks/>
          </p:cNvCxnSpPr>
          <p:nvPr/>
        </p:nvCxnSpPr>
        <p:spPr>
          <a:xfrm>
            <a:off x="5742314" y="2731164"/>
            <a:ext cx="720000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CFFC12A-466F-B3E6-B7F6-888CA374E808}"/>
              </a:ext>
            </a:extLst>
          </p:cNvPr>
          <p:cNvSpPr txBox="1"/>
          <p:nvPr/>
        </p:nvSpPr>
        <p:spPr>
          <a:xfrm>
            <a:off x="2963459" y="982840"/>
            <a:ext cx="1620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Support: Longeron </a:t>
            </a:r>
            <a:br>
              <a:rPr lang="en-US" sz="1200" noProof="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US" sz="1200" noProof="0" dirty="0">
                <a:cs typeface="Times New Roman" panose="02020603050405020304" pitchFamily="18" charset="0"/>
              </a:rPr>
              <a:t>ERG (RVC) </a:t>
            </a:r>
            <a:r>
              <a:rPr lang="en-US" sz="1200" noProof="0" dirty="0" err="1">
                <a:cs typeface="Times New Roman" panose="02020603050405020304" pitchFamily="18" charset="0"/>
              </a:rPr>
              <a:t>Duocel</a:t>
            </a:r>
            <a:r>
              <a:rPr lang="en-US" sz="1200" noProof="0" dirty="0">
                <a:cs typeface="Times New Roman" panose="02020603050405020304" pitchFamily="18" charset="0"/>
              </a:rPr>
              <a:t>®</a:t>
            </a:r>
          </a:p>
          <a:p>
            <a:pPr algn="l"/>
            <a:r>
              <a:rPr lang="en-US" sz="1200" noProof="0" dirty="0">
                <a:cs typeface="Times New Roman" panose="02020603050405020304" pitchFamily="18" charset="0"/>
              </a:rPr>
              <a:t>ρ = 0.07  kg/dm3 </a:t>
            </a:r>
          </a:p>
          <a:p>
            <a:pPr algn="l"/>
            <a:r>
              <a:rPr lang="en-US" sz="1200" noProof="0" dirty="0">
                <a:cs typeface="Times New Roman" panose="02020603050405020304" pitchFamily="18" charset="0"/>
              </a:rPr>
              <a:t>k = 0.033 W/</a:t>
            </a:r>
            <a:r>
              <a:rPr lang="en-US" sz="1200" noProof="0" dirty="0" err="1">
                <a:cs typeface="Times New Roman" panose="02020603050405020304" pitchFamily="18" charset="0"/>
              </a:rPr>
              <a:t>m</a:t>
            </a:r>
            <a:r>
              <a:rPr lang="en-US" sz="1200" cap="none" baseline="0" noProof="0" dirty="0" err="1">
                <a:cs typeface="Times New Roman" panose="02020603050405020304" pitchFamily="18" charset="0"/>
              </a:rPr>
              <a:t>·</a:t>
            </a:r>
            <a:r>
              <a:rPr lang="en-US" sz="1200" noProof="0" dirty="0" err="1">
                <a:cs typeface="Times New Roman" panose="02020603050405020304" pitchFamily="18" charset="0"/>
              </a:rPr>
              <a:t>K</a:t>
            </a:r>
            <a:endParaRPr lang="en-US" sz="1200" baseline="30000" noProof="0" dirty="0"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0AFD77-0087-E276-E338-7DB4AC733AA1}"/>
              </a:ext>
            </a:extLst>
          </p:cNvPr>
          <p:cNvSpPr txBox="1"/>
          <p:nvPr/>
        </p:nvSpPr>
        <p:spPr>
          <a:xfrm>
            <a:off x="2930175" y="2014706"/>
            <a:ext cx="1931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Cooling radiator: Half-ring</a:t>
            </a:r>
            <a:b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US" sz="1200" noProof="0" dirty="0" err="1">
                <a:cs typeface="Times New Roman" panose="02020603050405020304" pitchFamily="18" charset="0"/>
              </a:rPr>
              <a:t>Allcomp</a:t>
            </a:r>
            <a:r>
              <a:rPr lang="en-US" sz="1200" noProof="0" dirty="0">
                <a:cs typeface="Times New Roman" panose="02020603050405020304" pitchFamily="18" charset="0"/>
              </a:rPr>
              <a:t> k9 foam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ρ =  0.2-0.26  kg/dm3 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k = &gt;17 W/</a:t>
            </a:r>
            <a:r>
              <a:rPr lang="en-US" sz="1200" noProof="0" dirty="0" err="1">
                <a:cs typeface="Times New Roman" panose="02020603050405020304" pitchFamily="18" charset="0"/>
              </a:rPr>
              <a:t>m·K</a:t>
            </a:r>
            <a:endParaRPr lang="en-US" sz="1200" noProof="0" dirty="0">
              <a:cs typeface="Times New Roman" panose="02020603050405020304" pitchFamily="18" charset="0"/>
            </a:endParaRPr>
          </a:p>
          <a:p>
            <a:endParaRPr lang="en-US" sz="1200" noProof="0" dirty="0">
              <a:cs typeface="Times New Roman" panose="02020603050405020304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D2DC93-83D7-687E-B5A1-53480323647F}"/>
              </a:ext>
            </a:extLst>
          </p:cNvPr>
          <p:cNvGrpSpPr/>
          <p:nvPr/>
        </p:nvGrpSpPr>
        <p:grpSpPr>
          <a:xfrm>
            <a:off x="6918719" y="2075484"/>
            <a:ext cx="2130573" cy="461665"/>
            <a:chOff x="5689845" y="345771"/>
            <a:chExt cx="2244400" cy="46166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1BF24E-7051-6A3D-A6FD-29168A1414A0}"/>
                </a:ext>
              </a:extLst>
            </p:cNvPr>
            <p:cNvSpPr txBox="1"/>
            <p:nvPr/>
          </p:nvSpPr>
          <p:spPr>
            <a:xfrm>
              <a:off x="5733918" y="345771"/>
              <a:ext cx="220032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noProof="0" dirty="0">
                  <a:cs typeface="Times New Roman" panose="02020603050405020304" pitchFamily="18" charset="0"/>
                </a:rPr>
                <a:t>Chip high-power dissipation region ~1 W/cm</a:t>
              </a:r>
              <a:r>
                <a:rPr lang="en-US" sz="1200" baseline="30000" noProof="0" dirty="0">
                  <a:cs typeface="Times New Roman" panose="02020603050405020304" pitchFamily="18" charset="0"/>
                </a:rPr>
                <a:t>2</a:t>
              </a:r>
              <a:endParaRPr lang="en-US" sz="1200" noProof="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FEE863-C2F1-E89D-8A63-ADCF039584AB}"/>
                </a:ext>
              </a:extLst>
            </p:cNvPr>
            <p:cNvSpPr/>
            <p:nvPr/>
          </p:nvSpPr>
          <p:spPr>
            <a:xfrm>
              <a:off x="5689845" y="417601"/>
              <a:ext cx="88145" cy="93810"/>
            </a:xfrm>
            <a:prstGeom prst="rect">
              <a:avLst/>
            </a:prstGeom>
            <a:solidFill>
              <a:srgbClr val="FFFF00">
                <a:alpha val="43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800" noProof="0" dirty="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C18AE32-4DD8-ADD7-4AA7-B7DCFC2C5E7C}"/>
              </a:ext>
            </a:extLst>
          </p:cNvPr>
          <p:cNvCxnSpPr>
            <a:cxnSpLocks/>
          </p:cNvCxnSpPr>
          <p:nvPr/>
        </p:nvCxnSpPr>
        <p:spPr>
          <a:xfrm flipH="1">
            <a:off x="4310352" y="1111999"/>
            <a:ext cx="1044000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2">
            <a:extLst>
              <a:ext uri="{FF2B5EF4-FFF2-40B4-BE49-F238E27FC236}">
                <a16:creationId xmlns:a16="http://schemas.microsoft.com/office/drawing/2014/main" id="{EE199F3A-6F90-F609-32E5-8DE55F0676CC}"/>
              </a:ext>
            </a:extLst>
          </p:cNvPr>
          <p:cNvSpPr>
            <a:spLocks noChangeAspect="1"/>
          </p:cNvSpPr>
          <p:nvPr/>
        </p:nvSpPr>
        <p:spPr>
          <a:xfrm>
            <a:off x="5372270" y="1863309"/>
            <a:ext cx="738196" cy="346129"/>
          </a:xfrm>
          <a:custGeom>
            <a:avLst/>
            <a:gdLst>
              <a:gd name="connsiteX0" fmla="*/ 35148 w 2141356"/>
              <a:gd name="connsiteY0" fmla="*/ 0 h 1106440"/>
              <a:gd name="connsiteX1" fmla="*/ 35718 w 2141356"/>
              <a:gd name="connsiteY1" fmla="*/ 12065 h 1106440"/>
              <a:gd name="connsiteX2" fmla="*/ 1074328 w 2141356"/>
              <a:gd name="connsiteY2" fmla="*/ 1013960 h 1106440"/>
              <a:gd name="connsiteX3" fmla="*/ 2097118 w 2141356"/>
              <a:gd name="connsiteY3" fmla="*/ 122873 h 1106440"/>
              <a:gd name="connsiteX4" fmla="*/ 2112355 w 2141356"/>
              <a:gd name="connsiteY4" fmla="*/ 16150 h 1106440"/>
              <a:gd name="connsiteX5" fmla="*/ 2141356 w 2141356"/>
              <a:gd name="connsiteY5" fmla="*/ 99912 h 1106440"/>
              <a:gd name="connsiteX6" fmla="*/ 2139490 w 2141356"/>
              <a:gd name="connsiteY6" fmla="*/ 136864 h 1106440"/>
              <a:gd name="connsiteX7" fmla="*/ 1065066 w 2141356"/>
              <a:gd name="connsiteY7" fmla="*/ 1106440 h 1106440"/>
              <a:gd name="connsiteX8" fmla="*/ 7008 w 2141356"/>
              <a:gd name="connsiteY8" fmla="*/ 244098 h 1106440"/>
              <a:gd name="connsiteX9" fmla="*/ 0 w 2141356"/>
              <a:gd name="connsiteY9" fmla="*/ 198183 h 110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1356" h="1106440">
                <a:moveTo>
                  <a:pt x="35148" y="0"/>
                </a:moveTo>
                <a:lnTo>
                  <a:pt x="35718" y="12065"/>
                </a:lnTo>
                <a:cubicBezTo>
                  <a:pt x="89181" y="574815"/>
                  <a:pt x="533780" y="1013960"/>
                  <a:pt x="1074328" y="1013960"/>
                </a:cubicBezTo>
                <a:cubicBezTo>
                  <a:pt x="1578840" y="1013960"/>
                  <a:pt x="1999769" y="631416"/>
                  <a:pt x="2097118" y="122873"/>
                </a:cubicBezTo>
                <a:lnTo>
                  <a:pt x="2112355" y="16150"/>
                </a:lnTo>
                <a:lnTo>
                  <a:pt x="2141356" y="99912"/>
                </a:lnTo>
                <a:lnTo>
                  <a:pt x="2139490" y="136864"/>
                </a:lnTo>
                <a:cubicBezTo>
                  <a:pt x="2084183" y="681461"/>
                  <a:pt x="1624255" y="1106440"/>
                  <a:pt x="1065066" y="1106440"/>
                </a:cubicBezTo>
                <a:cubicBezTo>
                  <a:pt x="543157" y="1106440"/>
                  <a:pt x="107714" y="736236"/>
                  <a:pt x="7008" y="244098"/>
                </a:cubicBezTo>
                <a:lnTo>
                  <a:pt x="0" y="198183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723139-1528-166D-04EB-19ABD73D3666}"/>
              </a:ext>
            </a:extLst>
          </p:cNvPr>
          <p:cNvSpPr txBox="1"/>
          <p:nvPr/>
        </p:nvSpPr>
        <p:spPr>
          <a:xfrm>
            <a:off x="6829654" y="920543"/>
            <a:ext cx="254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3x half-layer sensor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65 nm </a:t>
            </a:r>
            <a:r>
              <a:rPr lang="en-US" sz="1200" noProof="0" dirty="0" err="1">
                <a:cs typeface="Times New Roman" panose="02020603050405020304" pitchFamily="18" charset="0"/>
              </a:rPr>
              <a:t>TPSCo</a:t>
            </a:r>
            <a:r>
              <a:rPr lang="en-US" sz="1200" noProof="0" dirty="0">
                <a:cs typeface="Times New Roman" panose="02020603050405020304" pitchFamily="18" charset="0"/>
              </a:rPr>
              <a:t> CMOS </a:t>
            </a:r>
            <a:br>
              <a:rPr lang="en-US" sz="1200" noProof="0" dirty="0">
                <a:cs typeface="Times New Roman" panose="02020603050405020304" pitchFamily="18" charset="0"/>
              </a:rPr>
            </a:br>
            <a:r>
              <a:rPr lang="en-US" sz="1200" noProof="0" dirty="0">
                <a:cs typeface="Times New Roman" panose="02020603050405020304" pitchFamily="18" charset="0"/>
              </a:rPr>
              <a:t>imaging technology,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Radii = 19 | 25.2 | 31.5 mm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Length = 266 mm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Thickness ≤ 50 µm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B5A8E7-29F9-20FF-4908-BCC7B2B87C5A}"/>
              </a:ext>
            </a:extLst>
          </p:cNvPr>
          <p:cNvCxnSpPr>
            <a:cxnSpLocks/>
          </p:cNvCxnSpPr>
          <p:nvPr/>
        </p:nvCxnSpPr>
        <p:spPr>
          <a:xfrm flipV="1">
            <a:off x="6013596" y="1040471"/>
            <a:ext cx="0" cy="50400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6CA0FDC-ED81-38D9-47DA-46E084559E6C}"/>
              </a:ext>
            </a:extLst>
          </p:cNvPr>
          <p:cNvCxnSpPr>
            <a:cxnSpLocks/>
          </p:cNvCxnSpPr>
          <p:nvPr/>
        </p:nvCxnSpPr>
        <p:spPr>
          <a:xfrm flipV="1">
            <a:off x="6118150" y="1040471"/>
            <a:ext cx="0" cy="50400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2ECB068-20ED-C86A-845F-752F22A161B6}"/>
              </a:ext>
            </a:extLst>
          </p:cNvPr>
          <p:cNvCxnSpPr>
            <a:cxnSpLocks/>
          </p:cNvCxnSpPr>
          <p:nvPr/>
        </p:nvCxnSpPr>
        <p:spPr>
          <a:xfrm flipV="1">
            <a:off x="6229987" y="1040471"/>
            <a:ext cx="0" cy="50400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3958EFC-80AA-726D-65EB-BDC94BA4A45A}"/>
              </a:ext>
            </a:extLst>
          </p:cNvPr>
          <p:cNvCxnSpPr>
            <a:cxnSpLocks/>
          </p:cNvCxnSpPr>
          <p:nvPr/>
        </p:nvCxnSpPr>
        <p:spPr>
          <a:xfrm>
            <a:off x="6013595" y="1040471"/>
            <a:ext cx="86400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C98A807-E36D-810B-AF00-BE9D910C9975}"/>
              </a:ext>
            </a:extLst>
          </p:cNvPr>
          <p:cNvCxnSpPr>
            <a:cxnSpLocks/>
          </p:cNvCxnSpPr>
          <p:nvPr/>
        </p:nvCxnSpPr>
        <p:spPr>
          <a:xfrm flipH="1">
            <a:off x="4747567" y="2154007"/>
            <a:ext cx="396000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rrow: Down 29">
            <a:extLst>
              <a:ext uri="{FF2B5EF4-FFF2-40B4-BE49-F238E27FC236}">
                <a16:creationId xmlns:a16="http://schemas.microsoft.com/office/drawing/2014/main" id="{E9B72F13-C28B-CE68-E916-9ED14E609F55}"/>
              </a:ext>
            </a:extLst>
          </p:cNvPr>
          <p:cNvSpPr/>
          <p:nvPr/>
        </p:nvSpPr>
        <p:spPr>
          <a:xfrm>
            <a:off x="5654794" y="2948992"/>
            <a:ext cx="144000" cy="2520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noProof="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F52AC1-97D9-2F36-87A3-B69455EA5187}"/>
              </a:ext>
            </a:extLst>
          </p:cNvPr>
          <p:cNvSpPr txBox="1"/>
          <p:nvPr/>
        </p:nvSpPr>
        <p:spPr>
          <a:xfrm>
            <a:off x="7300049" y="4966479"/>
            <a:ext cx="2012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  <a:t>Cone Structural Shell (COSS)</a:t>
            </a:r>
            <a:br>
              <a:rPr lang="en-US" sz="1200" b="1" noProof="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US" sz="1200" noProof="0" dirty="0">
                <a:cs typeface="Times New Roman" panose="02020603050405020304" pitchFamily="18" charset="0"/>
              </a:rPr>
              <a:t>Carbon laminate</a:t>
            </a:r>
          </a:p>
          <a:p>
            <a:r>
              <a:rPr lang="en-US" sz="1200" noProof="0" dirty="0">
                <a:cs typeface="Times New Roman" panose="02020603050405020304" pitchFamily="18" charset="0"/>
              </a:rPr>
              <a:t>Wall thickness = 0.8 mm, Length= 215 mm </a:t>
            </a:r>
            <a:br>
              <a:rPr lang="en-US" sz="1200" noProof="0" dirty="0">
                <a:cs typeface="Times New Roman" panose="02020603050405020304" pitchFamily="18" charset="0"/>
              </a:rPr>
            </a:br>
            <a:r>
              <a:rPr lang="en-US" sz="1200" noProof="0" dirty="0">
                <a:cs typeface="Times New Roman" panose="02020603050405020304" pitchFamily="18" charset="0"/>
              </a:rPr>
              <a:t>Outer radius = 140 mm 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8D8F82F-BAFA-D256-B289-1CC9329BE0BE}"/>
              </a:ext>
            </a:extLst>
          </p:cNvPr>
          <p:cNvCxnSpPr>
            <a:cxnSpLocks/>
          </p:cNvCxnSpPr>
          <p:nvPr/>
        </p:nvCxnSpPr>
        <p:spPr>
          <a:xfrm>
            <a:off x="7391539" y="4076798"/>
            <a:ext cx="0" cy="90000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7C3D1B6-CA2B-80DA-4BCB-5E73BC022CFE}"/>
              </a:ext>
            </a:extLst>
          </p:cNvPr>
          <p:cNvSpPr txBox="1"/>
          <p:nvPr/>
        </p:nvSpPr>
        <p:spPr>
          <a:xfrm>
            <a:off x="1970076" y="441478"/>
            <a:ext cx="7326324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 noProof="0" dirty="0"/>
              <a:t>Half-detector prototypes</a:t>
            </a:r>
          </a:p>
        </p:txBody>
      </p:sp>
    </p:spTree>
    <p:extLst>
      <p:ext uri="{BB962C8B-B14F-4D97-AF65-F5344CB8AC3E}">
        <p14:creationId xmlns:p14="http://schemas.microsoft.com/office/powerpoint/2010/main" val="609329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A2C5B-79B3-370B-3606-AFE165DFC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15A02-CFB0-04FE-E430-21BAFC6E2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430"/>
            <a:ext cx="10515600" cy="771609"/>
          </a:xfrm>
        </p:spPr>
        <p:txBody>
          <a:bodyPr>
            <a:normAutofit/>
          </a:bodyPr>
          <a:lstStyle/>
          <a:p>
            <a:r>
              <a:rPr lang="en-CH" dirty="0"/>
              <a:t>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DD9E6-FF48-F8C5-4A94-E24EEF1ED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68" y="731320"/>
            <a:ext cx="11775332" cy="603143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Vertex detector</a:t>
            </a:r>
            <a:endParaRPr lang="en-GB" b="1" dirty="0"/>
          </a:p>
          <a:p>
            <a:pPr lvl="1">
              <a:lnSpc>
                <a:spcPct val="110000"/>
              </a:lnSpc>
            </a:pPr>
            <a:r>
              <a:rPr lang="en-GB" dirty="0"/>
              <a:t>For the outer layers hybrid pixels are maybe not the best option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Could use the same MAPS in a more traditional module design?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Lighter, less power and higher resolution (smaller pixels) compared to hybrid pixels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Avoid introducing one additional system for no good reason!</a:t>
            </a:r>
          </a:p>
          <a:p>
            <a:pPr lvl="3">
              <a:lnSpc>
                <a:spcPct val="110000"/>
              </a:lnSpc>
            </a:pPr>
            <a:r>
              <a:rPr lang="en-GB" dirty="0"/>
              <a:t>Could even use stitched sensors (not bent) if the yield is sufficiently good</a:t>
            </a:r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3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/>
              <a:t>Concepts for air-cooled mechanical structures under development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Also for outer layers in silicon wrapper!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88ABC-2F94-B795-44F1-9281CCA6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18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E84558-E4D2-75FE-613B-771E6046F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2720" y="422234"/>
            <a:ext cx="2964180" cy="2188086"/>
          </a:xfrm>
          <a:prstGeom prst="rect">
            <a:avLst/>
          </a:prstGeom>
        </p:spPr>
      </p:pic>
      <p:pic>
        <p:nvPicPr>
          <p:cNvPr id="71" name="Picture 70" descr="A close-up of a metal plate&#10;&#10;AI-generated content may be incorrect.">
            <a:extLst>
              <a:ext uri="{FF2B5EF4-FFF2-40B4-BE49-F238E27FC236}">
                <a16:creationId xmlns:a16="http://schemas.microsoft.com/office/drawing/2014/main" id="{4CDFE09D-B4A2-98FE-51A1-7F9FE023A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270" y="3107095"/>
            <a:ext cx="6724650" cy="28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422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D4881-1522-7CC5-8B50-27FE1551B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CE2A4-4725-11C9-6C07-D4E4956D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17212-D5C1-F455-959B-78922539E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668" y="1786715"/>
            <a:ext cx="11775332" cy="484106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Silicon wrapper</a:t>
            </a:r>
            <a:endParaRPr lang="en-GB" b="1" dirty="0"/>
          </a:p>
          <a:p>
            <a:pPr lvl="1">
              <a:lnSpc>
                <a:spcPct val="110000"/>
              </a:lnSpc>
            </a:pPr>
            <a:r>
              <a:rPr lang="en-GB" dirty="0"/>
              <a:t>Maybe needs to be extended compared to what is in the document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Two layers in the barrel, for redundancy?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A few disks in the forward, also to compensate loss of performance of the gas detector?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Which technology?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Microstrips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MAPS (as in the – outer – vertex detector)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Resistive LGADs, if we want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0A77C-6BF0-B365-508D-66CF96331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408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FC1C3-171B-9FB5-8CAA-DAEC63A20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96966-FE93-1B50-1D5A-2BBF393B2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65E1F-1EFB-294A-8860-B5AF99E2E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443" y="2153055"/>
            <a:ext cx="11653736" cy="451363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O</a:t>
            </a:r>
            <a:r>
              <a:rPr lang="en-CH" dirty="0"/>
              <a:t>ne slide about my past experience and current activity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General considerations on detector design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Personal reflections on t</a:t>
            </a:r>
            <a:r>
              <a:rPr lang="en-GB" dirty="0"/>
              <a:t>he</a:t>
            </a:r>
            <a:r>
              <a:rPr lang="en-CH" dirty="0"/>
              <a:t> detector concepts in t</a:t>
            </a:r>
            <a:r>
              <a:rPr lang="en-GB" dirty="0"/>
              <a:t>he</a:t>
            </a:r>
            <a:r>
              <a:rPr lang="en-CH" dirty="0"/>
              <a:t> Feasibility Study plus some other sources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Not discussed with any of t</a:t>
            </a:r>
            <a:r>
              <a:rPr lang="en-GB" dirty="0"/>
              <a:t>he</a:t>
            </a:r>
            <a:r>
              <a:rPr lang="en-CH" dirty="0"/>
              <a:t> relevant experts – feel free to challenge!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Ideas on how to move forward – for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CA433-4B9B-656A-77B6-7F79671B3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5332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CEBE7D-4280-90B9-2A89-7837024C7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226" y="1646303"/>
            <a:ext cx="4080111" cy="4846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FFD916-5FA6-2FD6-6D58-130BAA51E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561" y="-232323"/>
            <a:ext cx="10515600" cy="1146811"/>
          </a:xfrm>
        </p:spPr>
        <p:txBody>
          <a:bodyPr>
            <a:normAutofit/>
          </a:bodyPr>
          <a:lstStyle/>
          <a:p>
            <a:r>
              <a:rPr lang="en-CH" dirty="0"/>
              <a:t>Resistive LGADs in few words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30266C-07A0-2FA7-EB09-DF09946F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0395-5E06-474E-8F53-DCC65BF53D0B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44F276-6208-F1A5-34E3-CBD101088B3E}"/>
              </a:ext>
            </a:extLst>
          </p:cNvPr>
          <p:cNvGrpSpPr/>
          <p:nvPr/>
        </p:nvGrpSpPr>
        <p:grpSpPr>
          <a:xfrm>
            <a:off x="594476" y="736607"/>
            <a:ext cx="5771418" cy="6121328"/>
            <a:chOff x="594476" y="736607"/>
            <a:chExt cx="5771418" cy="6121328"/>
          </a:xfrm>
        </p:grpSpPr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C4858B03-D98F-285C-5099-40D9A198AA38}"/>
                </a:ext>
              </a:extLst>
            </p:cNvPr>
            <p:cNvSpPr/>
            <p:nvPr/>
          </p:nvSpPr>
          <p:spPr>
            <a:xfrm>
              <a:off x="738553" y="736607"/>
              <a:ext cx="4260331" cy="309196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3" name="TextBox 492">
              <a:extLst>
                <a:ext uri="{FF2B5EF4-FFF2-40B4-BE49-F238E27FC236}">
                  <a16:creationId xmlns:a16="http://schemas.microsoft.com/office/drawing/2014/main" id="{B789C392-8BC5-2702-CE25-425DC4F1E01E}"/>
                </a:ext>
              </a:extLst>
            </p:cNvPr>
            <p:cNvSpPr txBox="1"/>
            <p:nvPr/>
          </p:nvSpPr>
          <p:spPr>
            <a:xfrm>
              <a:off x="2221951" y="6445258"/>
              <a:ext cx="1917513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RSD (AC-LGAD)</a:t>
              </a:r>
            </a:p>
          </p:txBody>
        </p:sp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7C4E2881-14F1-BAD1-CD66-DE2BCB51B5F6}"/>
                </a:ext>
              </a:extLst>
            </p:cNvPr>
            <p:cNvGrpSpPr/>
            <p:nvPr/>
          </p:nvGrpSpPr>
          <p:grpSpPr>
            <a:xfrm>
              <a:off x="594476" y="3948850"/>
              <a:ext cx="5725246" cy="2301107"/>
              <a:chOff x="954131" y="3349301"/>
              <a:chExt cx="5725246" cy="2301107"/>
            </a:xfrm>
          </p:grpSpPr>
          <p:grpSp>
            <p:nvGrpSpPr>
              <p:cNvPr id="638" name="Group 637">
                <a:extLst>
                  <a:ext uri="{FF2B5EF4-FFF2-40B4-BE49-F238E27FC236}">
                    <a16:creationId xmlns:a16="http://schemas.microsoft.com/office/drawing/2014/main" id="{76B8590B-7DAA-9624-6006-D3F6A9497DC9}"/>
                  </a:ext>
                </a:extLst>
              </p:cNvPr>
              <p:cNvGrpSpPr/>
              <p:nvPr/>
            </p:nvGrpSpPr>
            <p:grpSpPr>
              <a:xfrm>
                <a:off x="1047569" y="3861718"/>
                <a:ext cx="4359600" cy="1733118"/>
                <a:chOff x="1147582" y="1176266"/>
                <a:chExt cx="5746330" cy="1723134"/>
              </a:xfrm>
            </p:grpSpPr>
            <p:sp>
              <p:nvSpPr>
                <p:cNvPr id="653" name="Rectangle 652">
                  <a:extLst>
                    <a:ext uri="{FF2B5EF4-FFF2-40B4-BE49-F238E27FC236}">
                      <a16:creationId xmlns:a16="http://schemas.microsoft.com/office/drawing/2014/main" id="{4887743D-A763-C9B3-41A9-42CD86A2A60D}"/>
                    </a:ext>
                  </a:extLst>
                </p:cNvPr>
                <p:cNvSpPr/>
                <p:nvPr/>
              </p:nvSpPr>
              <p:spPr>
                <a:xfrm>
                  <a:off x="6474217" y="1454775"/>
                  <a:ext cx="383244" cy="410483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4" name="Rectangle 653">
                  <a:extLst>
                    <a:ext uri="{FF2B5EF4-FFF2-40B4-BE49-F238E27FC236}">
                      <a16:creationId xmlns:a16="http://schemas.microsoft.com/office/drawing/2014/main" id="{2143D054-218B-82B0-E32B-BD7CD9831621}"/>
                    </a:ext>
                  </a:extLst>
                </p:cNvPr>
                <p:cNvSpPr/>
                <p:nvPr/>
              </p:nvSpPr>
              <p:spPr>
                <a:xfrm>
                  <a:off x="1210122" y="1458063"/>
                  <a:ext cx="383244" cy="410483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5" name="Rectangle 654">
                  <a:extLst>
                    <a:ext uri="{FF2B5EF4-FFF2-40B4-BE49-F238E27FC236}">
                      <a16:creationId xmlns:a16="http://schemas.microsoft.com/office/drawing/2014/main" id="{B18BB78F-5EB7-C84F-D4E5-B575849DDAF5}"/>
                    </a:ext>
                  </a:extLst>
                </p:cNvPr>
                <p:cNvSpPr/>
                <p:nvPr/>
              </p:nvSpPr>
              <p:spPr>
                <a:xfrm>
                  <a:off x="1240831" y="1443597"/>
                  <a:ext cx="5502861" cy="169850"/>
                </a:xfrm>
                <a:prstGeom prst="rect">
                  <a:avLst/>
                </a:prstGeom>
                <a:solidFill>
                  <a:schemeClr val="bg2">
                    <a:lumMod val="50000"/>
                    <a:alpha val="69944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6" name="Rectangle 655">
                  <a:extLst>
                    <a:ext uri="{FF2B5EF4-FFF2-40B4-BE49-F238E27FC236}">
                      <a16:creationId xmlns:a16="http://schemas.microsoft.com/office/drawing/2014/main" id="{06F54F60-FD07-134D-27F5-C909E45BFFB8}"/>
                    </a:ext>
                  </a:extLst>
                </p:cNvPr>
                <p:cNvSpPr/>
                <p:nvPr/>
              </p:nvSpPr>
              <p:spPr>
                <a:xfrm>
                  <a:off x="1159646" y="1430294"/>
                  <a:ext cx="5734266" cy="1462455"/>
                </a:xfrm>
                <a:prstGeom prst="rect">
                  <a:avLst/>
                </a:prstGeom>
                <a:noFill/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7" name="Rectangle 656">
                  <a:extLst>
                    <a:ext uri="{FF2B5EF4-FFF2-40B4-BE49-F238E27FC236}">
                      <a16:creationId xmlns:a16="http://schemas.microsoft.com/office/drawing/2014/main" id="{9112C6A1-1D25-B066-3A22-ECF6200A088D}"/>
                    </a:ext>
                  </a:extLst>
                </p:cNvPr>
                <p:cNvSpPr/>
                <p:nvPr/>
              </p:nvSpPr>
              <p:spPr>
                <a:xfrm>
                  <a:off x="1642318" y="1662724"/>
                  <a:ext cx="4727308" cy="9971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8" name="Rectangle 657">
                  <a:extLst>
                    <a:ext uri="{FF2B5EF4-FFF2-40B4-BE49-F238E27FC236}">
                      <a16:creationId xmlns:a16="http://schemas.microsoft.com/office/drawing/2014/main" id="{40177E0A-D27B-34E8-E7A8-67E2820903D5}"/>
                    </a:ext>
                  </a:extLst>
                </p:cNvPr>
                <p:cNvSpPr/>
                <p:nvPr/>
              </p:nvSpPr>
              <p:spPr>
                <a:xfrm>
                  <a:off x="1159646" y="1289189"/>
                  <a:ext cx="5724549" cy="14110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59" name="Rectangle 658">
                  <a:extLst>
                    <a:ext uri="{FF2B5EF4-FFF2-40B4-BE49-F238E27FC236}">
                      <a16:creationId xmlns:a16="http://schemas.microsoft.com/office/drawing/2014/main" id="{30FDE708-38D0-4B0F-592C-6DB8595E3AC7}"/>
                    </a:ext>
                  </a:extLst>
                </p:cNvPr>
                <p:cNvSpPr/>
                <p:nvPr/>
              </p:nvSpPr>
              <p:spPr>
                <a:xfrm>
                  <a:off x="2133154" y="1180381"/>
                  <a:ext cx="707156" cy="110997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60" name="Rectangle 659">
                  <a:extLst>
                    <a:ext uri="{FF2B5EF4-FFF2-40B4-BE49-F238E27FC236}">
                      <a16:creationId xmlns:a16="http://schemas.microsoft.com/office/drawing/2014/main" id="{AE5F96E9-DABA-27D7-60FB-8F5BD13CFA41}"/>
                    </a:ext>
                  </a:extLst>
                </p:cNvPr>
                <p:cNvSpPr/>
                <p:nvPr/>
              </p:nvSpPr>
              <p:spPr>
                <a:xfrm>
                  <a:off x="3655800" y="1183312"/>
                  <a:ext cx="707156" cy="9963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61" name="Rectangle 660">
                  <a:extLst>
                    <a:ext uri="{FF2B5EF4-FFF2-40B4-BE49-F238E27FC236}">
                      <a16:creationId xmlns:a16="http://schemas.microsoft.com/office/drawing/2014/main" id="{820560F1-E6B9-F08E-4FF6-8271114FB8D1}"/>
                    </a:ext>
                  </a:extLst>
                </p:cNvPr>
                <p:cNvSpPr/>
                <p:nvPr/>
              </p:nvSpPr>
              <p:spPr>
                <a:xfrm>
                  <a:off x="5358741" y="1176266"/>
                  <a:ext cx="707156" cy="104693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62" name="Rectangle 661">
                  <a:extLst>
                    <a:ext uri="{FF2B5EF4-FFF2-40B4-BE49-F238E27FC236}">
                      <a16:creationId xmlns:a16="http://schemas.microsoft.com/office/drawing/2014/main" id="{423D13DB-81B1-639A-151E-FB39A35BA69C}"/>
                    </a:ext>
                  </a:extLst>
                </p:cNvPr>
                <p:cNvSpPr/>
                <p:nvPr/>
              </p:nvSpPr>
              <p:spPr>
                <a:xfrm>
                  <a:off x="1147582" y="2729550"/>
                  <a:ext cx="5724549" cy="1698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grpSp>
              <p:nvGrpSpPr>
                <p:cNvPr id="663" name="Group 662">
                  <a:extLst>
                    <a:ext uri="{FF2B5EF4-FFF2-40B4-BE49-F238E27FC236}">
                      <a16:creationId xmlns:a16="http://schemas.microsoft.com/office/drawing/2014/main" id="{2D73E27D-5D92-CECC-40C9-AFDD55DC7D15}"/>
                    </a:ext>
                  </a:extLst>
                </p:cNvPr>
                <p:cNvGrpSpPr/>
                <p:nvPr/>
              </p:nvGrpSpPr>
              <p:grpSpPr>
                <a:xfrm>
                  <a:off x="1161170" y="1471936"/>
                  <a:ext cx="5710782" cy="80834"/>
                  <a:chOff x="1735494" y="2138844"/>
                  <a:chExt cx="5372459" cy="196583"/>
                </a:xfrm>
              </p:grpSpPr>
              <p:grpSp>
                <p:nvGrpSpPr>
                  <p:cNvPr id="666" name="Group 367">
                    <a:extLst>
                      <a:ext uri="{FF2B5EF4-FFF2-40B4-BE49-F238E27FC236}">
                        <a16:creationId xmlns:a16="http://schemas.microsoft.com/office/drawing/2014/main" id="{78B55F7D-4429-60FD-BD48-6CA47356A0E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2100619" y="1773719"/>
                    <a:ext cx="184150" cy="914400"/>
                    <a:chOff x="691" y="3197"/>
                    <a:chExt cx="116" cy="576"/>
                  </a:xfrm>
                </p:grpSpPr>
                <p:sp>
                  <p:nvSpPr>
                    <p:cNvPr id="682" name="Freeform 244">
                      <a:extLst>
                        <a:ext uri="{FF2B5EF4-FFF2-40B4-BE49-F238E27FC236}">
                          <a16:creationId xmlns:a16="http://schemas.microsoft.com/office/drawing/2014/main" id="{CBCF6924-F5EC-18EB-F96B-B3CA9F781A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3" y="3249"/>
                      <a:ext cx="114" cy="524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83" name="Freeform 366">
                      <a:extLst>
                        <a:ext uri="{FF2B5EF4-FFF2-40B4-BE49-F238E27FC236}">
                          <a16:creationId xmlns:a16="http://schemas.microsoft.com/office/drawing/2014/main" id="{0EF68ECC-18FA-5876-9485-9EE75E4C931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7" name="Group 367">
                    <a:extLst>
                      <a:ext uri="{FF2B5EF4-FFF2-40B4-BE49-F238E27FC236}">
                        <a16:creationId xmlns:a16="http://schemas.microsoft.com/office/drawing/2014/main" id="{3E8D99A9-9E22-86B6-CBDC-FF76B27904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3007197" y="1775306"/>
                    <a:ext cx="184150" cy="914400"/>
                    <a:chOff x="691" y="3197"/>
                    <a:chExt cx="116" cy="576"/>
                  </a:xfrm>
                </p:grpSpPr>
                <p:sp>
                  <p:nvSpPr>
                    <p:cNvPr id="680" name="Freeform 244">
                      <a:extLst>
                        <a:ext uri="{FF2B5EF4-FFF2-40B4-BE49-F238E27FC236}">
                          <a16:creationId xmlns:a16="http://schemas.microsoft.com/office/drawing/2014/main" id="{EDC416DF-8257-DA3C-5BE2-EDC6B56DE0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6" cy="576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81" name="Freeform 366">
                      <a:extLst>
                        <a:ext uri="{FF2B5EF4-FFF2-40B4-BE49-F238E27FC236}">
                          <a16:creationId xmlns:a16="http://schemas.microsoft.com/office/drawing/2014/main" id="{0124D0A1-B302-7D5F-EE5E-E86297F8DC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8" name="Group 367">
                    <a:extLst>
                      <a:ext uri="{FF2B5EF4-FFF2-40B4-BE49-F238E27FC236}">
                        <a16:creationId xmlns:a16="http://schemas.microsoft.com/office/drawing/2014/main" id="{3621369E-5D63-FAA6-8529-182E152344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3913775" y="1776893"/>
                    <a:ext cx="184150" cy="914400"/>
                    <a:chOff x="691" y="3197"/>
                    <a:chExt cx="116" cy="576"/>
                  </a:xfrm>
                </p:grpSpPr>
                <p:sp>
                  <p:nvSpPr>
                    <p:cNvPr id="678" name="Freeform 244">
                      <a:extLst>
                        <a:ext uri="{FF2B5EF4-FFF2-40B4-BE49-F238E27FC236}">
                          <a16:creationId xmlns:a16="http://schemas.microsoft.com/office/drawing/2014/main" id="{CAC9AEAD-131A-4390-E7DC-8497A002CE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6" cy="576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79" name="Freeform 366">
                      <a:extLst>
                        <a:ext uri="{FF2B5EF4-FFF2-40B4-BE49-F238E27FC236}">
                          <a16:creationId xmlns:a16="http://schemas.microsoft.com/office/drawing/2014/main" id="{B87EB2B8-D190-B3FC-B58E-204B31DF2A3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9" name="Group 367">
                    <a:extLst>
                      <a:ext uri="{FF2B5EF4-FFF2-40B4-BE49-F238E27FC236}">
                        <a16:creationId xmlns:a16="http://schemas.microsoft.com/office/drawing/2014/main" id="{52C62E45-638A-63A5-5D0C-455D930DD54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4795409" y="1778393"/>
                    <a:ext cx="184150" cy="914400"/>
                    <a:chOff x="691" y="3197"/>
                    <a:chExt cx="116" cy="576"/>
                  </a:xfrm>
                </p:grpSpPr>
                <p:sp>
                  <p:nvSpPr>
                    <p:cNvPr id="676" name="Freeform 244">
                      <a:extLst>
                        <a:ext uri="{FF2B5EF4-FFF2-40B4-BE49-F238E27FC236}">
                          <a16:creationId xmlns:a16="http://schemas.microsoft.com/office/drawing/2014/main" id="{9A8C54FE-6050-9809-9A18-5D2C162C53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6" cy="576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77" name="Freeform 366">
                      <a:extLst>
                        <a:ext uri="{FF2B5EF4-FFF2-40B4-BE49-F238E27FC236}">
                          <a16:creationId xmlns:a16="http://schemas.microsoft.com/office/drawing/2014/main" id="{C8E6C214-4A30-FB09-9D24-A9476EE84C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0" name="Group 367">
                    <a:extLst>
                      <a:ext uri="{FF2B5EF4-FFF2-40B4-BE49-F238E27FC236}">
                        <a16:creationId xmlns:a16="http://schemas.microsoft.com/office/drawing/2014/main" id="{91CF5521-B962-99CD-F809-FB212D019B6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5677043" y="1779893"/>
                    <a:ext cx="184150" cy="914400"/>
                    <a:chOff x="691" y="3197"/>
                    <a:chExt cx="116" cy="576"/>
                  </a:xfrm>
                </p:grpSpPr>
                <p:sp>
                  <p:nvSpPr>
                    <p:cNvPr id="674" name="Freeform 244">
                      <a:extLst>
                        <a:ext uri="{FF2B5EF4-FFF2-40B4-BE49-F238E27FC236}">
                          <a16:creationId xmlns:a16="http://schemas.microsoft.com/office/drawing/2014/main" id="{6E97680A-1AD4-8A3C-D918-E77A5EE7B3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6" cy="576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75" name="Freeform 366">
                      <a:extLst>
                        <a:ext uri="{FF2B5EF4-FFF2-40B4-BE49-F238E27FC236}">
                          <a16:creationId xmlns:a16="http://schemas.microsoft.com/office/drawing/2014/main" id="{0F404DA3-8BB0-4618-4B1C-A55D39F48A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1" name="Group 367">
                    <a:extLst>
                      <a:ext uri="{FF2B5EF4-FFF2-40B4-BE49-F238E27FC236}">
                        <a16:creationId xmlns:a16="http://schemas.microsoft.com/office/drawing/2014/main" id="{CC582210-D235-E37C-1A84-456B5EA5C8A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6556296" y="1783771"/>
                    <a:ext cx="188913" cy="914400"/>
                    <a:chOff x="688" y="3197"/>
                    <a:chExt cx="119" cy="576"/>
                  </a:xfrm>
                </p:grpSpPr>
                <p:sp>
                  <p:nvSpPr>
                    <p:cNvPr id="672" name="Freeform 244">
                      <a:extLst>
                        <a:ext uri="{FF2B5EF4-FFF2-40B4-BE49-F238E27FC236}">
                          <a16:creationId xmlns:a16="http://schemas.microsoft.com/office/drawing/2014/main" id="{61965E92-01CB-3444-36BF-D4C34985D8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88" y="3197"/>
                      <a:ext cx="119" cy="507"/>
                    </a:xfrm>
                    <a:custGeom>
                      <a:avLst/>
                      <a:gdLst>
                        <a:gd name="T0" fmla="*/ 58 w 116"/>
                        <a:gd name="T1" fmla="*/ 0 h 1152"/>
                        <a:gd name="T2" fmla="*/ 58 w 116"/>
                        <a:gd name="T3" fmla="*/ 230 h 1152"/>
                        <a:gd name="T4" fmla="*/ 116 w 116"/>
                        <a:gd name="T5" fmla="*/ 288 h 1152"/>
                        <a:gd name="T6" fmla="*/ 0 w 116"/>
                        <a:gd name="T7" fmla="*/ 403 h 1152"/>
                        <a:gd name="T8" fmla="*/ 116 w 116"/>
                        <a:gd name="T9" fmla="*/ 518 h 1152"/>
                        <a:gd name="T10" fmla="*/ 0 w 116"/>
                        <a:gd name="T11" fmla="*/ 634 h 1152"/>
                        <a:gd name="T12" fmla="*/ 116 w 116"/>
                        <a:gd name="T13" fmla="*/ 749 h 1152"/>
                        <a:gd name="T14" fmla="*/ 0 w 116"/>
                        <a:gd name="T15" fmla="*/ 864 h 1152"/>
                        <a:gd name="T16" fmla="*/ 58 w 116"/>
                        <a:gd name="T17" fmla="*/ 922 h 1152"/>
                        <a:gd name="T18" fmla="*/ 58 w 116"/>
                        <a:gd name="T19" fmla="*/ 1152 h 11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16" h="1152">
                          <a:moveTo>
                            <a:pt x="58" y="0"/>
                          </a:moveTo>
                          <a:lnTo>
                            <a:pt x="58" y="230"/>
                          </a:lnTo>
                          <a:lnTo>
                            <a:pt x="116" y="288"/>
                          </a:lnTo>
                          <a:lnTo>
                            <a:pt x="0" y="403"/>
                          </a:lnTo>
                          <a:lnTo>
                            <a:pt x="116" y="518"/>
                          </a:lnTo>
                          <a:lnTo>
                            <a:pt x="0" y="634"/>
                          </a:lnTo>
                          <a:lnTo>
                            <a:pt x="116" y="749"/>
                          </a:lnTo>
                          <a:lnTo>
                            <a:pt x="0" y="864"/>
                          </a:lnTo>
                          <a:lnTo>
                            <a:pt x="58" y="922"/>
                          </a:lnTo>
                          <a:lnTo>
                            <a:pt x="58" y="1152"/>
                          </a:lnTo>
                        </a:path>
                      </a:pathLst>
                    </a:custGeom>
                    <a:noFill/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  <p:sp>
                  <p:nvSpPr>
                    <p:cNvPr id="673" name="Freeform 366">
                      <a:extLst>
                        <a:ext uri="{FF2B5EF4-FFF2-40B4-BE49-F238E27FC236}">
                          <a16:creationId xmlns:a16="http://schemas.microsoft.com/office/drawing/2014/main" id="{104297EC-95C4-E1FB-EAE7-7DA30092C4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91" y="3197"/>
                      <a:ext cx="115" cy="576"/>
                    </a:xfrm>
                    <a:custGeom>
                      <a:avLst/>
                      <a:gdLst>
                        <a:gd name="T0" fmla="*/ 58 w 115"/>
                        <a:gd name="T1" fmla="*/ 0 h 576"/>
                        <a:gd name="T2" fmla="*/ 0 w 115"/>
                        <a:gd name="T3" fmla="*/ 115 h 576"/>
                        <a:gd name="T4" fmla="*/ 58 w 115"/>
                        <a:gd name="T5" fmla="*/ 576 h 576"/>
                        <a:gd name="T6" fmla="*/ 115 w 115"/>
                        <a:gd name="T7" fmla="*/ 115 h 576"/>
                        <a:gd name="T8" fmla="*/ 58 w 115"/>
                        <a:gd name="T9" fmla="*/ 0 h 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5" h="576">
                          <a:moveTo>
                            <a:pt x="58" y="0"/>
                          </a:moveTo>
                          <a:lnTo>
                            <a:pt x="0" y="115"/>
                          </a:lnTo>
                          <a:lnTo>
                            <a:pt x="58" y="576"/>
                          </a:lnTo>
                          <a:lnTo>
                            <a:pt x="115" y="115"/>
                          </a:lnTo>
                          <a:lnTo>
                            <a:pt x="58" y="0"/>
                          </a:lnTo>
                          <a:close/>
                        </a:path>
                      </a:pathLst>
                    </a:cu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19050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b="1"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64" name="Rectangle 663">
                  <a:extLst>
                    <a:ext uri="{FF2B5EF4-FFF2-40B4-BE49-F238E27FC236}">
                      <a16:creationId xmlns:a16="http://schemas.microsoft.com/office/drawing/2014/main" id="{6229D101-3C04-CE17-02DA-4654992C682B}"/>
                    </a:ext>
                  </a:extLst>
                </p:cNvPr>
                <p:cNvSpPr/>
                <p:nvPr/>
              </p:nvSpPr>
              <p:spPr>
                <a:xfrm>
                  <a:off x="1258395" y="1208519"/>
                  <a:ext cx="311246" cy="247657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665" name="Rectangle 664">
                  <a:extLst>
                    <a:ext uri="{FF2B5EF4-FFF2-40B4-BE49-F238E27FC236}">
                      <a16:creationId xmlns:a16="http://schemas.microsoft.com/office/drawing/2014/main" id="{B7FCD8AB-0D0A-15DC-4192-5F1E17445624}"/>
                    </a:ext>
                  </a:extLst>
                </p:cNvPr>
                <p:cNvSpPr/>
                <p:nvPr/>
              </p:nvSpPr>
              <p:spPr>
                <a:xfrm>
                  <a:off x="6518563" y="1198105"/>
                  <a:ext cx="311246" cy="247657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sp>
            <p:nvSpPr>
              <p:cNvPr id="639" name="TextBox 638">
                <a:extLst>
                  <a:ext uri="{FF2B5EF4-FFF2-40B4-BE49-F238E27FC236}">
                    <a16:creationId xmlns:a16="http://schemas.microsoft.com/office/drawing/2014/main" id="{4948CEA8-C49E-72D9-D8C6-D95B52F67D43}"/>
                  </a:ext>
                </a:extLst>
              </p:cNvPr>
              <p:cNvSpPr txBox="1"/>
              <p:nvPr/>
            </p:nvSpPr>
            <p:spPr>
              <a:xfrm>
                <a:off x="1065724" y="5013955"/>
                <a:ext cx="726481" cy="341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400" b="1" dirty="0"/>
                  <a:t>p bulk</a:t>
                </a:r>
                <a:endParaRPr lang="x-none" sz="1400" b="1" dirty="0"/>
              </a:p>
            </p:txBody>
          </p:sp>
          <p:sp>
            <p:nvSpPr>
              <p:cNvPr id="640" name="TextBox 639">
                <a:extLst>
                  <a:ext uri="{FF2B5EF4-FFF2-40B4-BE49-F238E27FC236}">
                    <a16:creationId xmlns:a16="http://schemas.microsoft.com/office/drawing/2014/main" id="{5AD1B04C-665E-CEA4-46A2-F45A353AC365}"/>
                  </a:ext>
                </a:extLst>
              </p:cNvPr>
              <p:cNvSpPr txBox="1"/>
              <p:nvPr/>
            </p:nvSpPr>
            <p:spPr>
              <a:xfrm>
                <a:off x="1031042" y="5308198"/>
                <a:ext cx="524503" cy="3422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p++</a:t>
                </a:r>
                <a:endParaRPr lang="x-none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1" name="TextBox 640">
                <a:extLst>
                  <a:ext uri="{FF2B5EF4-FFF2-40B4-BE49-F238E27FC236}">
                    <a16:creationId xmlns:a16="http://schemas.microsoft.com/office/drawing/2014/main" id="{E7D1EC49-3333-98E0-1A25-7CD7315D478C}"/>
                  </a:ext>
                </a:extLst>
              </p:cNvPr>
              <p:cNvSpPr txBox="1"/>
              <p:nvPr/>
            </p:nvSpPr>
            <p:spPr>
              <a:xfrm>
                <a:off x="5560160" y="5052799"/>
                <a:ext cx="1119217" cy="30598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b="1" dirty="0"/>
                  <a:t>gain implant</a:t>
                </a:r>
                <a:endParaRPr lang="x-none" sz="1200" b="1" dirty="0"/>
              </a:p>
            </p:txBody>
          </p:sp>
          <p:sp>
            <p:nvSpPr>
              <p:cNvPr id="642" name="TextBox 641">
                <a:extLst>
                  <a:ext uri="{FF2B5EF4-FFF2-40B4-BE49-F238E27FC236}">
                    <a16:creationId xmlns:a16="http://schemas.microsoft.com/office/drawing/2014/main" id="{861C11AF-4A59-5624-4C5F-486609CF56F3}"/>
                  </a:ext>
                </a:extLst>
              </p:cNvPr>
              <p:cNvSpPr txBox="1"/>
              <p:nvPr/>
            </p:nvSpPr>
            <p:spPr>
              <a:xfrm>
                <a:off x="954131" y="3448332"/>
                <a:ext cx="764953" cy="30598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200" b="1" dirty="0"/>
                  <a:t>AC pad</a:t>
                </a:r>
                <a:endParaRPr lang="x-none" sz="1200" b="1" dirty="0"/>
              </a:p>
            </p:txBody>
          </p:sp>
          <p:sp>
            <p:nvSpPr>
              <p:cNvPr id="643" name="TextBox 642">
                <a:extLst>
                  <a:ext uri="{FF2B5EF4-FFF2-40B4-BE49-F238E27FC236}">
                    <a16:creationId xmlns:a16="http://schemas.microsoft.com/office/drawing/2014/main" id="{7074F22B-ADB8-B044-F458-17478A49E2E2}"/>
                  </a:ext>
                </a:extLst>
              </p:cNvPr>
              <p:cNvSpPr txBox="1"/>
              <p:nvPr/>
            </p:nvSpPr>
            <p:spPr>
              <a:xfrm>
                <a:off x="3586890" y="3829827"/>
                <a:ext cx="678391" cy="341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400" b="1" dirty="0"/>
                  <a:t>oxide</a:t>
                </a:r>
                <a:endParaRPr lang="x-none" sz="1400" b="1" dirty="0"/>
              </a:p>
            </p:txBody>
          </p:sp>
          <p:sp>
            <p:nvSpPr>
              <p:cNvPr id="644" name="Line 55">
                <a:extLst>
                  <a:ext uri="{FF2B5EF4-FFF2-40B4-BE49-F238E27FC236}">
                    <a16:creationId xmlns:a16="http://schemas.microsoft.com/office/drawing/2014/main" id="{2E1DCCAE-F84B-F9F0-62BD-3AD368490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4733" y="3560629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45" name="AutoShape 56">
                <a:extLst>
                  <a:ext uri="{FF2B5EF4-FFF2-40B4-BE49-F238E27FC236}">
                    <a16:creationId xmlns:a16="http://schemas.microsoft.com/office/drawing/2014/main" id="{AC029C53-2D46-50DF-BEB4-B726D47CF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644048" y="3447748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1200" dirty="0"/>
              </a:p>
            </p:txBody>
          </p:sp>
          <p:sp>
            <p:nvSpPr>
              <p:cNvPr id="646" name="Line 55">
                <a:extLst>
                  <a:ext uri="{FF2B5EF4-FFF2-40B4-BE49-F238E27FC236}">
                    <a16:creationId xmlns:a16="http://schemas.microsoft.com/office/drawing/2014/main" id="{7D59271D-9167-1925-0B85-A25B71C4F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4733" y="3560629"/>
                <a:ext cx="0" cy="2994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47" name="Line 55">
                <a:extLst>
                  <a:ext uri="{FF2B5EF4-FFF2-40B4-BE49-F238E27FC236}">
                    <a16:creationId xmlns:a16="http://schemas.microsoft.com/office/drawing/2014/main" id="{E56FCA8B-63A0-4096-A3E8-A1E4E74C1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9233" y="3586643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48" name="AutoShape 56">
                <a:extLst>
                  <a:ext uri="{FF2B5EF4-FFF2-40B4-BE49-F238E27FC236}">
                    <a16:creationId xmlns:a16="http://schemas.microsoft.com/office/drawing/2014/main" id="{101CBDE3-C884-D35F-183B-58432C84A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88548" y="3473762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1200" dirty="0"/>
              </a:p>
            </p:txBody>
          </p:sp>
          <p:sp>
            <p:nvSpPr>
              <p:cNvPr id="649" name="Line 55">
                <a:extLst>
                  <a:ext uri="{FF2B5EF4-FFF2-40B4-BE49-F238E27FC236}">
                    <a16:creationId xmlns:a16="http://schemas.microsoft.com/office/drawing/2014/main" id="{DC4B8DCD-6939-AE57-4E44-EE9760E31D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59233" y="3586643"/>
                <a:ext cx="0" cy="2994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50" name="Line 55">
                <a:extLst>
                  <a:ext uri="{FF2B5EF4-FFF2-40B4-BE49-F238E27FC236}">
                    <a16:creationId xmlns:a16="http://schemas.microsoft.com/office/drawing/2014/main" id="{A6E29EA3-881A-E5C6-410F-652D04728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1839" y="3567392"/>
                <a:ext cx="531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51" name="AutoShape 56">
                <a:extLst>
                  <a:ext uri="{FF2B5EF4-FFF2-40B4-BE49-F238E27FC236}">
                    <a16:creationId xmlns:a16="http://schemas.microsoft.com/office/drawing/2014/main" id="{8BFBBB91-BFF0-8361-29BF-E80FC1A56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151154" y="3454511"/>
                <a:ext cx="420830" cy="22393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pPr>
                  <a:defRPr/>
                </a:pPr>
                <a:endParaRPr lang="en-US" sz="1200" dirty="0"/>
              </a:p>
            </p:txBody>
          </p:sp>
          <p:sp>
            <p:nvSpPr>
              <p:cNvPr id="652" name="Line 55">
                <a:extLst>
                  <a:ext uri="{FF2B5EF4-FFF2-40B4-BE49-F238E27FC236}">
                    <a16:creationId xmlns:a16="http://schemas.microsoft.com/office/drawing/2014/main" id="{1674F374-5590-6177-C3CF-CBC7560B0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21839" y="3567392"/>
                <a:ext cx="0" cy="2994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  <p:sp>
          <p:nvSpPr>
            <p:cNvPr id="603" name="TextBox 602">
              <a:extLst>
                <a:ext uri="{FF2B5EF4-FFF2-40B4-BE49-F238E27FC236}">
                  <a16:creationId xmlns:a16="http://schemas.microsoft.com/office/drawing/2014/main" id="{F5E1B7FB-03A2-58C1-7911-C090E9163D4D}"/>
                </a:ext>
              </a:extLst>
            </p:cNvPr>
            <p:cNvSpPr txBox="1"/>
            <p:nvPr/>
          </p:nvSpPr>
          <p:spPr>
            <a:xfrm>
              <a:off x="5249034" y="5143411"/>
              <a:ext cx="1000595" cy="3059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 dirty="0"/>
                <a:t>resistive n+</a:t>
              </a:r>
              <a:endParaRPr lang="x-none" sz="1200" b="1" dirty="0"/>
            </a:p>
          </p:txBody>
        </p:sp>
        <p:sp>
          <p:nvSpPr>
            <p:cNvPr id="614" name="TextBox 613">
              <a:extLst>
                <a:ext uri="{FF2B5EF4-FFF2-40B4-BE49-F238E27FC236}">
                  <a16:creationId xmlns:a16="http://schemas.microsoft.com/office/drawing/2014/main" id="{CDF4CE27-4685-DD53-C79F-F3687F007772}"/>
                </a:ext>
              </a:extLst>
            </p:cNvPr>
            <p:cNvSpPr txBox="1"/>
            <p:nvPr/>
          </p:nvSpPr>
          <p:spPr>
            <a:xfrm>
              <a:off x="5334687" y="4022275"/>
              <a:ext cx="1031207" cy="3059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 dirty="0"/>
                <a:t>n+  contact</a:t>
              </a:r>
              <a:endParaRPr lang="x-none" sz="1200" b="1" dirty="0"/>
            </a:p>
          </p:txBody>
        </p:sp>
        <p:cxnSp>
          <p:nvCxnSpPr>
            <p:cNvPr id="509" name="Straight Arrow Connector 508">
              <a:extLst>
                <a:ext uri="{FF2B5EF4-FFF2-40B4-BE49-F238E27FC236}">
                  <a16:creationId xmlns:a16="http://schemas.microsoft.com/office/drawing/2014/main" id="{1AA44CF7-2665-BBC9-F7DC-2AB1FE10C6D2}"/>
                </a:ext>
              </a:extLst>
            </p:cNvPr>
            <p:cNvCxnSpPr>
              <a:cxnSpLocks/>
              <a:stCxn id="603" idx="1"/>
              <a:endCxn id="672" idx="3"/>
            </p:cNvCxnSpPr>
            <p:nvPr/>
          </p:nvCxnSpPr>
          <p:spPr>
            <a:xfrm flipH="1" flipV="1">
              <a:off x="4520501" y="4839952"/>
              <a:ext cx="728533" cy="45645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0" name="Straight Arrow Connector 509">
              <a:extLst>
                <a:ext uri="{FF2B5EF4-FFF2-40B4-BE49-F238E27FC236}">
                  <a16:creationId xmlns:a16="http://schemas.microsoft.com/office/drawing/2014/main" id="{7536E4A3-7BC3-91D7-B66B-871769CCE133}"/>
                </a:ext>
              </a:extLst>
            </p:cNvPr>
            <p:cNvCxnSpPr>
              <a:cxnSpLocks/>
              <a:stCxn id="641" idx="1"/>
            </p:cNvCxnSpPr>
            <p:nvPr/>
          </p:nvCxnSpPr>
          <p:spPr>
            <a:xfrm flipH="1" flipV="1">
              <a:off x="4138419" y="5066571"/>
              <a:ext cx="1062086" cy="7387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3" name="Straight Arrow Connector 512">
              <a:extLst>
                <a:ext uri="{FF2B5EF4-FFF2-40B4-BE49-F238E27FC236}">
                  <a16:creationId xmlns:a16="http://schemas.microsoft.com/office/drawing/2014/main" id="{BFCA1A6B-8198-109D-8D4E-110779690DE0}"/>
                </a:ext>
              </a:extLst>
            </p:cNvPr>
            <p:cNvCxnSpPr>
              <a:cxnSpLocks/>
              <a:stCxn id="642" idx="3"/>
            </p:cNvCxnSpPr>
            <p:nvPr/>
          </p:nvCxnSpPr>
          <p:spPr>
            <a:xfrm>
              <a:off x="1359429" y="4200872"/>
              <a:ext cx="184902" cy="23547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514" name="Picture 513" descr="Chart&#10;&#10;Description automatically generated">
              <a:extLst>
                <a:ext uri="{FF2B5EF4-FFF2-40B4-BE49-F238E27FC236}">
                  <a16:creationId xmlns:a16="http://schemas.microsoft.com/office/drawing/2014/main" id="{FB28BB0C-CC3A-0CD9-9525-D4D051B763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728" y="846789"/>
              <a:ext cx="4060803" cy="2880000"/>
            </a:xfrm>
            <a:prstGeom prst="rect">
              <a:avLst/>
            </a:prstGeom>
          </p:spPr>
        </p:pic>
        <p:grpSp>
          <p:nvGrpSpPr>
            <p:cNvPr id="515" name="Group 514">
              <a:extLst>
                <a:ext uri="{FF2B5EF4-FFF2-40B4-BE49-F238E27FC236}">
                  <a16:creationId xmlns:a16="http://schemas.microsoft.com/office/drawing/2014/main" id="{38C8FDAB-6EE1-4CA4-64DE-9D758C904BE5}"/>
                </a:ext>
              </a:extLst>
            </p:cNvPr>
            <p:cNvGrpSpPr/>
            <p:nvPr/>
          </p:nvGrpSpPr>
          <p:grpSpPr>
            <a:xfrm>
              <a:off x="816562" y="862163"/>
              <a:ext cx="4060803" cy="2860679"/>
              <a:chOff x="6625434" y="3336722"/>
              <a:chExt cx="4060804" cy="2860679"/>
            </a:xfrm>
          </p:grpSpPr>
          <p:sp>
            <p:nvSpPr>
              <p:cNvPr id="555" name="Rectangle 554">
                <a:extLst>
                  <a:ext uri="{FF2B5EF4-FFF2-40B4-BE49-F238E27FC236}">
                    <a16:creationId xmlns:a16="http://schemas.microsoft.com/office/drawing/2014/main" id="{BA161BFA-0C10-BE15-C2E0-56C35EA725AB}"/>
                  </a:ext>
                </a:extLst>
              </p:cNvPr>
              <p:cNvSpPr/>
              <p:nvPr/>
            </p:nvSpPr>
            <p:spPr>
              <a:xfrm rot="16200000">
                <a:off x="7225496" y="2736660"/>
                <a:ext cx="2860679" cy="40608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56" name="Group 555">
                <a:extLst>
                  <a:ext uri="{FF2B5EF4-FFF2-40B4-BE49-F238E27FC236}">
                    <a16:creationId xmlns:a16="http://schemas.microsoft.com/office/drawing/2014/main" id="{2BCDDAE3-E268-33CB-D4E9-38C244F2C02D}"/>
                  </a:ext>
                </a:extLst>
              </p:cNvPr>
              <p:cNvGrpSpPr/>
              <p:nvPr/>
            </p:nvGrpSpPr>
            <p:grpSpPr>
              <a:xfrm>
                <a:off x="7364369" y="3443407"/>
                <a:ext cx="2890133" cy="334147"/>
                <a:chOff x="8201542" y="1517853"/>
                <a:chExt cx="2890133" cy="339703"/>
              </a:xfrm>
              <a:solidFill>
                <a:srgbClr val="00B0F0"/>
              </a:solidFill>
            </p:grpSpPr>
            <p:sp>
              <p:nvSpPr>
                <p:cNvPr id="557" name="Oval 556">
                  <a:extLst>
                    <a:ext uri="{FF2B5EF4-FFF2-40B4-BE49-F238E27FC236}">
                      <a16:creationId xmlns:a16="http://schemas.microsoft.com/office/drawing/2014/main" id="{64A368B9-E85F-B5FF-7A28-A59EAA82089C}"/>
                    </a:ext>
                  </a:extLst>
                </p:cNvPr>
                <p:cNvSpPr/>
                <p:nvPr/>
              </p:nvSpPr>
              <p:spPr>
                <a:xfrm>
                  <a:off x="9564298" y="1646106"/>
                  <a:ext cx="96665" cy="1135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8" name="Oval 557">
                  <a:extLst>
                    <a:ext uri="{FF2B5EF4-FFF2-40B4-BE49-F238E27FC236}">
                      <a16:creationId xmlns:a16="http://schemas.microsoft.com/office/drawing/2014/main" id="{692FBDDE-98B7-C1BE-569F-9C5BDCBC7EB8}"/>
                    </a:ext>
                  </a:extLst>
                </p:cNvPr>
                <p:cNvSpPr/>
                <p:nvPr/>
              </p:nvSpPr>
              <p:spPr>
                <a:xfrm>
                  <a:off x="10771562" y="1642924"/>
                  <a:ext cx="96665" cy="1135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9" name="Oval 558">
                  <a:extLst>
                    <a:ext uri="{FF2B5EF4-FFF2-40B4-BE49-F238E27FC236}">
                      <a16:creationId xmlns:a16="http://schemas.microsoft.com/office/drawing/2014/main" id="{8B78C886-DB5C-D7FA-9174-7BF7E20377FB}"/>
                    </a:ext>
                  </a:extLst>
                </p:cNvPr>
                <p:cNvSpPr/>
                <p:nvPr/>
              </p:nvSpPr>
              <p:spPr>
                <a:xfrm>
                  <a:off x="9389080" y="1529710"/>
                  <a:ext cx="471811" cy="3222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0" name="Oval 559">
                  <a:extLst>
                    <a:ext uri="{FF2B5EF4-FFF2-40B4-BE49-F238E27FC236}">
                      <a16:creationId xmlns:a16="http://schemas.microsoft.com/office/drawing/2014/main" id="{34074C9D-3F55-2837-4D6F-DAD12ABFC8FE}"/>
                    </a:ext>
                  </a:extLst>
                </p:cNvPr>
                <p:cNvSpPr/>
                <p:nvPr/>
              </p:nvSpPr>
              <p:spPr>
                <a:xfrm>
                  <a:off x="10619864" y="1517853"/>
                  <a:ext cx="471811" cy="3222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1" name="Oval 560">
                  <a:extLst>
                    <a:ext uri="{FF2B5EF4-FFF2-40B4-BE49-F238E27FC236}">
                      <a16:creationId xmlns:a16="http://schemas.microsoft.com/office/drawing/2014/main" id="{B634FC4A-0E77-897D-2646-875AD0FCF114}"/>
                    </a:ext>
                  </a:extLst>
                </p:cNvPr>
                <p:cNvSpPr/>
                <p:nvPr/>
              </p:nvSpPr>
              <p:spPr>
                <a:xfrm>
                  <a:off x="8201542" y="1535285"/>
                  <a:ext cx="471811" cy="3222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16" name="Group 515">
              <a:extLst>
                <a:ext uri="{FF2B5EF4-FFF2-40B4-BE49-F238E27FC236}">
                  <a16:creationId xmlns:a16="http://schemas.microsoft.com/office/drawing/2014/main" id="{0CCD494F-CCD5-948F-F6F5-4F707F2868AB}"/>
                </a:ext>
              </a:extLst>
            </p:cNvPr>
            <p:cNvGrpSpPr/>
            <p:nvPr/>
          </p:nvGrpSpPr>
          <p:grpSpPr>
            <a:xfrm>
              <a:off x="1567886" y="3273882"/>
              <a:ext cx="2890133" cy="334147"/>
              <a:chOff x="8201542" y="1517853"/>
              <a:chExt cx="2890133" cy="339703"/>
            </a:xfrm>
            <a:solidFill>
              <a:srgbClr val="00B0F0"/>
            </a:solidFill>
          </p:grpSpPr>
          <p:sp>
            <p:nvSpPr>
              <p:cNvPr id="550" name="Oval 549">
                <a:extLst>
                  <a:ext uri="{FF2B5EF4-FFF2-40B4-BE49-F238E27FC236}">
                    <a16:creationId xmlns:a16="http://schemas.microsoft.com/office/drawing/2014/main" id="{36193F76-2DCF-FECA-B2FF-460CF81A4DAF}"/>
                  </a:ext>
                </a:extLst>
              </p:cNvPr>
              <p:cNvSpPr/>
              <p:nvPr/>
            </p:nvSpPr>
            <p:spPr>
              <a:xfrm>
                <a:off x="8201542" y="1535285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1" name="Oval 550">
                <a:extLst>
                  <a:ext uri="{FF2B5EF4-FFF2-40B4-BE49-F238E27FC236}">
                    <a16:creationId xmlns:a16="http://schemas.microsoft.com/office/drawing/2014/main" id="{F12AF93C-4980-197D-413C-871502D321E4}"/>
                  </a:ext>
                </a:extLst>
              </p:cNvPr>
              <p:cNvSpPr/>
              <p:nvPr/>
            </p:nvSpPr>
            <p:spPr>
              <a:xfrm>
                <a:off x="9564298" y="1646106"/>
                <a:ext cx="96665" cy="1135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2" name="Oval 551">
                <a:extLst>
                  <a:ext uri="{FF2B5EF4-FFF2-40B4-BE49-F238E27FC236}">
                    <a16:creationId xmlns:a16="http://schemas.microsoft.com/office/drawing/2014/main" id="{D551318A-EC00-4573-DB42-FD481F6ED8D0}"/>
                  </a:ext>
                </a:extLst>
              </p:cNvPr>
              <p:cNvSpPr/>
              <p:nvPr/>
            </p:nvSpPr>
            <p:spPr>
              <a:xfrm>
                <a:off x="10771562" y="1642924"/>
                <a:ext cx="96665" cy="1135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3" name="Oval 552">
                <a:extLst>
                  <a:ext uri="{FF2B5EF4-FFF2-40B4-BE49-F238E27FC236}">
                    <a16:creationId xmlns:a16="http://schemas.microsoft.com/office/drawing/2014/main" id="{A6065CA7-AEE8-381E-1A7C-13CFF25083F5}"/>
                  </a:ext>
                </a:extLst>
              </p:cNvPr>
              <p:cNvSpPr/>
              <p:nvPr/>
            </p:nvSpPr>
            <p:spPr>
              <a:xfrm>
                <a:off x="9389080" y="1529710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4" name="Oval 553">
                <a:extLst>
                  <a:ext uri="{FF2B5EF4-FFF2-40B4-BE49-F238E27FC236}">
                    <a16:creationId xmlns:a16="http://schemas.microsoft.com/office/drawing/2014/main" id="{5B761A28-BBAA-D3B9-55AF-03F0687F5295}"/>
                  </a:ext>
                </a:extLst>
              </p:cNvPr>
              <p:cNvSpPr/>
              <p:nvPr/>
            </p:nvSpPr>
            <p:spPr>
              <a:xfrm>
                <a:off x="10619864" y="1517853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7" name="Group 516">
              <a:extLst>
                <a:ext uri="{FF2B5EF4-FFF2-40B4-BE49-F238E27FC236}">
                  <a16:creationId xmlns:a16="http://schemas.microsoft.com/office/drawing/2014/main" id="{251F34E6-7D04-B1DB-DE71-ACF3569092B8}"/>
                </a:ext>
              </a:extLst>
            </p:cNvPr>
            <p:cNvGrpSpPr/>
            <p:nvPr/>
          </p:nvGrpSpPr>
          <p:grpSpPr>
            <a:xfrm>
              <a:off x="1537577" y="2083609"/>
              <a:ext cx="2890133" cy="334147"/>
              <a:chOff x="8201542" y="1517853"/>
              <a:chExt cx="2890133" cy="339703"/>
            </a:xfrm>
            <a:solidFill>
              <a:srgbClr val="00B0F0"/>
            </a:solidFill>
          </p:grpSpPr>
          <p:sp>
            <p:nvSpPr>
              <p:cNvPr id="545" name="Oval 544">
                <a:extLst>
                  <a:ext uri="{FF2B5EF4-FFF2-40B4-BE49-F238E27FC236}">
                    <a16:creationId xmlns:a16="http://schemas.microsoft.com/office/drawing/2014/main" id="{FAA46A64-C32D-5F0C-B3D2-E665A791C780}"/>
                  </a:ext>
                </a:extLst>
              </p:cNvPr>
              <p:cNvSpPr/>
              <p:nvPr/>
            </p:nvSpPr>
            <p:spPr>
              <a:xfrm>
                <a:off x="8201542" y="1535285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6" name="Oval 545">
                <a:extLst>
                  <a:ext uri="{FF2B5EF4-FFF2-40B4-BE49-F238E27FC236}">
                    <a16:creationId xmlns:a16="http://schemas.microsoft.com/office/drawing/2014/main" id="{A053DB13-1650-5452-2121-E3117749EEA9}"/>
                  </a:ext>
                </a:extLst>
              </p:cNvPr>
              <p:cNvSpPr/>
              <p:nvPr/>
            </p:nvSpPr>
            <p:spPr>
              <a:xfrm>
                <a:off x="9564298" y="1646106"/>
                <a:ext cx="96665" cy="1135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7" name="Oval 546">
                <a:extLst>
                  <a:ext uri="{FF2B5EF4-FFF2-40B4-BE49-F238E27FC236}">
                    <a16:creationId xmlns:a16="http://schemas.microsoft.com/office/drawing/2014/main" id="{2A03842B-2E7F-7155-3F69-365F1A7EC33E}"/>
                  </a:ext>
                </a:extLst>
              </p:cNvPr>
              <p:cNvSpPr/>
              <p:nvPr/>
            </p:nvSpPr>
            <p:spPr>
              <a:xfrm>
                <a:off x="10771562" y="1642924"/>
                <a:ext cx="96665" cy="11353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8" name="Oval 547">
                <a:extLst>
                  <a:ext uri="{FF2B5EF4-FFF2-40B4-BE49-F238E27FC236}">
                    <a16:creationId xmlns:a16="http://schemas.microsoft.com/office/drawing/2014/main" id="{BC72F60B-EE77-9F29-380E-B2DABBEED7CF}"/>
                  </a:ext>
                </a:extLst>
              </p:cNvPr>
              <p:cNvSpPr/>
              <p:nvPr/>
            </p:nvSpPr>
            <p:spPr>
              <a:xfrm>
                <a:off x="9389080" y="1529710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9" name="Oval 548">
                <a:extLst>
                  <a:ext uri="{FF2B5EF4-FFF2-40B4-BE49-F238E27FC236}">
                    <a16:creationId xmlns:a16="http://schemas.microsoft.com/office/drawing/2014/main" id="{4183DC89-06B9-2858-3CC0-AB5778C32552}"/>
                  </a:ext>
                </a:extLst>
              </p:cNvPr>
              <p:cNvSpPr/>
              <p:nvPr/>
            </p:nvSpPr>
            <p:spPr>
              <a:xfrm>
                <a:off x="10619864" y="1517853"/>
                <a:ext cx="471811" cy="32227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18" name="Oval 517">
              <a:extLst>
                <a:ext uri="{FF2B5EF4-FFF2-40B4-BE49-F238E27FC236}">
                  <a16:creationId xmlns:a16="http://schemas.microsoft.com/office/drawing/2014/main" id="{5B9E11A7-BA5F-52B3-3641-9B6749145ACD}"/>
                </a:ext>
              </a:extLst>
            </p:cNvPr>
            <p:cNvSpPr/>
            <p:nvPr/>
          </p:nvSpPr>
          <p:spPr>
            <a:xfrm>
              <a:off x="2290269" y="1957717"/>
              <a:ext cx="129855" cy="1258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519" name="Freeform 518">
              <a:extLst>
                <a:ext uri="{FF2B5EF4-FFF2-40B4-BE49-F238E27FC236}">
                  <a16:creationId xmlns:a16="http://schemas.microsoft.com/office/drawing/2014/main" id="{6A2B8B7E-F4CD-B81F-B706-78319C655DDD}"/>
                </a:ext>
              </a:extLst>
            </p:cNvPr>
            <p:cNvSpPr/>
            <p:nvPr/>
          </p:nvSpPr>
          <p:spPr>
            <a:xfrm>
              <a:off x="2713390" y="2116450"/>
              <a:ext cx="603055" cy="307545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0" name="Freeform 519">
              <a:extLst>
                <a:ext uri="{FF2B5EF4-FFF2-40B4-BE49-F238E27FC236}">
                  <a16:creationId xmlns:a16="http://schemas.microsoft.com/office/drawing/2014/main" id="{71ACEBCD-A72F-7BA0-0D6F-8302C6F17B10}"/>
                </a:ext>
              </a:extLst>
            </p:cNvPr>
            <p:cNvSpPr/>
            <p:nvPr/>
          </p:nvSpPr>
          <p:spPr>
            <a:xfrm>
              <a:off x="2699036" y="1029644"/>
              <a:ext cx="603055" cy="168892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1" name="Freeform 520">
              <a:extLst>
                <a:ext uri="{FF2B5EF4-FFF2-40B4-BE49-F238E27FC236}">
                  <a16:creationId xmlns:a16="http://schemas.microsoft.com/office/drawing/2014/main" id="{D785424E-954E-EDE1-5D95-DB1283EBBEE1}"/>
                </a:ext>
              </a:extLst>
            </p:cNvPr>
            <p:cNvSpPr/>
            <p:nvPr/>
          </p:nvSpPr>
          <p:spPr>
            <a:xfrm>
              <a:off x="1565753" y="1042850"/>
              <a:ext cx="603055" cy="168892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2" name="Freeform 521">
              <a:extLst>
                <a:ext uri="{FF2B5EF4-FFF2-40B4-BE49-F238E27FC236}">
                  <a16:creationId xmlns:a16="http://schemas.microsoft.com/office/drawing/2014/main" id="{6769DAAA-05D7-6648-CF69-F2EAA12D0699}"/>
                </a:ext>
              </a:extLst>
            </p:cNvPr>
            <p:cNvSpPr/>
            <p:nvPr/>
          </p:nvSpPr>
          <p:spPr>
            <a:xfrm>
              <a:off x="1580111" y="2108702"/>
              <a:ext cx="603055" cy="307545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3" name="Freeform 522">
              <a:extLst>
                <a:ext uri="{FF2B5EF4-FFF2-40B4-BE49-F238E27FC236}">
                  <a16:creationId xmlns:a16="http://schemas.microsoft.com/office/drawing/2014/main" id="{ED242D78-619D-4A8E-34CD-53B9300CEBC4}"/>
                </a:ext>
              </a:extLst>
            </p:cNvPr>
            <p:cNvSpPr/>
            <p:nvPr/>
          </p:nvSpPr>
          <p:spPr>
            <a:xfrm>
              <a:off x="1581791" y="3379948"/>
              <a:ext cx="603055" cy="104868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4" name="Freeform 523">
              <a:extLst>
                <a:ext uri="{FF2B5EF4-FFF2-40B4-BE49-F238E27FC236}">
                  <a16:creationId xmlns:a16="http://schemas.microsoft.com/office/drawing/2014/main" id="{A92698A0-83F8-630C-7937-91D69CC18163}"/>
                </a:ext>
              </a:extLst>
            </p:cNvPr>
            <p:cNvSpPr/>
            <p:nvPr/>
          </p:nvSpPr>
          <p:spPr>
            <a:xfrm>
              <a:off x="2819124" y="3397794"/>
              <a:ext cx="603055" cy="104868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5" name="Freeform 524">
              <a:extLst>
                <a:ext uri="{FF2B5EF4-FFF2-40B4-BE49-F238E27FC236}">
                  <a16:creationId xmlns:a16="http://schemas.microsoft.com/office/drawing/2014/main" id="{5295A004-6071-384C-C4C9-61651A4A3FBE}"/>
                </a:ext>
              </a:extLst>
            </p:cNvPr>
            <p:cNvSpPr/>
            <p:nvPr/>
          </p:nvSpPr>
          <p:spPr>
            <a:xfrm>
              <a:off x="3963753" y="2235380"/>
              <a:ext cx="603055" cy="45719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6" name="Freeform 525">
              <a:extLst>
                <a:ext uri="{FF2B5EF4-FFF2-40B4-BE49-F238E27FC236}">
                  <a16:creationId xmlns:a16="http://schemas.microsoft.com/office/drawing/2014/main" id="{3669434B-92C9-295A-89BA-BA070FA0FB54}"/>
                </a:ext>
              </a:extLst>
            </p:cNvPr>
            <p:cNvSpPr/>
            <p:nvPr/>
          </p:nvSpPr>
          <p:spPr>
            <a:xfrm>
              <a:off x="3942188" y="1099023"/>
              <a:ext cx="603055" cy="45719"/>
            </a:xfrm>
            <a:custGeom>
              <a:avLst/>
              <a:gdLst>
                <a:gd name="connsiteX0" fmla="*/ 0 w 1266568"/>
                <a:gd name="connsiteY0" fmla="*/ 149097 h 409264"/>
                <a:gd name="connsiteX1" fmla="*/ 179173 w 1266568"/>
                <a:gd name="connsiteY1" fmla="*/ 155275 h 409264"/>
                <a:gd name="connsiteX2" fmla="*/ 253313 w 1266568"/>
                <a:gd name="connsiteY2" fmla="*/ 359162 h 409264"/>
                <a:gd name="connsiteX3" fmla="*/ 370703 w 1266568"/>
                <a:gd name="connsiteY3" fmla="*/ 402410 h 409264"/>
                <a:gd name="connsiteX4" fmla="*/ 457200 w 1266568"/>
                <a:gd name="connsiteY4" fmla="*/ 247951 h 409264"/>
                <a:gd name="connsiteX5" fmla="*/ 512805 w 1266568"/>
                <a:gd name="connsiteY5" fmla="*/ 149097 h 409264"/>
                <a:gd name="connsiteX6" fmla="*/ 605481 w 1266568"/>
                <a:gd name="connsiteY6" fmla="*/ 816 h 409264"/>
                <a:gd name="connsiteX7" fmla="*/ 809368 w 1266568"/>
                <a:gd name="connsiteY7" fmla="*/ 93491 h 409264"/>
                <a:gd name="connsiteX8" fmla="*/ 1081216 w 1266568"/>
                <a:gd name="connsiteY8" fmla="*/ 179989 h 409264"/>
                <a:gd name="connsiteX9" fmla="*/ 1266568 w 1266568"/>
                <a:gd name="connsiteY9" fmla="*/ 192346 h 40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6568" h="409264">
                  <a:moveTo>
                    <a:pt x="0" y="149097"/>
                  </a:moveTo>
                  <a:cubicBezTo>
                    <a:pt x="68477" y="134680"/>
                    <a:pt x="136954" y="120264"/>
                    <a:pt x="179173" y="155275"/>
                  </a:cubicBezTo>
                  <a:cubicBezTo>
                    <a:pt x="221392" y="190286"/>
                    <a:pt x="221391" y="317973"/>
                    <a:pt x="253313" y="359162"/>
                  </a:cubicBezTo>
                  <a:cubicBezTo>
                    <a:pt x="285235" y="400351"/>
                    <a:pt x="336722" y="420945"/>
                    <a:pt x="370703" y="402410"/>
                  </a:cubicBezTo>
                  <a:cubicBezTo>
                    <a:pt x="404684" y="383875"/>
                    <a:pt x="457200" y="247951"/>
                    <a:pt x="457200" y="247951"/>
                  </a:cubicBezTo>
                  <a:cubicBezTo>
                    <a:pt x="480884" y="205732"/>
                    <a:pt x="488092" y="190286"/>
                    <a:pt x="512805" y="149097"/>
                  </a:cubicBezTo>
                  <a:cubicBezTo>
                    <a:pt x="537518" y="107908"/>
                    <a:pt x="556054" y="10084"/>
                    <a:pt x="605481" y="816"/>
                  </a:cubicBezTo>
                  <a:cubicBezTo>
                    <a:pt x="654908" y="-8452"/>
                    <a:pt x="730079" y="63629"/>
                    <a:pt x="809368" y="93491"/>
                  </a:cubicBezTo>
                  <a:cubicBezTo>
                    <a:pt x="888657" y="123353"/>
                    <a:pt x="1005016" y="163513"/>
                    <a:pt x="1081216" y="179989"/>
                  </a:cubicBezTo>
                  <a:cubicBezTo>
                    <a:pt x="1157416" y="196465"/>
                    <a:pt x="1211992" y="194405"/>
                    <a:pt x="1266568" y="192346"/>
                  </a:cubicBezTo>
                </a:path>
              </a:pathLst>
            </a:custGeom>
            <a:no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529" name="Straight Arrow Connector 528">
              <a:extLst>
                <a:ext uri="{FF2B5EF4-FFF2-40B4-BE49-F238E27FC236}">
                  <a16:creationId xmlns:a16="http://schemas.microsoft.com/office/drawing/2014/main" id="{3BC0BA06-8C8E-1CA0-0A28-C3EC90392505}"/>
                </a:ext>
              </a:extLst>
            </p:cNvPr>
            <p:cNvCxnSpPr>
              <a:cxnSpLocks/>
              <a:stCxn id="614" idx="1"/>
              <a:endCxn id="665" idx="0"/>
            </p:cNvCxnSpPr>
            <p:nvPr/>
          </p:nvCxnSpPr>
          <p:spPr>
            <a:xfrm flipH="1">
              <a:off x="4880814" y="4175266"/>
              <a:ext cx="453873" cy="30796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5" name="Straight Arrow Connector 534">
              <a:extLst>
                <a:ext uri="{FF2B5EF4-FFF2-40B4-BE49-F238E27FC236}">
                  <a16:creationId xmlns:a16="http://schemas.microsoft.com/office/drawing/2014/main" id="{B2163774-BF54-16F7-607A-FC36BF972FF4}"/>
                </a:ext>
              </a:extLst>
            </p:cNvPr>
            <p:cNvCxnSpPr>
              <a:cxnSpLocks/>
            </p:cNvCxnSpPr>
            <p:nvPr/>
          </p:nvCxnSpPr>
          <p:spPr>
            <a:xfrm>
              <a:off x="2334117" y="4233018"/>
              <a:ext cx="259641" cy="2106391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6" name="Oval 535">
              <a:extLst>
                <a:ext uri="{FF2B5EF4-FFF2-40B4-BE49-F238E27FC236}">
                  <a16:creationId xmlns:a16="http://schemas.microsoft.com/office/drawing/2014/main" id="{008CAFD2-1790-5B6B-BCE9-ABCFFD9E4525}"/>
                </a:ext>
              </a:extLst>
            </p:cNvPr>
            <p:cNvSpPr/>
            <p:nvPr/>
          </p:nvSpPr>
          <p:spPr>
            <a:xfrm>
              <a:off x="2295989" y="4475719"/>
              <a:ext cx="129855" cy="1258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540" name="TextBox 539">
              <a:extLst>
                <a:ext uri="{FF2B5EF4-FFF2-40B4-BE49-F238E27FC236}">
                  <a16:creationId xmlns:a16="http://schemas.microsoft.com/office/drawing/2014/main" id="{32D94534-6A19-D4F2-1AF7-CDDA25D03018}"/>
                </a:ext>
              </a:extLst>
            </p:cNvPr>
            <p:cNvSpPr txBox="1"/>
            <p:nvPr/>
          </p:nvSpPr>
          <p:spPr>
            <a:xfrm>
              <a:off x="2047447" y="5015603"/>
              <a:ext cx="669647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---</a:t>
              </a:r>
            </a:p>
            <a:p>
              <a:pPr algn="r"/>
              <a:r>
                <a:rPr lang="en-US" sz="1200" b="1" dirty="0">
                  <a:solidFill>
                    <a:srgbClr val="FF0000"/>
                  </a:solidFill>
                </a:rPr>
                <a:t>--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</a:t>
              </a:r>
            </a:p>
            <a:p>
              <a:pPr algn="ctr"/>
              <a:r>
                <a:rPr lang="en-US" sz="1200" b="1" dirty="0">
                  <a:solidFill>
                    <a:srgbClr val="221AC0"/>
                  </a:solidFill>
                </a:rPr>
                <a:t>+++</a:t>
              </a:r>
            </a:p>
          </p:txBody>
        </p:sp>
        <p:sp>
          <p:nvSpPr>
            <p:cNvPr id="542" name="Right Arrow 541">
              <a:extLst>
                <a:ext uri="{FF2B5EF4-FFF2-40B4-BE49-F238E27FC236}">
                  <a16:creationId xmlns:a16="http://schemas.microsoft.com/office/drawing/2014/main" id="{1629E873-A32E-6596-63B4-F88D8A674AF2}"/>
                </a:ext>
              </a:extLst>
            </p:cNvPr>
            <p:cNvSpPr/>
            <p:nvPr/>
          </p:nvSpPr>
          <p:spPr>
            <a:xfrm>
              <a:off x="2434632" y="4778054"/>
              <a:ext cx="1382945" cy="160081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543" name="Right Arrow 542">
              <a:extLst>
                <a:ext uri="{FF2B5EF4-FFF2-40B4-BE49-F238E27FC236}">
                  <a16:creationId xmlns:a16="http://schemas.microsoft.com/office/drawing/2014/main" id="{C144AE67-BF5C-6159-1A81-3AD054CF6A5A}"/>
                </a:ext>
              </a:extLst>
            </p:cNvPr>
            <p:cNvSpPr/>
            <p:nvPr/>
          </p:nvSpPr>
          <p:spPr>
            <a:xfrm rot="10800000">
              <a:off x="1283501" y="4752133"/>
              <a:ext cx="1060627" cy="181898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575FC21-DC83-602B-99D5-CFB11A82D6A9}"/>
              </a:ext>
            </a:extLst>
          </p:cNvPr>
          <p:cNvSpPr txBox="1"/>
          <p:nvPr/>
        </p:nvSpPr>
        <p:spPr>
          <a:xfrm>
            <a:off x="8056950" y="1042850"/>
            <a:ext cx="3446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Signal spreading can be confined with isolating trenches</a:t>
            </a:r>
          </a:p>
        </p:txBody>
      </p:sp>
    </p:spTree>
    <p:extLst>
      <p:ext uri="{BB962C8B-B14F-4D97-AF65-F5344CB8AC3E}">
        <p14:creationId xmlns:p14="http://schemas.microsoft.com/office/powerpoint/2010/main" val="2791542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2A822-DB8E-6265-6DD6-E47F6B4A5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F87CA-968B-36AC-1C0D-B85C4B992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8941"/>
            <a:ext cx="10515600" cy="1021385"/>
          </a:xfrm>
        </p:spPr>
        <p:txBody>
          <a:bodyPr>
            <a:normAutofit/>
          </a:bodyPr>
          <a:lstStyle/>
          <a:p>
            <a:r>
              <a:rPr lang="en-CH" dirty="0"/>
              <a:t>Resistive LGADs in few words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33E25-4A5F-038E-37D5-5B81D3AF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0395-5E06-474E-8F53-DCC65BF53D0B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A6DD9ED-936D-8D55-DF3A-502077ACC30A}"/>
              </a:ext>
            </a:extLst>
          </p:cNvPr>
          <p:cNvGrpSpPr/>
          <p:nvPr/>
        </p:nvGrpSpPr>
        <p:grpSpPr>
          <a:xfrm>
            <a:off x="3299381" y="943451"/>
            <a:ext cx="8892619" cy="4665497"/>
            <a:chOff x="3864990" y="943451"/>
            <a:chExt cx="8327010" cy="42907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68860E3-B806-44B2-8C92-3CD3BF24A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379"/>
            <a:stretch>
              <a:fillRect/>
            </a:stretch>
          </p:blipFill>
          <p:spPr>
            <a:xfrm>
              <a:off x="3941190" y="943452"/>
              <a:ext cx="8250810" cy="429073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EF9AF79-B83C-8F74-2440-A3D66A8949A8}"/>
                </a:ext>
              </a:extLst>
            </p:cNvPr>
            <p:cNvSpPr/>
            <p:nvPr/>
          </p:nvSpPr>
          <p:spPr>
            <a:xfrm>
              <a:off x="3864990" y="943451"/>
              <a:ext cx="1875934" cy="1014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896B1B-0A1C-FB2E-47BF-70F19107A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80" y="1094182"/>
            <a:ext cx="9521857" cy="576381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>
                <a:solidFill>
                  <a:schemeClr val="accent2"/>
                </a:solidFill>
              </a:rPr>
              <a:t>What are they good for?</a:t>
            </a:r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b="1" dirty="0">
                <a:solidFill>
                  <a:schemeClr val="accent6">
                    <a:lumMod val="75000"/>
                  </a:schemeClr>
                </a:solidFill>
              </a:rPr>
              <a:t>Excellent spatial resolution with coarse granularity</a:t>
            </a:r>
          </a:p>
          <a:p>
            <a:pPr>
              <a:lnSpc>
                <a:spcPct val="110000"/>
              </a:lnSpc>
            </a:pPr>
            <a:r>
              <a:rPr lang="en-CH" b="1" dirty="0">
                <a:solidFill>
                  <a:schemeClr val="accent6">
                    <a:lumMod val="75000"/>
                  </a:schemeClr>
                </a:solidFill>
              </a:rPr>
              <a:t>Possibility to combine space and time resolution in a single detector, while mitigating power density</a:t>
            </a:r>
          </a:p>
          <a:p>
            <a:pPr>
              <a:lnSpc>
                <a:spcPct val="11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6606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7F4DA-2D93-CC5A-498E-49C669587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46EAD3D-6806-39A8-E6A3-DB82DB758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264" y="603460"/>
            <a:ext cx="5979736" cy="62545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19F2D-B785-6CCF-78C4-B5636FDDA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3106"/>
            <a:ext cx="10515600" cy="760917"/>
          </a:xfrm>
        </p:spPr>
        <p:txBody>
          <a:bodyPr>
            <a:normAutofit/>
          </a:bodyPr>
          <a:lstStyle/>
          <a:p>
            <a:r>
              <a:rPr lang="en-CH" dirty="0"/>
              <a:t>Resistive LGADs in few words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5FD4A6B-E703-F166-EBE8-FE7DBD0AB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976" y="961533"/>
            <a:ext cx="6080288" cy="561837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Many possibilities to configure geometry of readout electrodes and trenches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</a:t>
            </a:r>
            <a:r>
              <a:rPr lang="en-CH" dirty="0"/>
              <a:t>rade-off between resolution and two-hit separation, for a given granularity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 marL="0" indent="0">
              <a:lnSpc>
                <a:spcPct val="110000"/>
              </a:lnSpc>
              <a:buNone/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Ongoing submission @ FBK with many different structures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7F895-4651-8CBD-1CAE-EF41936C8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0395-5E06-474E-8F53-DCC65BF53D0B}" type="slidenum">
              <a:rPr lang="en-US" smtClean="0"/>
              <a:t>22</a:t>
            </a:fld>
            <a:endParaRPr lang="en-US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08464D2-8BAA-8EA8-434C-D45E934E9F06}"/>
              </a:ext>
            </a:extLst>
          </p:cNvPr>
          <p:cNvSpPr/>
          <p:nvPr/>
        </p:nvSpPr>
        <p:spPr>
          <a:xfrm>
            <a:off x="5137608" y="6082710"/>
            <a:ext cx="1074656" cy="20739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9FE5BF-E86A-8044-4122-E20D8C8FBEC3}"/>
              </a:ext>
            </a:extLst>
          </p:cNvPr>
          <p:cNvGrpSpPr/>
          <p:nvPr/>
        </p:nvGrpSpPr>
        <p:grpSpPr>
          <a:xfrm>
            <a:off x="3113610" y="2824640"/>
            <a:ext cx="2160000" cy="2160000"/>
            <a:chOff x="4860000" y="1260000"/>
            <a:chExt cx="2160000" cy="2160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9ECB8C2-C7B8-0934-DEBF-34C4677515CC}"/>
                </a:ext>
              </a:extLst>
            </p:cNvPr>
            <p:cNvSpPr/>
            <p:nvPr/>
          </p:nvSpPr>
          <p:spPr>
            <a:xfrm>
              <a:off x="5580000" y="1980000"/>
              <a:ext cx="720000" cy="720000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FF081D-ECAD-018D-FD83-E8027DBB77A4}"/>
                </a:ext>
              </a:extLst>
            </p:cNvPr>
            <p:cNvSpPr/>
            <p:nvPr/>
          </p:nvSpPr>
          <p:spPr>
            <a:xfrm>
              <a:off x="6300000" y="198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4AF5567-A2DF-E619-4940-7F43B8F8FAB9}"/>
                </a:ext>
              </a:extLst>
            </p:cNvPr>
            <p:cNvSpPr/>
            <p:nvPr/>
          </p:nvSpPr>
          <p:spPr>
            <a:xfrm>
              <a:off x="5580000" y="126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30BD3F9-2609-8315-2FD2-685F151857A6}"/>
                </a:ext>
              </a:extLst>
            </p:cNvPr>
            <p:cNvSpPr/>
            <p:nvPr/>
          </p:nvSpPr>
          <p:spPr>
            <a:xfrm>
              <a:off x="4860000" y="198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2C978EE-E4CE-5B34-A4BE-9AE25053B28C}"/>
                </a:ext>
              </a:extLst>
            </p:cNvPr>
            <p:cNvSpPr/>
            <p:nvPr/>
          </p:nvSpPr>
          <p:spPr>
            <a:xfrm>
              <a:off x="6084000" y="212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3A586B3-6ED6-3D9A-38F9-0035F5054DCA}"/>
                </a:ext>
              </a:extLst>
            </p:cNvPr>
            <p:cNvSpPr/>
            <p:nvPr/>
          </p:nvSpPr>
          <p:spPr>
            <a:xfrm>
              <a:off x="4860000" y="126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CD855A4-9B59-297F-C690-9199B80A764D}"/>
                </a:ext>
              </a:extLst>
            </p:cNvPr>
            <p:cNvSpPr/>
            <p:nvPr/>
          </p:nvSpPr>
          <p:spPr>
            <a:xfrm>
              <a:off x="4860000" y="270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E68AD70-DD21-1B34-7AC7-1DF5491AF827}"/>
                </a:ext>
              </a:extLst>
            </p:cNvPr>
            <p:cNvSpPr/>
            <p:nvPr/>
          </p:nvSpPr>
          <p:spPr>
            <a:xfrm>
              <a:off x="5580000" y="270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F5A2AAF-E9BF-4452-0E4A-6A8E4DF3DC39}"/>
                </a:ext>
              </a:extLst>
            </p:cNvPr>
            <p:cNvSpPr/>
            <p:nvPr/>
          </p:nvSpPr>
          <p:spPr>
            <a:xfrm>
              <a:off x="6300000" y="270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8BCC7A-9E35-5734-1F60-786328478CE2}"/>
                </a:ext>
              </a:extLst>
            </p:cNvPr>
            <p:cNvSpPr/>
            <p:nvPr/>
          </p:nvSpPr>
          <p:spPr>
            <a:xfrm>
              <a:off x="6300000" y="1260000"/>
              <a:ext cx="720000" cy="72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A3FBDAB-64EF-C29A-9B76-F6EBB5514701}"/>
                </a:ext>
              </a:extLst>
            </p:cNvPr>
            <p:cNvSpPr/>
            <p:nvPr/>
          </p:nvSpPr>
          <p:spPr>
            <a:xfrm>
              <a:off x="5724000" y="212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BFD9F3B-26DA-62F9-8830-98D281CDA902}"/>
                </a:ext>
              </a:extLst>
            </p:cNvPr>
            <p:cNvSpPr/>
            <p:nvPr/>
          </p:nvSpPr>
          <p:spPr>
            <a:xfrm>
              <a:off x="5724000" y="248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35A5787-C400-40D1-E09B-55A8BF1CAD2A}"/>
                </a:ext>
              </a:extLst>
            </p:cNvPr>
            <p:cNvSpPr/>
            <p:nvPr/>
          </p:nvSpPr>
          <p:spPr>
            <a:xfrm>
              <a:off x="6084000" y="248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79619C4-4158-2C24-04AD-E7069EEDFF0E}"/>
                </a:ext>
              </a:extLst>
            </p:cNvPr>
            <p:cNvSpPr/>
            <p:nvPr/>
          </p:nvSpPr>
          <p:spPr>
            <a:xfrm>
              <a:off x="5364000" y="211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A74CC95-8091-A268-3E31-5BAAA6032641}"/>
                </a:ext>
              </a:extLst>
            </p:cNvPr>
            <p:cNvSpPr/>
            <p:nvPr/>
          </p:nvSpPr>
          <p:spPr>
            <a:xfrm>
              <a:off x="5004000" y="211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DB79C42-B422-7280-55A3-2F170EFB7ED4}"/>
                </a:ext>
              </a:extLst>
            </p:cNvPr>
            <p:cNvSpPr/>
            <p:nvPr/>
          </p:nvSpPr>
          <p:spPr>
            <a:xfrm>
              <a:off x="5004000" y="247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1E7232B-33D9-60C3-B7E7-0422EF3E7E24}"/>
                </a:ext>
              </a:extLst>
            </p:cNvPr>
            <p:cNvSpPr/>
            <p:nvPr/>
          </p:nvSpPr>
          <p:spPr>
            <a:xfrm>
              <a:off x="5364000" y="247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7B66DA1-D283-BDFF-2307-2BB40AD903AC}"/>
                </a:ext>
              </a:extLst>
            </p:cNvPr>
            <p:cNvSpPr/>
            <p:nvPr/>
          </p:nvSpPr>
          <p:spPr>
            <a:xfrm>
              <a:off x="6798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294A683-982F-D32B-A51D-46E5D64CB97E}"/>
                </a:ext>
              </a:extLst>
            </p:cNvPr>
            <p:cNvSpPr/>
            <p:nvPr/>
          </p:nvSpPr>
          <p:spPr>
            <a:xfrm>
              <a:off x="6438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BC24360-E784-613F-BCF2-68547E446409}"/>
                </a:ext>
              </a:extLst>
            </p:cNvPr>
            <p:cNvSpPr/>
            <p:nvPr/>
          </p:nvSpPr>
          <p:spPr>
            <a:xfrm>
              <a:off x="6438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0EBC157-4998-2468-5307-445ACF4703B2}"/>
                </a:ext>
              </a:extLst>
            </p:cNvPr>
            <p:cNvSpPr/>
            <p:nvPr/>
          </p:nvSpPr>
          <p:spPr>
            <a:xfrm>
              <a:off x="6798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F637397-3818-9593-6737-851EB858A9BD}"/>
                </a:ext>
              </a:extLst>
            </p:cNvPr>
            <p:cNvSpPr/>
            <p:nvPr/>
          </p:nvSpPr>
          <p:spPr>
            <a:xfrm>
              <a:off x="608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D2436DD-446E-BCAB-75F1-FEE2D9E615B4}"/>
                </a:ext>
              </a:extLst>
            </p:cNvPr>
            <p:cNvSpPr/>
            <p:nvPr/>
          </p:nvSpPr>
          <p:spPr>
            <a:xfrm>
              <a:off x="572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C1BD367-6065-46CC-855E-14BE32E768B7}"/>
                </a:ext>
              </a:extLst>
            </p:cNvPr>
            <p:cNvSpPr/>
            <p:nvPr/>
          </p:nvSpPr>
          <p:spPr>
            <a:xfrm>
              <a:off x="572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9E16A44-9D06-D17D-8288-F69379E05687}"/>
                </a:ext>
              </a:extLst>
            </p:cNvPr>
            <p:cNvSpPr/>
            <p:nvPr/>
          </p:nvSpPr>
          <p:spPr>
            <a:xfrm>
              <a:off x="608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1299BA4-70B2-8C93-B1C2-14EDD3CE53CB}"/>
                </a:ext>
              </a:extLst>
            </p:cNvPr>
            <p:cNvSpPr/>
            <p:nvPr/>
          </p:nvSpPr>
          <p:spPr>
            <a:xfrm>
              <a:off x="6798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B74B3C6-F378-92D2-9C75-FA3E3525398D}"/>
                </a:ext>
              </a:extLst>
            </p:cNvPr>
            <p:cNvSpPr/>
            <p:nvPr/>
          </p:nvSpPr>
          <p:spPr>
            <a:xfrm>
              <a:off x="6438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81BB9EE-9A7D-EA29-0C84-D8403BB56066}"/>
                </a:ext>
              </a:extLst>
            </p:cNvPr>
            <p:cNvSpPr/>
            <p:nvPr/>
          </p:nvSpPr>
          <p:spPr>
            <a:xfrm>
              <a:off x="6438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71A5551-5B44-3DC6-98A4-2470E17CC6D0}"/>
                </a:ext>
              </a:extLst>
            </p:cNvPr>
            <p:cNvSpPr/>
            <p:nvPr/>
          </p:nvSpPr>
          <p:spPr>
            <a:xfrm>
              <a:off x="6798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9267361-0810-55BD-B6BC-50E94E5864A5}"/>
                </a:ext>
              </a:extLst>
            </p:cNvPr>
            <p:cNvSpPr/>
            <p:nvPr/>
          </p:nvSpPr>
          <p:spPr>
            <a:xfrm>
              <a:off x="5364000" y="139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FEEFD36-0A8A-3C55-C71F-971A0E76995D}"/>
                </a:ext>
              </a:extLst>
            </p:cNvPr>
            <p:cNvSpPr/>
            <p:nvPr/>
          </p:nvSpPr>
          <p:spPr>
            <a:xfrm>
              <a:off x="5004000" y="139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B00B707-66C1-2069-45B8-A3E615E9C2F2}"/>
                </a:ext>
              </a:extLst>
            </p:cNvPr>
            <p:cNvSpPr/>
            <p:nvPr/>
          </p:nvSpPr>
          <p:spPr>
            <a:xfrm>
              <a:off x="5004000" y="175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A0CBB2A-CE06-FC68-E980-31DFC6B4E73B}"/>
                </a:ext>
              </a:extLst>
            </p:cNvPr>
            <p:cNvSpPr/>
            <p:nvPr/>
          </p:nvSpPr>
          <p:spPr>
            <a:xfrm>
              <a:off x="5364000" y="175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2E317A1-91F1-7E4E-770C-4940B42663DB}"/>
                </a:ext>
              </a:extLst>
            </p:cNvPr>
            <p:cNvSpPr/>
            <p:nvPr/>
          </p:nvSpPr>
          <p:spPr>
            <a:xfrm>
              <a:off x="5364000" y="283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C77F1A1-EEE5-B499-A3FF-9902D089AFCB}"/>
                </a:ext>
              </a:extLst>
            </p:cNvPr>
            <p:cNvSpPr/>
            <p:nvPr/>
          </p:nvSpPr>
          <p:spPr>
            <a:xfrm>
              <a:off x="5004000" y="283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3932B20-94F4-CC55-BF72-CEA917762A04}"/>
                </a:ext>
              </a:extLst>
            </p:cNvPr>
            <p:cNvSpPr/>
            <p:nvPr/>
          </p:nvSpPr>
          <p:spPr>
            <a:xfrm>
              <a:off x="5004000" y="319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B6BF7CA-85BE-5F3D-F9E5-93EF78666CE0}"/>
                </a:ext>
              </a:extLst>
            </p:cNvPr>
            <p:cNvSpPr/>
            <p:nvPr/>
          </p:nvSpPr>
          <p:spPr>
            <a:xfrm>
              <a:off x="5364000" y="319544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46AAA74-EB43-621A-B1E9-582D0FD2267D}"/>
                </a:ext>
              </a:extLst>
            </p:cNvPr>
            <p:cNvSpPr/>
            <p:nvPr/>
          </p:nvSpPr>
          <p:spPr>
            <a:xfrm>
              <a:off x="608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50F8108-46AB-FDC8-DC67-281640F6E910}"/>
                </a:ext>
              </a:extLst>
            </p:cNvPr>
            <p:cNvSpPr/>
            <p:nvPr/>
          </p:nvSpPr>
          <p:spPr>
            <a:xfrm>
              <a:off x="572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37B1E52-88E6-D852-2845-AB0230F87AAA}"/>
                </a:ext>
              </a:extLst>
            </p:cNvPr>
            <p:cNvSpPr/>
            <p:nvPr/>
          </p:nvSpPr>
          <p:spPr>
            <a:xfrm>
              <a:off x="572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E952066-24F6-858A-7B31-D0B2E81F6C50}"/>
                </a:ext>
              </a:extLst>
            </p:cNvPr>
            <p:cNvSpPr/>
            <p:nvPr/>
          </p:nvSpPr>
          <p:spPr>
            <a:xfrm>
              <a:off x="608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9EB0CA4-2AF7-BEB5-3440-320DFF35F38D}"/>
                </a:ext>
              </a:extLst>
            </p:cNvPr>
            <p:cNvSpPr/>
            <p:nvPr/>
          </p:nvSpPr>
          <p:spPr>
            <a:xfrm>
              <a:off x="6798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3D1D514-EA35-548E-C725-2CFEE2FF73BA}"/>
                </a:ext>
              </a:extLst>
            </p:cNvPr>
            <p:cNvSpPr/>
            <p:nvPr/>
          </p:nvSpPr>
          <p:spPr>
            <a:xfrm>
              <a:off x="6438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378816-5669-964A-15A7-6D6FC77878AA}"/>
                </a:ext>
              </a:extLst>
            </p:cNvPr>
            <p:cNvSpPr/>
            <p:nvPr/>
          </p:nvSpPr>
          <p:spPr>
            <a:xfrm>
              <a:off x="6438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63F72D9-4772-AF0F-9A0F-9C9B41645A1F}"/>
                </a:ext>
              </a:extLst>
            </p:cNvPr>
            <p:cNvSpPr/>
            <p:nvPr/>
          </p:nvSpPr>
          <p:spPr>
            <a:xfrm>
              <a:off x="6798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D86404F-8A04-19B2-B310-F26E0D6553A9}"/>
              </a:ext>
            </a:extLst>
          </p:cNvPr>
          <p:cNvGrpSpPr/>
          <p:nvPr/>
        </p:nvGrpSpPr>
        <p:grpSpPr>
          <a:xfrm>
            <a:off x="684000" y="2968640"/>
            <a:ext cx="1872000" cy="1873792"/>
            <a:chOff x="684000" y="1404000"/>
            <a:chExt cx="1872000" cy="1873792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E38501-DADB-B253-1293-80192044F26B}"/>
                </a:ext>
              </a:extLst>
            </p:cNvPr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477ADB4-33FD-024D-5E7E-BCCCD4E26617}"/>
                </a:ext>
              </a:extLst>
            </p:cNvPr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56A36F1-5579-AFC6-43AC-9B0EB2971ADA}"/>
                </a:ext>
              </a:extLst>
            </p:cNvPr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B12C94D-51DC-1FEC-DFB9-4E5530CBB98E}"/>
                </a:ext>
              </a:extLst>
            </p:cNvPr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5C02B0B1-BE0A-19C1-F58E-2106FEF7490C}"/>
                </a:ext>
              </a:extLst>
            </p:cNvPr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15EB1FCF-F410-4A14-1BC1-2E6A9A38954C}"/>
                </a:ext>
              </a:extLst>
            </p:cNvPr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70A9BD1A-738F-5DD8-8AE9-03614B1BCB44}"/>
                </a:ext>
              </a:extLst>
            </p:cNvPr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607E10CE-069F-9F5C-DC31-F8BB7E8B1F3A}"/>
                </a:ext>
              </a:extLst>
            </p:cNvPr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21DEFA16-74D1-3966-DEF9-CCDCDA14F37D}"/>
                </a:ext>
              </a:extLst>
            </p:cNvPr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2DF34033-C797-642F-8406-36F4C2569A1C}"/>
                </a:ext>
              </a:extLst>
            </p:cNvPr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BE8A483D-5219-C3AA-527C-DBD35D1F5171}"/>
                </a:ext>
              </a:extLst>
            </p:cNvPr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EEB4D869-974C-E37D-D03A-E1998485761F}"/>
                </a:ext>
              </a:extLst>
            </p:cNvPr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C1052A84-A9E3-1272-F1AF-3BD0171B72C0}"/>
                </a:ext>
              </a:extLst>
            </p:cNvPr>
            <p:cNvSpPr/>
            <p:nvPr/>
          </p:nvSpPr>
          <p:spPr>
            <a:xfrm>
              <a:off x="1764000" y="212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D0E64972-F41D-27A4-A359-5DFCBC3690A5}"/>
                </a:ext>
              </a:extLst>
            </p:cNvPr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0BF0F9F2-3EC8-1CED-EDE5-186BEEB06C20}"/>
                </a:ext>
              </a:extLst>
            </p:cNvPr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58D668EC-E1A2-8A2C-D6D9-22B5FA7C0C42}"/>
                </a:ext>
              </a:extLst>
            </p:cNvPr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437197C8-9285-33F4-EC51-90279B56AE15}"/>
                </a:ext>
              </a:extLst>
            </p:cNvPr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3FF23C15-8390-3A81-44A2-DD2CB1590CB7}"/>
                </a:ext>
              </a:extLst>
            </p:cNvPr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187AA8FE-9F40-2BD4-9291-E5A7BAD94E5B}"/>
                </a:ext>
              </a:extLst>
            </p:cNvPr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A0111E22-DD3C-CCB3-CEE1-7A77A0728296}"/>
                </a:ext>
              </a:extLst>
            </p:cNvPr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C5BE9185-A39A-1C3F-DBAC-AE17BC0F74B9}"/>
                </a:ext>
              </a:extLst>
            </p:cNvPr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7BAFBB4F-B9B8-9DB6-BDC5-25CE6312B80D}"/>
                </a:ext>
              </a:extLst>
            </p:cNvPr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6A4B5522-42DB-FDD6-947E-8E8A00587024}"/>
                </a:ext>
              </a:extLst>
            </p:cNvPr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4B041D0B-A4FC-AFF4-4D03-2D77EBC80C72}"/>
                </a:ext>
              </a:extLst>
            </p:cNvPr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2A864152-7F56-E584-CB37-7C64CAA05C18}"/>
                </a:ext>
              </a:extLst>
            </p:cNvPr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AA4BA421-2C20-3185-FCEA-B9672B2A0DD2}"/>
                </a:ext>
              </a:extLst>
            </p:cNvPr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7D45BBFB-02F7-3F1B-10EC-62D02206BE11}"/>
                </a:ext>
              </a:extLst>
            </p:cNvPr>
            <p:cNvSpPr/>
            <p:nvPr/>
          </p:nvSpPr>
          <p:spPr>
            <a:xfrm>
              <a:off x="1404000" y="212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225E7CDE-5452-E3B4-D2DB-BFA963D3779E}"/>
                </a:ext>
              </a:extLst>
            </p:cNvPr>
            <p:cNvSpPr/>
            <p:nvPr/>
          </p:nvSpPr>
          <p:spPr>
            <a:xfrm>
              <a:off x="1404000" y="248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E41AD4EB-9508-CB0F-0771-448A9552E864}"/>
                </a:ext>
              </a:extLst>
            </p:cNvPr>
            <p:cNvSpPr/>
            <p:nvPr/>
          </p:nvSpPr>
          <p:spPr>
            <a:xfrm>
              <a:off x="1764000" y="2484000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EA628541-1E43-7EB5-A036-062F15487742}"/>
                </a:ext>
              </a:extLst>
            </p:cNvPr>
            <p:cNvSpPr/>
            <p:nvPr/>
          </p:nvSpPr>
          <p:spPr>
            <a:xfrm>
              <a:off x="2484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608165B2-2E68-02F4-CDA5-F3793CB4A019}"/>
                </a:ext>
              </a:extLst>
            </p:cNvPr>
            <p:cNvSpPr/>
            <p:nvPr/>
          </p:nvSpPr>
          <p:spPr>
            <a:xfrm>
              <a:off x="2124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6A8B8E2D-6941-77F0-FA45-A47C9FDECE0B}"/>
                </a:ext>
              </a:extLst>
            </p:cNvPr>
            <p:cNvSpPr/>
            <p:nvPr/>
          </p:nvSpPr>
          <p:spPr>
            <a:xfrm>
              <a:off x="2124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6" name="Oval 475">
              <a:extLst>
                <a:ext uri="{FF2B5EF4-FFF2-40B4-BE49-F238E27FC236}">
                  <a16:creationId xmlns:a16="http://schemas.microsoft.com/office/drawing/2014/main" id="{A629A6CD-2F64-B52D-00F3-A7D017A286E9}"/>
                </a:ext>
              </a:extLst>
            </p:cNvPr>
            <p:cNvSpPr/>
            <p:nvPr/>
          </p:nvSpPr>
          <p:spPr>
            <a:xfrm>
              <a:off x="2484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FFA1F9DF-B0ED-575E-C6C0-E7F407860569}"/>
                </a:ext>
              </a:extLst>
            </p:cNvPr>
            <p:cNvSpPr/>
            <p:nvPr/>
          </p:nvSpPr>
          <p:spPr>
            <a:xfrm>
              <a:off x="212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8" name="Oval 477">
              <a:extLst>
                <a:ext uri="{FF2B5EF4-FFF2-40B4-BE49-F238E27FC236}">
                  <a16:creationId xmlns:a16="http://schemas.microsoft.com/office/drawing/2014/main" id="{8BD87C0B-2C01-6290-EC34-55B47FAC5649}"/>
                </a:ext>
              </a:extLst>
            </p:cNvPr>
            <p:cNvSpPr/>
            <p:nvPr/>
          </p:nvSpPr>
          <p:spPr>
            <a:xfrm>
              <a:off x="176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A9AEDF14-8C01-1918-8C19-8C16008A0E6E}"/>
                </a:ext>
              </a:extLst>
            </p:cNvPr>
            <p:cNvSpPr/>
            <p:nvPr/>
          </p:nvSpPr>
          <p:spPr>
            <a:xfrm>
              <a:off x="176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44B93906-EEB2-42A7-BDA9-F76E6873BC0D}"/>
                </a:ext>
              </a:extLst>
            </p:cNvPr>
            <p:cNvSpPr/>
            <p:nvPr/>
          </p:nvSpPr>
          <p:spPr>
            <a:xfrm>
              <a:off x="212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5B48B278-0090-B203-2211-55BBA0AE0752}"/>
                </a:ext>
              </a:extLst>
            </p:cNvPr>
            <p:cNvSpPr/>
            <p:nvPr/>
          </p:nvSpPr>
          <p:spPr>
            <a:xfrm>
              <a:off x="248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188BEDB9-7881-BE2E-1D27-345E2887B42C}"/>
                </a:ext>
              </a:extLst>
            </p:cNvPr>
            <p:cNvSpPr/>
            <p:nvPr/>
          </p:nvSpPr>
          <p:spPr>
            <a:xfrm>
              <a:off x="248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3" name="Oval 482">
              <a:extLst>
                <a:ext uri="{FF2B5EF4-FFF2-40B4-BE49-F238E27FC236}">
                  <a16:creationId xmlns:a16="http://schemas.microsoft.com/office/drawing/2014/main" id="{62155286-467D-2ECC-2C9D-A37BC7112E2C}"/>
                </a:ext>
              </a:extLst>
            </p:cNvPr>
            <p:cNvSpPr/>
            <p:nvPr/>
          </p:nvSpPr>
          <p:spPr>
            <a:xfrm>
              <a:off x="212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90D0DDBE-3DC4-7B59-E4F2-76F53C0E9570}"/>
                </a:ext>
              </a:extLst>
            </p:cNvPr>
            <p:cNvSpPr/>
            <p:nvPr/>
          </p:nvSpPr>
          <p:spPr>
            <a:xfrm>
              <a:off x="176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A311C324-6722-A6D4-31D8-38217E1BEB68}"/>
                </a:ext>
              </a:extLst>
            </p:cNvPr>
            <p:cNvSpPr/>
            <p:nvPr/>
          </p:nvSpPr>
          <p:spPr>
            <a:xfrm>
              <a:off x="176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927F1A11-4350-66A9-6269-0C21F2FCB3E2}"/>
                </a:ext>
              </a:extLst>
            </p:cNvPr>
            <p:cNvSpPr/>
            <p:nvPr/>
          </p:nvSpPr>
          <p:spPr>
            <a:xfrm>
              <a:off x="212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7" name="Oval 486">
              <a:extLst>
                <a:ext uri="{FF2B5EF4-FFF2-40B4-BE49-F238E27FC236}">
                  <a16:creationId xmlns:a16="http://schemas.microsoft.com/office/drawing/2014/main" id="{176E9FF3-B2AB-690D-F486-8F30359CF969}"/>
                </a:ext>
              </a:extLst>
            </p:cNvPr>
            <p:cNvSpPr/>
            <p:nvPr/>
          </p:nvSpPr>
          <p:spPr>
            <a:xfrm>
              <a:off x="140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8" name="Oval 487">
              <a:extLst>
                <a:ext uri="{FF2B5EF4-FFF2-40B4-BE49-F238E27FC236}">
                  <a16:creationId xmlns:a16="http://schemas.microsoft.com/office/drawing/2014/main" id="{6B46344B-A557-03C3-4714-0BBCA935F5B0}"/>
                </a:ext>
              </a:extLst>
            </p:cNvPr>
            <p:cNvSpPr/>
            <p:nvPr/>
          </p:nvSpPr>
          <p:spPr>
            <a:xfrm>
              <a:off x="104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9" name="Oval 488">
              <a:extLst>
                <a:ext uri="{FF2B5EF4-FFF2-40B4-BE49-F238E27FC236}">
                  <a16:creationId xmlns:a16="http://schemas.microsoft.com/office/drawing/2014/main" id="{343711FE-9046-24EC-7C87-F280A57C37B5}"/>
                </a:ext>
              </a:extLst>
            </p:cNvPr>
            <p:cNvSpPr/>
            <p:nvPr/>
          </p:nvSpPr>
          <p:spPr>
            <a:xfrm>
              <a:off x="104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1" name="Oval 490">
              <a:extLst>
                <a:ext uri="{FF2B5EF4-FFF2-40B4-BE49-F238E27FC236}">
                  <a16:creationId xmlns:a16="http://schemas.microsoft.com/office/drawing/2014/main" id="{972F1598-7CA2-A3BB-653C-A51E5D920730}"/>
                </a:ext>
              </a:extLst>
            </p:cNvPr>
            <p:cNvSpPr/>
            <p:nvPr/>
          </p:nvSpPr>
          <p:spPr>
            <a:xfrm>
              <a:off x="140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2" name="Oval 491">
              <a:extLst>
                <a:ext uri="{FF2B5EF4-FFF2-40B4-BE49-F238E27FC236}">
                  <a16:creationId xmlns:a16="http://schemas.microsoft.com/office/drawing/2014/main" id="{BE4D71C9-9F56-AC69-327C-A4DA9C5372BA}"/>
                </a:ext>
              </a:extLst>
            </p:cNvPr>
            <p:cNvSpPr/>
            <p:nvPr/>
          </p:nvSpPr>
          <p:spPr>
            <a:xfrm>
              <a:off x="2484000" y="2845792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52FAE08B-41DA-946B-FFE2-C7F4E9CD7093}"/>
                </a:ext>
              </a:extLst>
            </p:cNvPr>
            <p:cNvSpPr/>
            <p:nvPr/>
          </p:nvSpPr>
          <p:spPr>
            <a:xfrm>
              <a:off x="2484000" y="3205792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9361890C-8BD3-8D1B-4DEE-8EA5FDCAB3FB}"/>
                </a:ext>
              </a:extLst>
            </p:cNvPr>
            <p:cNvSpPr/>
            <p:nvPr/>
          </p:nvSpPr>
          <p:spPr>
            <a:xfrm>
              <a:off x="1044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4DA2EB85-B00E-94FF-3F3E-62DF552B5616}"/>
                </a:ext>
              </a:extLst>
            </p:cNvPr>
            <p:cNvSpPr/>
            <p:nvPr/>
          </p:nvSpPr>
          <p:spPr>
            <a:xfrm>
              <a:off x="684000" y="212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F16F23BB-0BCE-4900-329A-74E43C7E31F0}"/>
                </a:ext>
              </a:extLst>
            </p:cNvPr>
            <p:cNvSpPr/>
            <p:nvPr/>
          </p:nvSpPr>
          <p:spPr>
            <a:xfrm>
              <a:off x="684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9" name="Oval 498">
              <a:extLst>
                <a:ext uri="{FF2B5EF4-FFF2-40B4-BE49-F238E27FC236}">
                  <a16:creationId xmlns:a16="http://schemas.microsoft.com/office/drawing/2014/main" id="{33DEEFD1-98B9-DB71-E8F5-3B08E57A312C}"/>
                </a:ext>
              </a:extLst>
            </p:cNvPr>
            <p:cNvSpPr/>
            <p:nvPr/>
          </p:nvSpPr>
          <p:spPr>
            <a:xfrm>
              <a:off x="1044000" y="248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0" name="Oval 499">
              <a:extLst>
                <a:ext uri="{FF2B5EF4-FFF2-40B4-BE49-F238E27FC236}">
                  <a16:creationId xmlns:a16="http://schemas.microsoft.com/office/drawing/2014/main" id="{6B5FDCB4-55E4-F6AF-3913-915749D3B3B0}"/>
                </a:ext>
              </a:extLst>
            </p:cNvPr>
            <p:cNvSpPr/>
            <p:nvPr/>
          </p:nvSpPr>
          <p:spPr>
            <a:xfrm>
              <a:off x="140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1" name="Oval 500">
              <a:extLst>
                <a:ext uri="{FF2B5EF4-FFF2-40B4-BE49-F238E27FC236}">
                  <a16:creationId xmlns:a16="http://schemas.microsoft.com/office/drawing/2014/main" id="{6D8E7629-4F5F-8A93-0FF6-AF2108FC1493}"/>
                </a:ext>
              </a:extLst>
            </p:cNvPr>
            <p:cNvSpPr/>
            <p:nvPr/>
          </p:nvSpPr>
          <p:spPr>
            <a:xfrm>
              <a:off x="104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C581E653-41DC-6372-EB7D-C65BF9381102}"/>
                </a:ext>
              </a:extLst>
            </p:cNvPr>
            <p:cNvSpPr/>
            <p:nvPr/>
          </p:nvSpPr>
          <p:spPr>
            <a:xfrm>
              <a:off x="104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073D7787-279C-CB3A-7BC8-8EA32E3E0148}"/>
                </a:ext>
              </a:extLst>
            </p:cNvPr>
            <p:cNvSpPr/>
            <p:nvPr/>
          </p:nvSpPr>
          <p:spPr>
            <a:xfrm>
              <a:off x="140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D20907F3-067B-A1FA-167D-2BE010FE09BD}"/>
                </a:ext>
              </a:extLst>
            </p:cNvPr>
            <p:cNvSpPr/>
            <p:nvPr/>
          </p:nvSpPr>
          <p:spPr>
            <a:xfrm>
              <a:off x="684000" y="14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5" name="Oval 504">
              <a:extLst>
                <a:ext uri="{FF2B5EF4-FFF2-40B4-BE49-F238E27FC236}">
                  <a16:creationId xmlns:a16="http://schemas.microsoft.com/office/drawing/2014/main" id="{6763866B-E89A-7D5E-C12F-11C86416DE50}"/>
                </a:ext>
              </a:extLst>
            </p:cNvPr>
            <p:cNvSpPr/>
            <p:nvPr/>
          </p:nvSpPr>
          <p:spPr>
            <a:xfrm>
              <a:off x="684000" y="176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AD724F35-0282-8198-AA27-9D1690B65C10}"/>
                </a:ext>
              </a:extLst>
            </p:cNvPr>
            <p:cNvSpPr/>
            <p:nvPr/>
          </p:nvSpPr>
          <p:spPr>
            <a:xfrm>
              <a:off x="684000" y="284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7" name="Oval 506">
              <a:extLst>
                <a:ext uri="{FF2B5EF4-FFF2-40B4-BE49-F238E27FC236}">
                  <a16:creationId xmlns:a16="http://schemas.microsoft.com/office/drawing/2014/main" id="{13FE2256-F04D-6544-AF26-0333954B3AF9}"/>
                </a:ext>
              </a:extLst>
            </p:cNvPr>
            <p:cNvSpPr/>
            <p:nvPr/>
          </p:nvSpPr>
          <p:spPr>
            <a:xfrm>
              <a:off x="684000" y="3204000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026620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3ED76-2818-9E68-C654-597540B19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3C80-C010-9CCC-6ABF-467C7B242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Technologies for silicon wrapper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6C88B-8632-1118-0B4A-A1211D76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23</a:t>
            </a:fld>
            <a:endParaRPr lang="en-CH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24C18B7-265F-8D0E-9450-2C99D85F13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022306"/>
              </p:ext>
            </p:extLst>
          </p:nvPr>
        </p:nvGraphicFramePr>
        <p:xfrm>
          <a:off x="300476" y="1945640"/>
          <a:ext cx="8128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3503908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55539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2065559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4576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Microstrips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MAPS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RSDs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5767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Power density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Lowest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Medium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Highest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55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Tracking performance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Modest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High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Good (trade off with power)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403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Maturity of t</a:t>
                      </a:r>
                      <a:r>
                        <a:rPr lang="en-GB" dirty="0"/>
                        <a:t>he</a:t>
                      </a:r>
                      <a:r>
                        <a:rPr lang="en-CH" dirty="0"/>
                        <a:t> technology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Proven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Proven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R&amp;D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341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Complication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Medium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Lowest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Highest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535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Timing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NO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NO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YES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28296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DC72AC0-D43D-F465-7DA5-17580BC38C20}"/>
              </a:ext>
            </a:extLst>
          </p:cNvPr>
          <p:cNvSpPr txBox="1"/>
          <p:nvPr/>
        </p:nvSpPr>
        <p:spPr>
          <a:xfrm>
            <a:off x="2070100" y="5772150"/>
            <a:ext cx="558358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H" b="1" dirty="0"/>
              <a:t>Bottom line: how much do we care about timing?</a:t>
            </a:r>
          </a:p>
        </p:txBody>
      </p:sp>
    </p:spTree>
    <p:extLst>
      <p:ext uri="{BB962C8B-B14F-4D97-AF65-F5344CB8AC3E}">
        <p14:creationId xmlns:p14="http://schemas.microsoft.com/office/powerpoint/2010/main" val="93278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3E646-BB5E-75B0-AB8C-8899C64BA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B0BA1E-DEC8-8976-648C-9D67DBD688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453087"/>
            <a:ext cx="7772400" cy="2404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2E8213-25AB-7EEA-93AB-BB9CBF3EB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40440" cy="1325563"/>
          </a:xfrm>
        </p:spPr>
        <p:txBody>
          <a:bodyPr>
            <a:normAutofit/>
          </a:bodyPr>
          <a:lstStyle/>
          <a:p>
            <a:r>
              <a:rPr lang="en-CH" sz="3600" dirty="0"/>
              <a:t>Moving away from the IP: electromagnetic calorimetry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03997-5FFA-A74E-073A-B89CC6D17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40440" cy="1857374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CH" dirty="0"/>
              <a:t>The GRAiNITA concept – try to achieve:</a:t>
            </a:r>
          </a:p>
          <a:p>
            <a:r>
              <a:rPr lang="en-CH" dirty="0"/>
              <a:t>Excellent energy resolution – similar to a homogenous crystal calorimeter</a:t>
            </a:r>
          </a:p>
          <a:p>
            <a:r>
              <a:rPr lang="en-CH" dirty="0"/>
              <a:t>Significantly higher transverse granularity</a:t>
            </a:r>
          </a:p>
          <a:p>
            <a:r>
              <a:rPr lang="en-CH" dirty="0"/>
              <a:t>Significantly </a:t>
            </a:r>
            <a:r>
              <a:rPr lang="en-CH"/>
              <a:t>lower cost!</a:t>
            </a:r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69013-AE76-2AB1-F9A1-2D9E6580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B0D4D2-856F-E655-553A-C5EA6F918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00" y="4437380"/>
            <a:ext cx="3159760" cy="236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13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4BB17-2A4F-B051-4FB5-DE521215C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22529-A923-6B96-8819-C4A63344E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60" y="-124388"/>
            <a:ext cx="11140440" cy="1325563"/>
          </a:xfrm>
        </p:spPr>
        <p:txBody>
          <a:bodyPr>
            <a:normAutofit/>
          </a:bodyPr>
          <a:lstStyle/>
          <a:p>
            <a:r>
              <a:rPr lang="en-CH" sz="3600" dirty="0"/>
              <a:t>GRAiNITA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183B1-35E4-8AC5-A78C-EE3F07339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5479"/>
            <a:ext cx="6883400" cy="236087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Small prototype built with </a:t>
            </a:r>
            <a:r>
              <a:rPr lang="en-GB" dirty="0"/>
              <a:t>ZnWO</a:t>
            </a:r>
            <a:r>
              <a:rPr lang="en-GB" baseline="-25000" dirty="0"/>
              <a:t>4</a:t>
            </a:r>
            <a:r>
              <a:rPr lang="en-GB" dirty="0"/>
              <a:t> grains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CH" dirty="0"/>
              <a:t>Other materials can be studied</a:t>
            </a:r>
          </a:p>
          <a:p>
            <a:pPr>
              <a:lnSpc>
                <a:spcPct val="110000"/>
              </a:lnSpc>
            </a:pPr>
            <a:r>
              <a:rPr lang="en-CH" dirty="0"/>
              <a:t>Volume between grains to be filled with heavy liquid</a:t>
            </a:r>
          </a:p>
          <a:p>
            <a:pPr>
              <a:lnSpc>
                <a:spcPct val="110000"/>
              </a:lnSpc>
            </a:pPr>
            <a:r>
              <a:rPr lang="en-CH" dirty="0"/>
              <a:t>First results seem to indicate that 1% stochastic term and 1% constant term are plausible goals!</a:t>
            </a:r>
          </a:p>
          <a:p>
            <a:pPr lvl="1">
              <a:lnSpc>
                <a:spcPct val="110000"/>
              </a:lnSpc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7C9EB-CD34-888E-2A47-3F8FA804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25</a:t>
            </a:fld>
            <a:endParaRPr lang="en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9FE294-4007-0ED9-4C95-C7E0EC926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9033" y="-16669"/>
            <a:ext cx="3148681" cy="4216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1E67C2-243D-4D8B-22AD-1786628BB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03" y="4115742"/>
            <a:ext cx="2674548" cy="27422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382E85-C8EB-D482-8E56-A45AF556B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800" y="4376737"/>
            <a:ext cx="2260600" cy="2298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03FB15-384F-F177-1B21-73D538D5DA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5801" y="4548187"/>
            <a:ext cx="2538000" cy="2252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1B3A3B-9108-8385-BFEE-37F3562CAD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750" y="-16669"/>
            <a:ext cx="3448050" cy="22763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0E5316-0A92-E939-505D-8C513918E78B}"/>
              </a:ext>
            </a:extLst>
          </p:cNvPr>
          <p:cNvSpPr txBox="1"/>
          <p:nvPr/>
        </p:nvSpPr>
        <p:spPr>
          <a:xfrm>
            <a:off x="100403" y="3639899"/>
            <a:ext cx="423705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H" dirty="0"/>
              <a:t>Energy deposited by muons </a:t>
            </a:r>
            <a:r>
              <a:rPr lang="en-CH" i="1" dirty="0"/>
              <a:t>O</a:t>
            </a:r>
            <a:r>
              <a:rPr lang="en-CH" dirty="0"/>
              <a:t>(40 MeV)</a:t>
            </a:r>
          </a:p>
          <a:p>
            <a:r>
              <a:rPr lang="en-CH" dirty="0"/>
              <a:t>⟶ 10000 pe / GeV!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CA786-F04E-9CED-732C-6AC819956C0D}"/>
              </a:ext>
            </a:extLst>
          </p:cNvPr>
          <p:cNvSpPr txBox="1"/>
          <p:nvPr/>
        </p:nvSpPr>
        <p:spPr>
          <a:xfrm>
            <a:off x="6292532" y="3963064"/>
            <a:ext cx="541686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CH" dirty="0"/>
              <a:t>Scan of t</a:t>
            </a:r>
            <a:r>
              <a:rPr lang="en-GB" dirty="0"/>
              <a:t>he</a:t>
            </a:r>
            <a:r>
              <a:rPr lang="en-CH" dirty="0"/>
              <a:t> surface with a pion beam</a:t>
            </a:r>
          </a:p>
          <a:p>
            <a:pPr algn="ctr"/>
            <a:r>
              <a:rPr lang="en-CH" sz="1400" dirty="0"/>
              <a:t>Fluctuations in the response less than 1% of t</a:t>
            </a:r>
            <a:r>
              <a:rPr lang="en-GB" sz="1400" dirty="0"/>
              <a:t>he</a:t>
            </a:r>
            <a:r>
              <a:rPr lang="en-CH" sz="1400" dirty="0"/>
              <a:t> deposited energy</a:t>
            </a:r>
          </a:p>
        </p:txBody>
      </p:sp>
    </p:spTree>
    <p:extLst>
      <p:ext uri="{BB962C8B-B14F-4D97-AF65-F5344CB8AC3E}">
        <p14:creationId xmlns:p14="http://schemas.microsoft.com/office/powerpoint/2010/main" val="135283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D429C-7B89-D7DE-7DA3-18FA44CBD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AD1CE-4611-6F15-F353-5D3A5070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60" y="-124388"/>
            <a:ext cx="11140440" cy="1325563"/>
          </a:xfrm>
        </p:spPr>
        <p:txBody>
          <a:bodyPr>
            <a:normAutofit/>
          </a:bodyPr>
          <a:lstStyle/>
          <a:p>
            <a:r>
              <a:rPr lang="en-CH" sz="3600" dirty="0"/>
              <a:t>Complementary R&amp;D: Apartè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D87A6-E3AF-7FDA-4A00-A31F545C9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5479"/>
            <a:ext cx="11544300" cy="52945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Use pulse shape analysis to discriminate electromagnetic and hadronic components of the shower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US" dirty="0"/>
              <a:t>Electromagnetic and hadronic</a:t>
            </a:r>
            <a:r>
              <a:rPr lang="en-CH" dirty="0"/>
              <a:t> interactions produce different type of excitations in the material, resulting in different scintillation times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Analysis of the pusle shape can give an indication of the em/had ratio, enabling an event-by-event correction to enhance jet energy resolution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Simulation framework developed, to be fed with experimental data</a:t>
            </a:r>
          </a:p>
          <a:p>
            <a:pPr lvl="1">
              <a:lnSpc>
                <a:spcPct val="110000"/>
              </a:lnSpc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B4B80-955E-2483-CAEA-087027337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26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2F3CF7-7F67-E3CA-ABC1-D20A50DA7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650" y="3751221"/>
            <a:ext cx="3556000" cy="23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90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1A07B-5BD0-20DE-1EFF-74BA212CD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12F95-5E62-3550-076E-F6EF377ED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60" y="-124388"/>
            <a:ext cx="11140440" cy="1325563"/>
          </a:xfrm>
        </p:spPr>
        <p:txBody>
          <a:bodyPr>
            <a:normAutofit/>
          </a:bodyPr>
          <a:lstStyle/>
          <a:p>
            <a:r>
              <a:rPr lang="en-CH" sz="3600" dirty="0"/>
              <a:t>Coil and muon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A5FA4-99CB-D18C-8818-D23AD0F7B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5479"/>
            <a:ext cx="11912600" cy="529457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Lightweight relatively small coil for IDEA/ALLEGRO, with HCAL outside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Looks reasonable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Size of the coil shou</a:t>
            </a:r>
            <a:r>
              <a:rPr lang="en-GB" dirty="0" err="1"/>
              <a:t>ld</a:t>
            </a:r>
            <a:r>
              <a:rPr lang="en-CH" dirty="0"/>
              <a:t> be optimized after having defined Tracker and ECAL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If ECAL-GRAiNITA has high performance and is cost effective, maybe worth making it large, with only a hadron tail catcher outside</a:t>
            </a:r>
          </a:p>
          <a:p>
            <a:pPr>
              <a:lnSpc>
                <a:spcPct val="110000"/>
              </a:lnSpc>
            </a:pPr>
            <a:r>
              <a:rPr lang="en-CH" dirty="0"/>
              <a:t> Simple instrumented iron yoke could serve both as hadron tail catcher and muon tagger?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One single technology – which one?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Muon momentum is measured in the tracker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Should be simple, cost-effective and reliable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6A624-82B5-7E9C-9A28-11F252065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5053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06DD5-5040-E903-0F2F-B998BABD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Important side topic: power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1A5D2-7CB4-1A00-72BE-E58268160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140440" cy="478472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With modern chip technologies, requiring large amount of current at very low voltage, direct powering with sensing from </a:t>
            </a:r>
            <a:r>
              <a:rPr lang="en-CH" i="1" dirty="0"/>
              <a:t>O</a:t>
            </a:r>
            <a:r>
              <a:rPr lang="en-CH" dirty="0"/>
              <a:t>(100 m) distance is not an option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Would require conductors with huge cross section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Sensing over large distance does not work anyway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 lvl="1">
              <a:lnSpc>
                <a:spcPct val="110000"/>
              </a:lnSpc>
            </a:pPr>
            <a:endParaRPr lang="en-CH" dirty="0"/>
          </a:p>
          <a:p>
            <a:pPr marL="0" indent="0">
              <a:lnSpc>
                <a:spcPct val="110000"/>
              </a:lnSpc>
              <a:buNone/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Two main options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DC-DC conversion: bring in power at higher voltage and convert/regulate locally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Used in the CMS and ATLAS Outer Trackers for HL-LHC 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Serial powering: provide a current source going serially through several chips or modules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Used in t</a:t>
            </a:r>
            <a:r>
              <a:rPr lang="en-GB" dirty="0"/>
              <a:t>he</a:t>
            </a:r>
            <a:r>
              <a:rPr lang="en-CH" dirty="0"/>
              <a:t> CMS and ATLAS Inner Trackers for HL-LHC – first detector systems ever to use serial powering!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36AA8-F51A-CE24-CB65-3659814E3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28941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4E6A5-9C18-C4F4-DE14-C6068894B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1A9073-265C-1F8D-5686-27C80BAF97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669" b="4677"/>
          <a:stretch>
            <a:fillRect/>
          </a:stretch>
        </p:blipFill>
        <p:spPr>
          <a:xfrm>
            <a:off x="8622030" y="3865767"/>
            <a:ext cx="3569970" cy="2868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D6E48A-16DA-3DD8-BF4F-6746788C2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"/>
            <a:ext cx="10515600" cy="1325563"/>
          </a:xfrm>
        </p:spPr>
        <p:txBody>
          <a:bodyPr/>
          <a:lstStyle/>
          <a:p>
            <a:r>
              <a:rPr lang="en-CH" dirty="0"/>
              <a:t>DC-DC conversion in CMS OT modules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C2B447-C6AE-1B04-A9FC-A955E8ED3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29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D56EB-96F2-1963-D365-041A26A914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783" r="41379"/>
          <a:stretch>
            <a:fillRect/>
          </a:stretch>
        </p:blipFill>
        <p:spPr>
          <a:xfrm>
            <a:off x="8034020" y="966991"/>
            <a:ext cx="4157980" cy="27749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5DC8AF-9FDE-CFC4-F103-3C7FBF037B4B}"/>
              </a:ext>
            </a:extLst>
          </p:cNvPr>
          <p:cNvSpPr/>
          <p:nvPr/>
        </p:nvSpPr>
        <p:spPr>
          <a:xfrm>
            <a:off x="8442251" y="3865767"/>
            <a:ext cx="1360968" cy="1184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6151AA-F429-5286-8C89-C9B6066BFBEA}"/>
              </a:ext>
            </a:extLst>
          </p:cNvPr>
          <p:cNvSpPr/>
          <p:nvPr/>
        </p:nvSpPr>
        <p:spPr>
          <a:xfrm>
            <a:off x="8228891" y="4217986"/>
            <a:ext cx="861946" cy="1184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EAE114-55F2-BBC7-32AA-F1B969F91316}"/>
              </a:ext>
            </a:extLst>
          </p:cNvPr>
          <p:cNvSpPr/>
          <p:nvPr/>
        </p:nvSpPr>
        <p:spPr>
          <a:xfrm>
            <a:off x="11761027" y="2202917"/>
            <a:ext cx="430973" cy="1184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87DE6D-24B9-74BD-30EA-FD216292E10A}"/>
              </a:ext>
            </a:extLst>
          </p:cNvPr>
          <p:cNvSpPr/>
          <p:nvPr/>
        </p:nvSpPr>
        <p:spPr>
          <a:xfrm>
            <a:off x="11249247" y="2768357"/>
            <a:ext cx="942753" cy="973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E12AA-9930-9161-C3F6-C52D6D12C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07" y="1325947"/>
            <a:ext cx="11140440" cy="4904732"/>
          </a:xfrm>
        </p:spPr>
        <p:txBody>
          <a:bodyPr>
            <a:normAutofit/>
          </a:bodyPr>
          <a:lstStyle/>
          <a:p>
            <a:r>
              <a:rPr lang="en-CH" dirty="0"/>
              <a:t>Two-stage conversion: 10V ⟶ 2.5V, 2.5V ⟶ 1.2V</a:t>
            </a:r>
          </a:p>
          <a:p>
            <a:pPr lvl="2"/>
            <a:r>
              <a:rPr lang="en-CH" dirty="0"/>
              <a:t>VTRx+ is powered with 2.5V</a:t>
            </a:r>
          </a:p>
          <a:p>
            <a:pPr lvl="1"/>
            <a:r>
              <a:rPr lang="en-CH" dirty="0"/>
              <a:t>Non negligible size and mass</a:t>
            </a:r>
          </a:p>
          <a:p>
            <a:pPr lvl="1"/>
            <a:r>
              <a:rPr lang="en-CH" dirty="0"/>
              <a:t>Switching devices with inductors – require perfect shielding</a:t>
            </a:r>
          </a:p>
          <a:p>
            <a:pPr lvl="1"/>
            <a:r>
              <a:rPr lang="en-CH" dirty="0"/>
              <a:t>First stage actually works at around 6V input voltage</a:t>
            </a:r>
          </a:p>
          <a:p>
            <a:pPr lvl="2"/>
            <a:r>
              <a:rPr lang="en-CH" dirty="0"/>
              <a:t>Due to voltage drop from power supplies</a:t>
            </a:r>
          </a:p>
          <a:p>
            <a:pPr lvl="1"/>
            <a:r>
              <a:rPr lang="en-CH" dirty="0"/>
              <a:t>Beware of remaining voltage drop until the loads</a:t>
            </a:r>
          </a:p>
          <a:p>
            <a:pPr lvl="1"/>
            <a:r>
              <a:rPr lang="en-CH" dirty="0"/>
              <a:t>Overall efficiency &lt; 70%</a:t>
            </a:r>
          </a:p>
          <a:p>
            <a:endParaRPr lang="en-CH" dirty="0"/>
          </a:p>
          <a:p>
            <a:r>
              <a:rPr lang="en-CH" dirty="0"/>
              <a:t>The module is a self-contained building block</a:t>
            </a:r>
          </a:p>
          <a:p>
            <a:pPr lvl="2"/>
            <a:r>
              <a:rPr lang="en-CH" dirty="0"/>
              <a:t>… to first order…</a:t>
            </a:r>
          </a:p>
        </p:txBody>
      </p:sp>
    </p:spTree>
    <p:extLst>
      <p:ext uri="{BB962C8B-B14F-4D97-AF65-F5344CB8AC3E}">
        <p14:creationId xmlns:p14="http://schemas.microsoft.com/office/powerpoint/2010/main" val="76200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EC436-1B6B-0348-FE03-3280F47FC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AF634-C503-027C-B7A4-76214D8C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One slide about my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8465A-1B1E-7250-4FE3-BEE866108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40440" cy="478269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Data analysis in ALEPH at LEP (first 10 years)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Heavy flavour physics – from undergraduate student to WG convener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F</a:t>
            </a:r>
            <a:r>
              <a:rPr lang="en-CH" dirty="0"/>
              <a:t>inal version of most important analyses after (late) data reprocessing 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… then closed the shop!</a:t>
            </a:r>
          </a:p>
          <a:p>
            <a:pPr>
              <a:lnSpc>
                <a:spcPct val="110000"/>
              </a:lnSpc>
            </a:pPr>
            <a:r>
              <a:rPr lang="en-CH" dirty="0"/>
              <a:t>Design and construction of the CMS Tracker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Definition of t</a:t>
            </a:r>
            <a:r>
              <a:rPr lang="en-GB" dirty="0"/>
              <a:t>he</a:t>
            </a:r>
            <a:r>
              <a:rPr lang="en-CH" dirty="0"/>
              <a:t> layout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Design and construction of the Outer Barrel (TOB)</a:t>
            </a:r>
          </a:p>
          <a:p>
            <a:pPr>
              <a:lnSpc>
                <a:spcPct val="110000"/>
              </a:lnSpc>
            </a:pPr>
            <a:r>
              <a:rPr lang="en-CH" dirty="0"/>
              <a:t>Project leader of the CMS Tracker Upgrade from 2009 until 2020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From brainstorming and powerpoint sketches to validation of final prototypes</a:t>
            </a:r>
          </a:p>
          <a:p>
            <a:pPr>
              <a:lnSpc>
                <a:spcPct val="110000"/>
              </a:lnSpc>
            </a:pPr>
            <a:r>
              <a:rPr lang="en-CH" dirty="0"/>
              <a:t>Currently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Responsible for CERN deliverables in the CMS Tracker Upgrade (managerial)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CH" dirty="0"/>
              <a:t>Leading t</a:t>
            </a:r>
            <a:r>
              <a:rPr lang="en-GB" dirty="0"/>
              <a:t>he</a:t>
            </a:r>
            <a:r>
              <a:rPr lang="en-CH" dirty="0"/>
              <a:t> design of t</a:t>
            </a:r>
            <a:r>
              <a:rPr lang="en-GB" dirty="0"/>
              <a:t>he</a:t>
            </a:r>
            <a:r>
              <a:rPr lang="en-CH" dirty="0"/>
              <a:t> HL upgrade of the SND detector, that will repurpose TOB modules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Coordinating t</a:t>
            </a:r>
            <a:r>
              <a:rPr lang="en-GB" dirty="0"/>
              <a:t>he</a:t>
            </a:r>
            <a:r>
              <a:rPr lang="en-CH" dirty="0"/>
              <a:t> R&amp;</a:t>
            </a:r>
            <a:r>
              <a:rPr lang="en-US" dirty="0"/>
              <a:t>D for an</a:t>
            </a:r>
            <a:r>
              <a:rPr lang="en-GB" dirty="0"/>
              <a:t> improved ladder for the CMS Inner Tracker TBPX L1 replacement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 CMX-ID Section leader (CMS Tracker + BRIL)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5B089-BDD2-2670-5A7F-F1FB65913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833231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FA96FC-FD5D-CF66-ACCE-D7CF8EFFD7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316"/>
          <a:stretch>
            <a:fillRect/>
          </a:stretch>
        </p:blipFill>
        <p:spPr>
          <a:xfrm>
            <a:off x="7231106" y="3215434"/>
            <a:ext cx="4960894" cy="3642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11AA35-DCAD-E04F-0940-B565C9E1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0"/>
            <a:ext cx="9296400" cy="1007165"/>
          </a:xfrm>
        </p:spPr>
        <p:txBody>
          <a:bodyPr/>
          <a:lstStyle/>
          <a:p>
            <a:r>
              <a:rPr lang="en-CH" dirty="0"/>
              <a:t>Serial powering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3AB37-E9E2-A9A7-A478-EE8533ABA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3" y="1126434"/>
            <a:ext cx="11926957" cy="364256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Serial powering is a </a:t>
            </a:r>
            <a:r>
              <a:rPr lang="en-US" b="1" dirty="0">
                <a:solidFill>
                  <a:schemeClr val="accent1"/>
                </a:solidFill>
              </a:rPr>
              <a:t>current-based scheme</a:t>
            </a:r>
            <a:endParaRPr lang="en-US" dirty="0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Modules are powered via a </a:t>
            </a:r>
            <a:r>
              <a:rPr lang="en-US" b="1" dirty="0">
                <a:solidFill>
                  <a:schemeClr val="accent1"/>
                </a:solidFill>
              </a:rPr>
              <a:t>constant current </a:t>
            </a:r>
            <a:r>
              <a:rPr lang="en-US" dirty="0"/>
              <a:t>flowing from module to module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I to V conversion is done on chip using a </a:t>
            </a:r>
            <a:r>
              <a:rPr lang="en-US" b="1" dirty="0">
                <a:solidFill>
                  <a:schemeClr val="accent1"/>
                </a:solidFill>
              </a:rPr>
              <a:t>shunt regulator </a:t>
            </a:r>
            <a:r>
              <a:rPr lang="en-US" dirty="0"/>
              <a:t>and  </a:t>
            </a:r>
            <a:r>
              <a:rPr lang="en-US" b="1" dirty="0">
                <a:solidFill>
                  <a:schemeClr val="accent1"/>
                </a:solidFill>
              </a:rPr>
              <a:t>linear drop-out regulator</a:t>
            </a:r>
            <a:r>
              <a:rPr lang="en-US" dirty="0"/>
              <a:t>, combined into a shunt-LDO</a:t>
            </a:r>
          </a:p>
          <a:p>
            <a:pPr marL="457200" lvl="1" indent="0">
              <a:lnSpc>
                <a:spcPct val="110000"/>
              </a:lnSpc>
              <a:spcBef>
                <a:spcPts val="1200"/>
              </a:spcBef>
              <a:buNone/>
            </a:pPr>
            <a:endParaRPr lang="en-US" dirty="0"/>
          </a:p>
          <a:p>
            <a:pPr marL="457200" lvl="1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dirty="0"/>
              <a:t>Compared to parallel powering: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The current flowing in a SP chain of N modules is just the current needed for one module: </a:t>
            </a:r>
            <a:r>
              <a:rPr lang="en-US" b="1" dirty="0" err="1">
                <a:solidFill>
                  <a:schemeClr val="accent1"/>
                </a:solidFill>
              </a:rPr>
              <a:t>N×I</a:t>
            </a:r>
            <a:r>
              <a:rPr lang="en-US" b="1" baseline="-25000" dirty="0" err="1">
                <a:solidFill>
                  <a:schemeClr val="accent1"/>
                </a:solidFill>
              </a:rPr>
              <a:t>mod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is-IS" b="1" dirty="0">
                <a:solidFill>
                  <a:schemeClr val="accent1"/>
                </a:solidFill>
              </a:rPr>
              <a:t>→ I</a:t>
            </a:r>
            <a:r>
              <a:rPr lang="en-US" b="1" baseline="-25000" dirty="0">
                <a:solidFill>
                  <a:schemeClr val="accent1"/>
                </a:solidFill>
              </a:rPr>
              <a:t>mod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The voltage across the SP chain is N times the voltage needed by one module </a:t>
            </a:r>
            <a:r>
              <a:rPr lang="en-US" b="1" dirty="0" err="1">
                <a:solidFill>
                  <a:schemeClr val="accent1"/>
                </a:solidFill>
              </a:rPr>
              <a:t>V</a:t>
            </a:r>
            <a:r>
              <a:rPr lang="en-US" b="1" baseline="-25000" dirty="0" err="1">
                <a:solidFill>
                  <a:schemeClr val="accent1"/>
                </a:solidFill>
              </a:rPr>
              <a:t>mod</a:t>
            </a:r>
            <a:r>
              <a:rPr lang="is-IS" b="1" dirty="0">
                <a:solidFill>
                  <a:schemeClr val="accent1"/>
                </a:solidFill>
              </a:rPr>
              <a:t> → </a:t>
            </a:r>
            <a:r>
              <a:rPr lang="en-US" b="1" dirty="0" err="1">
                <a:solidFill>
                  <a:schemeClr val="accent1"/>
                </a:solidFill>
              </a:rPr>
              <a:t>N×V</a:t>
            </a:r>
            <a:r>
              <a:rPr lang="en-US" b="1" baseline="-25000" dirty="0" err="1">
                <a:solidFill>
                  <a:schemeClr val="accent1"/>
                </a:solidFill>
              </a:rPr>
              <a:t>mod</a:t>
            </a:r>
            <a:endParaRPr lang="en-US" b="1" baseline="-25000" dirty="0">
              <a:solidFill>
                <a:schemeClr val="accent1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Provided that every module represents the same constant load: this is the function of the shunt-LDO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The shunt-LDO requires extra current and voltage drop: overhead in power consumption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The power consumption is constant (always max)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All the modules operate at a different potential: readout must be AC-coupled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4705-8BAA-08AD-7693-EF69D81C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993D-14AD-0F4A-A4FA-65327579415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0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AA35-DCAD-E04F-0940-B565C9E1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84521"/>
          </a:xfrm>
        </p:spPr>
        <p:txBody>
          <a:bodyPr/>
          <a:lstStyle/>
          <a:p>
            <a:r>
              <a:rPr lang="en-CH" dirty="0"/>
              <a:t>Serial powering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3AB37-E9E2-A9A7-A478-EE8533ABA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0" y="1253331"/>
            <a:ext cx="1114044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Bias voltage (a.k.a. “high voltage”) is distributed in parallel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Modules have slightly different bias voltage 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Not a problem for planar sensors (typical </a:t>
            </a:r>
            <a:r>
              <a:rPr lang="en-US" dirty="0" err="1"/>
              <a:t>V</a:t>
            </a:r>
            <a:r>
              <a:rPr lang="en-US" baseline="-25000" dirty="0" err="1"/>
              <a:t>bias</a:t>
            </a:r>
            <a:r>
              <a:rPr lang="en-US" dirty="0"/>
              <a:t> ~ a few 100 volts)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“Just works” for 3D sensors (typical </a:t>
            </a:r>
            <a:r>
              <a:rPr lang="en-US" dirty="0" err="1"/>
              <a:t>V</a:t>
            </a:r>
            <a:r>
              <a:rPr lang="en-US" baseline="-25000" dirty="0" err="1"/>
              <a:t>bias</a:t>
            </a:r>
            <a:r>
              <a:rPr lang="en-US" dirty="0"/>
              <a:t> ~ a few 10 volts), with two independent bias lines for long chains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4705-8BAA-08AD-7693-EF69D81C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993D-14AD-0F4A-A4FA-65327579415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73619F-EB29-8962-72A6-FA72C60CD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48" y="3538332"/>
            <a:ext cx="4866032" cy="3167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E0F181-C440-9F53-140A-2E34421C9B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316"/>
          <a:stretch>
            <a:fillRect/>
          </a:stretch>
        </p:blipFill>
        <p:spPr>
          <a:xfrm>
            <a:off x="7231106" y="3215434"/>
            <a:ext cx="4960894" cy="364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737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750A52-B4F8-9902-EADE-E3E822BA78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316"/>
          <a:stretch>
            <a:fillRect/>
          </a:stretch>
        </p:blipFill>
        <p:spPr>
          <a:xfrm>
            <a:off x="7231106" y="3215434"/>
            <a:ext cx="4960894" cy="3642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11AA35-DCAD-E04F-0940-B565C9E1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0"/>
            <a:ext cx="9296400" cy="1007165"/>
          </a:xfrm>
        </p:spPr>
        <p:txBody>
          <a:bodyPr/>
          <a:lstStyle/>
          <a:p>
            <a:r>
              <a:rPr lang="en-CH" dirty="0"/>
              <a:t>Serial powering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3AB37-E9E2-A9A7-A478-EE8533ABA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289" y="1489749"/>
            <a:ext cx="11643422" cy="181697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The shunt-LDO ensures the correct </a:t>
            </a:r>
            <a:r>
              <a:rPr lang="en-US" dirty="0" err="1"/>
              <a:t>behaviour</a:t>
            </a:r>
            <a:r>
              <a:rPr lang="en-US" dirty="0"/>
              <a:t> of the module as a serial power chain node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Overhead in power consumption, but no additional components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The system is (to first order) insensitive to voltage drops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4705-8BAA-08AD-7693-EF69D81C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993D-14AD-0F4A-A4FA-653275794153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B23D47-93DD-1C68-6813-8D79A07DF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17" y="3920010"/>
            <a:ext cx="4648200" cy="2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14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B2775-A939-51C3-F229-6B3EFAB48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E85140F-91CA-E44B-8374-7F81E119E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361" y="3889971"/>
            <a:ext cx="4389120" cy="29565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3DD535-359C-3E17-9FB0-F7C0DAD3A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0"/>
            <a:ext cx="9296400" cy="1007165"/>
          </a:xfrm>
        </p:spPr>
        <p:txBody>
          <a:bodyPr/>
          <a:lstStyle/>
          <a:p>
            <a:r>
              <a:rPr lang="en-CH" dirty="0"/>
              <a:t>Serial powering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F8EBA-2409-D769-E80E-F597F2DAD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289" y="1489749"/>
            <a:ext cx="11643422" cy="181697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The shunt-LDO ensures the correct </a:t>
            </a:r>
            <a:r>
              <a:rPr lang="en-US" dirty="0" err="1"/>
              <a:t>behaviour</a:t>
            </a:r>
            <a:r>
              <a:rPr lang="en-US" dirty="0"/>
              <a:t> of the module as a serial power chain node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Overhead in power consumption, but no additional components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/>
              <a:t> The system is (to first order) insensitive to voltage drops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BF5CD-5841-CDE0-A73A-07E9905AC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993D-14AD-0F4A-A4FA-653275794153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DF5F6A-33D5-77B3-B0CE-3EDC7440D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17" y="3920010"/>
            <a:ext cx="4648200" cy="26625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D0AEAB-9F9B-C86E-458D-5D4566847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1177" y="2804461"/>
            <a:ext cx="2667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195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3AA01-B43F-9447-C21E-C36CCA79D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4" y="18256"/>
            <a:ext cx="10515600" cy="1027092"/>
          </a:xfrm>
        </p:spPr>
        <p:txBody>
          <a:bodyPr/>
          <a:lstStyle/>
          <a:p>
            <a:r>
              <a:rPr lang="en-CH" dirty="0"/>
              <a:t>Next generation DC-DC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BEEC6-599C-C231-24A8-BF4A071B7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247" y="4687702"/>
            <a:ext cx="11140440" cy="1987735"/>
          </a:xfrm>
        </p:spPr>
        <p:txBody>
          <a:bodyPr/>
          <a:lstStyle/>
          <a:p>
            <a:pPr lvl="2"/>
            <a:r>
              <a:rPr lang="en-CH" dirty="0"/>
              <a:t>... </a:t>
            </a:r>
            <a:r>
              <a:rPr lang="en-GB" dirty="0"/>
              <a:t>b</a:t>
            </a:r>
            <a:r>
              <a:rPr lang="en-CH" dirty="0"/>
              <a:t>eing qualified to extreme TID</a:t>
            </a:r>
          </a:p>
          <a:p>
            <a:pPr lvl="2"/>
            <a:endParaRPr lang="en-CH" dirty="0"/>
          </a:p>
          <a:p>
            <a:r>
              <a:rPr lang="en-CH" dirty="0"/>
              <a:t>A first stage to be integrated in a patch panel is a step forward</a:t>
            </a:r>
          </a:p>
          <a:p>
            <a:r>
              <a:rPr lang="en-CH" dirty="0"/>
              <a:t>Globally not really aligned with FCC-ee needs…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4C8FF-186B-4AA5-D20C-C4C22BB01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34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0D7BD9-3323-E1DD-9C09-587B6C8C6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801808"/>
            <a:ext cx="5676900" cy="1243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1562C3-82E6-FECC-E384-645E82CA6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885" y="1825625"/>
            <a:ext cx="3848277" cy="27080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C83D7C-8762-F84E-37A6-B22F91C3E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121" y="2323275"/>
            <a:ext cx="4304414" cy="228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350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B0316-9531-D1E2-1851-83A56AA26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C8D6-05FA-C36E-B76D-42D003F79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4" y="18256"/>
            <a:ext cx="10515600" cy="1027092"/>
          </a:xfrm>
        </p:spPr>
        <p:txBody>
          <a:bodyPr/>
          <a:lstStyle/>
          <a:p>
            <a:r>
              <a:rPr lang="en-CH" dirty="0"/>
              <a:t>What about serial powering?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BE128-5CBF-CCC9-BF1E-E21A4C487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778" y="1441265"/>
            <a:ext cx="11761380" cy="3460344"/>
          </a:xfrm>
        </p:spPr>
        <p:txBody>
          <a:bodyPr>
            <a:normAutofit/>
          </a:bodyPr>
          <a:lstStyle/>
          <a:p>
            <a:r>
              <a:rPr lang="en-CH" dirty="0"/>
              <a:t>Sh-LDO in 65 nm technology already exists…</a:t>
            </a:r>
          </a:p>
          <a:p>
            <a:r>
              <a:rPr lang="en-CH" b="1" dirty="0"/>
              <a:t>But unfortunately serial powering does not marry well with MAPS!</a:t>
            </a:r>
          </a:p>
          <a:p>
            <a:pPr lvl="1"/>
            <a:r>
              <a:rPr lang="en-CH" dirty="0"/>
              <a:t>Typical V</a:t>
            </a:r>
            <a:r>
              <a:rPr lang="en-CH" baseline="-25000" dirty="0"/>
              <a:t>bias</a:t>
            </a:r>
            <a:r>
              <a:rPr lang="en-CH" dirty="0"/>
              <a:t> is a few Volts</a:t>
            </a:r>
          </a:p>
          <a:p>
            <a:pPr lvl="1"/>
            <a:r>
              <a:rPr lang="en-CH" dirty="0"/>
              <a:t>No obvious (to me) option for system implementation</a:t>
            </a:r>
          </a:p>
          <a:p>
            <a:pPr lvl="1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79EFF-7F66-E894-D43B-038542D11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66624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0A893-67B8-5A41-9014-858626E73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7188"/>
            <a:ext cx="10515600" cy="966953"/>
          </a:xfrm>
        </p:spPr>
        <p:txBody>
          <a:bodyPr/>
          <a:lstStyle/>
          <a:p>
            <a:r>
              <a:rPr lang="en-CH" dirty="0"/>
              <a:t>Current and future data links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46F8D-CB75-DA41-B20F-6B331AE0B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7E4D3-067C-8A43-8BE8-F0C80F79F1C6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D82BCB-0AD2-A841-A089-91A034E53F43}"/>
              </a:ext>
            </a:extLst>
          </p:cNvPr>
          <p:cNvSpPr txBox="1"/>
          <p:nvPr/>
        </p:nvSpPr>
        <p:spPr>
          <a:xfrm>
            <a:off x="207390" y="993101"/>
            <a:ext cx="97577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Electro-optical transceiver (VTRX+) implemented “on-board” or relatively close to the modules</a:t>
            </a:r>
          </a:p>
          <a:p>
            <a:r>
              <a:rPr lang="en-CH" b="1" dirty="0"/>
              <a:t>Additional components and powering infrastructure</a:t>
            </a:r>
          </a:p>
          <a:p>
            <a:r>
              <a:rPr lang="en-CH" dirty="0"/>
              <a:t>E.g. CMS Tracker upgrade: </a:t>
            </a:r>
          </a:p>
          <a:p>
            <a:r>
              <a:rPr lang="en-CH" b="1" dirty="0"/>
              <a:t>	</a:t>
            </a:r>
            <a:r>
              <a:rPr lang="en-CH" sz="1600" b="1" dirty="0"/>
              <a:t>on-module optical conversion on the Outer Tracker</a:t>
            </a:r>
          </a:p>
          <a:p>
            <a:r>
              <a:rPr lang="en-CH" sz="1600" b="1" dirty="0"/>
              <a:t> 	up to 2m electrical links in the Inner Tracker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188EB-99DE-8946-AAC9-60BD8DFB2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783" y="2024851"/>
            <a:ext cx="5621521" cy="1477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2095BC-C5BE-A84E-A8BA-7CAE396FB1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1" t="29024" r="21010" b="20875"/>
          <a:stretch/>
        </p:blipFill>
        <p:spPr>
          <a:xfrm>
            <a:off x="9391470" y="580788"/>
            <a:ext cx="2593140" cy="16729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B4227F-77AD-E34F-9438-8B825657B1F5}"/>
              </a:ext>
            </a:extLst>
          </p:cNvPr>
          <p:cNvSpPr txBox="1"/>
          <p:nvPr/>
        </p:nvSpPr>
        <p:spPr>
          <a:xfrm>
            <a:off x="10927892" y="78232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VTRX+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85673B-BF81-EC4C-9054-C552E140ECB5}"/>
              </a:ext>
            </a:extLst>
          </p:cNvPr>
          <p:cNvCxnSpPr>
            <a:cxnSpLocks/>
          </p:cNvCxnSpPr>
          <p:nvPr/>
        </p:nvCxnSpPr>
        <p:spPr>
          <a:xfrm>
            <a:off x="11228616" y="319935"/>
            <a:ext cx="0" cy="417923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33064D-180F-FA44-AC43-20E5C249046F}"/>
              </a:ext>
            </a:extLst>
          </p:cNvPr>
          <p:cNvCxnSpPr>
            <a:cxnSpLocks/>
          </p:cNvCxnSpPr>
          <p:nvPr/>
        </p:nvCxnSpPr>
        <p:spPr>
          <a:xfrm flipV="1">
            <a:off x="6466783" y="1769508"/>
            <a:ext cx="2749148" cy="267532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9178246-C570-394D-8208-365F3134241B}"/>
              </a:ext>
            </a:extLst>
          </p:cNvPr>
          <p:cNvCxnSpPr>
            <a:cxnSpLocks/>
          </p:cNvCxnSpPr>
          <p:nvPr/>
        </p:nvCxnSpPr>
        <p:spPr>
          <a:xfrm>
            <a:off x="5725218" y="2318664"/>
            <a:ext cx="741565" cy="130689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8A03D47-B737-4941-8131-414F8D125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88212"/>
            <a:ext cx="4370960" cy="14664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4540BB-4E6D-844C-AF30-1ECF7E1E7A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5282" y="3747660"/>
            <a:ext cx="4344521" cy="24544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92DBEE-E616-4F4D-9384-2D5E5A36B3FC}"/>
              </a:ext>
            </a:extLst>
          </p:cNvPr>
          <p:cNvSpPr txBox="1"/>
          <p:nvPr/>
        </p:nvSpPr>
        <p:spPr>
          <a:xfrm>
            <a:off x="330358" y="3370827"/>
            <a:ext cx="5527475" cy="3924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solidFill>
                  <a:schemeClr val="accent1"/>
                </a:solidFill>
              </a:rPr>
              <a:t>Future: silicon photonics</a:t>
            </a:r>
          </a:p>
          <a:p>
            <a:pPr>
              <a:spcBef>
                <a:spcPts val="600"/>
              </a:spcBef>
            </a:pPr>
            <a:r>
              <a:rPr lang="en-CH" sz="1400" dirty="0"/>
              <a:t>Light source in the back end</a:t>
            </a:r>
          </a:p>
          <a:p>
            <a:r>
              <a:rPr lang="en-CH" sz="1400" dirty="0"/>
              <a:t>Optical modulator integrated on module</a:t>
            </a:r>
          </a:p>
          <a:p>
            <a:r>
              <a:rPr lang="en-CH" sz="1600" b="1" dirty="0"/>
              <a:t>Higher bandwidth capability and reduced material</a:t>
            </a:r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endParaRPr lang="en-CH" sz="1400" dirty="0"/>
          </a:p>
          <a:p>
            <a:pPr>
              <a:spcBef>
                <a:spcPts val="600"/>
              </a:spcBef>
            </a:pPr>
            <a:r>
              <a:rPr lang="en-CH" sz="1400" dirty="0"/>
              <a:t>First application will be the LHCb upgrade – integration at chip level</a:t>
            </a:r>
          </a:p>
          <a:p>
            <a:pPr>
              <a:spcBef>
                <a:spcPts val="600"/>
              </a:spcBef>
            </a:pPr>
            <a:r>
              <a:rPr lang="en-CH" sz="1400" b="1" dirty="0"/>
              <a:t>Efficient use for FCC-ee will require careful system integration</a:t>
            </a:r>
          </a:p>
          <a:p>
            <a:endParaRPr lang="en-CH" sz="2400" b="1" dirty="0">
              <a:solidFill>
                <a:schemeClr val="accent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6EFAD7-0149-8D2C-5DA3-279E1026A046}"/>
              </a:ext>
            </a:extLst>
          </p:cNvPr>
          <p:cNvGrpSpPr/>
          <p:nvPr/>
        </p:nvGrpSpPr>
        <p:grpSpPr>
          <a:xfrm>
            <a:off x="4725035" y="4642208"/>
            <a:ext cx="2091638" cy="1587629"/>
            <a:chOff x="4622840" y="5248264"/>
            <a:chExt cx="2091638" cy="158762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2F5ACCE-962A-1244-BD36-D175EF3E0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22840" y="5248264"/>
              <a:ext cx="2091638" cy="158762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04593A-D69B-4C47-A772-6BB7F13EDEA0}"/>
                </a:ext>
              </a:extLst>
            </p:cNvPr>
            <p:cNvSpPr txBox="1"/>
            <p:nvPr/>
          </p:nvSpPr>
          <p:spPr>
            <a:xfrm>
              <a:off x="4743761" y="6485558"/>
              <a:ext cx="849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FFFF00"/>
                  </a:solidFill>
                </a:rPr>
                <a:t>T</a:t>
              </a:r>
              <a:r>
                <a:rPr lang="en-CH" sz="1200" b="1" dirty="0">
                  <a:solidFill>
                    <a:srgbClr val="FFFF00"/>
                  </a:solidFill>
                </a:rPr>
                <a:t>est chip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51256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962A-06CB-C5F7-EB39-1105BE769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046"/>
            <a:ext cx="10515600" cy="708763"/>
          </a:xfrm>
        </p:spPr>
        <p:txBody>
          <a:bodyPr/>
          <a:lstStyle/>
          <a:p>
            <a:r>
              <a:rPr lang="en-CH" dirty="0"/>
              <a:t>Final (disruptive)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294E4-8FB7-660A-CB4A-2E5E4917F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7684"/>
            <a:ext cx="11140440" cy="55395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There is the possibility to design a powerful and elegant FCC-ee detector based on a few key detector technologies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Silicon MAPS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One gas detector (e.g. wire chamber?)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The GRAiN calorimeter?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A (simple and cost-effective) system for HCAL and muon detection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… and perhaps one or two more, if we conclude that there is a compelling need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With fewer technologies it is harder to attract many groups (at least initially)</a:t>
            </a:r>
          </a:p>
          <a:p>
            <a:pPr>
              <a:lnSpc>
                <a:spcPct val="110000"/>
              </a:lnSpc>
            </a:pPr>
            <a:r>
              <a:rPr lang="en-CH" dirty="0"/>
              <a:t>It’s easier to make friends with a big “supermarket” of technologies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… but then we end up with a messy detector to build and operate!</a:t>
            </a:r>
          </a:p>
          <a:p>
            <a:pPr lvl="1"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Unfortunately building a detector requires people and money – not only good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2E8A3E-2182-42C3-1315-0D7BA0AB0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37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21365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FE4A6-2A5F-F216-8CA7-D7E769FBA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move forward? </a:t>
            </a:r>
            <a:r>
              <a:rPr lang="en-GB" dirty="0"/>
              <a:t>P</a:t>
            </a:r>
            <a:r>
              <a:rPr lang="en-CH" dirty="0"/>
              <a:t>roposal…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06D29-4F52-586B-B790-F14542674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Organize topical brainstorming sessions with experts</a:t>
            </a:r>
          </a:p>
          <a:p>
            <a:endParaRPr lang="en-GB" dirty="0"/>
          </a:p>
          <a:p>
            <a:r>
              <a:rPr lang="en-GB" dirty="0"/>
              <a:t>Build a shared vision of what is possible and what is plausible</a:t>
            </a:r>
          </a:p>
          <a:p>
            <a:pPr lvl="1"/>
            <a:r>
              <a:rPr lang="en-GB" dirty="0"/>
              <a:t>Attention to system design, mechanics, and services</a:t>
            </a:r>
          </a:p>
          <a:p>
            <a:endParaRPr lang="en-GB" dirty="0"/>
          </a:p>
          <a:p>
            <a:r>
              <a:rPr lang="en-GB" dirty="0"/>
              <a:t>Aim to converge on a coherent detector concept and attract collaborators to commit to it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71A22-8F2A-7D93-DE18-FA78B138F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38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9233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EBCAA-C9D6-E3EF-36A4-171151440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05A20-ADFB-4CFC-2883-9F81FC6E1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General considerations (in random order)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59115-4176-7C61-026C-286DF9580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25625"/>
            <a:ext cx="10752305" cy="48410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The detector design degrades going from early simulations to engineering designs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More mass (in the tracker), more/larger gaps (everywhere), more space for services, smaller acceptance…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Bold assumptions evolve towards more prudent choices when you actually have to build it, make sure it fits together, it works… and pay the bills!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The degradation tends to be proportional to the complexity of the detector that you are building…</a:t>
            </a:r>
          </a:p>
          <a:p>
            <a:pPr>
              <a:lnSpc>
                <a:spcPct val="110000"/>
              </a:lnSpc>
            </a:pPr>
            <a:r>
              <a:rPr lang="en-CH" dirty="0"/>
              <a:t>Results of simulations are only as good as the input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</a:t>
            </a:r>
            <a:r>
              <a:rPr lang="en-CH" dirty="0"/>
              <a:t>he input cannot be very accurate for a detector that is not designed…!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Particularly relevant when the performance is heavily affected by the mass of mechanical structures, power distribution, cooling system…</a:t>
            </a:r>
          </a:p>
          <a:p>
            <a:pPr lvl="3">
              <a:lnSpc>
                <a:spcPct val="110000"/>
              </a:lnSpc>
            </a:pPr>
            <a:r>
              <a:rPr lang="en-CH" dirty="0"/>
              <a:t>Are there conductors in t</a:t>
            </a:r>
            <a:r>
              <a:rPr lang="en-GB" dirty="0"/>
              <a:t>he</a:t>
            </a:r>
            <a:r>
              <a:rPr lang="en-CH" dirty="0"/>
              <a:t> tracker models???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Some examples</a:t>
            </a:r>
            <a:endParaRPr lang="en-CH" dirty="0"/>
          </a:p>
          <a:p>
            <a:pPr lvl="2">
              <a:lnSpc>
                <a:spcPct val="110000"/>
              </a:lnSpc>
            </a:pPr>
            <a:r>
              <a:rPr lang="en-CH" dirty="0"/>
              <a:t>For the present CMS tracker, the mass increased by about a factor of 3 from early simulations to final detector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For the HL tracker, I made myself the first detector model with *everything* in it (wires, fibers, pipes, connectors, patch panels…), trying to make reasonable/conservative assumptions… still, it got (a bit) heavier along the 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11394-B26F-5EB8-6AAB-6DA76904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37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2704C-E37C-14DA-0856-E508FA3C4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B6FED-63A4-BA4A-3579-94C612D00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General considerations (in random order)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75AF8-90D7-45C1-0121-F9AB7AEEE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140440" cy="50323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When doing simulations you easily conclude that the more the better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Add an LGAD layer for timing information…. 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Add a RICH for particle ID…</a:t>
            </a:r>
          </a:p>
          <a:p>
            <a:pPr>
              <a:lnSpc>
                <a:spcPct val="110000"/>
              </a:lnSpc>
            </a:pPr>
            <a:r>
              <a:rPr lang="en-CH" dirty="0"/>
              <a:t>When you go to design and build t</a:t>
            </a:r>
            <a:r>
              <a:rPr lang="en-GB" dirty="0"/>
              <a:t>he</a:t>
            </a:r>
            <a:r>
              <a:rPr lang="en-CH" dirty="0"/>
              <a:t> detector (and then operate it), t</a:t>
            </a:r>
            <a:r>
              <a:rPr lang="en-GB" dirty="0"/>
              <a:t>he</a:t>
            </a:r>
            <a:r>
              <a:rPr lang="en-CH" dirty="0"/>
              <a:t> simpler the better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Minimize t</a:t>
            </a:r>
            <a:r>
              <a:rPr lang="en-GB" dirty="0"/>
              <a:t>he</a:t>
            </a:r>
            <a:r>
              <a:rPr lang="en-CH" dirty="0"/>
              <a:t> number of different subsystems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Minimize the number of different detector technologies</a:t>
            </a:r>
          </a:p>
          <a:p>
            <a:pPr lvl="1">
              <a:lnSpc>
                <a:spcPct val="110000"/>
              </a:lnSpc>
            </a:pPr>
            <a:r>
              <a:rPr lang="en-CH" b="1" dirty="0"/>
              <a:t>Minimize the number of different chips</a:t>
            </a:r>
          </a:p>
          <a:p>
            <a:pPr lvl="1">
              <a:lnSpc>
                <a:spcPct val="110000"/>
              </a:lnSpc>
            </a:pPr>
            <a:r>
              <a:rPr lang="en-CH" b="1" dirty="0">
                <a:solidFill>
                  <a:schemeClr val="accent3"/>
                </a:solidFill>
              </a:rPr>
              <a:t>Add complexity when there is a compelling case for it</a:t>
            </a:r>
          </a:p>
          <a:p>
            <a:pPr>
              <a:lnSpc>
                <a:spcPct val="110000"/>
              </a:lnSpc>
            </a:pPr>
            <a:r>
              <a:rPr lang="en-CH" dirty="0"/>
              <a:t>Consider how the different detector parts work together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Is it really useful to have a super-expensive high-resolution electromagnetic calorimeter after a heavy tracker?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Is it necessary to have high-precision muon detectors if the muon momentum is measured (much better) in t</a:t>
            </a:r>
            <a:r>
              <a:rPr lang="en-GB" dirty="0"/>
              <a:t>he</a:t>
            </a:r>
            <a:r>
              <a:rPr lang="en-CH" dirty="0"/>
              <a:t> tracker?</a:t>
            </a:r>
          </a:p>
          <a:p>
            <a:pPr>
              <a:lnSpc>
                <a:spcPct val="110000"/>
              </a:lnSpc>
            </a:pPr>
            <a:r>
              <a:rPr lang="en-GB" dirty="0"/>
              <a:t>Containing costs is not just virtuous – it also has important strategic value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8420AA-5315-278B-6D91-0F7104AF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7432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91F96-8912-9080-84FD-6DB4AA087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E0C5-7F3A-4FFD-9F52-63E08EE3E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General considerations (in random order)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ECBF1-FC62-BA39-7E6A-15B7630D2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40440" cy="48410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Power consumption is the enemy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</a:t>
            </a:r>
            <a:r>
              <a:rPr lang="en-CH" dirty="0"/>
              <a:t>verywhere, and in t</a:t>
            </a:r>
            <a:r>
              <a:rPr lang="en-GB" dirty="0"/>
              <a:t>he</a:t>
            </a:r>
            <a:r>
              <a:rPr lang="en-CH" dirty="0"/>
              <a:t> tracker much more than anywhere else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Drives the mass in the conductors and in the cooling system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Beware of your requirement on electronics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Beware of timing detectors!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An LGAD layer close to the IP is </a:t>
            </a:r>
            <a:r>
              <a:rPr lang="en-CH" b="1" dirty="0"/>
              <a:t>NOT</a:t>
            </a:r>
            <a:r>
              <a:rPr lang="en-CH" dirty="0"/>
              <a:t> a good idea…</a:t>
            </a:r>
          </a:p>
          <a:p>
            <a:pPr>
              <a:lnSpc>
                <a:spcPct val="110000"/>
              </a:lnSpc>
            </a:pPr>
            <a:r>
              <a:rPr lang="en-US" dirty="0"/>
              <a:t>Maintenance/repair scenario is a key ingredient of the detector concept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US" dirty="0"/>
              <a:t>May be linked to the service routing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CH" dirty="0"/>
              <a:t>Defines the needed redundancy</a:t>
            </a:r>
          </a:p>
          <a:p>
            <a:pPr>
              <a:lnSpc>
                <a:spcPct val="110000"/>
              </a:lnSpc>
            </a:pPr>
            <a:r>
              <a:rPr lang="en-CH" dirty="0"/>
              <a:t>For t</a:t>
            </a:r>
            <a:r>
              <a:rPr lang="en-GB" dirty="0"/>
              <a:t>he</a:t>
            </a:r>
            <a:r>
              <a:rPr lang="en-CH" dirty="0"/>
              <a:t> T</a:t>
            </a:r>
            <a:r>
              <a:rPr lang="en-GB" dirty="0"/>
              <a:t>r</a:t>
            </a:r>
            <a:r>
              <a:rPr lang="en-CH" dirty="0"/>
              <a:t>acker, technologies for cooling, power distribution and readout links are as critical as sensors and chips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EE08A-2803-20AE-68AC-B65CADF48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6251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DCF56-11B0-DDDF-CDDF-693DCF658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8B912-BB6C-A196-BFC6-AF2A3FC7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is the goal?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7B617-2A29-3ACF-698D-8FC2EEE8E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16574" cy="484106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/>
              <a:t>Main goal: develop a detector design that will become a proposal for one of the four FCC-ee detectors 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Side-goal: along the way form a proto-collaboration that stands behind the proposal and is willing to engage in the construction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Develop a network of partnerships</a:t>
            </a:r>
            <a:endParaRPr lang="en-CH" dirty="0"/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At high level, the vision is that there should be &gt; 4 proposals, out of which 4 will be selected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The four different detectors should be sufficiently different to support global risk mitigation</a:t>
            </a:r>
            <a:endParaRPr lang="en-CH" dirty="0"/>
          </a:p>
          <a:p>
            <a:pPr lvl="1">
              <a:lnSpc>
                <a:spcPct val="110000"/>
              </a:lnSpc>
            </a:pPr>
            <a:r>
              <a:rPr lang="en-US" dirty="0"/>
              <a:t>While pursuing optimized technical choices, we can also keep an eye of what others are doing…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33E83-B2C0-6442-37D9-864B86940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1594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D9B3D-5B46-F91C-CC34-6EA2687AD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F58F9-5688-4F62-5F36-BE8452549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DE9FC-4048-66E1-185F-1DAA1BC16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40440" cy="484106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CH" dirty="0">
                <a:solidFill>
                  <a:schemeClr val="accent3"/>
                </a:solidFill>
              </a:rPr>
              <a:t>Attractive concept with a vertex detector based on MAPS, a large gas detector, and a silicon “wrapper” at the outer edge of the tracking volume</a:t>
            </a:r>
          </a:p>
          <a:p>
            <a:pPr>
              <a:lnSpc>
                <a:spcPct val="110000"/>
              </a:lnSpc>
            </a:pPr>
            <a:r>
              <a:rPr lang="en-GB" dirty="0"/>
              <a:t>Gas detector: is it worth the complication?</a:t>
            </a:r>
          </a:p>
          <a:p>
            <a:pPr lvl="2">
              <a:lnSpc>
                <a:spcPct val="110000"/>
              </a:lnSpc>
            </a:pPr>
            <a:r>
              <a:rPr lang="en-GB" b="1" dirty="0"/>
              <a:t>Lighter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Continuous tracking (better performance for long-lived V0s)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Some particle ID capability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Compelling advantages compared to silicon only</a:t>
            </a:r>
          </a:p>
          <a:p>
            <a:pPr lvl="1">
              <a:lnSpc>
                <a:spcPct val="110000"/>
              </a:lnSpc>
            </a:pPr>
            <a:r>
              <a:rPr lang="en-GB" b="1" dirty="0"/>
              <a:t>Are we sure that it works?</a:t>
            </a:r>
          </a:p>
          <a:p>
            <a:pPr>
              <a:lnSpc>
                <a:spcPct val="110000"/>
              </a:lnSpc>
            </a:pPr>
            <a:r>
              <a:rPr lang="en-GB" dirty="0"/>
              <a:t>Gas detector: what is it?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Two nearly equivalent options being considered: wire chamber and straw tubes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Should have very similar performance, with small advantages and disadvantages for each of them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E.g. the wire chamber has less mass in the barrel region, but needs stronger flanges</a:t>
            </a:r>
          </a:p>
          <a:p>
            <a:pPr lvl="3">
              <a:lnSpc>
                <a:spcPct val="110000"/>
              </a:lnSpc>
            </a:pPr>
            <a:r>
              <a:rPr lang="en-CH" dirty="0"/>
              <a:t>Perhaps a case where we can also consider what others are doing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81860-70DF-4353-3341-87A9B7281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998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F4000-C3F2-63DE-8156-1C40BB28B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Intermezzo: quick introduction to (some) silicon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B0CDD-4B30-F8F5-1C64-DB82231F7F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Strips, hybrid pixels (planar and 3D), MAPS, stitched MAPS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EA6C0-690B-F910-ED1C-AF61B445E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E780-57D7-C445-B9D6-43915B1F02C8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8540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21466</TotalTime>
  <Words>2920</Words>
  <Application>Microsoft Macintosh PowerPoint</Application>
  <PresentationFormat>Widescreen</PresentationFormat>
  <Paragraphs>465</Paragraphs>
  <Slides>38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Aptos</vt:lpstr>
      <vt:lpstr>Arial</vt:lpstr>
      <vt:lpstr>System Font Regular</vt:lpstr>
      <vt:lpstr>Times New Roman</vt:lpstr>
      <vt:lpstr>Wingdings</vt:lpstr>
      <vt:lpstr>Office Theme</vt:lpstr>
      <vt:lpstr>Towards a detector concept</vt:lpstr>
      <vt:lpstr>Outline</vt:lpstr>
      <vt:lpstr>One slide about my experience</vt:lpstr>
      <vt:lpstr>General considerations (in random order)</vt:lpstr>
      <vt:lpstr>General considerations (in random order)</vt:lpstr>
      <vt:lpstr>General considerations (in random order)</vt:lpstr>
      <vt:lpstr>What is the goal?</vt:lpstr>
      <vt:lpstr>Tracker</vt:lpstr>
      <vt:lpstr>Intermezzo: quick introduction to (some) silicon technologies</vt:lpstr>
      <vt:lpstr>Strip detectors</vt:lpstr>
      <vt:lpstr>Hybrid pixels</vt:lpstr>
      <vt:lpstr>The highest radiation regions: 3D sensors</vt:lpstr>
      <vt:lpstr>Lower radiation, lower rates, lowest mass: MAPS</vt:lpstr>
      <vt:lpstr>Ulrimate MAPS: stitched MAPS</vt:lpstr>
      <vt:lpstr>End of Intermezzo</vt:lpstr>
      <vt:lpstr>Tracker</vt:lpstr>
      <vt:lpstr>PowerPoint Presentation</vt:lpstr>
      <vt:lpstr>Tracker</vt:lpstr>
      <vt:lpstr>Tracker</vt:lpstr>
      <vt:lpstr>Resistive LGADs in few words</vt:lpstr>
      <vt:lpstr>Resistive LGADs in few words</vt:lpstr>
      <vt:lpstr>Resistive LGADs in few words</vt:lpstr>
      <vt:lpstr>Technologies for silicon wrapper</vt:lpstr>
      <vt:lpstr>Moving away from the IP: electromagnetic calorimetry</vt:lpstr>
      <vt:lpstr>GRAiNITA</vt:lpstr>
      <vt:lpstr>Complementary R&amp;D: Apartè </vt:lpstr>
      <vt:lpstr>Coil and muon system</vt:lpstr>
      <vt:lpstr>Important side topic: power distribution</vt:lpstr>
      <vt:lpstr>DC-DC conversion in CMS OT modules</vt:lpstr>
      <vt:lpstr>Serial powering basics</vt:lpstr>
      <vt:lpstr>Serial powering implementation</vt:lpstr>
      <vt:lpstr>Serial powering implementation</vt:lpstr>
      <vt:lpstr>Serial powering implementation</vt:lpstr>
      <vt:lpstr>Next generation DC-DC converters</vt:lpstr>
      <vt:lpstr>What about serial powering?</vt:lpstr>
      <vt:lpstr>Current and future data links</vt:lpstr>
      <vt:lpstr>Final (disruptive) consideration</vt:lpstr>
      <vt:lpstr>How to move forward? Proposal…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Duccio Abbaneo</dc:creator>
  <cp:lastModifiedBy>Duccio Abbaneo</cp:lastModifiedBy>
  <cp:revision>56</cp:revision>
  <dcterms:created xsi:type="dcterms:W3CDTF">2025-05-12T11:55:27Z</dcterms:created>
  <dcterms:modified xsi:type="dcterms:W3CDTF">2025-06-18T05:42:26Z</dcterms:modified>
</cp:coreProperties>
</file>