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63" r:id="rId5"/>
    <p:sldId id="264" r:id="rId6"/>
    <p:sldId id="265" r:id="rId7"/>
    <p:sldId id="266" r:id="rId8"/>
    <p:sldId id="267" r:id="rId9"/>
    <p:sldId id="269" r:id="rId10"/>
    <p:sldId id="270" r:id="rId11"/>
    <p:sldId id="271" r:id="rId12"/>
    <p:sldId id="272" r:id="rId13"/>
    <p:sldId id="273" r:id="rId14"/>
    <p:sldId id="274" r:id="rId15"/>
    <p:sldId id="275" r:id="rId16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ovanni Casula" initials="GC" lastIdx="1" clrIdx="0">
    <p:extLst>
      <p:ext uri="{19B8F6BF-5375-455C-9EA6-DF929625EA0E}">
        <p15:presenceInfo xmlns:p15="http://schemas.microsoft.com/office/powerpoint/2012/main" userId="S::giovanni.casula@cern.ch::60d4f75f-59c8-4578-a565-3c8442a1e7e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B7AF"/>
    <a:srgbClr val="E7DB39"/>
    <a:srgbClr val="0093BE"/>
    <a:srgbClr val="662E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477" autoAdjust="0"/>
    <p:restoredTop sz="93792" autoAdjust="0"/>
  </p:normalViewPr>
  <p:slideViewPr>
    <p:cSldViewPr snapToObjects="1" showGuides="1">
      <p:cViewPr varScale="1">
        <p:scale>
          <a:sx n="156" d="100"/>
          <a:sy n="156" d="100"/>
        </p:scale>
        <p:origin x="162" y="23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06/06/2025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06/06/2025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6356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2.png@01DBD474.BD362A20" TargetMode="External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990600" y="3798934"/>
            <a:ext cx="6952008" cy="457726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Stephane Maridor, Paolo Fessia, </a:t>
            </a:r>
            <a:r>
              <a:rPr lang="en-US" i="1" u="sng" dirty="0"/>
              <a:t>Miguel Navarro Baeza</a:t>
            </a:r>
          </a:p>
          <a:p>
            <a:r>
              <a:rPr lang="en-US" dirty="0"/>
              <a:t>HL-LHC WP15 Integration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2" name="Titre 17">
            <a:extLst>
              <a:ext uri="{FF2B5EF4-FFF2-40B4-BE49-F238E27FC236}">
                <a16:creationId xmlns:a16="http://schemas.microsoft.com/office/drawing/2014/main" id="{61BC6B2D-BA1E-071C-A80B-D008B1997993}"/>
              </a:ext>
            </a:extLst>
          </p:cNvPr>
          <p:cNvSpPr txBox="1">
            <a:spLocks/>
          </p:cNvSpPr>
          <p:nvPr/>
        </p:nvSpPr>
        <p:spPr>
          <a:xfrm>
            <a:off x="790648" y="1834986"/>
            <a:ext cx="7957816" cy="246495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800" b="1" kern="1200" baseline="0">
                <a:solidFill>
                  <a:schemeClr val="accent5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/>
              <a:t>Integration Review for Installation Readiness - Status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UL13/UL17/UL53/UL57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  <a:p>
            <a:endParaRPr lang="en-GB" sz="2400" dirty="0"/>
          </a:p>
        </p:txBody>
      </p:sp>
      <p:sp>
        <p:nvSpPr>
          <p:cNvPr id="6" name="Espace réservé du texte 19">
            <a:extLst>
              <a:ext uri="{FF2B5EF4-FFF2-40B4-BE49-F238E27FC236}">
                <a16:creationId xmlns:a16="http://schemas.microsoft.com/office/drawing/2014/main" id="{B04619B1-AF58-2635-4698-5DB0B6B36F2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115616" y="4577556"/>
            <a:ext cx="1656184" cy="261938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06-06-2025</a:t>
            </a:r>
            <a:endParaRPr lang="en-GB" b="0" i="0" dirty="0">
              <a:solidFill>
                <a:schemeClr val="bg2"/>
              </a:solidFill>
            </a:endParaRPr>
          </a:p>
        </p:txBody>
      </p:sp>
      <p:sp>
        <p:nvSpPr>
          <p:cNvPr id="3" name="Espace réservé du texte 19">
            <a:extLst>
              <a:ext uri="{FF2B5EF4-FFF2-40B4-BE49-F238E27FC236}">
                <a16:creationId xmlns:a16="http://schemas.microsoft.com/office/drawing/2014/main" id="{D97439A1-F1FD-6408-1825-6738AD853770}"/>
              </a:ext>
            </a:extLst>
          </p:cNvPr>
          <p:cNvSpPr txBox="1">
            <a:spLocks/>
          </p:cNvSpPr>
          <p:nvPr/>
        </p:nvSpPr>
        <p:spPr>
          <a:xfrm>
            <a:off x="6300192" y="4577556"/>
            <a:ext cx="1295424" cy="2619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 kern="1200">
                <a:solidFill>
                  <a:srgbClr val="700A00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Tx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0" i="0" dirty="0">
                <a:solidFill>
                  <a:schemeClr val="bg2"/>
                </a:solidFill>
                <a:hlinkClick r:id="rId3"/>
              </a:rPr>
              <a:t>INDICO</a:t>
            </a:r>
            <a:endParaRPr lang="en-GB" b="0" i="0" dirty="0">
              <a:solidFill>
                <a:schemeClr val="bg2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7068D8-8A74-AC04-6499-D2BD972B51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E2CCA8-D5F9-39AC-E17E-06C14CDFCB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27 – Electrical powering and cabling needs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FB5EC4-A0A9-A517-B100-47BFD754B6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C9B98B7-4BC7-835F-7FDA-9B61AE90CD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184A660-975C-DD2F-C8CD-4962BCF8D600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Provide power and cabling layout for SC Link operation.</a:t>
            </a:r>
          </a:p>
          <a:p>
            <a:r>
              <a:rPr lang="en-GB" b="1" dirty="0"/>
              <a:t>Action: </a:t>
            </a:r>
            <a:r>
              <a:rPr lang="en-GB" dirty="0"/>
              <a:t>Propose electrical box and AUG placement near QXL.</a:t>
            </a:r>
          </a:p>
          <a:p>
            <a:r>
              <a:rPr lang="en-GB" b="1" dirty="0"/>
              <a:t>Responsible: </a:t>
            </a:r>
            <a:r>
              <a:rPr lang="en-GB" dirty="0"/>
              <a:t>WP6A, EN-EL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42BD9E-130C-E453-95E4-CE2FA10CFB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425" t="31250" r="39908" b="24476"/>
          <a:stretch/>
        </p:blipFill>
        <p:spPr bwMode="auto">
          <a:xfrm>
            <a:off x="2915816" y="1789654"/>
            <a:ext cx="2862614" cy="286261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630544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4E8554-FF2D-2DFF-1D55-C1541EEBF4E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2FDF2-3FED-C83B-C287-3D2BE61C67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30 – CV Duct Collision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0FA5B6A-36D2-6D37-EB11-0F3E8C6841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C3BC8D-BE0A-3799-6641-0DDB51320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A041AC-0079-6387-C24A-43285F07E0F6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Resolve physical conflict between duct and electrical support.</a:t>
            </a:r>
          </a:p>
          <a:p>
            <a:r>
              <a:rPr lang="en-GB" b="1" dirty="0"/>
              <a:t>Action: </a:t>
            </a:r>
            <a:r>
              <a:rPr lang="en-GB" dirty="0"/>
              <a:t>Reroute duct based on electrical power box resolution.</a:t>
            </a:r>
          </a:p>
          <a:p>
            <a:r>
              <a:rPr lang="en-GB" b="1" dirty="0"/>
              <a:t>Responsible: </a:t>
            </a:r>
            <a:r>
              <a:rPr lang="en-GB" dirty="0"/>
              <a:t>EN-CV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11B2D03-A02E-5F85-DC75-85783A037FE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25" y="1789654"/>
            <a:ext cx="2952750" cy="2609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474150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7080DD-70F8-34CF-DC94-68BE644AF0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200F1-8A4D-51EC-9DBD-82C6EF35A8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31 – ASD Sniffer Tubes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EDEDF8-24CC-7794-56BE-9D5731BCD0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698CC3-45D3-17CD-FC46-C183878075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0F62B0-4049-895A-7FBA-9F985F0E1198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Confirm ASD tube needs and protect during installation.</a:t>
            </a:r>
          </a:p>
          <a:p>
            <a:r>
              <a:rPr lang="en-GB" b="1" dirty="0"/>
              <a:t>Action: </a:t>
            </a:r>
            <a:r>
              <a:rPr lang="en-GB" dirty="0"/>
              <a:t>Clarify tube necessity, ensure dust protection and clearance.</a:t>
            </a:r>
          </a:p>
          <a:p>
            <a:r>
              <a:rPr lang="en-GB" b="1" dirty="0"/>
              <a:t>Responsible: </a:t>
            </a:r>
            <a:r>
              <a:rPr lang="en-GB" dirty="0"/>
              <a:t>EN-AA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D17125-9424-0435-DBC6-373F988804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87824" y="1828600"/>
            <a:ext cx="2895600" cy="2406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4982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4ED3BA-39A0-3BE8-2C54-8751DADA46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13 - </a:t>
            </a:r>
            <a:r>
              <a:rPr lang="fr-FR" dirty="0" err="1"/>
              <a:t>Chamfer</a:t>
            </a:r>
            <a:r>
              <a:rPr lang="fr-FR" dirty="0"/>
              <a:t> Replacement &amp; Cable </a:t>
            </a:r>
            <a:r>
              <a:rPr lang="fr-FR" dirty="0" err="1"/>
              <a:t>Routing</a:t>
            </a:r>
            <a:endParaRPr lang="en-GB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2B0945A-0F89-9DA8-9D08-C8A50A7216C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55576" y="2139702"/>
            <a:ext cx="2621507" cy="188382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B1255B-DD6A-FEB0-52D7-0417D769B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96484B-A6EC-CA79-6949-67B65DDFE4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3723A1B-74B9-3B15-7391-FAFC1F7433B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1779662"/>
            <a:ext cx="3740342" cy="255918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8849C3C-524A-2663-8643-6FE8B6F9E507}"/>
              </a:ext>
            </a:extLst>
          </p:cNvPr>
          <p:cNvSpPr txBox="1"/>
          <p:nvPr/>
        </p:nvSpPr>
        <p:spPr>
          <a:xfrm>
            <a:off x="500408" y="709433"/>
            <a:ext cx="83200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Replace chamfer with shoulder to aid cable integration flow.</a:t>
            </a:r>
          </a:p>
          <a:p>
            <a:r>
              <a:rPr lang="en-GB" b="1" dirty="0"/>
              <a:t>Action: </a:t>
            </a:r>
            <a:r>
              <a:rPr lang="en-GB" dirty="0"/>
              <a:t>Approve chamfer proposal; ensure support rings and cable clearance.</a:t>
            </a:r>
          </a:p>
          <a:p>
            <a:r>
              <a:rPr lang="en-GB" b="1" dirty="0"/>
              <a:t>Responsible: </a:t>
            </a:r>
            <a:r>
              <a:rPr lang="en-GB" dirty="0"/>
              <a:t>EN-EL</a:t>
            </a:r>
          </a:p>
        </p:txBody>
      </p:sp>
    </p:spTree>
    <p:extLst>
      <p:ext uri="{BB962C8B-B14F-4D97-AF65-F5344CB8AC3E}">
        <p14:creationId xmlns:p14="http://schemas.microsoft.com/office/powerpoint/2010/main" val="1904780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29A899-203F-1CE7-AAB7-2CE0BAA4A7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20 - Integration of Services in Cores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105285-D702-CDAB-3D5B-2E6ED1729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62B69FD-96DA-ACBC-E073-02DECD19D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46A3C5D-A800-FA61-2081-77ADB6C5E7C3}"/>
              </a:ext>
            </a:extLst>
          </p:cNvPr>
          <p:cNvSpPr txBox="1"/>
          <p:nvPr/>
        </p:nvSpPr>
        <p:spPr>
          <a:xfrm>
            <a:off x="612000" y="771550"/>
            <a:ext cx="81364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Integrate pipes, cable trays, access zones in UL cores.</a:t>
            </a:r>
          </a:p>
          <a:p>
            <a:r>
              <a:rPr lang="en-GB" b="1" dirty="0"/>
              <a:t>Action:</a:t>
            </a:r>
            <a:r>
              <a:rPr lang="en-GB" dirty="0"/>
              <a:t> Reroute pipes, inspect access, integrate cable tray feasibility.</a:t>
            </a:r>
          </a:p>
          <a:p>
            <a:r>
              <a:rPr lang="en-GB" b="1" dirty="0"/>
              <a:t>Responsible: </a:t>
            </a:r>
            <a:r>
              <a:rPr lang="en-GB" dirty="0"/>
              <a:t>EN-EL, EN-CV, SCE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1D0FF7-5527-39FD-632C-1D3D053EF05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46" t="20062" r="23502" b="21460"/>
          <a:stretch/>
        </p:blipFill>
        <p:spPr bwMode="auto">
          <a:xfrm>
            <a:off x="1763688" y="2270539"/>
            <a:ext cx="1781810" cy="15017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C4926F-1257-C39A-AF0D-982ABFB4706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4" t="13659" r="7923" b="10972"/>
          <a:stretch/>
        </p:blipFill>
        <p:spPr bwMode="auto">
          <a:xfrm>
            <a:off x="4283968" y="2549221"/>
            <a:ext cx="2046605" cy="11576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1605035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88D5661-BC1B-8A10-B82C-6184B40F1FE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7E22C1-144D-697C-8B24-CE01F7A0A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21 - SC Link Integration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880D4D-CC97-2388-CEA9-84ADEE345B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B487DA-B430-ABFF-750F-155E680435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E330B27-85E0-1234-6640-ADAE27E83AF5}"/>
              </a:ext>
            </a:extLst>
          </p:cNvPr>
          <p:cNvSpPr txBox="1"/>
          <p:nvPr/>
        </p:nvSpPr>
        <p:spPr>
          <a:xfrm>
            <a:off x="612000" y="770662"/>
            <a:ext cx="81364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Optimize SC Link structure and installation space for cabling.</a:t>
            </a:r>
          </a:p>
          <a:p>
            <a:r>
              <a:rPr lang="en-GB" b="1" dirty="0"/>
              <a:t>Action: </a:t>
            </a:r>
            <a:r>
              <a:rPr lang="en-GB" dirty="0"/>
              <a:t>Adjust chassis width and define QXL installation sequence.</a:t>
            </a:r>
          </a:p>
          <a:p>
            <a:r>
              <a:rPr lang="en-GB" b="1" dirty="0"/>
              <a:t>Responsible: </a:t>
            </a:r>
            <a:r>
              <a:rPr lang="en-GB" dirty="0"/>
              <a:t>WP6A, EN-HE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2AF9F7-0173-8661-F7F7-6EB410C69BA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20" t="10584" r="32527" b="31837"/>
          <a:stretch/>
        </p:blipFill>
        <p:spPr bwMode="auto">
          <a:xfrm>
            <a:off x="971600" y="1743592"/>
            <a:ext cx="2811780" cy="22764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90846AC-4242-D7BB-7D9A-1AAF96B74C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29" t="13047" r="32895" b="26903"/>
          <a:stretch/>
        </p:blipFill>
        <p:spPr bwMode="auto">
          <a:xfrm>
            <a:off x="4674924" y="1919804"/>
            <a:ext cx="1593215" cy="192405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158528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553255-5160-CF78-77FA-FA8A29343D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6A7C5-8C54-1899-656D-7C72B0644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22 - RP Shielding Integration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690C95D-0D47-32E2-6DAF-98EB47596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BE6D27-A0DD-43F7-4B12-F9F25102A9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8E9568-080C-E363-BAF5-9452C64CF565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Ensure shielding placement enables installation and radiation protection.</a:t>
            </a:r>
          </a:p>
          <a:p>
            <a:r>
              <a:rPr lang="en-GB" b="1" dirty="0"/>
              <a:t>Action: </a:t>
            </a:r>
            <a:r>
              <a:rPr lang="en-GB" dirty="0"/>
              <a:t>Minimize shielding footprint; adapt volume for passage requirements.</a:t>
            </a:r>
          </a:p>
          <a:p>
            <a:r>
              <a:rPr lang="en-GB" b="1" dirty="0"/>
              <a:t>Responsible: </a:t>
            </a:r>
            <a:r>
              <a:rPr lang="en-GB" dirty="0"/>
              <a:t>EN-HE, WP15, RP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550E23-569B-490B-6847-0D5750CED0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50872"/>
            <a:ext cx="2233295" cy="2121535"/>
          </a:xfrm>
          <a:prstGeom prst="rect">
            <a:avLst/>
          </a:prstGeom>
          <a:noFill/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BC30E71-D3CF-A3C8-F8E7-9669266A5774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14" t="20650" r="14366" b="39013"/>
          <a:stretch/>
        </p:blipFill>
        <p:spPr bwMode="auto">
          <a:xfrm>
            <a:off x="4932040" y="2263926"/>
            <a:ext cx="2990850" cy="14954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456232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187A1D-C0FE-2BAE-6C4F-A79CD3421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D3A5E2-3F9A-D2E3-5D11-71AB06A9C9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23 - QXL Integration Phase 1a2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EBC5C4-493F-50BC-B305-D37936C994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1761F3-B105-70BC-1216-330074415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03B5CF-0A6C-AB96-697B-8B15E62373B5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Integrate QXL descent from door to cores in UL.</a:t>
            </a:r>
          </a:p>
          <a:p>
            <a:r>
              <a:rPr lang="en-GB" b="1" dirty="0"/>
              <a:t>Action: </a:t>
            </a:r>
            <a:r>
              <a:rPr lang="en-GB" dirty="0"/>
              <a:t>Confirm installation volume unaffected by updated layout.</a:t>
            </a:r>
          </a:p>
          <a:p>
            <a:r>
              <a:rPr lang="en-GB" b="1" dirty="0"/>
              <a:t>Responsible: </a:t>
            </a:r>
            <a:r>
              <a:rPr lang="en-GB" dirty="0"/>
              <a:t>TE-CRG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0BB7E6-2C2C-F313-0F25-A6DE8B5D25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767" y="1995686"/>
            <a:ext cx="2311400" cy="201549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FB46370-496C-88B6-8BB6-F5DBDD315A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9927" y="1984256"/>
            <a:ext cx="2684145" cy="2038350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DD18669-7DF0-8542-0B0D-95D236B885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5832" y="1847473"/>
            <a:ext cx="2143259" cy="217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12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AE4D5D-31E8-FEF9-B75A-87B6707EABD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4FE7C1-B439-9138-4312-855EA0F8A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24 &amp; 29  - QXL Integration Phase 1b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845464-C9DE-3DBA-C1E4-7DF7B5EDA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21E3D5-6F65-D9DD-9A71-B87877C2A9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C957DA1-9263-3136-5D0C-0BA72D01B8B1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Integrate QXL descent from door to cores in UL.</a:t>
            </a:r>
          </a:p>
          <a:p>
            <a:r>
              <a:rPr lang="en-GB" b="1" dirty="0"/>
              <a:t>Action: </a:t>
            </a:r>
            <a:r>
              <a:rPr lang="en-GB" dirty="0"/>
              <a:t>Confirm installation volume unaffected by updated layout.</a:t>
            </a:r>
          </a:p>
          <a:p>
            <a:r>
              <a:rPr lang="en-GB" b="1" dirty="0"/>
              <a:t>Responsible: </a:t>
            </a:r>
            <a:r>
              <a:rPr lang="en-GB" dirty="0"/>
              <a:t>TE-CRG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2430E37-590C-BA7F-B92C-C85E87A8E88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0348" t="9768" r="6397" b="17503"/>
          <a:stretch/>
        </p:blipFill>
        <p:spPr>
          <a:xfrm>
            <a:off x="251520" y="2211710"/>
            <a:ext cx="2592288" cy="16085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4A22661-35CE-6EE5-BF7D-F652718EF20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34" t="14192" r="15407" b="37884"/>
          <a:stretch/>
        </p:blipFill>
        <p:spPr bwMode="auto">
          <a:xfrm>
            <a:off x="2945447" y="2403536"/>
            <a:ext cx="3253105" cy="12249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6669F42-D646-BA96-5CCB-C2F59529831F}"/>
              </a:ext>
            </a:extLst>
          </p:cNvPr>
          <p:cNvPicPr>
            <a:picLocks noChangeAspect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2235578"/>
            <a:ext cx="1799590" cy="156083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7C1CAF8-F9C2-BB52-0AA6-147055B39044}"/>
              </a:ext>
            </a:extLst>
          </p:cNvPr>
          <p:cNvSpPr txBox="1"/>
          <p:nvPr/>
        </p:nvSpPr>
        <p:spPr>
          <a:xfrm>
            <a:off x="4158208" y="4013191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fr-CH" sz="1800" b="1" kern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QXL L-modules installation transport volume</a:t>
            </a:r>
            <a:endParaRPr lang="en-GB" sz="1800" kern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2445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8A0DFD-539B-AFAA-0FB1-9993580DB26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EDD12-2C98-C532-DF20-9DCB22BD98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25 - Installation of Transport Rails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318987-486D-D2F7-D7AC-9748BE1485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5C037E-668D-DEFD-869A-495C2D07B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975A007-7663-5FCC-B3DD-866AA91598EF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Install SC Link and QXL transport rails in ULs.</a:t>
            </a:r>
          </a:p>
          <a:p>
            <a:r>
              <a:rPr lang="en-GB" b="1" dirty="0"/>
              <a:t>Action: </a:t>
            </a:r>
            <a:r>
              <a:rPr lang="en-GB" dirty="0"/>
              <a:t>Remove old rails; confirm hoist movement and anchors.</a:t>
            </a:r>
          </a:p>
          <a:p>
            <a:r>
              <a:rPr lang="en-GB" b="1" dirty="0"/>
              <a:t>Responsible: </a:t>
            </a:r>
            <a:r>
              <a:rPr lang="en-GB" dirty="0"/>
              <a:t>WP6A, EN-HE, TE-CRG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8512C17-FA26-54F3-5826-1AE954C422F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70303"/>
            <a:ext cx="2787650" cy="25025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65398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FCE6C1-8542-EB26-CCC0-1AAA4120F5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8CAFB-0D68-4887-8E54-B11B4FA54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26 – Patch Panels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EEAE09-A68D-2F24-E5B9-AF43F6A13C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Miguel Navarro Baeza WP15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7801B3-22EF-E787-E03E-0B09967BB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52EEC5-6711-74AA-2F6A-6F8B924CAC5C}"/>
              </a:ext>
            </a:extLst>
          </p:cNvPr>
          <p:cNvSpPr txBox="1"/>
          <p:nvPr/>
        </p:nvSpPr>
        <p:spPr>
          <a:xfrm>
            <a:off x="612000" y="770662"/>
            <a:ext cx="8352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b="1" dirty="0"/>
              <a:t>Topic: </a:t>
            </a:r>
            <a:r>
              <a:rPr lang="en-GB" dirty="0"/>
              <a:t>Design patch panel layout with sufficient welding clearance.</a:t>
            </a:r>
          </a:p>
          <a:p>
            <a:r>
              <a:rPr lang="en-GB" b="1" dirty="0"/>
              <a:t>Action: </a:t>
            </a:r>
            <a:r>
              <a:rPr lang="en-GB" dirty="0"/>
              <a:t>Study tray positioning and space for later installations.</a:t>
            </a:r>
          </a:p>
          <a:p>
            <a:r>
              <a:rPr lang="en-GB" b="1" dirty="0"/>
              <a:t>Responsible: </a:t>
            </a:r>
            <a:r>
              <a:rPr lang="en-GB" dirty="0"/>
              <a:t>EN-EL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AA59318-1C1A-C130-F05C-6D5F6EC45B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211710"/>
            <a:ext cx="3816424" cy="1821668"/>
          </a:xfrm>
          <a:prstGeom prst="rect">
            <a:avLst/>
          </a:prstGeom>
          <a:noFill/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00ECFEE-A915-9271-74C4-90801E03EB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3789" y="1801506"/>
            <a:ext cx="3168352" cy="2696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360334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Props1.xml><?xml version="1.0" encoding="utf-8"?>
<ds:datastoreItem xmlns:ds="http://schemas.openxmlformats.org/officeDocument/2006/customXml" ds:itemID="{08F26443-B57E-462D-8A1B-8B66904E8E2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AF4CCA9-6824-4E14-B8F9-6E0278422E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21DCB4E-5F44-49E2-937F-E6AC00142344}">
  <ds:schemaRefs>
    <ds:schemaRef ds:uri="http://purl.org/dc/elements/1.1/"/>
    <ds:schemaRef ds:uri="8946e33d-fd2f-4ae4-8ee9-d90c129cdf9e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33708</TotalTime>
  <Words>458</Words>
  <Application>Microsoft Office PowerPoint</Application>
  <PresentationFormat>On-screen Show (16:9)</PresentationFormat>
  <Paragraphs>73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Thème Office</vt:lpstr>
      <vt:lpstr>PowerPoint Presentation</vt:lpstr>
      <vt:lpstr>13 - Chamfer Replacement &amp; Cable Routing</vt:lpstr>
      <vt:lpstr>20 - Integration of Services in Cores</vt:lpstr>
      <vt:lpstr>21 - SC Link Integration</vt:lpstr>
      <vt:lpstr>22 - RP Shielding Integration</vt:lpstr>
      <vt:lpstr>23 - QXL Integration Phase 1a2</vt:lpstr>
      <vt:lpstr>24 &amp; 29  - QXL Integration Phase 1b</vt:lpstr>
      <vt:lpstr>25 - Installation of Transport Rails</vt:lpstr>
      <vt:lpstr>26 – Patch Panels</vt:lpstr>
      <vt:lpstr>27 – Electrical powering and cabling needs</vt:lpstr>
      <vt:lpstr>30 – CV Duct Collision</vt:lpstr>
      <vt:lpstr>31 – ASD Sniffer Tubes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HL-LHC_Update_Integration_Electrical_Layout_UJ14_UJ16_UL14_UL16_UJ56_UL557_RR73_RR77_20231110</dc:title>
  <dc:creator>miguel.navarro.baeza@cern.ch</dc:creator>
  <cp:lastModifiedBy>Miguel Navarro</cp:lastModifiedBy>
  <cp:revision>677</cp:revision>
  <dcterms:created xsi:type="dcterms:W3CDTF">2016-02-12T09:02:01Z</dcterms:created>
  <dcterms:modified xsi:type="dcterms:W3CDTF">2025-06-06T08:57:55Z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