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70" r:id="rId3"/>
    <p:sldId id="27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5B6188-631B-EB4C-5A13-82F811602FB2}" name="Teresa Guillen Hernandez" initials="TG" userId="S::teresa.guillen.hernandez@cern.ch::d4b3c53b-6651-4675-bbc5-0e1e94c79cd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63669" autoAdjust="0"/>
  </p:normalViewPr>
  <p:slideViewPr>
    <p:cSldViewPr snapToGrid="0">
      <p:cViewPr varScale="1">
        <p:scale>
          <a:sx n="81" d="100"/>
          <a:sy n="81" d="100"/>
        </p:scale>
        <p:origin x="1758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Projects\MME_MechanicalEngineering\Teresa.Guillen\31.Gun\ceramic_mesh-sensitivit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Projects\MME_MechanicalEngineering\Teresa.Guillen\31.Gun\ceramic_mesh-sensitivit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250 degrees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Sheet1!$D$13:$D$15</c:f>
              <c:numCache>
                <c:formatCode>General</c:formatCode>
                <c:ptCount val="3"/>
                <c:pt idx="0">
                  <c:v>3</c:v>
                </c:pt>
                <c:pt idx="1">
                  <c:v>1</c:v>
                </c:pt>
                <c:pt idx="2">
                  <c:v>0.5</c:v>
                </c:pt>
              </c:numCache>
            </c:numRef>
          </c:xVal>
          <c:yVal>
            <c:numRef>
              <c:f>Sheet1!$E$13:$E$15</c:f>
              <c:numCache>
                <c:formatCode>General</c:formatCode>
                <c:ptCount val="3"/>
                <c:pt idx="0">
                  <c:v>179.55</c:v>
                </c:pt>
                <c:pt idx="1">
                  <c:v>271.77999999999997</c:v>
                </c:pt>
                <c:pt idx="2">
                  <c:v>316.64999999999998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732-42E3-B8D0-D3B884E1D9F4}"/>
            </c:ext>
          </c:extLst>
        </c:ser>
        <c:ser>
          <c:idx val="1"/>
          <c:order val="1"/>
          <c:tx>
            <c:v>T room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Sheet1!$D$13:$D$15</c:f>
              <c:numCache>
                <c:formatCode>General</c:formatCode>
                <c:ptCount val="3"/>
                <c:pt idx="0">
                  <c:v>3</c:v>
                </c:pt>
                <c:pt idx="1">
                  <c:v>1</c:v>
                </c:pt>
                <c:pt idx="2">
                  <c:v>0.5</c:v>
                </c:pt>
              </c:numCache>
            </c:numRef>
          </c:xVal>
          <c:yVal>
            <c:numRef>
              <c:f>Sheet1!$I$13:$I$15</c:f>
              <c:numCache>
                <c:formatCode>General</c:formatCode>
                <c:ptCount val="3"/>
                <c:pt idx="0">
                  <c:v>56.761000000000003</c:v>
                </c:pt>
                <c:pt idx="1">
                  <c:v>107.91</c:v>
                </c:pt>
                <c:pt idx="2">
                  <c:v>107.36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732-42E3-B8D0-D3B884E1D9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20912"/>
        <c:axId val="15818032"/>
      </c:scatterChart>
      <c:valAx>
        <c:axId val="15820912"/>
        <c:scaling>
          <c:orientation val="minMax"/>
          <c:max val="3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Mesh size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18032"/>
        <c:crosses val="autoZero"/>
        <c:crossBetween val="midCat"/>
      </c:valAx>
      <c:valAx>
        <c:axId val="15818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Max ppal stress [MPa]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209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250 degrees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Sheet1!$D$13:$D$15</c:f>
              <c:numCache>
                <c:formatCode>General</c:formatCode>
                <c:ptCount val="3"/>
                <c:pt idx="0">
                  <c:v>3</c:v>
                </c:pt>
                <c:pt idx="1">
                  <c:v>1</c:v>
                </c:pt>
                <c:pt idx="2">
                  <c:v>0.5</c:v>
                </c:pt>
              </c:numCache>
            </c:numRef>
          </c:xVal>
          <c:yVal>
            <c:numRef>
              <c:f>Sheet1!$F$13:$F$15</c:f>
              <c:numCache>
                <c:formatCode>General</c:formatCode>
                <c:ptCount val="3"/>
                <c:pt idx="0">
                  <c:v>-167.67</c:v>
                </c:pt>
                <c:pt idx="1">
                  <c:v>-231</c:v>
                </c:pt>
                <c:pt idx="2">
                  <c:v>-398.59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9DD-4C1F-942D-C9198E8328D8}"/>
            </c:ext>
          </c:extLst>
        </c:ser>
        <c:ser>
          <c:idx val="1"/>
          <c:order val="1"/>
          <c:tx>
            <c:v>T room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Sheet1!$D$13:$D$15</c:f>
              <c:numCache>
                <c:formatCode>General</c:formatCode>
                <c:ptCount val="3"/>
                <c:pt idx="0">
                  <c:v>3</c:v>
                </c:pt>
                <c:pt idx="1">
                  <c:v>1</c:v>
                </c:pt>
                <c:pt idx="2">
                  <c:v>0.5</c:v>
                </c:pt>
              </c:numCache>
            </c:numRef>
          </c:xVal>
          <c:yVal>
            <c:numRef>
              <c:f>Sheet1!$J$13:$J$15</c:f>
              <c:numCache>
                <c:formatCode>General</c:formatCode>
                <c:ptCount val="3"/>
                <c:pt idx="0">
                  <c:v>-49.292000000000002</c:v>
                </c:pt>
                <c:pt idx="1">
                  <c:v>-88.706000000000003</c:v>
                </c:pt>
                <c:pt idx="2">
                  <c:v>-123.3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9DD-4C1F-942D-C9198E8328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20912"/>
        <c:axId val="15818032"/>
      </c:scatterChart>
      <c:valAx>
        <c:axId val="15820912"/>
        <c:scaling>
          <c:orientation val="minMax"/>
          <c:max val="3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Mesh size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18032"/>
        <c:crosses val="autoZero"/>
        <c:crossBetween val="midCat"/>
      </c:valAx>
      <c:valAx>
        <c:axId val="15818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/>
                  <a:t>Min ppal stress [MPa]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209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C1631-0A52-4B8C-8A99-2BAB1A9BE274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D84C6-BD7D-4AE0-9D32-527203930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18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8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58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F8CC1-63FE-80FF-A799-FD68411D5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CA8DDF-FC00-7C45-C5AE-3A3AA98CAC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A2E3CD-57D9-B000-7C61-29F9C14494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53-3E09-D0F7-6E26-63DAFF1D2C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D84C6-BD7D-4AE0-9D32-5272039302F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7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9577C-C934-F2A2-663E-43EDFE517D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08D380-26FB-A2E8-CE1C-52FFD764D7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4BBD3-40C6-7B28-8A36-C0BD09037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AAE26-A1F3-4A8C-A03F-B148C4A7B60E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6F7FF-C59A-AE23-31ED-15F1E3136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A7E89-882E-49DA-94F6-8D19591B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2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8C9A4-EBAC-623B-BF2C-CDF11424A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026D20-B913-5393-7C6E-99A65074DA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2FC8F-6C9F-F45D-6B88-7D01F0797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CBA1D-D360-4315-9AFF-7AA679B7718F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44E1B-BB3E-4D55-3603-3072DAC8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EED52-DA74-822C-17F5-3F17A702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50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44A19A-27DC-E03C-E411-1464BAE8B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0AA0D-4655-B970-4A8B-B2883EDEE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06B07-EC42-B307-4942-A9D54E25E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3231-BA7F-490D-92FE-22EF9951CACD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A029E-6108-621A-44DA-C8CF8FC36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240E0-E4CF-4363-FED2-26440AEB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0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1DFED-04D3-7153-6F72-F1CB056C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174E6-27A2-9664-F775-EE18EE84A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D94A1-1DDE-C546-47A8-E33968705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D956-BA25-4E9B-9C53-928434C6DAC2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698A8-F4E9-A527-44F4-0C083494E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2D869-DD9F-C766-6170-B86E61A2C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9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5A94B-3E30-5864-29EF-1A0B86B2F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A1092-8534-B2A7-2BF6-85177517B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48291-62C0-33D6-85DC-241B03AF3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05036-1EEF-4662-8E65-3911430C7961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8639C-D0D2-BEAC-3EBE-FE33C04A6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C32FA-A953-3D19-1764-FC8E1C744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7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41BB-54D0-2644-1217-C17B86F23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1A41E-8908-1C5F-9E74-1A049B47BE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B7F11C-1793-3691-E763-E3E8ECEC4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EA148-8A01-7A14-F45E-6D5563181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92865-DD41-4105-B222-857606F0EC0F}" type="datetime1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4B72D9-4758-6A6C-34C1-A98215CD0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AB87B-244C-B1B6-7AAE-92D0D93BD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7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F5617-BE7A-7596-DFAD-B79DA36B5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A82D09-6DC4-5EA7-FB53-9A7632BD8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F66456-F653-E1AA-0E75-655E33927E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72B557-7C4C-0032-234C-2142FF39C1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32F8B3-CAE2-68E2-2038-CB6A2AF75A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F33CD8-D0B0-72FC-2EDF-4188AAB6E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19B2-3975-4528-B30B-5EC597EF5807}" type="datetime1">
              <a:rPr lang="en-US" smtClean="0"/>
              <a:t>6/3/2025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AFD074-FA65-0E42-07CE-9A1DC826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3A4992-7097-6E96-E564-8353CF790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7546C-1F6C-B852-8681-E210AFE11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B211DB-6AFD-2D1C-D7B8-798D65117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9B64-A30C-4134-A0EE-27BF6AFE1EAB}" type="datetime1">
              <a:rPr lang="en-US" smtClean="0"/>
              <a:t>6/3/2025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C08243-1B8A-1C9E-1206-BC31CAAC2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A9F63-57CE-CB5F-12DA-A0F24E9BD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23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64096C-E1C5-6A32-7C26-199F8A5B7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D156-2BD1-49DD-8806-B836E4E9153D}" type="datetime1">
              <a:rPr lang="en-US" smtClean="0"/>
              <a:t>6/3/2025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96D4E7-853D-4469-EF57-DEE2B7219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F0EEA8-2A18-5892-419B-912297AF1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88158-9A36-5DA3-CE4F-930C9714A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53340-31B9-F95F-EAAD-5970A77CD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0D8C4-27BE-B922-C500-BF90B841B5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C7411F-2010-8F82-E667-0420488EA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ADA-D95F-489F-854B-E7E347F2FC3C}" type="datetime1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4DCC8E-C57C-3E4D-8A09-CC22F974A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645D8A-AC33-2C64-31C7-745C2EAC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3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4B434-6312-FA32-59F8-33056FA71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7242E0-B7E0-6055-0C9D-E75144D5E3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4ABE9-F1BC-DB09-F642-950CA2C79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F57E5-64E2-355C-BAE8-79DC46745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6FED-C400-4375-9FA4-EAB8C198DA4A}" type="datetime1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6A1083-9631-7382-E34E-1258D2FE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D2FD34-2CD8-FDD9-312F-D0EF7FA4A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8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F5A7EB-F550-40D6-8A0E-72718D31F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CF5C9-0D96-F7D5-F142-587C53337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99EA2-7647-6BD5-5D29-FA63F291FD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12C2D8-E345-4C7B-AB5A-0849FC19389C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06869-83D2-09E3-3805-BB7744707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Teresa Guillen Hernandez [EN-MME]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A321A-E829-3C6F-FA9C-351E547C02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92292D-FAC9-4437-B689-C41D1E461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6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hart" Target="../charts/chart1.xm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chart" Target="../charts/chart2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39BC7-A31A-5961-71C3-7DBF0BC130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9567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Electron gun &amp; collector for the new AD e-cooler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Numerical assessment</a:t>
            </a:r>
            <a:br>
              <a:rPr lang="en-US" dirty="0"/>
            </a:b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16F2F0F-CE9E-F795-3361-64BD566C68AC}"/>
              </a:ext>
            </a:extLst>
          </p:cNvPr>
          <p:cNvSpPr txBox="1">
            <a:spLocks/>
          </p:cNvSpPr>
          <p:nvPr/>
        </p:nvSpPr>
        <p:spPr>
          <a:xfrm>
            <a:off x="1524000" y="5465618"/>
            <a:ext cx="9144000" cy="7570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Teresa Guillen Hernandez</a:t>
            </a:r>
          </a:p>
          <a:p>
            <a:pPr algn="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22/05/2025</a:t>
            </a:r>
          </a:p>
        </p:txBody>
      </p:sp>
    </p:spTree>
    <p:extLst>
      <p:ext uri="{BB962C8B-B14F-4D97-AF65-F5344CB8AC3E}">
        <p14:creationId xmlns:p14="http://schemas.microsoft.com/office/powerpoint/2010/main" val="3882999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E3BF7-69E5-0867-43BF-36EDCEDB5C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8634E-C4A3-2E9A-6AC2-2B7959A7E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818" y="-303910"/>
            <a:ext cx="10515600" cy="1471911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Ceramic assessment – bake 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E6364-4C82-3494-4D6C-AAA2B4C06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766" y="687550"/>
            <a:ext cx="10760034" cy="56688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000" dirty="0"/>
              <a:t>Mesh sensitivity</a:t>
            </a:r>
          </a:p>
          <a:p>
            <a:pPr marL="457200" lvl="1" indent="0">
              <a:spcAft>
                <a:spcPts val="1200"/>
              </a:spcAft>
              <a:buNone/>
            </a:pPr>
            <a:endParaRPr lang="en-US" dirty="0"/>
          </a:p>
          <a:p>
            <a:pPr marL="457200" lvl="1" indent="0">
              <a:buNone/>
            </a:pPr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8AFB3A-F9FC-09F1-B98E-B7C858491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977808-C492-B89B-E487-91605C67F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3A2CB47-3ECD-848A-40B2-8A24C92046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8390168"/>
              </p:ext>
            </p:extLst>
          </p:nvPr>
        </p:nvGraphicFramePr>
        <p:xfrm>
          <a:off x="4255001" y="4318249"/>
          <a:ext cx="3630334" cy="2116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F5FEEB4-30BE-4E16-8CB7-2A8CDE981C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4457602"/>
              </p:ext>
            </p:extLst>
          </p:nvPr>
        </p:nvGraphicFramePr>
        <p:xfrm>
          <a:off x="4147612" y="2075501"/>
          <a:ext cx="3806811" cy="2153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8" name="Picture 17" descr="A blue and green rainbow&#10;&#10;AI-generated content may be incorrect.">
            <a:extLst>
              <a:ext uri="{FF2B5EF4-FFF2-40B4-BE49-F238E27FC236}">
                <a16:creationId xmlns:a16="http://schemas.microsoft.com/office/drawing/2014/main" id="{AA77391B-B5C7-8D89-4AE4-F9B6087CAF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62" y="4412975"/>
            <a:ext cx="3462962" cy="1809010"/>
          </a:xfrm>
          <a:prstGeom prst="rect">
            <a:avLst/>
          </a:prstGeom>
        </p:spPr>
      </p:pic>
      <p:pic>
        <p:nvPicPr>
          <p:cNvPr id="20" name="Picture 19" descr="A diagram of a stress-ceramic&#10;&#10;AI-generated content may be incorrect.">
            <a:extLst>
              <a:ext uri="{FF2B5EF4-FFF2-40B4-BE49-F238E27FC236}">
                <a16:creationId xmlns:a16="http://schemas.microsoft.com/office/drawing/2014/main" id="{60DE93D3-7EB5-821B-B9BB-282683BC4D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92" y="2030143"/>
            <a:ext cx="3462962" cy="2161594"/>
          </a:xfrm>
          <a:prstGeom prst="rect">
            <a:avLst/>
          </a:prstGeom>
        </p:spPr>
      </p:pic>
      <p:pic>
        <p:nvPicPr>
          <p:cNvPr id="22" name="Picture 21" descr="A diagram of a stress-free model&#10;&#10;AI-generated content may be incorrect.">
            <a:extLst>
              <a:ext uri="{FF2B5EF4-FFF2-40B4-BE49-F238E27FC236}">
                <a16:creationId xmlns:a16="http://schemas.microsoft.com/office/drawing/2014/main" id="{6BAF566D-C961-9EFF-B494-7F8FD8F3F6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714" y="3982270"/>
            <a:ext cx="3840809" cy="2406080"/>
          </a:xfrm>
          <a:prstGeom prst="rect">
            <a:avLst/>
          </a:prstGeom>
        </p:spPr>
      </p:pic>
      <p:pic>
        <p:nvPicPr>
          <p:cNvPr id="24" name="Picture 23" descr="A rainbow colored curved object&#10;&#10;AI-generated content may be incorrect.">
            <a:extLst>
              <a:ext uri="{FF2B5EF4-FFF2-40B4-BE49-F238E27FC236}">
                <a16:creationId xmlns:a16="http://schemas.microsoft.com/office/drawing/2014/main" id="{F29DA763-E86A-02CA-EEA1-410F9FA91D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691" y="2051669"/>
            <a:ext cx="3816856" cy="18056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B1E2803-51AF-1C8D-E7D5-D50172155A3B}"/>
              </a:ext>
            </a:extLst>
          </p:cNvPr>
          <p:cNvSpPr txBox="1"/>
          <p:nvPr/>
        </p:nvSpPr>
        <p:spPr>
          <a:xfrm>
            <a:off x="1292119" y="1730385"/>
            <a:ext cx="231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250 </a:t>
            </a:r>
            <a:r>
              <a:rPr lang="en-GB" sz="1400" b="1" dirty="0"/>
              <a:t>°C</a:t>
            </a:r>
            <a:endParaRPr lang="en-US" sz="14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395234-219C-2032-B612-29E75CBD12B3}"/>
              </a:ext>
            </a:extLst>
          </p:cNvPr>
          <p:cNvSpPr txBox="1"/>
          <p:nvPr/>
        </p:nvSpPr>
        <p:spPr>
          <a:xfrm>
            <a:off x="8756658" y="1664071"/>
            <a:ext cx="231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 room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919A7A63-B579-8D17-A6A1-8E4B0B16DC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3357432"/>
                  </p:ext>
                </p:extLst>
              </p:nvPr>
            </p:nvGraphicFramePr>
            <p:xfrm>
              <a:off x="4597705" y="859350"/>
              <a:ext cx="2752156" cy="98242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34060">
                      <a:extLst>
                        <a:ext uri="{9D8B030D-6E8A-4147-A177-3AD203B41FA5}">
                          <a16:colId xmlns:a16="http://schemas.microsoft.com/office/drawing/2014/main" val="1323222791"/>
                        </a:ext>
                      </a:extLst>
                    </a:gridCol>
                    <a:gridCol w="416866">
                      <a:extLst>
                        <a:ext uri="{9D8B030D-6E8A-4147-A177-3AD203B41FA5}">
                          <a16:colId xmlns:a16="http://schemas.microsoft.com/office/drawing/2014/main" val="2867452623"/>
                        </a:ext>
                      </a:extLst>
                    </a:gridCol>
                    <a:gridCol w="1601230">
                      <a:extLst>
                        <a:ext uri="{9D8B030D-6E8A-4147-A177-3AD203B41FA5}">
                          <a16:colId xmlns:a16="http://schemas.microsoft.com/office/drawing/2014/main" val="2741292399"/>
                        </a:ext>
                      </a:extLst>
                    </a:gridCol>
                  </a:tblGrid>
                  <a:tr h="224332">
                    <a:tc gridSpan="3">
                      <a:txBody>
                        <a:bodyPr/>
                        <a:lstStyle/>
                        <a:p>
                          <a:pPr algn="l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       Rankine criteria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849354"/>
                      </a:ext>
                    </a:extLst>
                  </a:tr>
                  <a:tr h="338287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_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eqArr>
                                    <m:eqArr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_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eqArr>
                                </m:sub>
                              </m:sSub>
                            </m:oMath>
                          </a14:m>
                          <a:r>
                            <a:rPr lang="en-GB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259 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699479892"/>
                      </a:ext>
                    </a:extLst>
                  </a:tr>
                  <a:tr h="339341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_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𝑚𝑖𝑛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eqArr>
                                    <m:eqArr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_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eqArr>
                                </m:sub>
                              </m:sSub>
                            </m:oMath>
                          </a14:m>
                          <a:r>
                            <a:rPr lang="en-GB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= 2900 MPa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4526133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919A7A63-B579-8D17-A6A1-8E4B0B16DC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3357432"/>
                  </p:ext>
                </p:extLst>
              </p:nvPr>
            </p:nvGraphicFramePr>
            <p:xfrm>
              <a:off x="4597705" y="859350"/>
              <a:ext cx="2752156" cy="98242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34060">
                      <a:extLst>
                        <a:ext uri="{9D8B030D-6E8A-4147-A177-3AD203B41FA5}">
                          <a16:colId xmlns:a16="http://schemas.microsoft.com/office/drawing/2014/main" val="1323222791"/>
                        </a:ext>
                      </a:extLst>
                    </a:gridCol>
                    <a:gridCol w="416866">
                      <a:extLst>
                        <a:ext uri="{9D8B030D-6E8A-4147-A177-3AD203B41FA5}">
                          <a16:colId xmlns:a16="http://schemas.microsoft.com/office/drawing/2014/main" val="2867452623"/>
                        </a:ext>
                      </a:extLst>
                    </a:gridCol>
                    <a:gridCol w="1601230">
                      <a:extLst>
                        <a:ext uri="{9D8B030D-6E8A-4147-A177-3AD203B41FA5}">
                          <a16:colId xmlns:a16="http://schemas.microsoft.com/office/drawing/2014/main" val="2741292399"/>
                        </a:ext>
                      </a:extLst>
                    </a:gridCol>
                  </a:tblGrid>
                  <a:tr h="304800">
                    <a:tc gridSpan="3">
                      <a:txBody>
                        <a:bodyPr/>
                        <a:lstStyle/>
                        <a:p>
                          <a:pPr algn="l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       Rankine criteria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849354"/>
                      </a:ext>
                    </a:extLst>
                  </a:tr>
                  <a:tr h="3382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t="-92857" r="-273554" b="-1089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71863" t="-92857" b="-1089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99479892"/>
                      </a:ext>
                    </a:extLst>
                  </a:tr>
                  <a:tr h="3393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t="-192857" r="-273554" b="-89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latin typeface="Calibri" panose="020F0502020204030204" pitchFamily="34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⩽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71863" t="-192857" b="-89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526133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2289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A463D6-E0A3-F868-28BE-FAFB6B7DA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46961-BBD2-63A1-14DD-A056033BC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818" y="-303910"/>
            <a:ext cx="10515600" cy="1265811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Ceramic assessment – bake 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DE3B9-F286-2641-BC59-3DD7E1C2B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384" y="736270"/>
            <a:ext cx="10760034" cy="577594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000" dirty="0"/>
              <a:t>Mesh sensitivity but superficial – filler should absorb this because is very soft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Include Filler in the simulation – 50 microns of very soft material (E=500MPa)</a:t>
            </a:r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000" dirty="0"/>
              <a:t>Do a test?</a:t>
            </a:r>
          </a:p>
          <a:p>
            <a:pPr marL="457200" lvl="1" indent="0">
              <a:spcAft>
                <a:spcPts val="1200"/>
              </a:spcAft>
              <a:buNone/>
            </a:pPr>
            <a:endParaRPr lang="en-US" dirty="0"/>
          </a:p>
          <a:p>
            <a:pPr marL="457200" lvl="1" indent="0">
              <a:buNone/>
            </a:pPr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9F6304-5593-AD0C-42D4-A080A824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Teresa Guillen Hernandez [EN-MME]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39D84C-1DF0-7508-A032-716448963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2292D-FAC9-4437-B689-C41D1E4618D6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14D32B-B35C-C3A2-C741-2922AD0D2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262062" y="5402137"/>
            <a:ext cx="1275360" cy="1363316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8B21BE-295A-9806-41E4-44026DBCE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52470"/>
              </p:ext>
            </p:extLst>
          </p:nvPr>
        </p:nvGraphicFramePr>
        <p:xfrm>
          <a:off x="935449" y="1655445"/>
          <a:ext cx="10105903" cy="1773555"/>
        </p:xfrm>
        <a:graphic>
          <a:graphicData uri="http://schemas.openxmlformats.org/drawingml/2006/table">
            <a:tbl>
              <a:tblPr/>
              <a:tblGrid>
                <a:gridCol w="691457">
                  <a:extLst>
                    <a:ext uri="{9D8B030D-6E8A-4147-A177-3AD203B41FA5}">
                      <a16:colId xmlns:a16="http://schemas.microsoft.com/office/drawing/2014/main" val="2467277636"/>
                    </a:ext>
                  </a:extLst>
                </a:gridCol>
                <a:gridCol w="1037185">
                  <a:extLst>
                    <a:ext uri="{9D8B030D-6E8A-4147-A177-3AD203B41FA5}">
                      <a16:colId xmlns:a16="http://schemas.microsoft.com/office/drawing/2014/main" val="1686385472"/>
                    </a:ext>
                  </a:extLst>
                </a:gridCol>
                <a:gridCol w="1874911">
                  <a:extLst>
                    <a:ext uri="{9D8B030D-6E8A-4147-A177-3AD203B41FA5}">
                      <a16:colId xmlns:a16="http://schemas.microsoft.com/office/drawing/2014/main" val="2697621714"/>
                    </a:ext>
                  </a:extLst>
                </a:gridCol>
                <a:gridCol w="1874911">
                  <a:extLst>
                    <a:ext uri="{9D8B030D-6E8A-4147-A177-3AD203B41FA5}">
                      <a16:colId xmlns:a16="http://schemas.microsoft.com/office/drawing/2014/main" val="2234326331"/>
                    </a:ext>
                  </a:extLst>
                </a:gridCol>
                <a:gridCol w="1874911">
                  <a:extLst>
                    <a:ext uri="{9D8B030D-6E8A-4147-A177-3AD203B41FA5}">
                      <a16:colId xmlns:a16="http://schemas.microsoft.com/office/drawing/2014/main" val="1233830666"/>
                    </a:ext>
                  </a:extLst>
                </a:gridCol>
                <a:gridCol w="2752528">
                  <a:extLst>
                    <a:ext uri="{9D8B030D-6E8A-4147-A177-3AD203B41FA5}">
                      <a16:colId xmlns:a16="http://schemas.microsoft.com/office/drawing/2014/main" val="3191506541"/>
                    </a:ext>
                  </a:extLst>
                </a:gridCol>
              </a:tblGrid>
              <a:tr h="158163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Step 1 - 250 degrees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467135"/>
                  </a:ext>
                </a:extLst>
              </a:tr>
              <a:tr h="158163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729575"/>
                  </a:ext>
                </a:extLst>
              </a:tr>
              <a:tr h="309566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mesh size [mm]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 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ppal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stress [MPa]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Variation % Max ppal stress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Min ppal stress  [MPa]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Variation % Min ppal stress  [MPa]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2791823"/>
                  </a:ext>
                </a:extLst>
              </a:tr>
              <a:tr h="15816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Softer material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55.86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68.89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-46.07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72.52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8278608"/>
                  </a:ext>
                </a:extLst>
              </a:tr>
              <a:tr h="158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169.27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46.54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-193.57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51.44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752719"/>
                  </a:ext>
                </a:extLst>
              </a:tr>
              <a:tr h="1581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 filler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179.55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-167.67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907907"/>
                  </a:ext>
                </a:extLst>
              </a:tr>
              <a:tr h="158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316.65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-398.59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502775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5802C84-3B53-9C4B-97FC-F4222FF881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461987"/>
              </p:ext>
            </p:extLst>
          </p:nvPr>
        </p:nvGraphicFramePr>
        <p:xfrm>
          <a:off x="823582" y="3550780"/>
          <a:ext cx="10313617" cy="1773555"/>
        </p:xfrm>
        <a:graphic>
          <a:graphicData uri="http://schemas.openxmlformats.org/drawingml/2006/table">
            <a:tbl>
              <a:tblPr/>
              <a:tblGrid>
                <a:gridCol w="705669">
                  <a:extLst>
                    <a:ext uri="{9D8B030D-6E8A-4147-A177-3AD203B41FA5}">
                      <a16:colId xmlns:a16="http://schemas.microsoft.com/office/drawing/2014/main" val="2377780353"/>
                    </a:ext>
                  </a:extLst>
                </a:gridCol>
                <a:gridCol w="1058503">
                  <a:extLst>
                    <a:ext uri="{9D8B030D-6E8A-4147-A177-3AD203B41FA5}">
                      <a16:colId xmlns:a16="http://schemas.microsoft.com/office/drawing/2014/main" val="2835703631"/>
                    </a:ext>
                  </a:extLst>
                </a:gridCol>
                <a:gridCol w="1913447">
                  <a:extLst>
                    <a:ext uri="{9D8B030D-6E8A-4147-A177-3AD203B41FA5}">
                      <a16:colId xmlns:a16="http://schemas.microsoft.com/office/drawing/2014/main" val="1266564350"/>
                    </a:ext>
                  </a:extLst>
                </a:gridCol>
                <a:gridCol w="1913447">
                  <a:extLst>
                    <a:ext uri="{9D8B030D-6E8A-4147-A177-3AD203B41FA5}">
                      <a16:colId xmlns:a16="http://schemas.microsoft.com/office/drawing/2014/main" val="947540231"/>
                    </a:ext>
                  </a:extLst>
                </a:gridCol>
                <a:gridCol w="1913447">
                  <a:extLst>
                    <a:ext uri="{9D8B030D-6E8A-4147-A177-3AD203B41FA5}">
                      <a16:colId xmlns:a16="http://schemas.microsoft.com/office/drawing/2014/main" val="3185081964"/>
                    </a:ext>
                  </a:extLst>
                </a:gridCol>
                <a:gridCol w="2809104">
                  <a:extLst>
                    <a:ext uri="{9D8B030D-6E8A-4147-A177-3AD203B41FA5}">
                      <a16:colId xmlns:a16="http://schemas.microsoft.com/office/drawing/2014/main" val="1611716803"/>
                    </a:ext>
                  </a:extLst>
                </a:gridCol>
              </a:tblGrid>
              <a:tr h="16504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Step 2 -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Troom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5580589"/>
                  </a:ext>
                </a:extLst>
              </a:tr>
              <a:tr h="16504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199737"/>
                  </a:ext>
                </a:extLst>
              </a:tr>
              <a:tr h="323036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mesh size [mm]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 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ppal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stress [MPa]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Variation % Max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ppal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stress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Min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ppal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stress  [MPa]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Variation % Min ppal stress  [MPa]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018473"/>
                  </a:ext>
                </a:extLst>
              </a:tr>
              <a:tr h="16504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Softer material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80.44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-27.53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44.16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3193123"/>
                  </a:ext>
                </a:extLst>
              </a:tr>
              <a:tr h="1650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11.88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88.94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-27.53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77.68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83239"/>
                  </a:ext>
                </a:extLst>
              </a:tr>
              <a:tr h="1650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 filler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56.76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-49.29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9603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107.36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-123.30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8490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798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17168</TotalTime>
  <Words>256</Words>
  <Application>Microsoft Office PowerPoint</Application>
  <PresentationFormat>Widescreen</PresentationFormat>
  <Paragraphs>95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Aptos Display</vt:lpstr>
      <vt:lpstr>Aptos Narrow</vt:lpstr>
      <vt:lpstr>Arial</vt:lpstr>
      <vt:lpstr>Calibri</vt:lpstr>
      <vt:lpstr>Cambria Math</vt:lpstr>
      <vt:lpstr>Office Theme</vt:lpstr>
      <vt:lpstr>Electron gun &amp; collector for the new AD e-cooler  Numerical assessment </vt:lpstr>
      <vt:lpstr>Ceramic assessment – bake out</vt:lpstr>
      <vt:lpstr>Ceramic assessment – bake 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Teresa Guillen Hernandez</dc:creator>
  <cp:lastModifiedBy>Teresa Guillen Hernandez</cp:lastModifiedBy>
  <cp:revision>234</cp:revision>
  <dcterms:created xsi:type="dcterms:W3CDTF">2025-04-01T07:32:34Z</dcterms:created>
  <dcterms:modified xsi:type="dcterms:W3CDTF">2025-06-05T08:12:21Z</dcterms:modified>
</cp:coreProperties>
</file>