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96" r:id="rId2"/>
    <p:sldId id="339" r:id="rId3"/>
    <p:sldId id="341" r:id="rId4"/>
    <p:sldId id="33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99"/>
    <a:srgbClr val="88FF94"/>
    <a:srgbClr val="D6463C"/>
    <a:srgbClr val="9BFFA9"/>
    <a:srgbClr val="FFFFFF"/>
    <a:srgbClr val="F4E5D0"/>
    <a:srgbClr val="FF6600"/>
    <a:srgbClr val="0000FF"/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86"/>
  </p:normalViewPr>
  <p:slideViewPr>
    <p:cSldViewPr snapToGrid="0" snapToObjects="1">
      <p:cViewPr varScale="1">
        <p:scale>
          <a:sx n="130" d="100"/>
          <a:sy n="130" d="100"/>
        </p:scale>
        <p:origin x="132" y="7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6/6/2025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6/6/2025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BGC regular meeting - CERN update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150"/>
              <a:t>15 March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GB"/>
              <a:t>BGC regular meeting - CERN update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sldNum="0"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sv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7.png"/><Relationship Id="rId7" Type="http://schemas.openxmlformats.org/officeDocument/2006/relationships/image" Target="../media/image11.sv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13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png"/><Relationship Id="rId3" Type="http://schemas.openxmlformats.org/officeDocument/2006/relationships/image" Target="../media/image16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17" Type="http://schemas.openxmlformats.org/officeDocument/2006/relationships/image" Target="../media/image28.png"/><Relationship Id="rId2" Type="http://schemas.openxmlformats.org/officeDocument/2006/relationships/image" Target="../media/image15.png"/><Relationship Id="rId16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11" Type="http://schemas.openxmlformats.org/officeDocument/2006/relationships/image" Target="../media/image22.png"/><Relationship Id="rId5" Type="http://schemas.openxmlformats.org/officeDocument/2006/relationships/image" Target="../media/image11.svg"/><Relationship Id="rId15" Type="http://schemas.openxmlformats.org/officeDocument/2006/relationships/image" Target="../media/image26.png"/><Relationship Id="rId10" Type="http://schemas.openxmlformats.org/officeDocument/2006/relationships/image" Target="../media/image21.png"/><Relationship Id="rId4" Type="http://schemas.openxmlformats.org/officeDocument/2006/relationships/image" Target="../media/image10.png"/><Relationship Id="rId9" Type="http://schemas.openxmlformats.org/officeDocument/2006/relationships/image" Target="../media/image20.png"/><Relationship Id="rId1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4268B22-1E99-72EE-BDA0-9B4F3190D7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BGC regular meeting</a:t>
            </a:r>
            <a:br>
              <a:rPr lang="en-US" dirty="0"/>
            </a:br>
            <a:r>
              <a:rPr lang="en-US" sz="3200" b="0" dirty="0"/>
              <a:t>06/06/2025</a:t>
            </a:r>
            <a:endParaRPr lang="it-IT" sz="3200" b="0" dirty="0"/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5CABA8D9-C82C-C835-6B5E-DEC32D5B6A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/>
          <a:lstStyle/>
          <a:p>
            <a:r>
              <a:rPr lang="en-CH" dirty="0"/>
              <a:t>D. Butti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28C2AA-DFBA-2C31-CA9B-B0412E8054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DCFF25B-FB88-99DF-BBF4-7884ADBA4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38952"/>
            <a:ext cx="9598161" cy="549613"/>
          </a:xfrm>
        </p:spPr>
        <p:txBody>
          <a:bodyPr/>
          <a:lstStyle/>
          <a:p>
            <a:r>
              <a:rPr lang="en-US" dirty="0"/>
              <a:t>Present configuration of V3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E240796-A2D8-50D6-2F01-20E7196483B2}"/>
              </a:ext>
            </a:extLst>
          </p:cNvPr>
          <p:cNvSpPr txBox="1"/>
          <p:nvPr/>
        </p:nvSpPr>
        <p:spPr>
          <a:xfrm>
            <a:off x="407988" y="823587"/>
            <a:ext cx="513255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Pro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both planes with one optical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configuration OK for overlap monitor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relaxed margin for jet-beam alignment</a:t>
            </a:r>
            <a:endParaRPr lang="en-150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7993A5-F31C-3AA2-2D17-391C71C689E0}"/>
              </a:ext>
            </a:extLst>
          </p:cNvPr>
          <p:cNvSpPr txBox="1"/>
          <p:nvPr/>
        </p:nvSpPr>
        <p:spPr>
          <a:xfrm>
            <a:off x="6160601" y="783198"/>
            <a:ext cx="574464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Contra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one direction strongly affected by jet profile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thin jet limits size of emission volume (hence signal)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cannot be easily integrated in B2 due to QRL</a:t>
            </a:r>
            <a:endParaRPr lang="en-150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63891A4-F38D-C6D7-5AB4-DD72606444C9}"/>
              </a:ext>
            </a:extLst>
          </p:cNvPr>
          <p:cNvGrpSpPr/>
          <p:nvPr/>
        </p:nvGrpSpPr>
        <p:grpSpPr>
          <a:xfrm>
            <a:off x="219349" y="2066403"/>
            <a:ext cx="3463563" cy="2725194"/>
            <a:chOff x="648267" y="1558977"/>
            <a:chExt cx="5833213" cy="4896413"/>
          </a:xfrm>
        </p:grpSpPr>
        <p:pic>
          <p:nvPicPr>
            <p:cNvPr id="7" name="Picture 6" descr="A yellow and orange machine&#10;&#10;AI-generated content may be incorrect.">
              <a:extLst>
                <a:ext uri="{FF2B5EF4-FFF2-40B4-BE49-F238E27FC236}">
                  <a16:creationId xmlns:a16="http://schemas.microsoft.com/office/drawing/2014/main" id="{874573BE-BD11-779C-E11E-8F8F6531722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8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66" t="9751" r="14590" b="797"/>
            <a:stretch/>
          </p:blipFill>
          <p:spPr>
            <a:xfrm>
              <a:off x="648267" y="1558977"/>
              <a:ext cx="5833213" cy="4896413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803E7877-1F44-2439-0C78-00DDA9D9C12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13698" y="2933934"/>
              <a:ext cx="2148560" cy="61147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6">
              <a:extLst>
                <a:ext uri="{FF2B5EF4-FFF2-40B4-BE49-F238E27FC236}">
                  <a16:creationId xmlns:a16="http://schemas.microsoft.com/office/drawing/2014/main" id="{12F79BC7-8A3F-349C-E694-8AAC0923C9AA}"/>
                </a:ext>
              </a:extLst>
            </p:cNvPr>
            <p:cNvSpPr/>
            <p:nvPr/>
          </p:nvSpPr>
          <p:spPr>
            <a:xfrm rot="1731698">
              <a:off x="3252445" y="3689461"/>
              <a:ext cx="1832666" cy="234950"/>
            </a:xfrm>
            <a:custGeom>
              <a:avLst/>
              <a:gdLst>
                <a:gd name="connsiteX0" fmla="*/ 0 w 1790331"/>
                <a:gd name="connsiteY0" fmla="*/ 0 h 234950"/>
                <a:gd name="connsiteX1" fmla="*/ 1790331 w 1790331"/>
                <a:gd name="connsiteY1" fmla="*/ 0 h 234950"/>
                <a:gd name="connsiteX2" fmla="*/ 1790331 w 1790331"/>
                <a:gd name="connsiteY2" fmla="*/ 234950 h 234950"/>
                <a:gd name="connsiteX3" fmla="*/ 0 w 1790331"/>
                <a:gd name="connsiteY3" fmla="*/ 234950 h 234950"/>
                <a:gd name="connsiteX4" fmla="*/ 0 w 1790331"/>
                <a:gd name="connsiteY4" fmla="*/ 0 h 234950"/>
                <a:gd name="connsiteX0" fmla="*/ 31523 w 1821854"/>
                <a:gd name="connsiteY0" fmla="*/ 0 h 234950"/>
                <a:gd name="connsiteX1" fmla="*/ 1821854 w 1821854"/>
                <a:gd name="connsiteY1" fmla="*/ 0 h 234950"/>
                <a:gd name="connsiteX2" fmla="*/ 1821854 w 1821854"/>
                <a:gd name="connsiteY2" fmla="*/ 234950 h 234950"/>
                <a:gd name="connsiteX3" fmla="*/ 31523 w 1821854"/>
                <a:gd name="connsiteY3" fmla="*/ 234950 h 234950"/>
                <a:gd name="connsiteX4" fmla="*/ 31523 w 1821854"/>
                <a:gd name="connsiteY4" fmla="*/ 0 h 234950"/>
                <a:gd name="connsiteX0" fmla="*/ 37968 w 1828299"/>
                <a:gd name="connsiteY0" fmla="*/ 0 h 234950"/>
                <a:gd name="connsiteX1" fmla="*/ 1828299 w 1828299"/>
                <a:gd name="connsiteY1" fmla="*/ 0 h 234950"/>
                <a:gd name="connsiteX2" fmla="*/ 1828299 w 1828299"/>
                <a:gd name="connsiteY2" fmla="*/ 234950 h 234950"/>
                <a:gd name="connsiteX3" fmla="*/ 37968 w 1828299"/>
                <a:gd name="connsiteY3" fmla="*/ 234950 h 234950"/>
                <a:gd name="connsiteX4" fmla="*/ 37968 w 1828299"/>
                <a:gd name="connsiteY4" fmla="*/ 0 h 234950"/>
                <a:gd name="connsiteX0" fmla="*/ 42335 w 1832666"/>
                <a:gd name="connsiteY0" fmla="*/ 0 h 234950"/>
                <a:gd name="connsiteX1" fmla="*/ 1832666 w 1832666"/>
                <a:gd name="connsiteY1" fmla="*/ 0 h 234950"/>
                <a:gd name="connsiteX2" fmla="*/ 1832666 w 1832666"/>
                <a:gd name="connsiteY2" fmla="*/ 234950 h 234950"/>
                <a:gd name="connsiteX3" fmla="*/ 42335 w 1832666"/>
                <a:gd name="connsiteY3" fmla="*/ 234950 h 234950"/>
                <a:gd name="connsiteX4" fmla="*/ 42335 w 1832666"/>
                <a:gd name="connsiteY4" fmla="*/ 0 h 234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32666" h="234950">
                  <a:moveTo>
                    <a:pt x="42335" y="0"/>
                  </a:moveTo>
                  <a:lnTo>
                    <a:pt x="1832666" y="0"/>
                  </a:lnTo>
                  <a:lnTo>
                    <a:pt x="1832666" y="234950"/>
                  </a:lnTo>
                  <a:lnTo>
                    <a:pt x="42335" y="234950"/>
                  </a:lnTo>
                  <a:cubicBezTo>
                    <a:pt x="-28593" y="152245"/>
                    <a:pt x="2467" y="62428"/>
                    <a:pt x="42335" y="0"/>
                  </a:cubicBezTo>
                  <a:close/>
                </a:path>
              </a:pathLst>
            </a:custGeom>
            <a:solidFill>
              <a:srgbClr val="00B050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64F867EB-F3C7-2D9B-3945-3BACAAEE7B6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65138" y="3545037"/>
              <a:ext cx="2148560" cy="611470"/>
            </a:xfrm>
            <a:prstGeom prst="straightConnector1">
              <a:avLst/>
            </a:prstGeom>
            <a:ln w="38100"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2D12FECC-CE8F-B3D4-185F-7A46F1DCE452}"/>
              </a:ext>
            </a:extLst>
          </p:cNvPr>
          <p:cNvGrpSpPr/>
          <p:nvPr/>
        </p:nvGrpSpPr>
        <p:grpSpPr>
          <a:xfrm>
            <a:off x="8689533" y="2844578"/>
            <a:ext cx="3297702" cy="3229030"/>
            <a:chOff x="5417222" y="2525486"/>
            <a:chExt cx="3496183" cy="3549316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3F8309D1-E03C-A259-87EF-BB2169BFE1F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rcRect l="21669" t="21239" r="19978" b="22151"/>
            <a:stretch/>
          </p:blipFill>
          <p:spPr>
            <a:xfrm>
              <a:off x="5417222" y="2525486"/>
              <a:ext cx="3496183" cy="3549316"/>
            </a:xfrm>
            <a:prstGeom prst="rect">
              <a:avLst/>
            </a:prstGeom>
            <a:ln w="28575">
              <a:solidFill>
                <a:srgbClr val="FFC000"/>
              </a:solidFill>
              <a:prstDash val="dash"/>
            </a:ln>
          </p:spPr>
        </p:pic>
        <p:sp>
          <p:nvSpPr>
            <p:cNvPr id="29" name="Flowchart: Terminator 28">
              <a:extLst>
                <a:ext uri="{FF2B5EF4-FFF2-40B4-BE49-F238E27FC236}">
                  <a16:creationId xmlns:a16="http://schemas.microsoft.com/office/drawing/2014/main" id="{532C476A-06BB-1518-6E7D-52B7A87CE6B8}"/>
                </a:ext>
              </a:extLst>
            </p:cNvPr>
            <p:cNvSpPr/>
            <p:nvPr/>
          </p:nvSpPr>
          <p:spPr>
            <a:xfrm rot="16200000">
              <a:off x="6858245" y="4134613"/>
              <a:ext cx="540000" cy="252000"/>
            </a:xfrm>
            <a:prstGeom prst="flowChartTerminator">
              <a:avLst/>
            </a:pr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3ED4FE11-8CF8-B681-E10E-8E5D65B4A7C1}"/>
                </a:ext>
              </a:extLst>
            </p:cNvPr>
            <p:cNvSpPr txBox="1"/>
            <p:nvPr/>
          </p:nvSpPr>
          <p:spPr>
            <a:xfrm>
              <a:off x="5417222" y="2525486"/>
              <a:ext cx="3496183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cam view</a:t>
              </a:r>
              <a:endParaRPr lang="it-IT" dirty="0"/>
            </a:p>
          </p:txBody>
        </p: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4E7DB73C-E5FE-DBCF-62B4-8FDD8CA78892}"/>
                </a:ext>
              </a:extLst>
            </p:cNvPr>
            <p:cNvCxnSpPr>
              <a:cxnSpLocks/>
            </p:cNvCxnSpPr>
            <p:nvPr/>
          </p:nvCxnSpPr>
          <p:spPr>
            <a:xfrm>
              <a:off x="7002244" y="4598211"/>
              <a:ext cx="252000" cy="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A251873-72E8-2053-06FD-2825DA7D84A1}"/>
                </a:ext>
              </a:extLst>
            </p:cNvPr>
            <p:cNvSpPr txBox="1"/>
            <p:nvPr/>
          </p:nvSpPr>
          <p:spPr>
            <a:xfrm>
              <a:off x="7200101" y="4401511"/>
              <a:ext cx="1305246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 err="1"/>
                <a:t>beam</a:t>
              </a:r>
              <a:r>
                <a:rPr lang="en-US" baseline="-25000" dirty="0" err="1"/>
                <a:t>H</a:t>
              </a:r>
              <a:endParaRPr lang="it-IT" baseline="-25000" dirty="0"/>
            </a:p>
          </p:txBody>
        </p:sp>
        <p:cxnSp>
          <p:nvCxnSpPr>
            <p:cNvPr id="45" name="Straight Arrow Connector 44">
              <a:extLst>
                <a:ext uri="{FF2B5EF4-FFF2-40B4-BE49-F238E27FC236}">
                  <a16:creationId xmlns:a16="http://schemas.microsoft.com/office/drawing/2014/main" id="{A3DC199D-956F-31EC-4C6B-B930EE6A844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35739" y="3990613"/>
              <a:ext cx="0" cy="540000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6DAC39F-3E34-ABF0-4ABD-08380D363F30}"/>
                </a:ext>
              </a:extLst>
            </p:cNvPr>
            <p:cNvSpPr txBox="1"/>
            <p:nvPr/>
          </p:nvSpPr>
          <p:spPr>
            <a:xfrm>
              <a:off x="5587054" y="4043986"/>
              <a:ext cx="1469334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 err="1"/>
                <a:t>beam</a:t>
              </a:r>
              <a:r>
                <a:rPr lang="en-US" baseline="-25000" dirty="0" err="1"/>
                <a:t>V</a:t>
              </a:r>
              <a:r>
                <a:rPr lang="en-US" dirty="0"/>
                <a:t> </a:t>
              </a:r>
              <a:r>
                <a:rPr lang="it-IT" b="0" i="0" dirty="0">
                  <a:effectLst/>
                  <a:latin typeface="Google Sans"/>
                </a:rPr>
                <a:t>∗</a:t>
              </a:r>
              <a:r>
                <a:rPr lang="en-US" dirty="0"/>
                <a:t> jet</a:t>
              </a:r>
              <a:endParaRPr lang="it-IT" dirty="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2052308D-D622-7885-F1A2-C1DB73D23CBF}"/>
              </a:ext>
            </a:extLst>
          </p:cNvPr>
          <p:cNvGrpSpPr/>
          <p:nvPr/>
        </p:nvGrpSpPr>
        <p:grpSpPr>
          <a:xfrm>
            <a:off x="5002141" y="4056797"/>
            <a:ext cx="3517166" cy="2131115"/>
            <a:chOff x="3234246" y="3409427"/>
            <a:chExt cx="4602919" cy="2756223"/>
          </a:xfrm>
        </p:grpSpPr>
        <p:pic>
          <p:nvPicPr>
            <p:cNvPr id="16" name="Picture 15" descr="A yellow and silver metal object&#10;&#10;AI-generated content may be incorrect.">
              <a:extLst>
                <a:ext uri="{FF2B5EF4-FFF2-40B4-BE49-F238E27FC236}">
                  <a16:creationId xmlns:a16="http://schemas.microsoft.com/office/drawing/2014/main" id="{3E40917A-B495-F027-F662-18333295D4C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8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73" r="11762" b="32026"/>
            <a:stretch/>
          </p:blipFill>
          <p:spPr>
            <a:xfrm>
              <a:off x="3234246" y="3848875"/>
              <a:ext cx="4602919" cy="2316775"/>
            </a:xfrm>
            <a:prstGeom prst="rect">
              <a:avLst/>
            </a:prstGeom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E282A78F-2DD9-3D84-EFEB-D42E4050D1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50108" y="5060730"/>
              <a:ext cx="3657600" cy="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Rectangle 6">
              <a:extLst>
                <a:ext uri="{FF2B5EF4-FFF2-40B4-BE49-F238E27FC236}">
                  <a16:creationId xmlns:a16="http://schemas.microsoft.com/office/drawing/2014/main" id="{071154D3-2002-55CA-F410-989378D4CAD3}"/>
                </a:ext>
              </a:extLst>
            </p:cNvPr>
            <p:cNvSpPr/>
            <p:nvPr/>
          </p:nvSpPr>
          <p:spPr>
            <a:xfrm rot="8305231">
              <a:off x="5419063" y="5037870"/>
              <a:ext cx="228600" cy="45720"/>
            </a:xfrm>
            <a:prstGeom prst="rect">
              <a:avLst/>
            </a:prstGeom>
            <a:solidFill>
              <a:srgbClr val="00B050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5F971FBD-66C9-BC8F-C268-CF7A13997BDC}"/>
                </a:ext>
              </a:extLst>
            </p:cNvPr>
            <p:cNvCxnSpPr>
              <a:cxnSpLocks/>
            </p:cNvCxnSpPr>
            <p:nvPr/>
          </p:nvCxnSpPr>
          <p:spPr>
            <a:xfrm>
              <a:off x="5537835" y="3807737"/>
              <a:ext cx="0" cy="1030743"/>
            </a:xfrm>
            <a:prstGeom prst="straightConnector1">
              <a:avLst/>
            </a:prstGeom>
            <a:ln w="38100"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3" name="Graphic 22" descr="Eye with solid fill">
              <a:extLst>
                <a:ext uri="{FF2B5EF4-FFF2-40B4-BE49-F238E27FC236}">
                  <a16:creationId xmlns:a16="http://schemas.microsoft.com/office/drawing/2014/main" id="{531C19D6-8E34-FD8B-B421-1B65347E21F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331186" y="3434841"/>
              <a:ext cx="414034" cy="414034"/>
            </a:xfrm>
            <a:prstGeom prst="rect">
              <a:avLst/>
            </a:prstGeom>
          </p:spPr>
        </p:pic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426F641-BF0A-3274-804C-D5ADA6AC1220}"/>
                </a:ext>
              </a:extLst>
            </p:cNvPr>
            <p:cNvSpPr txBox="1"/>
            <p:nvPr/>
          </p:nvSpPr>
          <p:spPr>
            <a:xfrm>
              <a:off x="5745219" y="3409427"/>
              <a:ext cx="920731" cy="47766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dirty="0"/>
                <a:t>cam</a:t>
              </a:r>
              <a:endParaRPr lang="en-GB" dirty="0"/>
            </a:p>
          </p:txBody>
        </p:sp>
      </p:grpSp>
      <p:pic>
        <p:nvPicPr>
          <p:cNvPr id="65" name="Picture 64" descr="A yellow and grey metal pipe&#10;&#10;AI-generated content may be incorrect.">
            <a:extLst>
              <a:ext uri="{FF2B5EF4-FFF2-40B4-BE49-F238E27FC236}">
                <a16:creationId xmlns:a16="http://schemas.microsoft.com/office/drawing/2014/main" id="{35420F9D-E763-A410-9CCE-34BEE023B7C3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34478" t="8525" r="32760" b="39241"/>
          <a:stretch/>
        </p:blipFill>
        <p:spPr>
          <a:xfrm>
            <a:off x="2330320" y="4082790"/>
            <a:ext cx="2381276" cy="2135576"/>
          </a:xfrm>
          <a:prstGeom prst="rect">
            <a:avLst/>
          </a:prstGeom>
        </p:spPr>
      </p:pic>
      <p:sp>
        <p:nvSpPr>
          <p:cNvPr id="66" name="Rectangle 6">
            <a:extLst>
              <a:ext uri="{FF2B5EF4-FFF2-40B4-BE49-F238E27FC236}">
                <a16:creationId xmlns:a16="http://schemas.microsoft.com/office/drawing/2014/main" id="{1FCECE23-746E-9128-C638-4FFC45C45897}"/>
              </a:ext>
            </a:extLst>
          </p:cNvPr>
          <p:cNvSpPr/>
          <p:nvPr/>
        </p:nvSpPr>
        <p:spPr>
          <a:xfrm>
            <a:off x="2371257" y="5260486"/>
            <a:ext cx="2266917" cy="184848"/>
          </a:xfrm>
          <a:prstGeom prst="rect">
            <a:avLst/>
          </a:prstGeom>
          <a:solidFill>
            <a:srgbClr val="00B05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85E41AF3-C718-7CDE-4E34-747D0F78D529}"/>
              </a:ext>
            </a:extLst>
          </p:cNvPr>
          <p:cNvSpPr/>
          <p:nvPr/>
        </p:nvSpPr>
        <p:spPr>
          <a:xfrm>
            <a:off x="3460373" y="5307190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8" name="Graphic 67" descr="Eye with solid fill">
            <a:extLst>
              <a:ext uri="{FF2B5EF4-FFF2-40B4-BE49-F238E27FC236}">
                <a16:creationId xmlns:a16="http://schemas.microsoft.com/office/drawing/2014/main" id="{3EF8BB40-5E73-68DE-2057-F9EC660A088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3345029" y="3828054"/>
            <a:ext cx="311549" cy="288139"/>
          </a:xfrm>
          <a:prstGeom prst="rect">
            <a:avLst/>
          </a:prstGeom>
        </p:spPr>
      </p:pic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F675474A-C866-1696-FADA-02771480B288}"/>
              </a:ext>
            </a:extLst>
          </p:cNvPr>
          <p:cNvCxnSpPr>
            <a:cxnSpLocks/>
            <a:endCxn id="66" idx="0"/>
          </p:cNvCxnSpPr>
          <p:nvPr/>
        </p:nvCxnSpPr>
        <p:spPr>
          <a:xfrm>
            <a:off x="3502910" y="4082790"/>
            <a:ext cx="1806" cy="117769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B4F7A8ED-4591-1C57-3F34-F16471C443EF}"/>
              </a:ext>
            </a:extLst>
          </p:cNvPr>
          <p:cNvSpPr txBox="1"/>
          <p:nvPr/>
        </p:nvSpPr>
        <p:spPr>
          <a:xfrm>
            <a:off x="4187270" y="2931374"/>
            <a:ext cx="38191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camera only sees the active volume </a:t>
            </a:r>
            <a:br>
              <a:rPr lang="en-US" dirty="0"/>
            </a:br>
            <a:r>
              <a:rPr lang="en-US" dirty="0"/>
              <a:t>(beam-jet intersection)</a:t>
            </a:r>
            <a:endParaRPr lang="en-GB" dirty="0"/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973F75AF-F3B7-963B-AEAB-38028FA9E4BC}"/>
              </a:ext>
            </a:extLst>
          </p:cNvPr>
          <p:cNvSpPr txBox="1"/>
          <p:nvPr/>
        </p:nvSpPr>
        <p:spPr>
          <a:xfrm>
            <a:off x="4850380" y="5786538"/>
            <a:ext cx="6606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side view</a:t>
            </a:r>
            <a:endParaRPr lang="en-GB" dirty="0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BF12A93B-B949-25D7-2F64-313A5B9E3D8D}"/>
              </a:ext>
            </a:extLst>
          </p:cNvPr>
          <p:cNvSpPr txBox="1"/>
          <p:nvPr/>
        </p:nvSpPr>
        <p:spPr>
          <a:xfrm>
            <a:off x="2191536" y="5786538"/>
            <a:ext cx="6606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front 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5011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DC8426-E20F-877B-AFA0-B532B09A9F0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 descr="A yellow and grey metal pipe&#10;&#10;AI-generated content may be incorrect.">
            <a:extLst>
              <a:ext uri="{FF2B5EF4-FFF2-40B4-BE49-F238E27FC236}">
                <a16:creationId xmlns:a16="http://schemas.microsoft.com/office/drawing/2014/main" id="{1722F570-B68F-2F9E-251D-4504C92B183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4478" t="8525" r="32760" b="39241"/>
          <a:stretch/>
        </p:blipFill>
        <p:spPr>
          <a:xfrm>
            <a:off x="2330319" y="3474848"/>
            <a:ext cx="3059163" cy="2743518"/>
          </a:xfrm>
          <a:prstGeom prst="rect">
            <a:avLst/>
          </a:prstGeom>
        </p:spPr>
      </p:pic>
      <p:sp>
        <p:nvSpPr>
          <p:cNvPr id="48" name="Rectangle 6">
            <a:extLst>
              <a:ext uri="{FF2B5EF4-FFF2-40B4-BE49-F238E27FC236}">
                <a16:creationId xmlns:a16="http://schemas.microsoft.com/office/drawing/2014/main" id="{739744CB-7F55-4E29-A52F-0D2A923DC91F}"/>
              </a:ext>
            </a:extLst>
          </p:cNvPr>
          <p:cNvSpPr/>
          <p:nvPr/>
        </p:nvSpPr>
        <p:spPr>
          <a:xfrm rot="19092170">
            <a:off x="2329509" y="5023031"/>
            <a:ext cx="3043470" cy="184848"/>
          </a:xfrm>
          <a:prstGeom prst="rect">
            <a:avLst/>
          </a:prstGeom>
          <a:solidFill>
            <a:srgbClr val="00B05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6D94DC0-5FC2-2056-B585-4DDFD3941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38952"/>
            <a:ext cx="11046076" cy="549613"/>
          </a:xfrm>
        </p:spPr>
        <p:txBody>
          <a:bodyPr/>
          <a:lstStyle/>
          <a:p>
            <a:r>
              <a:rPr lang="en-US" dirty="0"/>
              <a:t>Configuration proposed for V4.?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86A350B-01DC-962B-799D-E71CE3419D6F}"/>
              </a:ext>
            </a:extLst>
          </p:cNvPr>
          <p:cNvGrpSpPr/>
          <p:nvPr/>
        </p:nvGrpSpPr>
        <p:grpSpPr>
          <a:xfrm>
            <a:off x="101310" y="2160273"/>
            <a:ext cx="3147209" cy="2430607"/>
            <a:chOff x="648267" y="1558977"/>
            <a:chExt cx="5833213" cy="4896413"/>
          </a:xfrm>
        </p:grpSpPr>
        <p:pic>
          <p:nvPicPr>
            <p:cNvPr id="7" name="Picture 6" descr="A yellow and orange machine&#10;&#10;AI-generated content may be incorrect.">
              <a:extLst>
                <a:ext uri="{FF2B5EF4-FFF2-40B4-BE49-F238E27FC236}">
                  <a16:creationId xmlns:a16="http://schemas.microsoft.com/office/drawing/2014/main" id="{32851364-CC3B-CF66-5E24-A4E02E527B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alphaModFix amt="8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66" t="9751" r="14590" b="797"/>
            <a:stretch/>
          </p:blipFill>
          <p:spPr>
            <a:xfrm>
              <a:off x="648267" y="1558977"/>
              <a:ext cx="5833213" cy="4896413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AB071895-4A38-095F-8ED1-B3936FE8F9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06741" y="2961014"/>
              <a:ext cx="4294753" cy="124213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Rectangle 6">
              <a:extLst>
                <a:ext uri="{FF2B5EF4-FFF2-40B4-BE49-F238E27FC236}">
                  <a16:creationId xmlns:a16="http://schemas.microsoft.com/office/drawing/2014/main" id="{58C07183-A319-5C8C-5598-970B1F172CAA}"/>
                </a:ext>
              </a:extLst>
            </p:cNvPr>
            <p:cNvSpPr/>
            <p:nvPr/>
          </p:nvSpPr>
          <p:spPr>
            <a:xfrm rot="19467565">
              <a:off x="3211651" y="3025117"/>
              <a:ext cx="1457285" cy="444228"/>
            </a:xfrm>
            <a:custGeom>
              <a:avLst/>
              <a:gdLst>
                <a:gd name="connsiteX0" fmla="*/ 0 w 1790331"/>
                <a:gd name="connsiteY0" fmla="*/ 0 h 234950"/>
                <a:gd name="connsiteX1" fmla="*/ 1790331 w 1790331"/>
                <a:gd name="connsiteY1" fmla="*/ 0 h 234950"/>
                <a:gd name="connsiteX2" fmla="*/ 1790331 w 1790331"/>
                <a:gd name="connsiteY2" fmla="*/ 234950 h 234950"/>
                <a:gd name="connsiteX3" fmla="*/ 0 w 1790331"/>
                <a:gd name="connsiteY3" fmla="*/ 234950 h 234950"/>
                <a:gd name="connsiteX4" fmla="*/ 0 w 1790331"/>
                <a:gd name="connsiteY4" fmla="*/ 0 h 234950"/>
                <a:gd name="connsiteX0" fmla="*/ 31523 w 1821854"/>
                <a:gd name="connsiteY0" fmla="*/ 0 h 234950"/>
                <a:gd name="connsiteX1" fmla="*/ 1821854 w 1821854"/>
                <a:gd name="connsiteY1" fmla="*/ 0 h 234950"/>
                <a:gd name="connsiteX2" fmla="*/ 1821854 w 1821854"/>
                <a:gd name="connsiteY2" fmla="*/ 234950 h 234950"/>
                <a:gd name="connsiteX3" fmla="*/ 31523 w 1821854"/>
                <a:gd name="connsiteY3" fmla="*/ 234950 h 234950"/>
                <a:gd name="connsiteX4" fmla="*/ 31523 w 1821854"/>
                <a:gd name="connsiteY4" fmla="*/ 0 h 234950"/>
                <a:gd name="connsiteX0" fmla="*/ 37968 w 1828299"/>
                <a:gd name="connsiteY0" fmla="*/ 0 h 234950"/>
                <a:gd name="connsiteX1" fmla="*/ 1828299 w 1828299"/>
                <a:gd name="connsiteY1" fmla="*/ 0 h 234950"/>
                <a:gd name="connsiteX2" fmla="*/ 1828299 w 1828299"/>
                <a:gd name="connsiteY2" fmla="*/ 234950 h 234950"/>
                <a:gd name="connsiteX3" fmla="*/ 37968 w 1828299"/>
                <a:gd name="connsiteY3" fmla="*/ 234950 h 234950"/>
                <a:gd name="connsiteX4" fmla="*/ 37968 w 1828299"/>
                <a:gd name="connsiteY4" fmla="*/ 0 h 234950"/>
                <a:gd name="connsiteX0" fmla="*/ 42335 w 1832666"/>
                <a:gd name="connsiteY0" fmla="*/ 0 h 234950"/>
                <a:gd name="connsiteX1" fmla="*/ 1832666 w 1832666"/>
                <a:gd name="connsiteY1" fmla="*/ 0 h 234950"/>
                <a:gd name="connsiteX2" fmla="*/ 1832666 w 1832666"/>
                <a:gd name="connsiteY2" fmla="*/ 234950 h 234950"/>
                <a:gd name="connsiteX3" fmla="*/ 42335 w 1832666"/>
                <a:gd name="connsiteY3" fmla="*/ 234950 h 234950"/>
                <a:gd name="connsiteX4" fmla="*/ 42335 w 1832666"/>
                <a:gd name="connsiteY4" fmla="*/ 0 h 234950"/>
                <a:gd name="connsiteX0" fmla="*/ 42335 w 1832666"/>
                <a:gd name="connsiteY0" fmla="*/ 0 h 234950"/>
                <a:gd name="connsiteX1" fmla="*/ 1562056 w 1832666"/>
                <a:gd name="connsiteY1" fmla="*/ 66356 h 234950"/>
                <a:gd name="connsiteX2" fmla="*/ 1832666 w 1832666"/>
                <a:gd name="connsiteY2" fmla="*/ 234950 h 234950"/>
                <a:gd name="connsiteX3" fmla="*/ 42335 w 1832666"/>
                <a:gd name="connsiteY3" fmla="*/ 234950 h 234950"/>
                <a:gd name="connsiteX4" fmla="*/ 42335 w 1832666"/>
                <a:gd name="connsiteY4" fmla="*/ 0 h 234950"/>
                <a:gd name="connsiteX0" fmla="*/ 42335 w 1832666"/>
                <a:gd name="connsiteY0" fmla="*/ 7942 h 242892"/>
                <a:gd name="connsiteX1" fmla="*/ 1431121 w 1832666"/>
                <a:gd name="connsiteY1" fmla="*/ 0 h 242892"/>
                <a:gd name="connsiteX2" fmla="*/ 1832666 w 1832666"/>
                <a:gd name="connsiteY2" fmla="*/ 242892 h 242892"/>
                <a:gd name="connsiteX3" fmla="*/ 42335 w 1832666"/>
                <a:gd name="connsiteY3" fmla="*/ 242892 h 242892"/>
                <a:gd name="connsiteX4" fmla="*/ 42335 w 1832666"/>
                <a:gd name="connsiteY4" fmla="*/ 7942 h 242892"/>
                <a:gd name="connsiteX0" fmla="*/ 7866 w 1950338"/>
                <a:gd name="connsiteY0" fmla="*/ 89162 h 242892"/>
                <a:gd name="connsiteX1" fmla="*/ 1548793 w 1950338"/>
                <a:gd name="connsiteY1" fmla="*/ 0 h 242892"/>
                <a:gd name="connsiteX2" fmla="*/ 1950338 w 1950338"/>
                <a:gd name="connsiteY2" fmla="*/ 242892 h 242892"/>
                <a:gd name="connsiteX3" fmla="*/ 160007 w 1950338"/>
                <a:gd name="connsiteY3" fmla="*/ 242892 h 242892"/>
                <a:gd name="connsiteX4" fmla="*/ 7866 w 1950338"/>
                <a:gd name="connsiteY4" fmla="*/ 89162 h 242892"/>
                <a:gd name="connsiteX0" fmla="*/ 5212 w 1947684"/>
                <a:gd name="connsiteY0" fmla="*/ 89162 h 242892"/>
                <a:gd name="connsiteX1" fmla="*/ 1546139 w 1947684"/>
                <a:gd name="connsiteY1" fmla="*/ 0 h 242892"/>
                <a:gd name="connsiteX2" fmla="*/ 1947684 w 1947684"/>
                <a:gd name="connsiteY2" fmla="*/ 242892 h 242892"/>
                <a:gd name="connsiteX3" fmla="*/ 235919 w 1947684"/>
                <a:gd name="connsiteY3" fmla="*/ 214167 h 242892"/>
                <a:gd name="connsiteX4" fmla="*/ 5212 w 1947684"/>
                <a:gd name="connsiteY4" fmla="*/ 89162 h 242892"/>
                <a:gd name="connsiteX0" fmla="*/ 4194 w 1946666"/>
                <a:gd name="connsiteY0" fmla="*/ 89162 h 242892"/>
                <a:gd name="connsiteX1" fmla="*/ 1545121 w 1946666"/>
                <a:gd name="connsiteY1" fmla="*/ 0 h 242892"/>
                <a:gd name="connsiteX2" fmla="*/ 1946666 w 1946666"/>
                <a:gd name="connsiteY2" fmla="*/ 242892 h 242892"/>
                <a:gd name="connsiteX3" fmla="*/ 291017 w 1946666"/>
                <a:gd name="connsiteY3" fmla="*/ 225066 h 242892"/>
                <a:gd name="connsiteX4" fmla="*/ 4194 w 1946666"/>
                <a:gd name="connsiteY4" fmla="*/ 89162 h 242892"/>
                <a:gd name="connsiteX0" fmla="*/ 3455 w 2007029"/>
                <a:gd name="connsiteY0" fmla="*/ 54490 h 242892"/>
                <a:gd name="connsiteX1" fmla="*/ 1605484 w 2007029"/>
                <a:gd name="connsiteY1" fmla="*/ 0 h 242892"/>
                <a:gd name="connsiteX2" fmla="*/ 2007029 w 2007029"/>
                <a:gd name="connsiteY2" fmla="*/ 242892 h 242892"/>
                <a:gd name="connsiteX3" fmla="*/ 351380 w 2007029"/>
                <a:gd name="connsiteY3" fmla="*/ 225066 h 242892"/>
                <a:gd name="connsiteX4" fmla="*/ 3455 w 2007029"/>
                <a:gd name="connsiteY4" fmla="*/ 54490 h 242892"/>
                <a:gd name="connsiteX0" fmla="*/ 4019 w 2007593"/>
                <a:gd name="connsiteY0" fmla="*/ 54490 h 242892"/>
                <a:gd name="connsiteX1" fmla="*/ 1606048 w 2007593"/>
                <a:gd name="connsiteY1" fmla="*/ 0 h 242892"/>
                <a:gd name="connsiteX2" fmla="*/ 2007593 w 2007593"/>
                <a:gd name="connsiteY2" fmla="*/ 242892 h 242892"/>
                <a:gd name="connsiteX3" fmla="*/ 351944 w 2007593"/>
                <a:gd name="connsiteY3" fmla="*/ 225066 h 242892"/>
                <a:gd name="connsiteX4" fmla="*/ 4019 w 2007593"/>
                <a:gd name="connsiteY4" fmla="*/ 54490 h 242892"/>
                <a:gd name="connsiteX0" fmla="*/ 4019 w 2007593"/>
                <a:gd name="connsiteY0" fmla="*/ 219925 h 408327"/>
                <a:gd name="connsiteX1" fmla="*/ 1332957 w 2007593"/>
                <a:gd name="connsiteY1" fmla="*/ 0 h 408327"/>
                <a:gd name="connsiteX2" fmla="*/ 2007593 w 2007593"/>
                <a:gd name="connsiteY2" fmla="*/ 408327 h 408327"/>
                <a:gd name="connsiteX3" fmla="*/ 351944 w 2007593"/>
                <a:gd name="connsiteY3" fmla="*/ 390501 h 408327"/>
                <a:gd name="connsiteX4" fmla="*/ 4019 w 2007593"/>
                <a:gd name="connsiteY4" fmla="*/ 219925 h 408327"/>
                <a:gd name="connsiteX0" fmla="*/ 4019 w 1670912"/>
                <a:gd name="connsiteY0" fmla="*/ 219925 h 390502"/>
                <a:gd name="connsiteX1" fmla="*/ 1332957 w 1670912"/>
                <a:gd name="connsiteY1" fmla="*/ 0 h 390502"/>
                <a:gd name="connsiteX2" fmla="*/ 1670911 w 1670912"/>
                <a:gd name="connsiteY2" fmla="*/ 123034 h 390502"/>
                <a:gd name="connsiteX3" fmla="*/ 351944 w 1670912"/>
                <a:gd name="connsiteY3" fmla="*/ 390501 h 390502"/>
                <a:gd name="connsiteX4" fmla="*/ 4019 w 1670912"/>
                <a:gd name="connsiteY4" fmla="*/ 219925 h 390502"/>
                <a:gd name="connsiteX0" fmla="*/ 4019 w 1723285"/>
                <a:gd name="connsiteY0" fmla="*/ 219925 h 390500"/>
                <a:gd name="connsiteX1" fmla="*/ 1332957 w 1723285"/>
                <a:gd name="connsiteY1" fmla="*/ 0 h 390500"/>
                <a:gd name="connsiteX2" fmla="*/ 1723285 w 1723285"/>
                <a:gd name="connsiteY2" fmla="*/ 152754 h 390500"/>
                <a:gd name="connsiteX3" fmla="*/ 351944 w 1723285"/>
                <a:gd name="connsiteY3" fmla="*/ 390501 h 390500"/>
                <a:gd name="connsiteX4" fmla="*/ 4019 w 1723285"/>
                <a:gd name="connsiteY4" fmla="*/ 219925 h 390500"/>
                <a:gd name="connsiteX0" fmla="*/ 4019 w 1723285"/>
                <a:gd name="connsiteY0" fmla="*/ 248649 h 419225"/>
                <a:gd name="connsiteX1" fmla="*/ 1411523 w 1723285"/>
                <a:gd name="connsiteY1" fmla="*/ 1 h 419225"/>
                <a:gd name="connsiteX2" fmla="*/ 1723285 w 1723285"/>
                <a:gd name="connsiteY2" fmla="*/ 181478 h 419225"/>
                <a:gd name="connsiteX3" fmla="*/ 351944 w 1723285"/>
                <a:gd name="connsiteY3" fmla="*/ 419225 h 419225"/>
                <a:gd name="connsiteX4" fmla="*/ 4019 w 1723285"/>
                <a:gd name="connsiteY4" fmla="*/ 248649 h 419225"/>
                <a:gd name="connsiteX0" fmla="*/ 4019 w 1835521"/>
                <a:gd name="connsiteY0" fmla="*/ 248647 h 419223"/>
                <a:gd name="connsiteX1" fmla="*/ 1411523 w 1835521"/>
                <a:gd name="connsiteY1" fmla="*/ -1 h 419223"/>
                <a:gd name="connsiteX2" fmla="*/ 1835522 w 1835521"/>
                <a:gd name="connsiteY2" fmla="*/ 129973 h 419223"/>
                <a:gd name="connsiteX3" fmla="*/ 351944 w 1835521"/>
                <a:gd name="connsiteY3" fmla="*/ 419223 h 419223"/>
                <a:gd name="connsiteX4" fmla="*/ 4019 w 1835521"/>
                <a:gd name="connsiteY4" fmla="*/ 248647 h 419223"/>
                <a:gd name="connsiteX0" fmla="*/ 3859 w 1847655"/>
                <a:gd name="connsiteY0" fmla="*/ 273437 h 419225"/>
                <a:gd name="connsiteX1" fmla="*/ 1423657 w 1847655"/>
                <a:gd name="connsiteY1" fmla="*/ 1 h 419225"/>
                <a:gd name="connsiteX2" fmla="*/ 1847656 w 1847655"/>
                <a:gd name="connsiteY2" fmla="*/ 129975 h 419225"/>
                <a:gd name="connsiteX3" fmla="*/ 364078 w 1847655"/>
                <a:gd name="connsiteY3" fmla="*/ 419225 h 419225"/>
                <a:gd name="connsiteX4" fmla="*/ 3859 w 1847655"/>
                <a:gd name="connsiteY4" fmla="*/ 273437 h 419225"/>
                <a:gd name="connsiteX0" fmla="*/ 3859 w 1847655"/>
                <a:gd name="connsiteY0" fmla="*/ 273435 h 419223"/>
                <a:gd name="connsiteX1" fmla="*/ 1423657 w 1847655"/>
                <a:gd name="connsiteY1" fmla="*/ -1 h 419223"/>
                <a:gd name="connsiteX2" fmla="*/ 1847656 w 1847655"/>
                <a:gd name="connsiteY2" fmla="*/ 129973 h 419223"/>
                <a:gd name="connsiteX3" fmla="*/ 364076 w 1847655"/>
                <a:gd name="connsiteY3" fmla="*/ 419223 h 419223"/>
                <a:gd name="connsiteX4" fmla="*/ 3859 w 1847655"/>
                <a:gd name="connsiteY4" fmla="*/ 273435 h 419223"/>
                <a:gd name="connsiteX0" fmla="*/ 3718 w 1847514"/>
                <a:gd name="connsiteY0" fmla="*/ 273437 h 419330"/>
                <a:gd name="connsiteX1" fmla="*/ 1423516 w 1847514"/>
                <a:gd name="connsiteY1" fmla="*/ 1 h 419330"/>
                <a:gd name="connsiteX2" fmla="*/ 1847515 w 1847514"/>
                <a:gd name="connsiteY2" fmla="*/ 129975 h 419330"/>
                <a:gd name="connsiteX3" fmla="*/ 363935 w 1847514"/>
                <a:gd name="connsiteY3" fmla="*/ 419225 h 419330"/>
                <a:gd name="connsiteX4" fmla="*/ 3718 w 1847514"/>
                <a:gd name="connsiteY4" fmla="*/ 273437 h 419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47514" h="419330">
                  <a:moveTo>
                    <a:pt x="3718" y="273437"/>
                  </a:moveTo>
                  <a:lnTo>
                    <a:pt x="1423516" y="1"/>
                  </a:lnTo>
                  <a:lnTo>
                    <a:pt x="1847515" y="129975"/>
                  </a:lnTo>
                  <a:lnTo>
                    <a:pt x="363935" y="419225"/>
                  </a:lnTo>
                  <a:cubicBezTo>
                    <a:pt x="255410" y="422788"/>
                    <a:pt x="-36150" y="335865"/>
                    <a:pt x="3718" y="273437"/>
                  </a:cubicBezTo>
                  <a:close/>
                </a:path>
              </a:pathLst>
            </a:custGeom>
            <a:solidFill>
              <a:srgbClr val="00B050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2" name="Picture 1" descr="A yellow and silver metal object&#10;&#10;AI-generated content may be incorrect.">
            <a:extLst>
              <a:ext uri="{FF2B5EF4-FFF2-40B4-BE49-F238E27FC236}">
                <a16:creationId xmlns:a16="http://schemas.microsoft.com/office/drawing/2014/main" id="{103B285D-DD17-536F-2C1D-4535A4F62B1C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8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73" r="11762" b="32026"/>
          <a:stretch/>
        </p:blipFill>
        <p:spPr>
          <a:xfrm>
            <a:off x="6515868" y="4581710"/>
            <a:ext cx="3463563" cy="1612316"/>
          </a:xfrm>
          <a:prstGeom prst="rect">
            <a:avLst/>
          </a:prstGeom>
        </p:spPr>
      </p:pic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1552003-3838-E47B-B0BA-66E8ED71A8BA}"/>
              </a:ext>
            </a:extLst>
          </p:cNvPr>
          <p:cNvCxnSpPr>
            <a:cxnSpLocks/>
          </p:cNvCxnSpPr>
          <p:nvPr/>
        </p:nvCxnSpPr>
        <p:spPr>
          <a:xfrm flipV="1">
            <a:off x="6828792" y="5425078"/>
            <a:ext cx="275223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6">
            <a:extLst>
              <a:ext uri="{FF2B5EF4-FFF2-40B4-BE49-F238E27FC236}">
                <a16:creationId xmlns:a16="http://schemas.microsoft.com/office/drawing/2014/main" id="{7813AA02-9248-9A6E-CD7A-1F7BC03FD7FD}"/>
              </a:ext>
            </a:extLst>
          </p:cNvPr>
          <p:cNvSpPr/>
          <p:nvPr/>
        </p:nvSpPr>
        <p:spPr>
          <a:xfrm rot="16200000">
            <a:off x="7991169" y="5244833"/>
            <a:ext cx="512960" cy="138530"/>
          </a:xfrm>
          <a:custGeom>
            <a:avLst/>
            <a:gdLst>
              <a:gd name="connsiteX0" fmla="*/ 0 w 1790331"/>
              <a:gd name="connsiteY0" fmla="*/ 0 h 234950"/>
              <a:gd name="connsiteX1" fmla="*/ 1790331 w 1790331"/>
              <a:gd name="connsiteY1" fmla="*/ 0 h 234950"/>
              <a:gd name="connsiteX2" fmla="*/ 1790331 w 1790331"/>
              <a:gd name="connsiteY2" fmla="*/ 234950 h 234950"/>
              <a:gd name="connsiteX3" fmla="*/ 0 w 1790331"/>
              <a:gd name="connsiteY3" fmla="*/ 234950 h 234950"/>
              <a:gd name="connsiteX4" fmla="*/ 0 w 1790331"/>
              <a:gd name="connsiteY4" fmla="*/ 0 h 234950"/>
              <a:gd name="connsiteX0" fmla="*/ 31523 w 1821854"/>
              <a:gd name="connsiteY0" fmla="*/ 0 h 234950"/>
              <a:gd name="connsiteX1" fmla="*/ 1821854 w 1821854"/>
              <a:gd name="connsiteY1" fmla="*/ 0 h 234950"/>
              <a:gd name="connsiteX2" fmla="*/ 1821854 w 1821854"/>
              <a:gd name="connsiteY2" fmla="*/ 234950 h 234950"/>
              <a:gd name="connsiteX3" fmla="*/ 31523 w 1821854"/>
              <a:gd name="connsiteY3" fmla="*/ 234950 h 234950"/>
              <a:gd name="connsiteX4" fmla="*/ 31523 w 1821854"/>
              <a:gd name="connsiteY4" fmla="*/ 0 h 234950"/>
              <a:gd name="connsiteX0" fmla="*/ 37968 w 1828299"/>
              <a:gd name="connsiteY0" fmla="*/ 0 h 234950"/>
              <a:gd name="connsiteX1" fmla="*/ 1828299 w 1828299"/>
              <a:gd name="connsiteY1" fmla="*/ 0 h 234950"/>
              <a:gd name="connsiteX2" fmla="*/ 1828299 w 1828299"/>
              <a:gd name="connsiteY2" fmla="*/ 234950 h 234950"/>
              <a:gd name="connsiteX3" fmla="*/ 37968 w 1828299"/>
              <a:gd name="connsiteY3" fmla="*/ 234950 h 234950"/>
              <a:gd name="connsiteX4" fmla="*/ 37968 w 1828299"/>
              <a:gd name="connsiteY4" fmla="*/ 0 h 234950"/>
              <a:gd name="connsiteX0" fmla="*/ 42335 w 1832666"/>
              <a:gd name="connsiteY0" fmla="*/ 0 h 234950"/>
              <a:gd name="connsiteX1" fmla="*/ 1832666 w 1832666"/>
              <a:gd name="connsiteY1" fmla="*/ 0 h 234950"/>
              <a:gd name="connsiteX2" fmla="*/ 1832666 w 1832666"/>
              <a:gd name="connsiteY2" fmla="*/ 234950 h 234950"/>
              <a:gd name="connsiteX3" fmla="*/ 42335 w 1832666"/>
              <a:gd name="connsiteY3" fmla="*/ 234950 h 234950"/>
              <a:gd name="connsiteX4" fmla="*/ 42335 w 1832666"/>
              <a:gd name="connsiteY4" fmla="*/ 0 h 23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2666" h="234950">
                <a:moveTo>
                  <a:pt x="42335" y="0"/>
                </a:moveTo>
                <a:lnTo>
                  <a:pt x="1832666" y="0"/>
                </a:lnTo>
                <a:lnTo>
                  <a:pt x="1832666" y="234950"/>
                </a:lnTo>
                <a:lnTo>
                  <a:pt x="42335" y="234950"/>
                </a:lnTo>
                <a:cubicBezTo>
                  <a:pt x="-28593" y="152245"/>
                  <a:pt x="2467" y="62428"/>
                  <a:pt x="42335" y="0"/>
                </a:cubicBezTo>
                <a:close/>
              </a:path>
            </a:pathLst>
          </a:custGeom>
          <a:solidFill>
            <a:srgbClr val="00B05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499E0EF-A7B1-E275-3433-757943205E29}"/>
              </a:ext>
            </a:extLst>
          </p:cNvPr>
          <p:cNvGrpSpPr/>
          <p:nvPr/>
        </p:nvGrpSpPr>
        <p:grpSpPr>
          <a:xfrm>
            <a:off x="10132599" y="4627532"/>
            <a:ext cx="1690947" cy="1612316"/>
            <a:chOff x="7535699" y="4514819"/>
            <a:chExt cx="1773739" cy="1728000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8ED23297-06F4-EEF9-E444-555079BD15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10204" r="16517"/>
            <a:stretch/>
          </p:blipFill>
          <p:spPr>
            <a:xfrm>
              <a:off x="7556713" y="4514819"/>
              <a:ext cx="1719713" cy="1728000"/>
            </a:xfrm>
            <a:prstGeom prst="rect">
              <a:avLst/>
            </a:prstGeom>
            <a:ln w="28575">
              <a:solidFill>
                <a:srgbClr val="FFC000"/>
              </a:solidFill>
              <a:prstDash val="dash"/>
            </a:ln>
          </p:spPr>
        </p:pic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1C6A778-1616-EB36-936C-9E295CA93EA1}"/>
                </a:ext>
              </a:extLst>
            </p:cNvPr>
            <p:cNvSpPr txBox="1"/>
            <p:nvPr/>
          </p:nvSpPr>
          <p:spPr>
            <a:xfrm>
              <a:off x="7535699" y="4521245"/>
              <a:ext cx="1319289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cam V view</a:t>
              </a:r>
              <a:endParaRPr lang="it-IT" sz="1600" dirty="0"/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386A60C7-086C-B6EF-7B54-89C9F229341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93657" y="5246998"/>
              <a:ext cx="0" cy="215838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688440F-323A-C8CA-7132-82E8793A071C}"/>
                </a:ext>
              </a:extLst>
            </p:cNvPr>
            <p:cNvSpPr txBox="1"/>
            <p:nvPr/>
          </p:nvSpPr>
          <p:spPr>
            <a:xfrm>
              <a:off x="8472820" y="5498379"/>
              <a:ext cx="836618" cy="33855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 err="1"/>
                <a:t>beam</a:t>
              </a:r>
              <a:r>
                <a:rPr lang="en-US" sz="1600" baseline="-25000" dirty="0" err="1"/>
                <a:t>V</a:t>
              </a:r>
              <a:endParaRPr lang="it-IT" sz="1600" baseline="-25000" dirty="0"/>
            </a:p>
          </p:txBody>
        </p:sp>
      </p:grpSp>
      <p:sp>
        <p:nvSpPr>
          <p:cNvPr id="42" name="TextBox 41">
            <a:extLst>
              <a:ext uri="{FF2B5EF4-FFF2-40B4-BE49-F238E27FC236}">
                <a16:creationId xmlns:a16="http://schemas.microsoft.com/office/drawing/2014/main" id="{DA5BF54C-1810-930D-40FF-AAD0F408EBDF}"/>
              </a:ext>
            </a:extLst>
          </p:cNvPr>
          <p:cNvSpPr txBox="1"/>
          <p:nvPr/>
        </p:nvSpPr>
        <p:spPr>
          <a:xfrm>
            <a:off x="407988" y="823587"/>
            <a:ext cx="513255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Pro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no jet thickness effect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longer emissive region provides more signal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simpler integration in B2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9D8CD58-AF42-390F-A10E-C1B4CFFC973F}"/>
              </a:ext>
            </a:extLst>
          </p:cNvPr>
          <p:cNvSpPr txBox="1"/>
          <p:nvPr/>
        </p:nvSpPr>
        <p:spPr>
          <a:xfrm>
            <a:off x="5911517" y="783198"/>
            <a:ext cx="6280483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Contra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extra optical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tighter margin for beam-jet alignment </a:t>
            </a:r>
            <a:br>
              <a:rPr lang="en-US" dirty="0"/>
            </a:br>
            <a:r>
              <a:rPr lang="en-US" dirty="0"/>
              <a:t>(jet cannot be too big for gas load)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more packed jet and optical lines (45 deg instead of 90)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64C89BEA-154A-C736-8A1C-4D5FEBD554FA}"/>
              </a:ext>
            </a:extLst>
          </p:cNvPr>
          <p:cNvSpPr/>
          <p:nvPr/>
        </p:nvSpPr>
        <p:spPr>
          <a:xfrm>
            <a:off x="3801552" y="5067328"/>
            <a:ext cx="91440" cy="9144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9" name="Graphic 48" descr="Eye with solid fill">
            <a:extLst>
              <a:ext uri="{FF2B5EF4-FFF2-40B4-BE49-F238E27FC236}">
                <a16:creationId xmlns:a16="http://schemas.microsoft.com/office/drawing/2014/main" id="{25804C17-FD0D-5527-C290-2BB6EABE276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657809" y="3208592"/>
            <a:ext cx="311549" cy="288139"/>
          </a:xfrm>
          <a:prstGeom prst="rect">
            <a:avLst/>
          </a:prstGeom>
        </p:spPr>
      </p:pic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27FE343B-B850-9C5B-D716-4CB7781ED58F}"/>
              </a:ext>
            </a:extLst>
          </p:cNvPr>
          <p:cNvCxnSpPr>
            <a:cxnSpLocks/>
          </p:cNvCxnSpPr>
          <p:nvPr/>
        </p:nvCxnSpPr>
        <p:spPr>
          <a:xfrm>
            <a:off x="3811174" y="3474848"/>
            <a:ext cx="0" cy="1371759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>
            <a:extLst>
              <a:ext uri="{FF2B5EF4-FFF2-40B4-BE49-F238E27FC236}">
                <a16:creationId xmlns:a16="http://schemas.microsoft.com/office/drawing/2014/main" id="{6609A39D-2909-3FE9-BD06-D933389CACE3}"/>
              </a:ext>
            </a:extLst>
          </p:cNvPr>
          <p:cNvSpPr txBox="1"/>
          <p:nvPr/>
        </p:nvSpPr>
        <p:spPr>
          <a:xfrm>
            <a:off x="3937272" y="3158177"/>
            <a:ext cx="84780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cam H</a:t>
            </a:r>
            <a:endParaRPr lang="en-GB" sz="1600" dirty="0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13773610-1C70-4BC3-64F6-4970F5E31CF2}"/>
              </a:ext>
            </a:extLst>
          </p:cNvPr>
          <p:cNvCxnSpPr>
            <a:cxnSpLocks/>
          </p:cNvCxnSpPr>
          <p:nvPr/>
        </p:nvCxnSpPr>
        <p:spPr>
          <a:xfrm flipH="1">
            <a:off x="4095921" y="5104624"/>
            <a:ext cx="1293561" cy="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0E7864D-6F68-7F0A-40EB-8998B5B96238}"/>
              </a:ext>
            </a:extLst>
          </p:cNvPr>
          <p:cNvSpPr txBox="1"/>
          <p:nvPr/>
        </p:nvSpPr>
        <p:spPr>
          <a:xfrm>
            <a:off x="5336073" y="4914603"/>
            <a:ext cx="84780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cam V</a:t>
            </a:r>
            <a:endParaRPr lang="en-GB" sz="1600" dirty="0"/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C7D8A15-9B59-829E-8436-B12F3361A827}"/>
              </a:ext>
            </a:extLst>
          </p:cNvPr>
          <p:cNvCxnSpPr>
            <a:cxnSpLocks/>
          </p:cNvCxnSpPr>
          <p:nvPr/>
        </p:nvCxnSpPr>
        <p:spPr>
          <a:xfrm>
            <a:off x="1761790" y="2254510"/>
            <a:ext cx="0" cy="751860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C9F66B4E-E800-4688-B8EB-13B342CD852C}"/>
              </a:ext>
            </a:extLst>
          </p:cNvPr>
          <p:cNvCxnSpPr>
            <a:cxnSpLocks/>
          </p:cNvCxnSpPr>
          <p:nvPr/>
        </p:nvCxnSpPr>
        <p:spPr>
          <a:xfrm flipH="1" flipV="1">
            <a:off x="1778526" y="3164552"/>
            <a:ext cx="588488" cy="364851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2" name="Graphic 61" descr="Eye with solid fill">
            <a:extLst>
              <a:ext uri="{FF2B5EF4-FFF2-40B4-BE49-F238E27FC236}">
                <a16:creationId xmlns:a16="http://schemas.microsoft.com/office/drawing/2014/main" id="{0D226032-360D-FB50-F099-625D95C8F8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606015" y="1987977"/>
            <a:ext cx="311549" cy="288139"/>
          </a:xfrm>
          <a:prstGeom prst="rect">
            <a:avLst/>
          </a:prstGeom>
        </p:spPr>
      </p:pic>
      <p:pic>
        <p:nvPicPr>
          <p:cNvPr id="63" name="Graphic 62" descr="Eye with solid fill">
            <a:extLst>
              <a:ext uri="{FF2B5EF4-FFF2-40B4-BE49-F238E27FC236}">
                <a16:creationId xmlns:a16="http://schemas.microsoft.com/office/drawing/2014/main" id="{6833714F-622E-6F07-F90A-7F15ADA1128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2334928" y="3470371"/>
            <a:ext cx="311549" cy="288139"/>
          </a:xfrm>
          <a:prstGeom prst="rect">
            <a:avLst/>
          </a:prstGeom>
        </p:spPr>
      </p:pic>
      <p:sp>
        <p:nvSpPr>
          <p:cNvPr id="64" name="TextBox 63">
            <a:extLst>
              <a:ext uri="{FF2B5EF4-FFF2-40B4-BE49-F238E27FC236}">
                <a16:creationId xmlns:a16="http://schemas.microsoft.com/office/drawing/2014/main" id="{EFEA7130-8F54-DF14-A89E-4D0F284B52C0}"/>
              </a:ext>
            </a:extLst>
          </p:cNvPr>
          <p:cNvSpPr txBox="1"/>
          <p:nvPr/>
        </p:nvSpPr>
        <p:spPr>
          <a:xfrm>
            <a:off x="1931103" y="5718646"/>
            <a:ext cx="6606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front view</a:t>
            </a:r>
            <a:endParaRPr lang="en-GB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40390B4-BE96-FC64-2FA5-2A7422328FFA}"/>
              </a:ext>
            </a:extLst>
          </p:cNvPr>
          <p:cNvSpPr txBox="1"/>
          <p:nvPr/>
        </p:nvSpPr>
        <p:spPr>
          <a:xfrm>
            <a:off x="6012324" y="5751636"/>
            <a:ext cx="6606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side view</a:t>
            </a:r>
            <a:endParaRPr lang="en-GB" dirty="0"/>
          </a:p>
        </p:txBody>
      </p:sp>
      <p:pic>
        <p:nvPicPr>
          <p:cNvPr id="67" name="Picture 66" descr="A yellow and silver machine&#10;&#10;AI-generated content may be incorrect.">
            <a:extLst>
              <a:ext uri="{FF2B5EF4-FFF2-40B4-BE49-F238E27FC236}">
                <a16:creationId xmlns:a16="http://schemas.microsoft.com/office/drawing/2014/main" id="{0185E865-0E85-10C2-7AD1-9EA5FA2CED3E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85000"/>
          </a:blip>
          <a:srcRect l="8092" t="14535" r="831" b="3485"/>
          <a:stretch/>
        </p:blipFill>
        <p:spPr>
          <a:xfrm>
            <a:off x="6515868" y="2460794"/>
            <a:ext cx="3423394" cy="1733319"/>
          </a:xfrm>
          <a:prstGeom prst="rect">
            <a:avLst/>
          </a:prstGeom>
        </p:spPr>
      </p:pic>
      <p:grpSp>
        <p:nvGrpSpPr>
          <p:cNvPr id="68" name="Group 67">
            <a:extLst>
              <a:ext uri="{FF2B5EF4-FFF2-40B4-BE49-F238E27FC236}">
                <a16:creationId xmlns:a16="http://schemas.microsoft.com/office/drawing/2014/main" id="{77521991-B848-46A6-EC75-F2CCE5F21C52}"/>
              </a:ext>
            </a:extLst>
          </p:cNvPr>
          <p:cNvGrpSpPr/>
          <p:nvPr/>
        </p:nvGrpSpPr>
        <p:grpSpPr>
          <a:xfrm>
            <a:off x="10119176" y="2530943"/>
            <a:ext cx="1690947" cy="1612316"/>
            <a:chOff x="7535699" y="4514819"/>
            <a:chExt cx="1773739" cy="1728000"/>
          </a:xfrm>
        </p:grpSpPr>
        <p:pic>
          <p:nvPicPr>
            <p:cNvPr id="69" name="Picture 68">
              <a:extLst>
                <a:ext uri="{FF2B5EF4-FFF2-40B4-BE49-F238E27FC236}">
                  <a16:creationId xmlns:a16="http://schemas.microsoft.com/office/drawing/2014/main" id="{769DAD79-02E3-62C9-EC6B-E75B9DCB5E0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 l="10204" r="16517"/>
            <a:stretch/>
          </p:blipFill>
          <p:spPr>
            <a:xfrm>
              <a:off x="7556713" y="4514819"/>
              <a:ext cx="1719713" cy="1728000"/>
            </a:xfrm>
            <a:prstGeom prst="rect">
              <a:avLst/>
            </a:prstGeom>
            <a:ln w="28575">
              <a:solidFill>
                <a:srgbClr val="FFC000"/>
              </a:solidFill>
              <a:prstDash val="dash"/>
            </a:ln>
          </p:spPr>
        </p:pic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B29620D1-15E3-0772-CF11-8208702C4BC2}"/>
                </a:ext>
              </a:extLst>
            </p:cNvPr>
            <p:cNvSpPr txBox="1"/>
            <p:nvPr/>
          </p:nvSpPr>
          <p:spPr>
            <a:xfrm>
              <a:off x="7535699" y="4521245"/>
              <a:ext cx="1319289" cy="3628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/>
                <a:t>cam H view</a:t>
              </a:r>
              <a:endParaRPr lang="it-IT" sz="1600" dirty="0"/>
            </a:p>
          </p:txBody>
        </p: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E5C92724-2DCF-DD84-BAAD-B70D23C68D7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93657" y="5246998"/>
              <a:ext cx="0" cy="215838"/>
            </a:xfrm>
            <a:prstGeom prst="straightConnector1">
              <a:avLst/>
            </a:prstGeom>
            <a:ln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id="{DE4A29E1-38D4-4C59-42CE-EFCC8494279A}"/>
                </a:ext>
              </a:extLst>
            </p:cNvPr>
            <p:cNvSpPr txBox="1"/>
            <p:nvPr/>
          </p:nvSpPr>
          <p:spPr>
            <a:xfrm>
              <a:off x="8472820" y="5498379"/>
              <a:ext cx="836618" cy="3628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 err="1"/>
                <a:t>beam</a:t>
              </a:r>
              <a:r>
                <a:rPr lang="en-US" sz="1600" baseline="-25000" dirty="0" err="1"/>
                <a:t>H</a:t>
              </a:r>
              <a:endParaRPr lang="it-IT" sz="1600" baseline="-25000" dirty="0"/>
            </a:p>
          </p:txBody>
        </p:sp>
      </p:grp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788E8DD4-239A-476B-55D7-8A41231451C9}"/>
              </a:ext>
            </a:extLst>
          </p:cNvPr>
          <p:cNvCxnSpPr>
            <a:cxnSpLocks/>
          </p:cNvCxnSpPr>
          <p:nvPr/>
        </p:nvCxnSpPr>
        <p:spPr>
          <a:xfrm flipV="1">
            <a:off x="6848963" y="3319895"/>
            <a:ext cx="275223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Rectangle 6">
            <a:extLst>
              <a:ext uri="{FF2B5EF4-FFF2-40B4-BE49-F238E27FC236}">
                <a16:creationId xmlns:a16="http://schemas.microsoft.com/office/drawing/2014/main" id="{2B2D752E-89B8-E40B-483C-EFC0BBF702FC}"/>
              </a:ext>
            </a:extLst>
          </p:cNvPr>
          <p:cNvSpPr/>
          <p:nvPr/>
        </p:nvSpPr>
        <p:spPr>
          <a:xfrm rot="5400000">
            <a:off x="7968602" y="3318796"/>
            <a:ext cx="512960" cy="138530"/>
          </a:xfrm>
          <a:custGeom>
            <a:avLst/>
            <a:gdLst>
              <a:gd name="connsiteX0" fmla="*/ 0 w 1790331"/>
              <a:gd name="connsiteY0" fmla="*/ 0 h 234950"/>
              <a:gd name="connsiteX1" fmla="*/ 1790331 w 1790331"/>
              <a:gd name="connsiteY1" fmla="*/ 0 h 234950"/>
              <a:gd name="connsiteX2" fmla="*/ 1790331 w 1790331"/>
              <a:gd name="connsiteY2" fmla="*/ 234950 h 234950"/>
              <a:gd name="connsiteX3" fmla="*/ 0 w 1790331"/>
              <a:gd name="connsiteY3" fmla="*/ 234950 h 234950"/>
              <a:gd name="connsiteX4" fmla="*/ 0 w 1790331"/>
              <a:gd name="connsiteY4" fmla="*/ 0 h 234950"/>
              <a:gd name="connsiteX0" fmla="*/ 31523 w 1821854"/>
              <a:gd name="connsiteY0" fmla="*/ 0 h 234950"/>
              <a:gd name="connsiteX1" fmla="*/ 1821854 w 1821854"/>
              <a:gd name="connsiteY1" fmla="*/ 0 h 234950"/>
              <a:gd name="connsiteX2" fmla="*/ 1821854 w 1821854"/>
              <a:gd name="connsiteY2" fmla="*/ 234950 h 234950"/>
              <a:gd name="connsiteX3" fmla="*/ 31523 w 1821854"/>
              <a:gd name="connsiteY3" fmla="*/ 234950 h 234950"/>
              <a:gd name="connsiteX4" fmla="*/ 31523 w 1821854"/>
              <a:gd name="connsiteY4" fmla="*/ 0 h 234950"/>
              <a:gd name="connsiteX0" fmla="*/ 37968 w 1828299"/>
              <a:gd name="connsiteY0" fmla="*/ 0 h 234950"/>
              <a:gd name="connsiteX1" fmla="*/ 1828299 w 1828299"/>
              <a:gd name="connsiteY1" fmla="*/ 0 h 234950"/>
              <a:gd name="connsiteX2" fmla="*/ 1828299 w 1828299"/>
              <a:gd name="connsiteY2" fmla="*/ 234950 h 234950"/>
              <a:gd name="connsiteX3" fmla="*/ 37968 w 1828299"/>
              <a:gd name="connsiteY3" fmla="*/ 234950 h 234950"/>
              <a:gd name="connsiteX4" fmla="*/ 37968 w 1828299"/>
              <a:gd name="connsiteY4" fmla="*/ 0 h 234950"/>
              <a:gd name="connsiteX0" fmla="*/ 42335 w 1832666"/>
              <a:gd name="connsiteY0" fmla="*/ 0 h 234950"/>
              <a:gd name="connsiteX1" fmla="*/ 1832666 w 1832666"/>
              <a:gd name="connsiteY1" fmla="*/ 0 h 234950"/>
              <a:gd name="connsiteX2" fmla="*/ 1832666 w 1832666"/>
              <a:gd name="connsiteY2" fmla="*/ 234950 h 234950"/>
              <a:gd name="connsiteX3" fmla="*/ 42335 w 1832666"/>
              <a:gd name="connsiteY3" fmla="*/ 234950 h 234950"/>
              <a:gd name="connsiteX4" fmla="*/ 42335 w 1832666"/>
              <a:gd name="connsiteY4" fmla="*/ 0 h 234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32666" h="234950">
                <a:moveTo>
                  <a:pt x="42335" y="0"/>
                </a:moveTo>
                <a:lnTo>
                  <a:pt x="1832666" y="0"/>
                </a:lnTo>
                <a:lnTo>
                  <a:pt x="1832666" y="234950"/>
                </a:lnTo>
                <a:lnTo>
                  <a:pt x="42335" y="234950"/>
                </a:lnTo>
                <a:cubicBezTo>
                  <a:pt x="-28593" y="152245"/>
                  <a:pt x="2467" y="62428"/>
                  <a:pt x="42335" y="0"/>
                </a:cubicBezTo>
                <a:close/>
              </a:path>
            </a:pathLst>
          </a:custGeom>
          <a:solidFill>
            <a:srgbClr val="00B05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9431EE40-3A1B-F0A7-4824-9BA725E34F32}"/>
              </a:ext>
            </a:extLst>
          </p:cNvPr>
          <p:cNvSpPr txBox="1"/>
          <p:nvPr/>
        </p:nvSpPr>
        <p:spPr>
          <a:xfrm>
            <a:off x="6012324" y="3675160"/>
            <a:ext cx="66068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top view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99045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B3B793-F8F6-6952-73AD-220808525E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75D43CA-F531-DF24-B39C-76CB9801C1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10" y="1300113"/>
            <a:ext cx="3794342" cy="440618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F28C023-0C8C-97E8-D41A-30A6823512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238952"/>
            <a:ext cx="10961855" cy="549613"/>
          </a:xfrm>
        </p:spPr>
        <p:txBody>
          <a:bodyPr/>
          <a:lstStyle/>
          <a:p>
            <a:r>
              <a:rPr lang="en-US" dirty="0"/>
              <a:t>Jet rotation and aspect ratio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57D43A7B-DC63-9ED2-BA88-2C8C1F38DD31}"/>
              </a:ext>
            </a:extLst>
          </p:cNvPr>
          <p:cNvSpPr/>
          <p:nvPr/>
        </p:nvSpPr>
        <p:spPr>
          <a:xfrm>
            <a:off x="1139240" y="2542855"/>
            <a:ext cx="278904" cy="266350"/>
          </a:xfrm>
          <a:custGeom>
            <a:avLst/>
            <a:gdLst>
              <a:gd name="connsiteX0" fmla="*/ 0 w 583532"/>
              <a:gd name="connsiteY0" fmla="*/ 589547 h 589547"/>
              <a:gd name="connsiteX1" fmla="*/ 583532 w 583532"/>
              <a:gd name="connsiteY1" fmla="*/ 0 h 589547"/>
              <a:gd name="connsiteX0" fmla="*/ 0 w 583532"/>
              <a:gd name="connsiteY0" fmla="*/ 589547 h 589547"/>
              <a:gd name="connsiteX1" fmla="*/ 583532 w 583532"/>
              <a:gd name="connsiteY1" fmla="*/ 0 h 589547"/>
              <a:gd name="connsiteX0" fmla="*/ 0 w 583532"/>
              <a:gd name="connsiteY0" fmla="*/ 589547 h 589547"/>
              <a:gd name="connsiteX1" fmla="*/ 583532 w 583532"/>
              <a:gd name="connsiteY1" fmla="*/ 0 h 5895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83532" h="589547">
                <a:moveTo>
                  <a:pt x="0" y="589547"/>
                </a:moveTo>
                <a:cubicBezTo>
                  <a:pt x="170447" y="296778"/>
                  <a:pt x="376990" y="118311"/>
                  <a:pt x="583532" y="0"/>
                </a:cubicBezTo>
              </a:path>
            </a:pathLst>
          </a:custGeom>
          <a:noFill/>
          <a:ln>
            <a:solidFill>
              <a:srgbClr val="00CC99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062C440-AAC4-FB04-601B-C398B44CC928}"/>
                  </a:ext>
                </a:extLst>
              </p:cNvPr>
              <p:cNvSpPr txBox="1"/>
              <p:nvPr/>
            </p:nvSpPr>
            <p:spPr>
              <a:xfrm>
                <a:off x="399633" y="2303175"/>
                <a:ext cx="100375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CC99"/>
                          </a:solidFill>
                          <a:latin typeface="Cambria Math" panose="02040503050406030204" pitchFamily="18" charset="0"/>
                        </a:rPr>
                        <m:t>𝜗</m:t>
                      </m:r>
                      <m:r>
                        <a:rPr lang="en-US" i="1" smtClean="0">
                          <a:solidFill>
                            <a:srgbClr val="00CC9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00CC99"/>
                          </a:solidFill>
                          <a:latin typeface="Cambria Math" panose="02040503050406030204" pitchFamily="18" charset="0"/>
                        </a:rPr>
                        <m:t>45</m:t>
                      </m:r>
                      <m:r>
                        <a:rPr lang="en-US" b="0" i="1" smtClean="0">
                          <a:solidFill>
                            <a:srgbClr val="00CC99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°</m:t>
                      </m:r>
                    </m:oMath>
                  </m:oMathPara>
                </a14:m>
                <a:endParaRPr lang="it-IT" dirty="0">
                  <a:solidFill>
                    <a:srgbClr val="00CC99"/>
                  </a:solidFill>
                </a:endParaRPr>
              </a:p>
            </p:txBody>
          </p:sp>
        </mc:Choice>
        <mc:Fallback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1062C440-AAC4-FB04-601B-C398B44CC92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9633" y="2303175"/>
                <a:ext cx="1003750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1CFAC3B-74DF-249B-CBC5-AA3A4A463018}"/>
              </a:ext>
            </a:extLst>
          </p:cNvPr>
          <p:cNvCxnSpPr>
            <a:cxnSpLocks/>
          </p:cNvCxnSpPr>
          <p:nvPr/>
        </p:nvCxnSpPr>
        <p:spPr>
          <a:xfrm>
            <a:off x="995275" y="2778952"/>
            <a:ext cx="1621807" cy="912604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94D2479F-121B-2A4D-28D3-2DA0F00C5837}"/>
              </a:ext>
            </a:extLst>
          </p:cNvPr>
          <p:cNvSpPr txBox="1"/>
          <p:nvPr/>
        </p:nvSpPr>
        <p:spPr>
          <a:xfrm>
            <a:off x="90522" y="2797359"/>
            <a:ext cx="11253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H plane</a:t>
            </a:r>
            <a:endParaRPr lang="it-IT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D09040F2-72D2-DE55-1607-6A320BF0C807}"/>
              </a:ext>
            </a:extLst>
          </p:cNvPr>
          <p:cNvCxnSpPr>
            <a:cxnSpLocks/>
          </p:cNvCxnSpPr>
          <p:nvPr/>
        </p:nvCxnSpPr>
        <p:spPr>
          <a:xfrm>
            <a:off x="2299248" y="3166691"/>
            <a:ext cx="0" cy="1343013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9442D21D-52BD-B5B6-FA98-508EBFA49A97}"/>
              </a:ext>
            </a:extLst>
          </p:cNvPr>
          <p:cNvSpPr txBox="1"/>
          <p:nvPr/>
        </p:nvSpPr>
        <p:spPr>
          <a:xfrm>
            <a:off x="1736583" y="4528111"/>
            <a:ext cx="112533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V plane</a:t>
            </a:r>
            <a:endParaRPr lang="it-IT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F4F1F48-6614-EBC9-BA5C-4E59C554AD16}"/>
              </a:ext>
            </a:extLst>
          </p:cNvPr>
          <p:cNvCxnSpPr>
            <a:cxnSpLocks/>
          </p:cNvCxnSpPr>
          <p:nvPr/>
        </p:nvCxnSpPr>
        <p:spPr>
          <a:xfrm>
            <a:off x="2299248" y="2524701"/>
            <a:ext cx="0" cy="74217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Graphic 17" descr="Eye with solid fill">
            <a:extLst>
              <a:ext uri="{FF2B5EF4-FFF2-40B4-BE49-F238E27FC236}">
                <a16:creationId xmlns:a16="http://schemas.microsoft.com/office/drawing/2014/main" id="{254B4419-9E39-93A1-402F-60B94F31FDA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81414" y="1966984"/>
            <a:ext cx="635668" cy="635668"/>
          </a:xfrm>
          <a:prstGeom prst="rect">
            <a:avLst/>
          </a:prstGeom>
        </p:spPr>
      </p:pic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7C5F0CF-1450-BAD6-FE60-7614E0C764C5}"/>
              </a:ext>
            </a:extLst>
          </p:cNvPr>
          <p:cNvCxnSpPr>
            <a:cxnSpLocks/>
          </p:cNvCxnSpPr>
          <p:nvPr/>
        </p:nvCxnSpPr>
        <p:spPr>
          <a:xfrm flipH="1" flipV="1">
            <a:off x="2610882" y="3688649"/>
            <a:ext cx="660546" cy="357839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Graphic 19" descr="Eye with solid fill">
            <a:extLst>
              <a:ext uri="{FF2B5EF4-FFF2-40B4-BE49-F238E27FC236}">
                <a16:creationId xmlns:a16="http://schemas.microsoft.com/office/drawing/2014/main" id="{9E6EAC1C-248B-ED5E-BFE5-61110D877B9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173546" y="3893186"/>
            <a:ext cx="635668" cy="635668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A39B20F5-F7BD-ECD1-3477-C3C913B4E363}"/>
              </a:ext>
            </a:extLst>
          </p:cNvPr>
          <p:cNvSpPr txBox="1"/>
          <p:nvPr/>
        </p:nvSpPr>
        <p:spPr>
          <a:xfrm>
            <a:off x="1858998" y="1726741"/>
            <a:ext cx="8804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cam H</a:t>
            </a:r>
            <a:endParaRPr lang="it-IT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3611701-D34D-34AF-9053-5B5CF285D12D}"/>
              </a:ext>
            </a:extLst>
          </p:cNvPr>
          <p:cNvSpPr txBox="1"/>
          <p:nvPr/>
        </p:nvSpPr>
        <p:spPr>
          <a:xfrm>
            <a:off x="3173143" y="4321912"/>
            <a:ext cx="8804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cam V</a:t>
            </a:r>
            <a:endParaRPr lang="it-IT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EBBF072-6DC2-1E36-03C6-6F18EDB4845D}"/>
              </a:ext>
            </a:extLst>
          </p:cNvPr>
          <p:cNvCxnSpPr>
            <a:cxnSpLocks/>
          </p:cNvCxnSpPr>
          <p:nvPr/>
        </p:nvCxnSpPr>
        <p:spPr>
          <a:xfrm>
            <a:off x="3004326" y="4742823"/>
            <a:ext cx="673334" cy="1168012"/>
          </a:xfrm>
          <a:prstGeom prst="line">
            <a:avLst/>
          </a:prstGeom>
          <a:ln w="19050">
            <a:solidFill>
              <a:srgbClr val="00CC99"/>
            </a:solidFill>
            <a:prstDash val="lg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rc 12">
            <a:extLst>
              <a:ext uri="{FF2B5EF4-FFF2-40B4-BE49-F238E27FC236}">
                <a16:creationId xmlns:a16="http://schemas.microsoft.com/office/drawing/2014/main" id="{43B48DC8-5B40-F690-BFF4-BED161BA0DDC}"/>
              </a:ext>
            </a:extLst>
          </p:cNvPr>
          <p:cNvSpPr/>
          <p:nvPr/>
        </p:nvSpPr>
        <p:spPr>
          <a:xfrm rot="8875086">
            <a:off x="3389103" y="5775781"/>
            <a:ext cx="511342" cy="161668"/>
          </a:xfrm>
          <a:prstGeom prst="arc">
            <a:avLst>
              <a:gd name="adj1" fmla="val 8591836"/>
              <a:gd name="adj2" fmla="val 2586287"/>
            </a:avLst>
          </a:prstGeom>
          <a:ln w="12700">
            <a:solidFill>
              <a:srgbClr val="00CC99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570885B-7E8B-686F-DD65-35E3FC4D8F67}"/>
                  </a:ext>
                </a:extLst>
              </p:cNvPr>
              <p:cNvSpPr txBox="1"/>
              <p:nvPr/>
            </p:nvSpPr>
            <p:spPr>
              <a:xfrm>
                <a:off x="3449989" y="5937002"/>
                <a:ext cx="793842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CC99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i="1" smtClean="0">
                          <a:solidFill>
                            <a:srgbClr val="00CC99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solidFill>
                            <a:srgbClr val="00CC99"/>
                          </a:solidFill>
                          <a:latin typeface="Cambria Math" panose="02040503050406030204" pitchFamily="18" charset="0"/>
                        </a:rPr>
                        <m:t>?</m:t>
                      </m:r>
                    </m:oMath>
                  </m:oMathPara>
                </a14:m>
                <a:endParaRPr lang="it-IT" dirty="0">
                  <a:solidFill>
                    <a:srgbClr val="00CC99"/>
                  </a:solidFill>
                </a:endParaRP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8570885B-7E8B-686F-DD65-35E3FC4D8F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9989" y="5937002"/>
                <a:ext cx="793842" cy="369332"/>
              </a:xfrm>
              <a:prstGeom prst="rect">
                <a:avLst/>
              </a:prstGeom>
              <a:blipFill>
                <a:blip r:embed="rId6"/>
                <a:stretch>
                  <a:fillRect b="-131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9C01BA4-86CE-1EE4-67A0-A0F9B4F742DE}"/>
                  </a:ext>
                </a:extLst>
              </p:cNvPr>
              <p:cNvSpPr txBox="1"/>
              <p:nvPr/>
            </p:nvSpPr>
            <p:spPr>
              <a:xfrm>
                <a:off x="4240444" y="932716"/>
                <a:ext cx="7786866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The baseline for V4 requires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𝜗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45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r>
                  <a:rPr lang="en-US" dirty="0"/>
                  <a:t>,  tilt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US" dirty="0"/>
                  <a:t>) and aspect ratio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l</m:t>
                    </m:r>
                  </m:oMath>
                </a14:m>
                <a:r>
                  <a:rPr lang="en-US" dirty="0"/>
                  <a:t>) are adjustable with skimmer size and orientation. Not an urgent decision!</a:t>
                </a:r>
                <a:endParaRPr lang="en-GB" dirty="0"/>
              </a:p>
            </p:txBody>
          </p:sp>
        </mc:Choice>
        <mc:Fallback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89C01BA4-86CE-1EE4-67A0-A0F9B4F742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0444" y="932716"/>
                <a:ext cx="7786866" cy="646331"/>
              </a:xfrm>
              <a:prstGeom prst="rect">
                <a:avLst/>
              </a:prstGeom>
              <a:blipFill>
                <a:blip r:embed="rId7"/>
                <a:stretch>
                  <a:fillRect l="-705" t="-4717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53224080-8D69-FA4B-8C2D-1963A0131D54}"/>
              </a:ext>
            </a:extLst>
          </p:cNvPr>
          <p:cNvCxnSpPr>
            <a:cxnSpLocks/>
          </p:cNvCxnSpPr>
          <p:nvPr/>
        </p:nvCxnSpPr>
        <p:spPr>
          <a:xfrm flipV="1">
            <a:off x="1096410" y="1874417"/>
            <a:ext cx="150396" cy="91440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DE574BE3-CE9B-E5ED-C84F-33C6E8C8677A}"/>
              </a:ext>
            </a:extLst>
          </p:cNvPr>
          <p:cNvCxnSpPr>
            <a:cxnSpLocks/>
          </p:cNvCxnSpPr>
          <p:nvPr/>
        </p:nvCxnSpPr>
        <p:spPr>
          <a:xfrm flipV="1">
            <a:off x="1133280" y="1531893"/>
            <a:ext cx="334187" cy="192814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7947DEAD-89BD-D639-F95D-9362E4DEA931}"/>
                  </a:ext>
                </a:extLst>
              </p:cNvPr>
              <p:cNvSpPr txBox="1"/>
              <p:nvPr/>
            </p:nvSpPr>
            <p:spPr>
              <a:xfrm>
                <a:off x="1095100" y="1849559"/>
                <a:ext cx="2415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t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7947DEAD-89BD-D639-F95D-9362E4DEA9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5100" y="1849559"/>
                <a:ext cx="241504" cy="369332"/>
              </a:xfrm>
              <a:prstGeom prst="rect">
                <a:avLst/>
              </a:prstGeom>
              <a:blipFill>
                <a:blip r:embed="rId8"/>
                <a:stretch>
                  <a:fillRect r="-25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0ADC7DCC-009C-B417-497F-49E35318715E}"/>
                  </a:ext>
                </a:extLst>
              </p:cNvPr>
              <p:cNvSpPr txBox="1"/>
              <p:nvPr/>
            </p:nvSpPr>
            <p:spPr>
              <a:xfrm>
                <a:off x="1160776" y="1315684"/>
                <a:ext cx="2415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l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0ADC7DCC-009C-B417-497F-49E3531871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60776" y="1315684"/>
                <a:ext cx="241504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9" name="TextBox 58">
            <a:extLst>
              <a:ext uri="{FF2B5EF4-FFF2-40B4-BE49-F238E27FC236}">
                <a16:creationId xmlns:a16="http://schemas.microsoft.com/office/drawing/2014/main" id="{1C73D3FF-CBF9-2319-2493-6943AE37B53E}"/>
              </a:ext>
            </a:extLst>
          </p:cNvPr>
          <p:cNvSpPr txBox="1"/>
          <p:nvPr/>
        </p:nvSpPr>
        <p:spPr>
          <a:xfrm>
            <a:off x="4240444" y="1893803"/>
            <a:ext cx="768362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Design criteria → maximize jet-beam intersection keeping enough margin for misalignments 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B0B3D9E3-F881-D7FB-91D4-89006A844FC9}"/>
                  </a:ext>
                </a:extLst>
              </p:cNvPr>
              <p:cNvSpPr txBox="1"/>
              <p:nvPr/>
            </p:nvSpPr>
            <p:spPr>
              <a:xfrm>
                <a:off x="4240444" y="2776248"/>
                <a:ext cx="6717609" cy="12003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Constraints: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GB" dirty="0"/>
                  <a:t>jet cross section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 smtClean="0">
                        <a:latin typeface="Cambria Math" panose="02040503050406030204" pitchFamily="18" charset="0"/>
                      </a:rPr>
                      <m:t>t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⋅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l</m:t>
                    </m:r>
                  </m:oMath>
                </a14:m>
                <a:r>
                  <a:rPr lang="en-GB" dirty="0"/>
                  <a:t> limited by allowed gas load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dirty="0" smtClean="0">
                        <a:latin typeface="Cambria Math" panose="02040503050406030204" pitchFamily="18" charset="0"/>
                      </a:rPr>
                      <m:t>t</m:t>
                    </m:r>
                  </m:oMath>
                </a14:m>
                <a:r>
                  <a:rPr lang="en-GB" dirty="0"/>
                  <a:t> should be at least 2x4</a:t>
                </a:r>
                <a:r>
                  <a:rPr lang="el-GR" dirty="0"/>
                  <a:t>σ</a:t>
                </a:r>
                <a:r>
                  <a:rPr lang="en-US" dirty="0"/>
                  <a:t> of the injection beam size plus alignment tolerances</a:t>
                </a:r>
              </a:p>
            </p:txBody>
          </p:sp>
        </mc:Choice>
        <mc:Fallback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B0B3D9E3-F881-D7FB-91D4-89006A844FC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0444" y="2776248"/>
                <a:ext cx="6717609" cy="1200329"/>
              </a:xfrm>
              <a:prstGeom prst="rect">
                <a:avLst/>
              </a:prstGeom>
              <a:blipFill>
                <a:blip r:embed="rId10"/>
                <a:stretch>
                  <a:fillRect l="-817" t="-2538" b="-71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12A23BC9-9D05-141A-C7C7-B3A397EBABF5}"/>
              </a:ext>
            </a:extLst>
          </p:cNvPr>
          <p:cNvCxnSpPr>
            <a:cxnSpLocks/>
          </p:cNvCxnSpPr>
          <p:nvPr/>
        </p:nvCxnSpPr>
        <p:spPr>
          <a:xfrm>
            <a:off x="7719447" y="4546234"/>
            <a:ext cx="161920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Rectangle 6">
            <a:extLst>
              <a:ext uri="{FF2B5EF4-FFF2-40B4-BE49-F238E27FC236}">
                <a16:creationId xmlns:a16="http://schemas.microsoft.com/office/drawing/2014/main" id="{6F95BF8C-61C8-977B-A23A-7759F5481B8E}"/>
              </a:ext>
            </a:extLst>
          </p:cNvPr>
          <p:cNvSpPr/>
          <p:nvPr/>
        </p:nvSpPr>
        <p:spPr>
          <a:xfrm>
            <a:off x="8343553" y="4202852"/>
            <a:ext cx="370996" cy="686764"/>
          </a:xfrm>
          <a:prstGeom prst="rect">
            <a:avLst/>
          </a:prstGeom>
          <a:solidFill>
            <a:srgbClr val="00B050">
              <a:alpha val="76000"/>
            </a:srgb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38691071-36F9-D1A5-DC4B-1FADBBC9F572}"/>
                  </a:ext>
                </a:extLst>
              </p:cNvPr>
              <p:cNvSpPr txBox="1"/>
              <p:nvPr/>
            </p:nvSpPr>
            <p:spPr>
              <a:xfrm>
                <a:off x="8003372" y="4048433"/>
                <a:ext cx="2415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t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68" name="TextBox 67">
                <a:extLst>
                  <a:ext uri="{FF2B5EF4-FFF2-40B4-BE49-F238E27FC236}">
                    <a16:creationId xmlns:a16="http://schemas.microsoft.com/office/drawing/2014/main" id="{38691071-36F9-D1A5-DC4B-1FADBBC9F5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003372" y="4048433"/>
                <a:ext cx="241504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14B5A17F-D0B9-51F5-AE89-0FC28D1CCFF9}"/>
              </a:ext>
            </a:extLst>
          </p:cNvPr>
          <p:cNvCxnSpPr>
            <a:cxnSpLocks/>
          </p:cNvCxnSpPr>
          <p:nvPr/>
        </p:nvCxnSpPr>
        <p:spPr>
          <a:xfrm flipV="1">
            <a:off x="8277768" y="4202852"/>
            <a:ext cx="0" cy="677210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1C99EF69-6668-4C36-75A4-A3661CE0CCF6}"/>
              </a:ext>
            </a:extLst>
          </p:cNvPr>
          <p:cNvCxnSpPr>
            <a:cxnSpLocks/>
          </p:cNvCxnSpPr>
          <p:nvPr/>
        </p:nvCxnSpPr>
        <p:spPr>
          <a:xfrm>
            <a:off x="8351526" y="4972805"/>
            <a:ext cx="343375" cy="0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502E737C-F5FF-5994-F4C7-42A9DF7BA2ED}"/>
                  </a:ext>
                </a:extLst>
              </p:cNvPr>
              <p:cNvSpPr txBox="1"/>
              <p:nvPr/>
            </p:nvSpPr>
            <p:spPr>
              <a:xfrm>
                <a:off x="8402461" y="4976502"/>
                <a:ext cx="24150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b="0" i="0" smtClean="0">
                          <a:latin typeface="Cambria Math" panose="02040503050406030204" pitchFamily="18" charset="0"/>
                        </a:rPr>
                        <m:t>l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3" name="TextBox 72">
                <a:extLst>
                  <a:ext uri="{FF2B5EF4-FFF2-40B4-BE49-F238E27FC236}">
                    <a16:creationId xmlns:a16="http://schemas.microsoft.com/office/drawing/2014/main" id="{502E737C-F5FF-5994-F4C7-42A9DF7BA2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02461" y="4976502"/>
                <a:ext cx="241504" cy="36933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D2DBD999-C6F8-7CA1-7251-6C59028942B3}"/>
                  </a:ext>
                </a:extLst>
              </p:cNvPr>
              <p:cNvSpPr txBox="1"/>
              <p:nvPr/>
            </p:nvSpPr>
            <p:spPr>
              <a:xfrm>
                <a:off x="8643965" y="4607170"/>
                <a:ext cx="89418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CC99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b="0" i="1" smtClean="0">
                          <a:solidFill>
                            <a:srgbClr val="00CC99"/>
                          </a:solidFill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5" name="TextBox 74">
                <a:extLst>
                  <a:ext uri="{FF2B5EF4-FFF2-40B4-BE49-F238E27FC236}">
                    <a16:creationId xmlns:a16="http://schemas.microsoft.com/office/drawing/2014/main" id="{D2DBD999-C6F8-7CA1-7251-6C59028942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43965" y="4607170"/>
                <a:ext cx="894187" cy="369332"/>
              </a:xfrm>
              <a:prstGeom prst="rect">
                <a:avLst/>
              </a:prstGeom>
              <a:blipFill>
                <a:blip r:embed="rId13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CD658A2B-935C-EBE3-2B5C-E498983E8F54}"/>
              </a:ext>
            </a:extLst>
          </p:cNvPr>
          <p:cNvCxnSpPr>
            <a:cxnSpLocks/>
          </p:cNvCxnSpPr>
          <p:nvPr/>
        </p:nvCxnSpPr>
        <p:spPr>
          <a:xfrm>
            <a:off x="9883632" y="4546234"/>
            <a:ext cx="161920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3D5D2F9-4E85-8ED7-97FC-382D63DA7F4C}"/>
              </a:ext>
            </a:extLst>
          </p:cNvPr>
          <p:cNvGrpSpPr/>
          <p:nvPr/>
        </p:nvGrpSpPr>
        <p:grpSpPr>
          <a:xfrm rot="20527041">
            <a:off x="10303652" y="4080435"/>
            <a:ext cx="640593" cy="1297401"/>
            <a:chOff x="7764177" y="4081499"/>
            <a:chExt cx="640593" cy="1297401"/>
          </a:xfrm>
        </p:grpSpPr>
        <p:sp>
          <p:nvSpPr>
            <p:cNvPr id="77" name="Rectangle 6">
              <a:extLst>
                <a:ext uri="{FF2B5EF4-FFF2-40B4-BE49-F238E27FC236}">
                  <a16:creationId xmlns:a16="http://schemas.microsoft.com/office/drawing/2014/main" id="{9301C4E3-5297-9040-655B-2DA2E6BB4A35}"/>
                </a:ext>
              </a:extLst>
            </p:cNvPr>
            <p:cNvSpPr/>
            <p:nvPr/>
          </p:nvSpPr>
          <p:spPr>
            <a:xfrm>
              <a:off x="8104359" y="4235918"/>
              <a:ext cx="204606" cy="686764"/>
            </a:xfrm>
            <a:prstGeom prst="rect">
              <a:avLst/>
            </a:prstGeom>
            <a:solidFill>
              <a:srgbClr val="00B050">
                <a:alpha val="76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40FD9023-2C89-A29C-CFA1-084A841DFA22}"/>
                    </a:ext>
                  </a:extLst>
                </p:cNvPr>
                <p:cNvSpPr txBox="1"/>
                <p:nvPr/>
              </p:nvSpPr>
              <p:spPr>
                <a:xfrm>
                  <a:off x="7764177" y="4081499"/>
                  <a:ext cx="241504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78" name="TextBox 77">
                  <a:extLst>
                    <a:ext uri="{FF2B5EF4-FFF2-40B4-BE49-F238E27FC236}">
                      <a16:creationId xmlns:a16="http://schemas.microsoft.com/office/drawing/2014/main" id="{40FD9023-2C89-A29C-CFA1-084A841DFA2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764177" y="4081499"/>
                  <a:ext cx="241504" cy="369332"/>
                </a:xfrm>
                <a:prstGeom prst="rect">
                  <a:avLst/>
                </a:prstGeom>
                <a:blipFill>
                  <a:blip r:embed="rId1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5EFD34D6-8D59-7774-8C1C-447083D2CB6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038573" y="4235918"/>
              <a:ext cx="0" cy="677210"/>
            </a:xfrm>
            <a:prstGeom prst="straightConnector1">
              <a:avLst/>
            </a:prstGeom>
            <a:ln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8B4905B6-F03B-B9CC-0D6A-F05BC624D226}"/>
                </a:ext>
              </a:extLst>
            </p:cNvPr>
            <p:cNvCxnSpPr>
              <a:cxnSpLocks/>
              <a:endCxn id="81" idx="0"/>
            </p:cNvCxnSpPr>
            <p:nvPr/>
          </p:nvCxnSpPr>
          <p:spPr>
            <a:xfrm rot="1072959" flipV="1">
              <a:off x="8115911" y="4983119"/>
              <a:ext cx="164528" cy="49201"/>
            </a:xfrm>
            <a:prstGeom prst="straightConnector1">
              <a:avLst/>
            </a:prstGeom>
            <a:ln>
              <a:headEnd type="triangle" w="sm" len="sm"/>
              <a:tailEnd type="triangle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249ECD79-66EA-D6A1-BAC3-D6AC3614D1C5}"/>
                    </a:ext>
                  </a:extLst>
                </p:cNvPr>
                <p:cNvSpPr txBox="1"/>
                <p:nvPr/>
              </p:nvSpPr>
              <p:spPr>
                <a:xfrm>
                  <a:off x="8163266" y="5009568"/>
                  <a:ext cx="241504" cy="36933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</m:t>
                        </m:r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81" name="TextBox 80">
                  <a:extLst>
                    <a:ext uri="{FF2B5EF4-FFF2-40B4-BE49-F238E27FC236}">
                      <a16:creationId xmlns:a16="http://schemas.microsoft.com/office/drawing/2014/main" id="{249ECD79-66EA-D6A1-BAC3-D6AC3614D1C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63266" y="5009568"/>
                  <a:ext cx="241504" cy="369332"/>
                </a:xfrm>
                <a:prstGeom prst="rect">
                  <a:avLst/>
                </a:prstGeom>
                <a:blipFill>
                  <a:blip r:embed="rId1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14500DD0-B7A4-249E-49D9-8B4AEC3401ED}"/>
                  </a:ext>
                </a:extLst>
              </p:cNvPr>
              <p:cNvSpPr txBox="1"/>
              <p:nvPr/>
            </p:nvSpPr>
            <p:spPr>
              <a:xfrm>
                <a:off x="10764067" y="4148672"/>
                <a:ext cx="894187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srgbClr val="00CC99"/>
                          </a:solidFill>
                          <a:latin typeface="Cambria Math" panose="02040503050406030204" pitchFamily="18" charset="0"/>
                        </a:rPr>
                        <m:t>𝜙</m:t>
                      </m:r>
                      <m:r>
                        <a:rPr lang="en-US" b="0" i="1" smtClean="0">
                          <a:solidFill>
                            <a:srgbClr val="00CC99"/>
                          </a:solidFill>
                          <a:latin typeface="Cambria Math" panose="02040503050406030204" pitchFamily="18" charset="0"/>
                        </a:rPr>
                        <m:t>≠0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14500DD0-B7A4-249E-49D9-8B4AEC3401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64067" y="4148672"/>
                <a:ext cx="894187" cy="369332"/>
              </a:xfrm>
              <a:prstGeom prst="rect">
                <a:avLst/>
              </a:prstGeom>
              <a:blipFill>
                <a:blip r:embed="rId16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6" name="TextBox 85">
            <a:extLst>
              <a:ext uri="{FF2B5EF4-FFF2-40B4-BE49-F238E27FC236}">
                <a16:creationId xmlns:a16="http://schemas.microsoft.com/office/drawing/2014/main" id="{F6C58A07-A086-C59B-949E-D8E1546B99C3}"/>
              </a:ext>
            </a:extLst>
          </p:cNvPr>
          <p:cNvSpPr txBox="1"/>
          <p:nvPr/>
        </p:nvSpPr>
        <p:spPr>
          <a:xfrm>
            <a:off x="4235981" y="4185066"/>
            <a:ext cx="329572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In principle, multiple configuration possible playing with these three parameters…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BCC33FE9-7DB8-C189-F217-BC4786498044}"/>
                  </a:ext>
                </a:extLst>
              </p:cNvPr>
              <p:cNvSpPr txBox="1"/>
              <p:nvPr/>
            </p:nvSpPr>
            <p:spPr>
              <a:xfrm>
                <a:off x="4243830" y="5459273"/>
                <a:ext cx="7783479" cy="64633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dirty="0"/>
                  <a:t>Necessary input: minimum misalignment tolerance we can achieve </a:t>
                </a:r>
                <a:br>
                  <a:rPr lang="en-US" dirty="0"/>
                </a:br>
                <a:r>
                  <a:rPr lang="en-US" dirty="0"/>
                  <a:t>(the larger the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t</m:t>
                    </m:r>
                  </m:oMath>
                </a14:m>
                <a:r>
                  <a:rPr lang="en-US" dirty="0"/>
                  <a:t> the lower signal we have!)</a:t>
                </a:r>
                <a:endParaRPr lang="en-GB" dirty="0"/>
              </a:p>
            </p:txBody>
          </p:sp>
        </mc:Choice>
        <mc:Fallback>
          <p:sp>
            <p:nvSpPr>
              <p:cNvPr id="88" name="TextBox 87">
                <a:extLst>
                  <a:ext uri="{FF2B5EF4-FFF2-40B4-BE49-F238E27FC236}">
                    <a16:creationId xmlns:a16="http://schemas.microsoft.com/office/drawing/2014/main" id="{BCC33FE9-7DB8-C189-F217-BC47864980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43830" y="5459273"/>
                <a:ext cx="7783479" cy="646331"/>
              </a:xfrm>
              <a:prstGeom prst="rect">
                <a:avLst/>
              </a:prstGeom>
              <a:blipFill>
                <a:blip r:embed="rId17"/>
                <a:stretch>
                  <a:fillRect l="-626" t="-5660" b="-1415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099142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PPT_v2023</Template>
  <TotalTime>19411</TotalTime>
  <Words>287</Words>
  <Application>Microsoft Office PowerPoint</Application>
  <PresentationFormat>Widescreen</PresentationFormat>
  <Paragraphs>58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Cambria Math</vt:lpstr>
      <vt:lpstr>Google Sans</vt:lpstr>
      <vt:lpstr>Office Theme</vt:lpstr>
      <vt:lpstr>BGC regular meeting 06/06/2025</vt:lpstr>
      <vt:lpstr>Present configuration of V3</vt:lpstr>
      <vt:lpstr>Configuration proposed for V4.?</vt:lpstr>
      <vt:lpstr>Jet rotation and aspect ratio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Preliminary results from LHC MD9545: comparison of OP and PROTO wire scanners</dc:title>
  <dc:creator>Daniele Butti</dc:creator>
  <cp:lastModifiedBy>Daniele Butti</cp:lastModifiedBy>
  <cp:revision>309</cp:revision>
  <dcterms:created xsi:type="dcterms:W3CDTF">2023-06-17T09:22:04Z</dcterms:created>
  <dcterms:modified xsi:type="dcterms:W3CDTF">2025-06-06T12:33:46Z</dcterms:modified>
</cp:coreProperties>
</file>