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7" r:id="rId2"/>
    <p:sldId id="278" r:id="rId3"/>
    <p:sldId id="264" r:id="rId4"/>
    <p:sldId id="265" r:id="rId5"/>
    <p:sldId id="266" r:id="rId6"/>
    <p:sldId id="267" r:id="rId7"/>
    <p:sldId id="268" r:id="rId8"/>
    <p:sldId id="270" r:id="rId9"/>
    <p:sldId id="261" r:id="rId10"/>
    <p:sldId id="271" r:id="rId11"/>
    <p:sldId id="260" r:id="rId12"/>
    <p:sldId id="279" r:id="rId13"/>
    <p:sldId id="275" r:id="rId14"/>
    <p:sldId id="276" r:id="rId15"/>
    <p:sldId id="263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B0E166-A2C5-41D8-99C6-B7E6A51F594E}" v="99" dt="2025-05-19T10:58:35.0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9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F0458-FF5F-4497-9CC7-ED87E65DAA67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B23CF-685F-4C43-B862-C12D7F88B9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519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90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967E0-2A7E-7125-E323-7822B47BB3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F62AED-2DCC-A0B7-CB97-34CEA95736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49466-ED19-331A-0E9B-FEDA39F79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2C52F-2CE7-5A55-38CF-3B7D6780C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171F0-A5B0-F7D1-B5A5-8FA93C086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98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585A9-D6F0-A51F-CCAD-C04E7E3D0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30EF27-CE16-45C8-D0EF-811153D58E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6BD4E-629F-CD1D-B210-0156DA1B1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28476-8E92-2CF1-44EA-349055847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4D41A-4B3D-5C67-303C-541EECBD0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116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C1FDC4-8674-5FEB-312C-5D19FD160C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40921-3430-0714-568A-3A959273E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15376-8B28-6220-3498-02344642C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56EA1E-7698-D4D1-3DBF-3996124E7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6C212-3ECC-1EA6-2C8B-F628964FB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96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76B02-DCCA-F637-5E8D-04742EBC3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8D4C9-FB64-D4E8-4670-2B4336ECF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391F0-835A-7A1F-D31E-29144482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2E394-75DD-0BC9-5510-E6CFEA2D1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9BFD1-4DED-2A1F-AC9D-131CB609E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00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3AEDB-3232-F5E1-6478-38AE275F1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B30E91-6E4C-285C-ADE9-5750438FB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D5E39-0CCB-B571-00AC-941FD78A5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E8109-7765-31D9-97C4-58A9DC53E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ECC-150E-0A41-87EC-37BD0A3E9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798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CC488-7AA1-D5FD-73E3-CDEE6E090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F8EE9A-58E3-688F-CC9B-42CC61B00F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83E264-D2D3-69BA-45A8-2C35EE8B8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B4902-D02A-B752-7636-8153496A4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51F94C-833E-5715-D6D3-7EE417BB1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F204CD-4465-6999-1C3E-5C4C8CF47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57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49AF4-CFDC-060D-A0CC-4A06779CF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3B290-F8E4-D4E3-12A2-C2F8CF3F8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D3FD0F-8CE8-855D-CDE4-0203F0392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9035D5-B111-EB83-676D-0D24103F15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284C18-42E4-4CB4-EFF3-1031523101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38B309-1857-F29D-1C1F-A3C75B09F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F84D09-4B49-7FAD-81C5-7F616B1E6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D1B794-0C6F-79DE-1C01-B4EC9B211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0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51D64-6A36-C9BE-F26B-D6A0A03C3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0BD2E5-0057-6BBF-4F1F-15373B389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14B178-DBBE-8F60-96CB-4E627EF58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8DCDBE-B96E-37D8-BFCF-F2090D70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943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80F1E9-F787-B5A1-0879-E1A0D50B0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C4D3F1-1DC1-3EAA-04D9-8E812D790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103474-DBF5-8A34-E41F-B825B672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292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69B0F-AD56-A1C2-F6DD-EA8FDB628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202AB-09EE-0630-334F-AA9D5B5B2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42E118-FFDD-6CAB-0391-C993832CF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FF47E2-1861-3D9C-BF22-7D2AFAC23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FB605D-74B8-56E8-6364-5999C2531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06C4FD-F6C2-A851-03CD-49B0F692F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69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ED51C-1CE7-7ED9-C08C-C163654F1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B96DD1-A9B8-8DBE-AC0B-C9C3C9718B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BB0A2-98E9-A0B3-EF36-D44914BA3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536800-CA25-4912-0E18-C90973DE2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F31468-B897-261C-0ACA-5F5B07912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B79BBC-C243-231E-AFBE-53043B3B7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414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9BAC97-5824-AD7B-470A-F9E939866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B169C1-463E-E658-DD2B-4F1A9A613C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81822-91E9-974B-CA0F-0A19390D75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3B9D19-B59B-4575-A965-3AA5C19934E5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74367-9B28-B857-9369-EE3C117D2C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23FD1-CC76-93E0-C86C-3CB3DF88F5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1AE3F0-A9E5-4A87-B2AC-C1C524DACD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296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B1D7E8-C7E1-5904-46E9-A35EA4F68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825626"/>
            <a:ext cx="4330977" cy="4294655"/>
          </a:xfrm>
        </p:spPr>
        <p:txBody>
          <a:bodyPr>
            <a:normAutofit/>
          </a:bodyPr>
          <a:lstStyle/>
          <a:p>
            <a:r>
              <a:rPr lang="en-GB" dirty="0"/>
              <a:t>Potential for additional fluorescence lines to be detected.</a:t>
            </a:r>
          </a:p>
          <a:p>
            <a:r>
              <a:rPr lang="en-GB" dirty="0"/>
              <a:t>Ignoring red transmission line (different filter).</a:t>
            </a:r>
          </a:p>
          <a:p>
            <a:endParaRPr lang="en-GB" dirty="0"/>
          </a:p>
          <a:p>
            <a:r>
              <a:rPr lang="en-GB" dirty="0"/>
              <a:t>585.25nm = ~185 (</a:t>
            </a:r>
            <a:r>
              <a:rPr lang="en-GB" dirty="0" err="1"/>
              <a:t>Arb.U</a:t>
            </a:r>
            <a:r>
              <a:rPr lang="en-GB" dirty="0"/>
              <a:t>.)</a:t>
            </a:r>
          </a:p>
          <a:p>
            <a:r>
              <a:rPr lang="en-GB" dirty="0"/>
              <a:t>589.19nm = ~55 (</a:t>
            </a:r>
            <a:r>
              <a:rPr lang="en-GB" dirty="0" err="1"/>
              <a:t>Arb.U</a:t>
            </a:r>
            <a:r>
              <a:rPr lang="en-GB" dirty="0"/>
              <a:t>.)</a:t>
            </a:r>
          </a:p>
          <a:p>
            <a:r>
              <a:rPr lang="en-GB" dirty="0"/>
              <a:t>594.48nm = ~70  (</a:t>
            </a:r>
            <a:r>
              <a:rPr lang="en-GB" dirty="0" err="1"/>
              <a:t>Arb.U</a:t>
            </a:r>
            <a:r>
              <a:rPr lang="en-GB" dirty="0"/>
              <a:t>.)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ACCD16-1239-82C0-6796-AAC275E35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605098-98D0-6CFA-F897-1AEDBBE6E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9FA2210-4D0E-856A-2645-52D998642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 Section Discussion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4C44D7-6C5A-895A-4EA8-0B67F4410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779" y="1740332"/>
            <a:ext cx="4174435" cy="33773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C2AC18-F253-CBAB-51F0-06D5A2FD2652}"/>
              </a:ext>
            </a:extLst>
          </p:cNvPr>
          <p:cNvSpPr txBox="1"/>
          <p:nvPr/>
        </p:nvSpPr>
        <p:spPr>
          <a:xfrm>
            <a:off x="6611134" y="5037704"/>
            <a:ext cx="36377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Ion beam induced fluorescence lines (R. </a:t>
            </a:r>
            <a:r>
              <a:rPr lang="en-GB" dirty="0" err="1"/>
              <a:t>Hampf</a:t>
            </a:r>
            <a:r>
              <a:rPr lang="en-GB" dirty="0"/>
              <a:t>, Eur. Phys. J. D 2023)</a:t>
            </a:r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  <a:r>
              <a:rPr lang="en-GB" i="1" dirty="0">
                <a:solidFill>
                  <a:srgbClr val="000000"/>
                </a:solidFill>
                <a:latin typeface="Courier New" panose="02070309020205020404" pitchFamily="49" charset="0"/>
              </a:rPr>
              <a:t>s</a:t>
            </a:r>
            <a:r>
              <a:rPr lang="en-GB" baseline="30000" dirty="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  <a:r>
              <a:rPr lang="en-GB" i="1" dirty="0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en-GB" baseline="30000" dirty="0">
                <a:solidFill>
                  <a:srgbClr val="000000"/>
                </a:solidFill>
                <a:latin typeface="Courier New" panose="02070309020205020404" pitchFamily="49" charset="0"/>
              </a:rPr>
              <a:t>5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GB" baseline="30000" dirty="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P°</a:t>
            </a:r>
            <a:r>
              <a:rPr lang="en-GB" baseline="-25000" dirty="0">
                <a:solidFill>
                  <a:srgbClr val="000000"/>
                </a:solidFill>
                <a:latin typeface="Courier New" panose="02070309020205020404" pitchFamily="49" charset="0"/>
              </a:rPr>
              <a:t>1/2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)3</a:t>
            </a:r>
            <a:r>
              <a:rPr lang="en-GB" i="1" dirty="0">
                <a:solidFill>
                  <a:srgbClr val="000000"/>
                </a:solidFill>
                <a:latin typeface="Courier New" panose="02070309020205020404" pitchFamily="49" charset="0"/>
              </a:rPr>
              <a:t>s Transition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825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1E871-A0A3-EEE3-5436-69470DB21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8DA146-0017-B07E-5148-C4652097D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1.6 Milestone report gives upper &amp; lower bounds for transmissions &amp; efficiencies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Using these  (instead of error on other terms):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F1EAF5-AF38-DA3E-0404-AEE6461CF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27/09/2024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482C25-C604-568A-A6F9-73F231EDF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8F97AA-4D1D-EA38-4C20-B1CB5CB05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Cross-section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E61334-91CD-3B9D-2CAC-A38BD7EDA2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215"/>
          <a:stretch/>
        </p:blipFill>
        <p:spPr>
          <a:xfrm>
            <a:off x="6106103" y="426253"/>
            <a:ext cx="4213942" cy="62293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FC72B072-5DB8-F7ED-3C9D-0F791219416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152650" y="2825273"/>
              <a:ext cx="7792720" cy="15042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58544">
                      <a:extLst>
                        <a:ext uri="{9D8B030D-6E8A-4147-A177-3AD203B41FA5}">
                          <a16:colId xmlns:a16="http://schemas.microsoft.com/office/drawing/2014/main" val="2813049995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2053692654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3600130155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4248472627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255998430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𝜼</m:t>
                                    </m:r>
                                  </m:e>
                                  <m:sub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𝒑𝒄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𝜼</m:t>
                                    </m:r>
                                  </m:e>
                                  <m:sub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𝑴𝑪𝑷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75655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Value used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0.85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0.75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02524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Best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43857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Worst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220898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FC72B072-5DB8-F7ED-3C9D-0F791219416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152650" y="2825273"/>
              <a:ext cx="7792720" cy="15042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58544">
                      <a:extLst>
                        <a:ext uri="{9D8B030D-6E8A-4147-A177-3AD203B41FA5}">
                          <a16:colId xmlns:a16="http://schemas.microsoft.com/office/drawing/2014/main" val="2813049995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2053692654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3600130155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4248472627"/>
                        </a:ext>
                      </a:extLst>
                    </a:gridCol>
                    <a:gridCol w="1558544">
                      <a:extLst>
                        <a:ext uri="{9D8B030D-6E8A-4147-A177-3AD203B41FA5}">
                          <a16:colId xmlns:a16="http://schemas.microsoft.com/office/drawing/2014/main" val="2559984308"/>
                        </a:ext>
                      </a:extLst>
                    </a:gridCol>
                  </a:tblGrid>
                  <a:tr h="391732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391" t="-1538" r="-300391" b="-3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1176" t="-1538" r="-201569" b="-3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000" t="-1538" r="-100781" b="-3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000" t="-1538" r="-781" b="-30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575655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Value used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0.85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0.75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02524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Best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43857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Worst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220898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FDE3990-34F2-2400-2CA3-6E547B096C3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712720" y="5329173"/>
              <a:ext cx="7071360" cy="7438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33600">
                      <a:extLst>
                        <a:ext uri="{9D8B030D-6E8A-4147-A177-3AD203B41FA5}">
                          <a16:colId xmlns:a16="http://schemas.microsoft.com/office/drawing/2014/main" val="2710893232"/>
                        </a:ext>
                      </a:extLst>
                    </a:gridCol>
                    <a:gridCol w="4937760">
                      <a:extLst>
                        <a:ext uri="{9D8B030D-6E8A-4147-A177-3AD203B41FA5}">
                          <a16:colId xmlns:a16="http://schemas.microsoft.com/office/drawing/2014/main" val="386413682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Upper value: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𝟖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𝟔𝟐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 × </m:t>
                                </m:r>
                                <m:sSup>
                                  <m:sSup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𝟐𝟏</m:t>
                                    </m:r>
                                  </m:sup>
                                </m:sSup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sSup>
                                  <m:sSup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𝒄𝒎</m:t>
                                    </m:r>
                                  </m:e>
                                  <m:sup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67417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Lower value: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𝟐𝟎</m:t>
                                </m:r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 × </m:t>
                                </m:r>
                                <m:sSup>
                                  <m:sSup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𝟐𝟐</m:t>
                                    </m:r>
                                  </m:sup>
                                </m:sSup>
                                <m:r>
                                  <a:rPr lang="en-GB" b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sSup>
                                  <m:sSup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𝒄𝒎</m:t>
                                    </m:r>
                                  </m:e>
                                  <m:sup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105024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FDE3990-34F2-2400-2CA3-6E547B096C3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712720" y="5329173"/>
              <a:ext cx="7071360" cy="7438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33600">
                      <a:extLst>
                        <a:ext uri="{9D8B030D-6E8A-4147-A177-3AD203B41FA5}">
                          <a16:colId xmlns:a16="http://schemas.microsoft.com/office/drawing/2014/main" val="2710893232"/>
                        </a:ext>
                      </a:extLst>
                    </a:gridCol>
                    <a:gridCol w="4937760">
                      <a:extLst>
                        <a:ext uri="{9D8B030D-6E8A-4147-A177-3AD203B41FA5}">
                          <a16:colId xmlns:a16="http://schemas.microsoft.com/office/drawing/2014/main" val="3864136829"/>
                        </a:ext>
                      </a:extLst>
                    </a:gridCol>
                  </a:tblGrid>
                  <a:tr h="37192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Upper value: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3457" t="-6452" r="-370" b="-1225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6741723"/>
                      </a:ext>
                    </a:extLst>
                  </a:tr>
                  <a:tr h="37192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Lower value: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3457" t="-108197" r="-370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5105024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1054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C10D7C-4B95-E355-46A1-F5DEF74C5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3006"/>
            <a:ext cx="10515600" cy="4351338"/>
          </a:xfrm>
        </p:spPr>
        <p:txBody>
          <a:bodyPr/>
          <a:lstStyle/>
          <a:p>
            <a:r>
              <a:rPr lang="en-GB" dirty="0"/>
              <a:t>Expecting a flat line for cross-section and a photon rate proportional to intensity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512601-1152-0E03-3E96-472EC474B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8E525-E0E6-D4C1-83DB-58AFE020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A0F577-4410-ABEE-ED13-92325C704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 Section &amp; Photon Rate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5CACA4-7941-B658-B909-225BC6EDF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488" y="2178532"/>
            <a:ext cx="4680000" cy="34391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E7F13E-2112-2F85-4172-08395D288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3784" y="2249436"/>
            <a:ext cx="4680000" cy="33222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3A4FF5-1549-8CD2-B957-71B368569051}"/>
              </a:ext>
            </a:extLst>
          </p:cNvPr>
          <p:cNvSpPr txBox="1"/>
          <p:nvPr/>
        </p:nvSpPr>
        <p:spPr>
          <a:xfrm>
            <a:off x="491612" y="5571705"/>
            <a:ext cx="7438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Suffer from clustering. </a:t>
            </a:r>
          </a:p>
          <a:p>
            <a:pPr marL="342900" indent="-342900">
              <a:buAutoNum type="arabicPeriod"/>
            </a:pPr>
            <a:r>
              <a:rPr lang="en-GB" dirty="0"/>
              <a:t>The cross-section supposed not to change when energy is the same. \</a:t>
            </a:r>
          </a:p>
          <a:p>
            <a:pPr marL="342900" indent="-342900">
              <a:buAutoNum type="arabicPeriod"/>
            </a:pPr>
            <a:r>
              <a:rPr lang="en-GB" dirty="0"/>
              <a:t>Photo-rate suppose to decrease when intensity decrease.  </a:t>
            </a:r>
          </a:p>
        </p:txBody>
      </p:sp>
    </p:spTree>
    <p:extLst>
      <p:ext uri="{BB962C8B-B14F-4D97-AF65-F5344CB8AC3E}">
        <p14:creationId xmlns:p14="http://schemas.microsoft.com/office/powerpoint/2010/main" val="3255440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CDDEB6-67EE-B66E-7703-696493E63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Heavily dominated by background.</a:t>
            </a:r>
          </a:p>
          <a:p>
            <a:r>
              <a:rPr lang="en-GB" dirty="0"/>
              <a:t>Best S/N ~= 1, worst S/N ~= 0.1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5DD3D0-0A23-732F-DD26-62106E446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A4930A-D1B8-5DE1-2CCE-D1E79694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D433DF-E260-A54C-5BC1-9992B5782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 &amp; Noise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857C6A-A157-A0EA-4B07-0DAF818E7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215" y="2821197"/>
            <a:ext cx="4680000" cy="3393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C093CC-C903-AC2B-4502-D78A4DBFE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267" y="2846850"/>
            <a:ext cx="4680000" cy="324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930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C38DF6B-24E8-2643-205B-2BEB729F8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6975"/>
            <a:ext cx="12192000" cy="51240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5FFBAE-49E3-7ED0-9749-EB29D010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13</a:t>
            </a:fld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B361D47-40CB-33A0-D105-7FABD2C68975}"/>
              </a:ext>
            </a:extLst>
          </p:cNvPr>
          <p:cNvSpPr/>
          <p:nvPr/>
        </p:nvSpPr>
        <p:spPr>
          <a:xfrm>
            <a:off x="2546557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1</a:t>
            </a:r>
            <a:endParaRPr lang="en-GB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0E68D62-F0E8-38E2-0856-1CEB01FC9B6B}"/>
              </a:ext>
            </a:extLst>
          </p:cNvPr>
          <p:cNvSpPr/>
          <p:nvPr/>
        </p:nvSpPr>
        <p:spPr>
          <a:xfrm>
            <a:off x="3033257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2</a:t>
            </a:r>
            <a:endParaRPr lang="en-GB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0ED18C2-131E-B07B-395E-B4FDBE99F690}"/>
              </a:ext>
            </a:extLst>
          </p:cNvPr>
          <p:cNvSpPr/>
          <p:nvPr/>
        </p:nvSpPr>
        <p:spPr>
          <a:xfrm>
            <a:off x="3291910" y="1426961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3</a:t>
            </a:r>
            <a:endParaRPr lang="en-GB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8F5711B-101F-8F35-AB70-E91E49B32B84}"/>
              </a:ext>
            </a:extLst>
          </p:cNvPr>
          <p:cNvSpPr/>
          <p:nvPr/>
        </p:nvSpPr>
        <p:spPr>
          <a:xfrm>
            <a:off x="3516935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4</a:t>
            </a:r>
            <a:endParaRPr lang="en-GB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78C5769-5F26-36D0-D18B-89832EFF7F29}"/>
              </a:ext>
            </a:extLst>
          </p:cNvPr>
          <p:cNvSpPr/>
          <p:nvPr/>
        </p:nvSpPr>
        <p:spPr>
          <a:xfrm>
            <a:off x="4000613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5</a:t>
            </a:r>
            <a:endParaRPr lang="en-GB" b="1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4370D44-8071-79CC-307E-ECA4126DD7C9}"/>
              </a:ext>
            </a:extLst>
          </p:cNvPr>
          <p:cNvSpPr/>
          <p:nvPr/>
        </p:nvSpPr>
        <p:spPr>
          <a:xfrm>
            <a:off x="4970989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6</a:t>
            </a:r>
            <a:endParaRPr lang="en-GB" b="1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B8845-6AF8-FB6E-651E-6B2C228118EE}"/>
              </a:ext>
            </a:extLst>
          </p:cNvPr>
          <p:cNvSpPr/>
          <p:nvPr/>
        </p:nvSpPr>
        <p:spPr>
          <a:xfrm>
            <a:off x="7004361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7</a:t>
            </a:r>
            <a:endParaRPr lang="en-GB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6E5CFCE-1894-3860-5BF3-AE2E5357D2EF}"/>
              </a:ext>
            </a:extLst>
          </p:cNvPr>
          <p:cNvSpPr/>
          <p:nvPr/>
        </p:nvSpPr>
        <p:spPr>
          <a:xfrm>
            <a:off x="9899959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8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18190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104CAB-20AB-03C9-A15B-13B8DAE47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3E9119-5475-6058-DDCA-C99084DF3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6975"/>
            <a:ext cx="12192000" cy="512405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381C5E3-6834-1342-3077-CC6980662976}"/>
              </a:ext>
            </a:extLst>
          </p:cNvPr>
          <p:cNvSpPr/>
          <p:nvPr/>
        </p:nvSpPr>
        <p:spPr>
          <a:xfrm>
            <a:off x="2546557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1</a:t>
            </a:r>
            <a:endParaRPr lang="en-GB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C947FC4-692E-1FED-1570-8AB985BDEC5E}"/>
              </a:ext>
            </a:extLst>
          </p:cNvPr>
          <p:cNvSpPr/>
          <p:nvPr/>
        </p:nvSpPr>
        <p:spPr>
          <a:xfrm>
            <a:off x="3033257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2</a:t>
            </a:r>
            <a:endParaRPr lang="en-GB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08DBFEA-24FD-4C16-6024-2EF1DC11225C}"/>
              </a:ext>
            </a:extLst>
          </p:cNvPr>
          <p:cNvSpPr/>
          <p:nvPr/>
        </p:nvSpPr>
        <p:spPr>
          <a:xfrm>
            <a:off x="3291910" y="1426961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3</a:t>
            </a:r>
            <a:endParaRPr lang="en-GB" b="1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2C993A5-F05E-4678-A438-7B6B1EC183A2}"/>
              </a:ext>
            </a:extLst>
          </p:cNvPr>
          <p:cNvSpPr/>
          <p:nvPr/>
        </p:nvSpPr>
        <p:spPr>
          <a:xfrm>
            <a:off x="3516935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4</a:t>
            </a:r>
            <a:endParaRPr lang="en-GB" b="1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DBAFF3C-BA4B-FE6E-10CB-6175BD0F860A}"/>
              </a:ext>
            </a:extLst>
          </p:cNvPr>
          <p:cNvSpPr/>
          <p:nvPr/>
        </p:nvSpPr>
        <p:spPr>
          <a:xfrm>
            <a:off x="4000613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5</a:t>
            </a:r>
            <a:endParaRPr lang="en-GB" b="1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34858EC-6D9B-C91E-7F4F-30CBC21581ED}"/>
              </a:ext>
            </a:extLst>
          </p:cNvPr>
          <p:cNvSpPr/>
          <p:nvPr/>
        </p:nvSpPr>
        <p:spPr>
          <a:xfrm>
            <a:off x="4970989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6</a:t>
            </a:r>
            <a:endParaRPr lang="en-GB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AF1022E-D472-E253-D481-AC47590DFFB5}"/>
              </a:ext>
            </a:extLst>
          </p:cNvPr>
          <p:cNvSpPr/>
          <p:nvPr/>
        </p:nvSpPr>
        <p:spPr>
          <a:xfrm>
            <a:off x="7004361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7</a:t>
            </a:r>
            <a:endParaRPr lang="en-GB" b="1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703135E-8357-8B4D-28C3-C27A576DF3CB}"/>
              </a:ext>
            </a:extLst>
          </p:cNvPr>
          <p:cNvSpPr/>
          <p:nvPr/>
        </p:nvSpPr>
        <p:spPr>
          <a:xfrm>
            <a:off x="9899959" y="1042219"/>
            <a:ext cx="360000" cy="360000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8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79060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815C1-A20A-9188-7152-2647FA4F9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Cross-section estimation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9570120-4635-99DE-7986-C3D44AF048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135" y="1224935"/>
            <a:ext cx="10337174" cy="49323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58B79B-F7EA-0C9B-8680-70BE2FF7B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15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F1BBF1-7CEE-82AA-14D7-5AF52A041C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984" t="20930" r="32903" b="68417"/>
          <a:stretch/>
        </p:blipFill>
        <p:spPr>
          <a:xfrm>
            <a:off x="3854245" y="2261419"/>
            <a:ext cx="4890233" cy="146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155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0612FB3-63D0-831D-1AF3-0A6458CABB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549" t="61938" r="33306" b="31508"/>
          <a:stretch/>
        </p:blipFill>
        <p:spPr>
          <a:xfrm>
            <a:off x="1553497" y="5812961"/>
            <a:ext cx="4650659" cy="902917"/>
          </a:xfrm>
          <a:prstGeom prst="rect">
            <a:avLst/>
          </a:prstGeom>
        </p:spPr>
      </p:pic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5151906-9216-3FF5-4075-248DDEA473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3728960"/>
              </p:ext>
            </p:extLst>
          </p:nvPr>
        </p:nvGraphicFramePr>
        <p:xfrm>
          <a:off x="685799" y="290871"/>
          <a:ext cx="10515597" cy="5522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6019">
                  <a:extLst>
                    <a:ext uri="{9D8B030D-6E8A-4147-A177-3AD203B41FA5}">
                      <a16:colId xmlns:a16="http://schemas.microsoft.com/office/drawing/2014/main" val="1941422386"/>
                    </a:ext>
                  </a:extLst>
                </a:gridCol>
                <a:gridCol w="2234379">
                  <a:extLst>
                    <a:ext uri="{9D8B030D-6E8A-4147-A177-3AD203B41FA5}">
                      <a16:colId xmlns:a16="http://schemas.microsoft.com/office/drawing/2014/main" val="3331687268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4572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Proton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3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</a:p>
                  </a:txBody>
                  <a:tcPr marL="69470" marR="69470" marT="34735" marB="34735" anchor="ctr"/>
                </a:tc>
                <a:extLst>
                  <a:ext uri="{0D108BD9-81ED-4DB2-BD59-A6C34878D82A}">
                    <a16:rowId xmlns:a16="http://schemas.microsoft.com/office/drawing/2014/main" val="2986785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Intensity (max) [charges]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2.54e13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3.79E+14</a:t>
                      </a:r>
                    </a:p>
                  </a:txBody>
                  <a:tcPr marL="69470" marR="69470" marT="34735" marB="34735" anchor="ctr"/>
                </a:tc>
                <a:extLst>
                  <a:ext uri="{0D108BD9-81ED-4DB2-BD59-A6C34878D82A}">
                    <a16:rowId xmlns:a16="http://schemas.microsoft.com/office/drawing/2014/main" val="522049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Energy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6800</a:t>
                      </a:r>
                    </a:p>
                  </a:txBody>
                  <a:tcPr marL="69470" marR="69470" marT="34735" marB="34735" anchor="ctr"/>
                </a:tc>
                <a:extLst>
                  <a:ext uri="{0D108BD9-81ED-4DB2-BD59-A6C34878D82A}">
                    <a16:rowId xmlns:a16="http://schemas.microsoft.com/office/drawing/2014/main" val="2551408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Current = 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Intensity*</a:t>
                      </a:r>
                      <a:r>
                        <a:rPr lang="en-GB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LHC_freq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*e/82 [A]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0.0045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0.683</a:t>
                      </a:r>
                    </a:p>
                  </a:txBody>
                  <a:tcPr marL="69470" marR="69470" marT="34735" marB="34735" anchor="ctr"/>
                </a:tc>
                <a:extLst>
                  <a:ext uri="{0D108BD9-81ED-4DB2-BD59-A6C34878D82A}">
                    <a16:rowId xmlns:a16="http://schemas.microsoft.com/office/drawing/2014/main" val="1605022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Solid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0.0045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>
                          <a:effectLst/>
                        </a:rPr>
                        <a:t>0.0045</a:t>
                      </a:r>
                    </a:p>
                  </a:txBody>
                  <a:tcPr marL="69470" marR="69470" marT="34735" marB="34735" anchor="ctr"/>
                </a:tc>
                <a:extLst>
                  <a:ext uri="{0D108BD9-81ED-4DB2-BD59-A6C34878D82A}">
                    <a16:rowId xmlns:a16="http://schemas.microsoft.com/office/drawing/2014/main" val="1741706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Optical attenuation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1.64e-5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1.64e-5</a:t>
                      </a:r>
                    </a:p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Order of magnitude?</a:t>
                      </a:r>
                    </a:p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PC = 0.09, MCP = 0.75, Lens = 0.85, Filter = 0.8.</a:t>
                      </a:r>
                    </a:p>
                  </a:txBody>
                  <a:tcPr marL="69470" marR="69470" marT="34735" marB="34735" anchor="ctr"/>
                </a:tc>
                <a:extLst>
                  <a:ext uri="{0D108BD9-81ED-4DB2-BD59-A6C34878D82A}">
                    <a16:rowId xmlns:a16="http://schemas.microsoft.com/office/drawing/2014/main" val="1694831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Gas jet density [#/m</a:t>
                      </a:r>
                      <a:r>
                        <a:rPr lang="en-GB" baseline="30000" dirty="0"/>
                        <a:t>3</a:t>
                      </a:r>
                      <a:r>
                        <a:rPr lang="en-GB" baseline="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1e16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2.5e+16</a:t>
                      </a:r>
                    </a:p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Need to check Building 8 density scan</a:t>
                      </a:r>
                    </a:p>
                  </a:txBody>
                  <a:tcPr marL="69470" marR="69470" marT="34735" marB="34735" anchor="ctr"/>
                </a:tc>
                <a:extLst>
                  <a:ext uri="{0D108BD9-81ED-4DB2-BD59-A6C34878D82A}">
                    <a16:rowId xmlns:a16="http://schemas.microsoft.com/office/drawing/2014/main" val="2720532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/>
                        <a:t>Gas jet thickness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0.64e-3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0.64e-3</a:t>
                      </a:r>
                    </a:p>
                  </a:txBody>
                  <a:tcPr marL="69470" marR="69470" marT="34735" marB="34735" anchor="ctr"/>
                </a:tc>
                <a:extLst>
                  <a:ext uri="{0D108BD9-81ED-4DB2-BD59-A6C34878D82A}">
                    <a16:rowId xmlns:a16="http://schemas.microsoft.com/office/drawing/2014/main" val="820832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/>
                        <a:t>LHC frequency [Hz]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11.245e3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11253</a:t>
                      </a:r>
                    </a:p>
                    <a:p>
                      <a:pPr>
                        <a:buNone/>
                      </a:pPr>
                      <a:r>
                        <a:rPr lang="en-GB" sz="1400" dirty="0">
                          <a:effectLst/>
                        </a:rPr>
                        <a:t>Calculated from beta</a:t>
                      </a:r>
                    </a:p>
                  </a:txBody>
                  <a:tcPr marL="69470" marR="69470" marT="34735" marB="34735" anchor="ctr"/>
                </a:tc>
                <a:extLst>
                  <a:ext uri="{0D108BD9-81ED-4DB2-BD59-A6C34878D82A}">
                    <a16:rowId xmlns:a16="http://schemas.microsoft.com/office/drawing/2014/main" val="733300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/>
                        <a:t>Photon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463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/>
                        <a:t>Cross-section [cm</a:t>
                      </a:r>
                      <a:r>
                        <a:rPr lang="en-GB" baseline="30000" dirty="0"/>
                        <a:t>2</a:t>
                      </a:r>
                      <a:r>
                        <a:rPr lang="en-GB" baseline="0" dirty="0"/>
                        <a:t>] (prediction)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1.4e-17 (4.7e-22)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3.8e-21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955829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C2DEE-7A12-E5F5-4AFA-A22C9966B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44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0E467-82C2-CD34-0316-8C6034F4C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DBDBE5-77A8-9A30-0580-0E795D706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825626"/>
            <a:ext cx="3923884" cy="429465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585nm GSI filter QE.</a:t>
            </a:r>
          </a:p>
          <a:p>
            <a:r>
              <a:rPr lang="en-GB" dirty="0"/>
              <a:t>Peaks at 584nm, Transmission max = 82%</a:t>
            </a:r>
          </a:p>
          <a:p>
            <a:r>
              <a:rPr lang="en-GB" dirty="0"/>
              <a:t>At 589nm = 30%</a:t>
            </a:r>
          </a:p>
          <a:p>
            <a:r>
              <a:rPr lang="en-GB" dirty="0"/>
              <a:t>At 594nm = 0.8%</a:t>
            </a:r>
          </a:p>
          <a:p>
            <a:endParaRPr lang="en-GB" dirty="0"/>
          </a:p>
          <a:p>
            <a:r>
              <a:rPr lang="en-GB" dirty="0"/>
              <a:t>Expected 90.2% signal from 585nm and additional 9.8% from 589nm line.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CD0AF5-332C-E0DE-3E87-D5C660F3B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D90F57-658D-3A7B-318F-356D4158E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D47278A-E729-8A32-8023-6B45831D1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 Section Discussion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06F7C9-6D79-82C0-63AE-F78F726AF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467" y="1816286"/>
            <a:ext cx="4204578" cy="453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85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CEB9CF-073B-5D71-8FAC-31DFA433F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27/09/2024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E0533-8173-D454-7345-C6853D062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280F5A-59D8-3BBE-BD51-15C849885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Frame Processing</a:t>
            </a:r>
          </a:p>
        </p:txBody>
      </p:sp>
      <p:pic>
        <p:nvPicPr>
          <p:cNvPr id="9" name="Picture 8" descr="A purple square with white dots&#10;&#10;AI-generated content may be incorrect.">
            <a:extLst>
              <a:ext uri="{FF2B5EF4-FFF2-40B4-BE49-F238E27FC236}">
                <a16:creationId xmlns:a16="http://schemas.microsoft.com/office/drawing/2014/main" id="{95AC74F9-297E-BD57-4B17-B14ECB68E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5" t="5389" r="17901" b="1540"/>
          <a:stretch/>
        </p:blipFill>
        <p:spPr>
          <a:xfrm>
            <a:off x="1674787" y="2047462"/>
            <a:ext cx="3782368" cy="3819543"/>
          </a:xfrm>
          <a:prstGeom prst="rect">
            <a:avLst/>
          </a:prstGeom>
        </p:spPr>
      </p:pic>
      <p:pic>
        <p:nvPicPr>
          <p:cNvPr id="11" name="Picture 10" descr="A blue and white blurry image&#10;&#10;AI-generated content may be incorrect.">
            <a:extLst>
              <a:ext uri="{FF2B5EF4-FFF2-40B4-BE49-F238E27FC236}">
                <a16:creationId xmlns:a16="http://schemas.microsoft.com/office/drawing/2014/main" id="{E39ED336-08A4-7ED1-441E-26FAE17078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8" t="6930" r="17290" b="1766"/>
          <a:stretch/>
        </p:blipFill>
        <p:spPr>
          <a:xfrm>
            <a:off x="6669789" y="2047462"/>
            <a:ext cx="3847424" cy="374705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916808E-DDAA-426A-00BB-0E81708DE74B}"/>
              </a:ext>
            </a:extLst>
          </p:cNvPr>
          <p:cNvCxnSpPr/>
          <p:nvPr/>
        </p:nvCxnSpPr>
        <p:spPr>
          <a:xfrm>
            <a:off x="5453554" y="4194315"/>
            <a:ext cx="128488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D574B42-6F08-7E8D-B53C-1052BAEEA25A}"/>
              </a:ext>
            </a:extLst>
          </p:cNvPr>
          <p:cNvSpPr txBox="1"/>
          <p:nvPr/>
        </p:nvSpPr>
        <p:spPr>
          <a:xfrm>
            <a:off x="5486972" y="2501911"/>
            <a:ext cx="12126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Median filter (3x3)</a:t>
            </a:r>
          </a:p>
          <a:p>
            <a:endParaRPr lang="en-GB" dirty="0"/>
          </a:p>
          <a:p>
            <a:pPr algn="ctr"/>
            <a:r>
              <a:rPr lang="en-GB" dirty="0"/>
              <a:t>Applied twice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97320F-70B8-9925-46DF-EE41D0F84B9A}"/>
              </a:ext>
            </a:extLst>
          </p:cNvPr>
          <p:cNvSpPr txBox="1"/>
          <p:nvPr/>
        </p:nvSpPr>
        <p:spPr>
          <a:xfrm>
            <a:off x="5335654" y="4492422"/>
            <a:ext cx="15803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Removes single pixel noise (dead pixels/camera dark counts)</a:t>
            </a:r>
          </a:p>
        </p:txBody>
      </p:sp>
    </p:spTree>
    <p:extLst>
      <p:ext uri="{BB962C8B-B14F-4D97-AF65-F5344CB8AC3E}">
        <p14:creationId xmlns:p14="http://schemas.microsoft.com/office/powerpoint/2010/main" val="1421307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ABCE9-32AD-27BC-93B9-C4A78C4A3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54D247-46D7-43F9-4FD4-422AA7599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27/09/2024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DB75E3-2029-27B6-17E6-DE16DAA7D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90F2F88-CCEE-3DAE-47BF-785E9EB8A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Frame Processing</a:t>
            </a:r>
          </a:p>
        </p:txBody>
      </p:sp>
      <p:pic>
        <p:nvPicPr>
          <p:cNvPr id="11" name="Picture 10" descr="A blue and white blurry image&#10;&#10;AI-generated content may be incorrect.">
            <a:extLst>
              <a:ext uri="{FF2B5EF4-FFF2-40B4-BE49-F238E27FC236}">
                <a16:creationId xmlns:a16="http://schemas.microsoft.com/office/drawing/2014/main" id="{5B2E2433-93F5-C45E-B286-117AF70623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8" t="6930" r="17290" b="1766"/>
          <a:stretch/>
        </p:blipFill>
        <p:spPr>
          <a:xfrm>
            <a:off x="1640459" y="2047462"/>
            <a:ext cx="3847424" cy="374705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27265C8-4929-C40A-720B-EC83110F4A25}"/>
              </a:ext>
            </a:extLst>
          </p:cNvPr>
          <p:cNvCxnSpPr/>
          <p:nvPr/>
        </p:nvCxnSpPr>
        <p:spPr>
          <a:xfrm>
            <a:off x="5506845" y="3796750"/>
            <a:ext cx="128488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0AFA29D-2FB9-6E05-3AC6-1D1001BFC824}"/>
              </a:ext>
            </a:extLst>
          </p:cNvPr>
          <p:cNvSpPr txBox="1"/>
          <p:nvPr/>
        </p:nvSpPr>
        <p:spPr>
          <a:xfrm>
            <a:off x="5506845" y="2343167"/>
            <a:ext cx="1212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Apply minimum threshold signal</a:t>
            </a:r>
          </a:p>
        </p:txBody>
      </p:sp>
      <p:pic>
        <p:nvPicPr>
          <p:cNvPr id="6" name="Picture 5" descr="A purple and blue image&#10;&#10;AI-generated content may be incorrect.">
            <a:extLst>
              <a:ext uri="{FF2B5EF4-FFF2-40B4-BE49-F238E27FC236}">
                <a16:creationId xmlns:a16="http://schemas.microsoft.com/office/drawing/2014/main" id="{A10179EB-5CB3-5353-0635-87A046BEBC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5" t="5389" r="17561" b="2220"/>
          <a:stretch/>
        </p:blipFill>
        <p:spPr>
          <a:xfrm>
            <a:off x="6810873" y="2083432"/>
            <a:ext cx="3765970" cy="3747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421385C-3EAD-5515-5F52-9F9BBD4CEB31}"/>
              </a:ext>
            </a:extLst>
          </p:cNvPr>
          <p:cNvSpPr txBox="1"/>
          <p:nvPr/>
        </p:nvSpPr>
        <p:spPr>
          <a:xfrm>
            <a:off x="5307549" y="4011645"/>
            <a:ext cx="17326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Removes background static, anything remaining </a:t>
            </a:r>
            <a:r>
              <a:rPr lang="en-GB" i="1" dirty="0"/>
              <a:t>should</a:t>
            </a:r>
            <a:r>
              <a:rPr lang="en-GB" dirty="0"/>
              <a:t> be a photon</a:t>
            </a:r>
          </a:p>
        </p:txBody>
      </p:sp>
    </p:spTree>
    <p:extLst>
      <p:ext uri="{BB962C8B-B14F-4D97-AF65-F5344CB8AC3E}">
        <p14:creationId xmlns:p14="http://schemas.microsoft.com/office/powerpoint/2010/main" val="695492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6DEF6E-ACF9-4CB1-FD6B-28307F80D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6640A2-F698-8C54-3E62-B440D2765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27/09/2024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0EFD8F-3A9A-E3AC-5D8D-99C4A344E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5A445E-552A-9279-66CF-8E31581EC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Photon Counting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54EEC72-38F5-618F-5402-02976681297B}"/>
              </a:ext>
            </a:extLst>
          </p:cNvPr>
          <p:cNvCxnSpPr/>
          <p:nvPr/>
        </p:nvCxnSpPr>
        <p:spPr>
          <a:xfrm>
            <a:off x="5506845" y="3796750"/>
            <a:ext cx="128488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90F7E9E-6E34-DF01-A931-2B6E2634894E}"/>
              </a:ext>
            </a:extLst>
          </p:cNvPr>
          <p:cNvSpPr txBox="1"/>
          <p:nvPr/>
        </p:nvSpPr>
        <p:spPr>
          <a:xfrm>
            <a:off x="5506845" y="2343166"/>
            <a:ext cx="1212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Detect individual photons</a:t>
            </a:r>
          </a:p>
        </p:txBody>
      </p:sp>
      <p:pic>
        <p:nvPicPr>
          <p:cNvPr id="6" name="Picture 5" descr="A purple and blue image&#10;&#10;AI-generated content may be incorrect.">
            <a:extLst>
              <a:ext uri="{FF2B5EF4-FFF2-40B4-BE49-F238E27FC236}">
                <a16:creationId xmlns:a16="http://schemas.microsoft.com/office/drawing/2014/main" id="{FAABD98C-5E29-4E9C-1537-430A050504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5" t="5389" r="17561" b="2220"/>
          <a:stretch/>
        </p:blipFill>
        <p:spPr>
          <a:xfrm>
            <a:off x="1645886" y="2018371"/>
            <a:ext cx="3765970" cy="3747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DDF8344-1C8E-0E9B-696C-C50F672CE3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5" t="5511" r="18851" b="2098"/>
          <a:stretch/>
        </p:blipFill>
        <p:spPr>
          <a:xfrm>
            <a:off x="6833911" y="2063292"/>
            <a:ext cx="3683303" cy="3747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F0D918A-94EB-B9EB-9485-5754CECF5C4E}"/>
              </a:ext>
            </a:extLst>
          </p:cNvPr>
          <p:cNvSpPr txBox="1"/>
          <p:nvPr/>
        </p:nvSpPr>
        <p:spPr>
          <a:xfrm>
            <a:off x="5307549" y="4011646"/>
            <a:ext cx="17326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Identify peak region, fit 2D gaussian within photon ROI and determine photon location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2EA8C4-374E-C7A6-7B19-6003E9B9AE1E}"/>
              </a:ext>
            </a:extLst>
          </p:cNvPr>
          <p:cNvSpPr txBox="1"/>
          <p:nvPr/>
        </p:nvSpPr>
        <p:spPr>
          <a:xfrm>
            <a:off x="7851502" y="5601379"/>
            <a:ext cx="256656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Misses photons on frame boundary (fitting issue)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01747B9-A07D-515F-50A2-F9B95FF992D0}"/>
              </a:ext>
            </a:extLst>
          </p:cNvPr>
          <p:cNvCxnSpPr/>
          <p:nvPr/>
        </p:nvCxnSpPr>
        <p:spPr>
          <a:xfrm flipH="1" flipV="1">
            <a:off x="7406640" y="5163312"/>
            <a:ext cx="463296" cy="457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95D4BDC-1AD2-2AC5-5FFF-74B6239EA7D5}"/>
              </a:ext>
            </a:extLst>
          </p:cNvPr>
          <p:cNvCxnSpPr>
            <a:cxnSpLocks/>
          </p:cNvCxnSpPr>
          <p:nvPr/>
        </p:nvCxnSpPr>
        <p:spPr>
          <a:xfrm flipV="1">
            <a:off x="9627946" y="5391913"/>
            <a:ext cx="119559" cy="240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7B91B40-EC72-D2C1-05AA-CCEA8A0DD03C}"/>
              </a:ext>
            </a:extLst>
          </p:cNvPr>
          <p:cNvCxnSpPr>
            <a:cxnSpLocks/>
          </p:cNvCxnSpPr>
          <p:nvPr/>
        </p:nvCxnSpPr>
        <p:spPr>
          <a:xfrm flipH="1" flipV="1">
            <a:off x="8887502" y="5391913"/>
            <a:ext cx="202383" cy="240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D990FFF-AB11-9184-D172-FF14BC68BAD4}"/>
              </a:ext>
            </a:extLst>
          </p:cNvPr>
          <p:cNvSpPr txBox="1"/>
          <p:nvPr/>
        </p:nvSpPr>
        <p:spPr>
          <a:xfrm>
            <a:off x="7575750" y="2143758"/>
            <a:ext cx="219962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Occasionally misses a double photon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5ED91A9-6647-2CDC-A91A-60453876F3E7}"/>
              </a:ext>
            </a:extLst>
          </p:cNvPr>
          <p:cNvCxnSpPr>
            <a:cxnSpLocks/>
          </p:cNvCxnSpPr>
          <p:nvPr/>
        </p:nvCxnSpPr>
        <p:spPr>
          <a:xfrm>
            <a:off x="8153726" y="2777246"/>
            <a:ext cx="344099" cy="45091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14BE796-91DE-DC96-FA89-A980036A18E3}"/>
              </a:ext>
            </a:extLst>
          </p:cNvPr>
          <p:cNvCxnSpPr>
            <a:cxnSpLocks/>
          </p:cNvCxnSpPr>
          <p:nvPr/>
        </p:nvCxnSpPr>
        <p:spPr>
          <a:xfrm flipH="1">
            <a:off x="7985761" y="2774353"/>
            <a:ext cx="77237" cy="118145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AD92D8BF-FEB7-C160-B964-ED8A73F06F3B}"/>
              </a:ext>
            </a:extLst>
          </p:cNvPr>
          <p:cNvSpPr/>
          <p:nvPr/>
        </p:nvSpPr>
        <p:spPr>
          <a:xfrm>
            <a:off x="2109978" y="4980995"/>
            <a:ext cx="195072" cy="2109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3217C0E-CEC5-08B2-8039-110CDB5427B5}"/>
              </a:ext>
            </a:extLst>
          </p:cNvPr>
          <p:cNvSpPr/>
          <p:nvPr/>
        </p:nvSpPr>
        <p:spPr>
          <a:xfrm>
            <a:off x="3568095" y="5255814"/>
            <a:ext cx="195072" cy="2109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C2AE7CD-F6C0-89CE-FE09-8AB2C9FCBC66}"/>
              </a:ext>
            </a:extLst>
          </p:cNvPr>
          <p:cNvSpPr/>
          <p:nvPr/>
        </p:nvSpPr>
        <p:spPr>
          <a:xfrm>
            <a:off x="4447099" y="5272023"/>
            <a:ext cx="259013" cy="2109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7D9D96D-CC68-DD15-69C7-57A2EC9734DF}"/>
              </a:ext>
            </a:extLst>
          </p:cNvPr>
          <p:cNvSpPr/>
          <p:nvPr/>
        </p:nvSpPr>
        <p:spPr>
          <a:xfrm>
            <a:off x="3207258" y="3102865"/>
            <a:ext cx="255814" cy="2813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3F678D2-964C-FEB9-FA3F-962749A9C8E2}"/>
              </a:ext>
            </a:extLst>
          </p:cNvPr>
          <p:cNvSpPr/>
          <p:nvPr/>
        </p:nvSpPr>
        <p:spPr>
          <a:xfrm>
            <a:off x="2676362" y="3796750"/>
            <a:ext cx="316774" cy="31811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07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28EF12-6D61-5C36-F6C9-1235369A9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27/09/2024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E0A2E-96EF-B5C1-9D48-B0C49FFB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0CD48D-942E-1641-6F13-F90602B36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Photon Counting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BA310CB-D803-9DB2-8CEC-110C1F899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825626"/>
            <a:ext cx="4075430" cy="4294655"/>
          </a:xfrm>
        </p:spPr>
        <p:txBody>
          <a:bodyPr/>
          <a:lstStyle/>
          <a:p>
            <a:r>
              <a:rPr lang="en-GB" dirty="0"/>
              <a:t>Create a 2D histogram of all counted photons over the 120 second integration time.</a:t>
            </a:r>
          </a:p>
          <a:p>
            <a:r>
              <a:rPr lang="en-GB" dirty="0"/>
              <a:t>Select </a:t>
            </a:r>
            <a:r>
              <a:rPr lang="en-GB" dirty="0" err="1"/>
              <a:t>RoI</a:t>
            </a:r>
            <a:r>
              <a:rPr lang="en-GB" dirty="0"/>
              <a:t> for vertical and horizontal fits &amp; integrate over respective direction. </a:t>
            </a:r>
          </a:p>
        </p:txBody>
      </p:sp>
      <p:pic>
        <p:nvPicPr>
          <p:cNvPr id="10" name="Content Placeholder 6" descr="A blue square with white text&#10;&#10;AI-generated content may be incorrect.">
            <a:extLst>
              <a:ext uri="{FF2B5EF4-FFF2-40B4-BE49-F238E27FC236}">
                <a16:creationId xmlns:a16="http://schemas.microsoft.com/office/drawing/2014/main" id="{4ADBD028-E093-1F19-016B-45DA71A87D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0" t="5220" r="18059" b="4458"/>
          <a:stretch/>
        </p:blipFill>
        <p:spPr>
          <a:xfrm>
            <a:off x="6463646" y="2033662"/>
            <a:ext cx="3779520" cy="3878581"/>
          </a:xfrm>
          <a:prstGeom prst="rect">
            <a:avLst/>
          </a:prstGeom>
        </p:spPr>
      </p:pic>
      <p:pic>
        <p:nvPicPr>
          <p:cNvPr id="11" name="Content Placeholder 6" descr="A blue square with white text&#10;&#10;AI-generated content may be incorrect.">
            <a:extLst>
              <a:ext uri="{FF2B5EF4-FFF2-40B4-BE49-F238E27FC236}">
                <a16:creationId xmlns:a16="http://schemas.microsoft.com/office/drawing/2014/main" id="{E0158E06-FB98-5C01-B648-589CE0FC2F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4" t="12329" r="20011" b="11012"/>
          <a:stretch/>
        </p:blipFill>
        <p:spPr>
          <a:xfrm rot="16200000">
            <a:off x="6855494" y="2347351"/>
            <a:ext cx="3303886" cy="329184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D0116C8-266F-468F-7174-DC4CDED6521E}"/>
              </a:ext>
            </a:extLst>
          </p:cNvPr>
          <p:cNvSpPr/>
          <p:nvPr/>
        </p:nvSpPr>
        <p:spPr>
          <a:xfrm>
            <a:off x="8006080" y="2331168"/>
            <a:ext cx="924560" cy="33038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061F0-7BC2-0F59-E585-0ECCCB99D7EB}"/>
              </a:ext>
            </a:extLst>
          </p:cNvPr>
          <p:cNvSpPr/>
          <p:nvPr/>
        </p:nvSpPr>
        <p:spPr>
          <a:xfrm rot="16200000">
            <a:off x="7750343" y="2279208"/>
            <a:ext cx="1502143" cy="33038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98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D3008E-8812-6868-EFF1-305BCF188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974" y="1876191"/>
            <a:ext cx="6641590" cy="4294655"/>
          </a:xfrm>
        </p:spPr>
        <p:txBody>
          <a:bodyPr>
            <a:normAutofit/>
          </a:bodyPr>
          <a:lstStyle/>
          <a:p>
            <a:r>
              <a:rPr lang="en-GB" dirty="0"/>
              <a:t>Fit a gaussian + linear equation (beam + background)</a:t>
            </a:r>
          </a:p>
          <a:p>
            <a:r>
              <a:rPr lang="en-GB" dirty="0"/>
              <a:t>Errors calculated using </a:t>
            </a:r>
            <a:r>
              <a:rPr lang="en-GB" dirty="0" err="1"/>
              <a:t>poissonian</a:t>
            </a:r>
            <a:r>
              <a:rPr lang="en-GB" dirty="0"/>
              <a:t> stats (error = sqrt(N))</a:t>
            </a:r>
          </a:p>
          <a:p>
            <a:r>
              <a:rPr lang="en-GB" dirty="0"/>
              <a:t>Chi</a:t>
            </a:r>
            <a:r>
              <a:rPr lang="en-GB" baseline="30000" dirty="0"/>
              <a:t>2</a:t>
            </a:r>
            <a:r>
              <a:rPr lang="en-GB" dirty="0"/>
              <a:t>/NDF = 1.6</a:t>
            </a:r>
          </a:p>
          <a:p>
            <a:r>
              <a:rPr lang="en-GB" dirty="0"/>
              <a:t>Vertical distribution = beam + jet thickness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DBB256-EDF4-963A-8812-65752D1E5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27/09/2024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ABD37-1FED-0A67-D028-99D737EB0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31DA637-F567-D60E-01EB-2F66BA899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Distribution</a:t>
            </a:r>
          </a:p>
        </p:txBody>
      </p:sp>
      <p:pic>
        <p:nvPicPr>
          <p:cNvPr id="9" name="Picture 8" descr="A graph of a line graph&#10;&#10;AI-generated content may be incorrect.">
            <a:extLst>
              <a:ext uri="{FF2B5EF4-FFF2-40B4-BE49-F238E27FC236}">
                <a16:creationId xmlns:a16="http://schemas.microsoft.com/office/drawing/2014/main" id="{F34B6E7D-FD31-D54C-271F-3D3B7601C6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7" r="9332"/>
          <a:stretch/>
        </p:blipFill>
        <p:spPr>
          <a:xfrm>
            <a:off x="6993564" y="1876191"/>
            <a:ext cx="4846462" cy="37833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DAF0F33-1D6C-B510-4519-CA3673388727}"/>
                  </a:ext>
                </a:extLst>
              </p:cNvPr>
              <p:cNvSpPr txBox="1"/>
              <p:nvPr/>
            </p:nvSpPr>
            <p:spPr>
              <a:xfrm>
                <a:off x="1978742" y="5283471"/>
                <a:ext cx="4827639" cy="724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ad>
                            <m:radPr>
                              <m:degHide m:val="on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fun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DAF0F33-1D6C-B510-4519-CA36733887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8742" y="5283471"/>
                <a:ext cx="4827639" cy="7244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3DF61CC-E2A0-DC9C-285D-BBC9D6F2609B}"/>
              </a:ext>
            </a:extLst>
          </p:cNvPr>
          <p:cNvCxnSpPr>
            <a:cxnSpLocks/>
            <a:stCxn id="11" idx="0"/>
          </p:cNvCxnSpPr>
          <p:nvPr/>
        </p:nvCxnSpPr>
        <p:spPr>
          <a:xfrm>
            <a:off x="1042405" y="5183711"/>
            <a:ext cx="2044924" cy="2535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E1CB4F2-B8AB-2C3A-5A5A-450DC7C0E3F3}"/>
              </a:ext>
            </a:extLst>
          </p:cNvPr>
          <p:cNvSpPr txBox="1"/>
          <p:nvPr/>
        </p:nvSpPr>
        <p:spPr>
          <a:xfrm>
            <a:off x="113256" y="5183711"/>
            <a:ext cx="18582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 photon number from Gas curtain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397D8D-51E4-2F80-F6DB-356FC612E68D}"/>
              </a:ext>
            </a:extLst>
          </p:cNvPr>
          <p:cNvSpPr txBox="1"/>
          <p:nvPr/>
        </p:nvSpPr>
        <p:spPr>
          <a:xfrm>
            <a:off x="1951703" y="6308209"/>
            <a:ext cx="1858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 size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2C8D0FF-2270-0E02-C5DC-304951B7CCB7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2880852" y="6007965"/>
            <a:ext cx="117987" cy="3002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C6B57-5B35-6FAA-7628-FF8290E57C97}"/>
              </a:ext>
            </a:extLst>
          </p:cNvPr>
          <p:cNvSpPr txBox="1"/>
          <p:nvPr/>
        </p:nvSpPr>
        <p:spPr>
          <a:xfrm>
            <a:off x="4480581" y="6107041"/>
            <a:ext cx="1858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 centroid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31D0689-A942-0E06-7C1B-52B6CF99F26C}"/>
              </a:ext>
            </a:extLst>
          </p:cNvPr>
          <p:cNvCxnSpPr>
            <a:cxnSpLocks/>
          </p:cNvCxnSpPr>
          <p:nvPr/>
        </p:nvCxnSpPr>
        <p:spPr>
          <a:xfrm flipH="1" flipV="1">
            <a:off x="5034116" y="5645376"/>
            <a:ext cx="73743" cy="5201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82ABBFAE-1CCE-21CE-49F7-C8B551DFF538}"/>
              </a:ext>
            </a:extLst>
          </p:cNvPr>
          <p:cNvSpPr/>
          <p:nvPr/>
        </p:nvSpPr>
        <p:spPr>
          <a:xfrm>
            <a:off x="5661394" y="5336016"/>
            <a:ext cx="1084747" cy="566912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F312D2B-4C57-A602-65D0-67986136647D}"/>
              </a:ext>
            </a:extLst>
          </p:cNvPr>
          <p:cNvSpPr txBox="1"/>
          <p:nvPr/>
        </p:nvSpPr>
        <p:spPr>
          <a:xfrm>
            <a:off x="6577445" y="6123543"/>
            <a:ext cx="1858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background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74BAC19-5BEF-901C-BBB2-3B28C7F320B9}"/>
              </a:ext>
            </a:extLst>
          </p:cNvPr>
          <p:cNvCxnSpPr>
            <a:cxnSpLocks/>
          </p:cNvCxnSpPr>
          <p:nvPr/>
        </p:nvCxnSpPr>
        <p:spPr>
          <a:xfrm flipH="1" flipV="1">
            <a:off x="6469996" y="5955473"/>
            <a:ext cx="734727" cy="2265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6387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63320-62F0-D370-98EE-74ADED156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 descr="A graph of a line graph&#10;&#10;AI-generated content may be incorrect.">
            <a:extLst>
              <a:ext uri="{FF2B5EF4-FFF2-40B4-BE49-F238E27FC236}">
                <a16:creationId xmlns:a16="http://schemas.microsoft.com/office/drawing/2014/main" id="{8C52405B-1EF2-3F1F-A525-CC52488024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1" r="8854"/>
          <a:stretch/>
        </p:blipFill>
        <p:spPr>
          <a:xfrm>
            <a:off x="5723061" y="1970695"/>
            <a:ext cx="4874304" cy="378338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A8DC4C-9883-BF0B-3545-FEC2F3593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825626"/>
            <a:ext cx="3557270" cy="4294655"/>
          </a:xfrm>
        </p:spPr>
        <p:txBody>
          <a:bodyPr/>
          <a:lstStyle/>
          <a:p>
            <a:r>
              <a:rPr lang="en-GB" dirty="0"/>
              <a:t>Chi</a:t>
            </a:r>
            <a:r>
              <a:rPr lang="en-GB" baseline="30000" dirty="0"/>
              <a:t>2</a:t>
            </a:r>
            <a:r>
              <a:rPr lang="en-GB" dirty="0"/>
              <a:t>/NDF = 1.3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FFE1A6-BD52-947C-409B-9E0C8AB74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27/09/2024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DA0E0-26B3-C8F4-96A2-20BF1151D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18D710-359C-AD84-7576-36AB5E8A4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Horizontal Distribution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B141967-F669-58EA-425C-0ACED5F08AD3}"/>
              </a:ext>
            </a:extLst>
          </p:cNvPr>
          <p:cNvGraphicFramePr>
            <a:graphicFrameLocks noGrp="1"/>
          </p:cNvGraphicFramePr>
          <p:nvPr/>
        </p:nvGraphicFramePr>
        <p:xfrm>
          <a:off x="1747520" y="2471813"/>
          <a:ext cx="2533226" cy="36507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6613">
                  <a:extLst>
                    <a:ext uri="{9D8B030D-6E8A-4147-A177-3AD203B41FA5}">
                      <a16:colId xmlns:a16="http://schemas.microsoft.com/office/drawing/2014/main" val="4048668389"/>
                    </a:ext>
                  </a:extLst>
                </a:gridCol>
                <a:gridCol w="1266613">
                  <a:extLst>
                    <a:ext uri="{9D8B030D-6E8A-4147-A177-3AD203B41FA5}">
                      <a16:colId xmlns:a16="http://schemas.microsoft.com/office/drawing/2014/main" val="3034217341"/>
                    </a:ext>
                  </a:extLst>
                </a:gridCol>
              </a:tblGrid>
              <a:tr h="912117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Fitted equation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498109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Sigma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0.293 ±0.015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676995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Photon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8942</a:t>
                      </a:r>
                    </a:p>
                    <a:p>
                      <a:pPr algn="ctr"/>
                      <a:r>
                        <a:rPr lang="en-GB" dirty="0"/>
                        <a:t>(74.5 </a:t>
                      </a:r>
                      <a:r>
                        <a:rPr lang="en-GB" dirty="0">
                          <a:sym typeface="Symbol" panose="05050102010706020507" pitchFamily="18" charset="2"/>
                        </a:rPr>
                        <a:t> / s)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867793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Photon Number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90410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AF79B03-D3FC-56FD-9C4A-CEB5087B5216}"/>
              </a:ext>
            </a:extLst>
          </p:cNvPr>
          <p:cNvGraphicFramePr>
            <a:graphicFrameLocks noGrp="1"/>
          </p:cNvGraphicFramePr>
          <p:nvPr/>
        </p:nvGraphicFramePr>
        <p:xfrm>
          <a:off x="4276954" y="2469529"/>
          <a:ext cx="1266613" cy="3653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6613">
                  <a:extLst>
                    <a:ext uri="{9D8B030D-6E8A-4147-A177-3AD203B41FA5}">
                      <a16:colId xmlns:a16="http://schemas.microsoft.com/office/drawing/2014/main" val="3878853406"/>
                    </a:ext>
                  </a:extLst>
                </a:gridCol>
              </a:tblGrid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Counting within 3 sigma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498109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0.293 ±0.015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676995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9224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(76.9 </a:t>
                      </a:r>
                      <a:r>
                        <a:rPr lang="en-GB" dirty="0">
                          <a:sym typeface="Symbol" panose="05050102010706020507" pitchFamily="18" charset="2"/>
                        </a:rPr>
                        <a:t> / s)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867793"/>
                  </a:ext>
                </a:extLst>
              </a:tr>
              <a:tr h="9121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904108"/>
                  </a:ext>
                </a:extLst>
              </a:tr>
            </a:tbl>
          </a:graphicData>
        </a:graphic>
      </p:graphicFrame>
      <p:grpSp>
        <p:nvGrpSpPr>
          <p:cNvPr id="53" name="Group 52">
            <a:extLst>
              <a:ext uri="{FF2B5EF4-FFF2-40B4-BE49-F238E27FC236}">
                <a16:creationId xmlns:a16="http://schemas.microsoft.com/office/drawing/2014/main" id="{6AE623B5-8BB1-9298-BA62-03B7060C1BAD}"/>
              </a:ext>
            </a:extLst>
          </p:cNvPr>
          <p:cNvGrpSpPr/>
          <p:nvPr/>
        </p:nvGrpSpPr>
        <p:grpSpPr>
          <a:xfrm>
            <a:off x="7667870" y="3014798"/>
            <a:ext cx="1580271" cy="1320983"/>
            <a:chOff x="6143869" y="3014797"/>
            <a:chExt cx="1580271" cy="1320983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ED0F2DE-DFBA-1B00-5CEF-22EB71149A05}"/>
                </a:ext>
              </a:extLst>
            </p:cNvPr>
            <p:cNvGrpSpPr/>
            <p:nvPr/>
          </p:nvGrpSpPr>
          <p:grpSpPr>
            <a:xfrm>
              <a:off x="6143869" y="3014797"/>
              <a:ext cx="1580271" cy="1320983"/>
              <a:chOff x="6143869" y="3014797"/>
              <a:chExt cx="1580271" cy="1320983"/>
            </a:xfrm>
          </p:grpSpPr>
          <p:sp>
            <p:nvSpPr>
              <p:cNvPr id="10" name="Right Triangle 9">
                <a:extLst>
                  <a:ext uri="{FF2B5EF4-FFF2-40B4-BE49-F238E27FC236}">
                    <a16:creationId xmlns:a16="http://schemas.microsoft.com/office/drawing/2014/main" id="{099A4CA5-9F53-0C1F-9440-D56B3C51DF2F}"/>
                  </a:ext>
                </a:extLst>
              </p:cNvPr>
              <p:cNvSpPr/>
              <p:nvPr/>
            </p:nvSpPr>
            <p:spPr>
              <a:xfrm flipH="1">
                <a:off x="6143869" y="4259580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ight Triangle 10">
                <a:extLst>
                  <a:ext uri="{FF2B5EF4-FFF2-40B4-BE49-F238E27FC236}">
                    <a16:creationId xmlns:a16="http://schemas.microsoft.com/office/drawing/2014/main" id="{5798C8BB-9277-29D7-4DA6-80C4FC72C52C}"/>
                  </a:ext>
                </a:extLst>
              </p:cNvPr>
              <p:cNvSpPr/>
              <p:nvPr/>
            </p:nvSpPr>
            <p:spPr>
              <a:xfrm>
                <a:off x="7495540" y="4259580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ight Triangle 12">
                <a:extLst>
                  <a:ext uri="{FF2B5EF4-FFF2-40B4-BE49-F238E27FC236}">
                    <a16:creationId xmlns:a16="http://schemas.microsoft.com/office/drawing/2014/main" id="{92B8E94D-FEFB-8BC8-8A49-213B9969BA64}"/>
                  </a:ext>
                </a:extLst>
              </p:cNvPr>
              <p:cNvSpPr/>
              <p:nvPr/>
            </p:nvSpPr>
            <p:spPr>
              <a:xfrm rot="20117372" flipH="1">
                <a:off x="6251519" y="4189651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ight Triangle 13">
                <a:extLst>
                  <a:ext uri="{FF2B5EF4-FFF2-40B4-BE49-F238E27FC236}">
                    <a16:creationId xmlns:a16="http://schemas.microsoft.com/office/drawing/2014/main" id="{760B159B-189A-9BEE-6874-C2136C266E2F}"/>
                  </a:ext>
                </a:extLst>
              </p:cNvPr>
              <p:cNvSpPr/>
              <p:nvPr/>
            </p:nvSpPr>
            <p:spPr>
              <a:xfrm rot="19122534" flipH="1">
                <a:off x="6330086" y="4085431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ight Triangle 15">
                <a:extLst>
                  <a:ext uri="{FF2B5EF4-FFF2-40B4-BE49-F238E27FC236}">
                    <a16:creationId xmlns:a16="http://schemas.microsoft.com/office/drawing/2014/main" id="{49A4B51A-1DFF-3516-C8F4-430EDD0D3270}"/>
                  </a:ext>
                </a:extLst>
              </p:cNvPr>
              <p:cNvSpPr/>
              <p:nvPr/>
            </p:nvSpPr>
            <p:spPr>
              <a:xfrm rot="18689887" flipH="1">
                <a:off x="6321758" y="3800350"/>
                <a:ext cx="477807" cy="171628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ight Triangle 16">
                <a:extLst>
                  <a:ext uri="{FF2B5EF4-FFF2-40B4-BE49-F238E27FC236}">
                    <a16:creationId xmlns:a16="http://schemas.microsoft.com/office/drawing/2014/main" id="{D5C73F24-B6FA-9F6E-CA03-FF65A1303797}"/>
                  </a:ext>
                </a:extLst>
              </p:cNvPr>
              <p:cNvSpPr/>
              <p:nvPr/>
            </p:nvSpPr>
            <p:spPr>
              <a:xfrm rot="18437996" flipH="1">
                <a:off x="6420432" y="3544591"/>
                <a:ext cx="477807" cy="171628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:a16="http://schemas.microsoft.com/office/drawing/2014/main" id="{554E072C-1CB6-DE52-5AE3-46266182C460}"/>
                  </a:ext>
                </a:extLst>
              </p:cNvPr>
              <p:cNvSpPr/>
              <p:nvPr/>
            </p:nvSpPr>
            <p:spPr>
              <a:xfrm rot="15871321">
                <a:off x="6646916" y="3273034"/>
                <a:ext cx="222108" cy="102084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F8C8C260-93E0-28EE-E509-32043D58A7A4}"/>
                  </a:ext>
                </a:extLst>
              </p:cNvPr>
              <p:cNvSpPr/>
              <p:nvPr/>
            </p:nvSpPr>
            <p:spPr>
              <a:xfrm rot="15774311">
                <a:off x="6760086" y="3160505"/>
                <a:ext cx="96953" cy="60357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0765D7D-8800-D9C6-0BC6-D4B9AED638B5}"/>
                  </a:ext>
                </a:extLst>
              </p:cNvPr>
              <p:cNvSpPr/>
              <p:nvPr/>
            </p:nvSpPr>
            <p:spPr>
              <a:xfrm rot="16354769">
                <a:off x="6813250" y="3048996"/>
                <a:ext cx="250259" cy="1818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ight Triangle 20">
                <a:extLst>
                  <a:ext uri="{FF2B5EF4-FFF2-40B4-BE49-F238E27FC236}">
                    <a16:creationId xmlns:a16="http://schemas.microsoft.com/office/drawing/2014/main" id="{86CE80FC-0798-6365-EC35-A5744F823FD5}"/>
                  </a:ext>
                </a:extLst>
              </p:cNvPr>
              <p:cNvSpPr/>
              <p:nvPr/>
            </p:nvSpPr>
            <p:spPr>
              <a:xfrm rot="15774311">
                <a:off x="6786756" y="3099545"/>
                <a:ext cx="96953" cy="60357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ight Triangle 29">
                <a:extLst>
                  <a:ext uri="{FF2B5EF4-FFF2-40B4-BE49-F238E27FC236}">
                    <a16:creationId xmlns:a16="http://schemas.microsoft.com/office/drawing/2014/main" id="{1B68127B-62D5-8298-E0E7-23E8D13CBB57}"/>
                  </a:ext>
                </a:extLst>
              </p:cNvPr>
              <p:cNvSpPr/>
              <p:nvPr/>
            </p:nvSpPr>
            <p:spPr>
              <a:xfrm rot="1149022">
                <a:off x="7428402" y="4210148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ight Triangle 30">
                <a:extLst>
                  <a:ext uri="{FF2B5EF4-FFF2-40B4-BE49-F238E27FC236}">
                    <a16:creationId xmlns:a16="http://schemas.microsoft.com/office/drawing/2014/main" id="{763C7D87-81CF-C969-E871-7827D6931685}"/>
                  </a:ext>
                </a:extLst>
              </p:cNvPr>
              <p:cNvSpPr/>
              <p:nvPr/>
            </p:nvSpPr>
            <p:spPr>
              <a:xfrm rot="2370758">
                <a:off x="7327237" y="4092554"/>
                <a:ext cx="228600" cy="762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ight Triangle 31">
                <a:extLst>
                  <a:ext uri="{FF2B5EF4-FFF2-40B4-BE49-F238E27FC236}">
                    <a16:creationId xmlns:a16="http://schemas.microsoft.com/office/drawing/2014/main" id="{A7C214FA-1422-0988-1A38-555EEC9B2530}"/>
                  </a:ext>
                </a:extLst>
              </p:cNvPr>
              <p:cNvSpPr/>
              <p:nvPr/>
            </p:nvSpPr>
            <p:spPr>
              <a:xfrm rot="3015721">
                <a:off x="7154043" y="3844446"/>
                <a:ext cx="353016" cy="117953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ight Triangle 32">
                <a:extLst>
                  <a:ext uri="{FF2B5EF4-FFF2-40B4-BE49-F238E27FC236}">
                    <a16:creationId xmlns:a16="http://schemas.microsoft.com/office/drawing/2014/main" id="{4FFB55D1-1C47-EE4C-E548-6167280152DF}"/>
                  </a:ext>
                </a:extLst>
              </p:cNvPr>
              <p:cNvSpPr/>
              <p:nvPr/>
            </p:nvSpPr>
            <p:spPr>
              <a:xfrm rot="3219884">
                <a:off x="7043432" y="3547266"/>
                <a:ext cx="353016" cy="117953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ight Triangle 33">
                <a:extLst>
                  <a:ext uri="{FF2B5EF4-FFF2-40B4-BE49-F238E27FC236}">
                    <a16:creationId xmlns:a16="http://schemas.microsoft.com/office/drawing/2014/main" id="{55BEBCF1-349F-EBB5-EA15-38A77198FBBF}"/>
                  </a:ext>
                </a:extLst>
              </p:cNvPr>
              <p:cNvSpPr/>
              <p:nvPr/>
            </p:nvSpPr>
            <p:spPr>
              <a:xfrm rot="2737446">
                <a:off x="7069089" y="3349078"/>
                <a:ext cx="167990" cy="89107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ight Triangle 34">
                <a:extLst>
                  <a:ext uri="{FF2B5EF4-FFF2-40B4-BE49-F238E27FC236}">
                    <a16:creationId xmlns:a16="http://schemas.microsoft.com/office/drawing/2014/main" id="{49371787-C116-F85A-B868-2E4BCD844132}"/>
                  </a:ext>
                </a:extLst>
              </p:cNvPr>
              <p:cNvSpPr/>
              <p:nvPr/>
            </p:nvSpPr>
            <p:spPr>
              <a:xfrm rot="2272938">
                <a:off x="7020137" y="3216949"/>
                <a:ext cx="167990" cy="89107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ight Triangle 35">
                <a:extLst>
                  <a:ext uri="{FF2B5EF4-FFF2-40B4-BE49-F238E27FC236}">
                    <a16:creationId xmlns:a16="http://schemas.microsoft.com/office/drawing/2014/main" id="{691FFD68-9FF1-F891-7218-D100BC52C93B}"/>
                  </a:ext>
                </a:extLst>
              </p:cNvPr>
              <p:cNvSpPr/>
              <p:nvPr/>
            </p:nvSpPr>
            <p:spPr>
              <a:xfrm rot="2272938">
                <a:off x="6979154" y="3120078"/>
                <a:ext cx="167990" cy="89107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D006DFC-CF1C-2D4D-B4F6-2A253C0E6167}"/>
                </a:ext>
              </a:extLst>
            </p:cNvPr>
            <p:cNvSpPr/>
            <p:nvPr/>
          </p:nvSpPr>
          <p:spPr>
            <a:xfrm>
              <a:off x="6827776" y="3153388"/>
              <a:ext cx="89535" cy="9772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C6C05E1-0297-7A7F-0BD2-3EB4974D0B00}"/>
                </a:ext>
              </a:extLst>
            </p:cNvPr>
            <p:cNvSpPr/>
            <p:nvPr/>
          </p:nvSpPr>
          <p:spPr>
            <a:xfrm>
              <a:off x="6795946" y="3223194"/>
              <a:ext cx="89535" cy="9772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25903C0-CE6E-7D8B-8386-EC82BB2199F2}"/>
                </a:ext>
              </a:extLst>
            </p:cNvPr>
            <p:cNvSpPr/>
            <p:nvPr/>
          </p:nvSpPr>
          <p:spPr>
            <a:xfrm rot="16200000">
              <a:off x="6884322" y="3703729"/>
              <a:ext cx="89535" cy="11722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A3326D7-B76E-DCEF-7758-F72918226BDC}"/>
                </a:ext>
              </a:extLst>
            </p:cNvPr>
            <p:cNvSpPr/>
            <p:nvPr/>
          </p:nvSpPr>
          <p:spPr>
            <a:xfrm rot="16200000">
              <a:off x="6884977" y="3726209"/>
              <a:ext cx="89535" cy="103761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3FD283A-0652-7370-03F0-C24F0B2E43FA}"/>
                </a:ext>
              </a:extLst>
            </p:cNvPr>
            <p:cNvSpPr/>
            <p:nvPr/>
          </p:nvSpPr>
          <p:spPr>
            <a:xfrm rot="16200000">
              <a:off x="6903865" y="3682582"/>
              <a:ext cx="89535" cy="9998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AD0B695-888A-8F59-D680-B4C134B2AF87}"/>
                </a:ext>
              </a:extLst>
            </p:cNvPr>
            <p:cNvSpPr/>
            <p:nvPr/>
          </p:nvSpPr>
          <p:spPr>
            <a:xfrm rot="16200000">
              <a:off x="6897732" y="3661530"/>
              <a:ext cx="89535" cy="9244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B451760-E900-C539-AA65-0A34F396EF4A}"/>
                </a:ext>
              </a:extLst>
            </p:cNvPr>
            <p:cNvSpPr/>
            <p:nvPr/>
          </p:nvSpPr>
          <p:spPr>
            <a:xfrm rot="16200000">
              <a:off x="6907837" y="3622464"/>
              <a:ext cx="80473" cy="84791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E69E69F-4FEC-57A7-1086-F5DCB089DFEC}"/>
                </a:ext>
              </a:extLst>
            </p:cNvPr>
            <p:cNvSpPr/>
            <p:nvPr/>
          </p:nvSpPr>
          <p:spPr>
            <a:xfrm rot="16200000">
              <a:off x="6909356" y="3578364"/>
              <a:ext cx="80473" cy="7883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1F19210-9E36-10DD-0568-D3D9481C41E5}"/>
                </a:ext>
              </a:extLst>
            </p:cNvPr>
            <p:cNvSpPr/>
            <p:nvPr/>
          </p:nvSpPr>
          <p:spPr>
            <a:xfrm rot="16200000">
              <a:off x="6891488" y="3536852"/>
              <a:ext cx="103253" cy="70607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46AD177-6C18-7C63-745F-A3B800ABD91B}"/>
                </a:ext>
              </a:extLst>
            </p:cNvPr>
            <p:cNvSpPr/>
            <p:nvPr/>
          </p:nvSpPr>
          <p:spPr>
            <a:xfrm rot="16200000">
              <a:off x="6897133" y="3495543"/>
              <a:ext cx="122985" cy="57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7BEBFE9-3FDB-6E1F-B235-2BAB7769494A}"/>
                </a:ext>
              </a:extLst>
            </p:cNvPr>
            <p:cNvSpPr/>
            <p:nvPr/>
          </p:nvSpPr>
          <p:spPr>
            <a:xfrm rot="14911995">
              <a:off x="7038878" y="3614056"/>
              <a:ext cx="225857" cy="1346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756BBAD-1D8E-E704-98F5-2FA4B418BB66}"/>
                </a:ext>
              </a:extLst>
            </p:cNvPr>
            <p:cNvSpPr/>
            <p:nvPr/>
          </p:nvSpPr>
          <p:spPr>
            <a:xfrm rot="16200000">
              <a:off x="6794870" y="3415936"/>
              <a:ext cx="237453" cy="4355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B9A5046-A5CF-2120-D058-5683E74665D7}"/>
                </a:ext>
              </a:extLst>
            </p:cNvPr>
            <p:cNvSpPr/>
            <p:nvPr/>
          </p:nvSpPr>
          <p:spPr>
            <a:xfrm rot="16200000">
              <a:off x="6933356" y="3334981"/>
              <a:ext cx="163290" cy="25904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31EB55E-35B2-AAE0-FFB6-F2383ED95189}"/>
                </a:ext>
              </a:extLst>
            </p:cNvPr>
            <p:cNvSpPr/>
            <p:nvPr/>
          </p:nvSpPr>
          <p:spPr>
            <a:xfrm rot="16200000">
              <a:off x="6927643" y="3267273"/>
              <a:ext cx="163290" cy="1955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99B6DB6-8F54-68AE-A2DC-ECED7520F9DE}"/>
                </a:ext>
              </a:extLst>
            </p:cNvPr>
            <p:cNvSpPr/>
            <p:nvPr/>
          </p:nvSpPr>
          <p:spPr>
            <a:xfrm rot="16200000">
              <a:off x="6893474" y="3170113"/>
              <a:ext cx="155001" cy="17788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C0159A9-AC14-7725-F16D-4EB9915619A2}"/>
              </a:ext>
            </a:extLst>
          </p:cNvPr>
          <p:cNvCxnSpPr>
            <a:cxnSpLocks/>
          </p:cNvCxnSpPr>
          <p:nvPr/>
        </p:nvCxnSpPr>
        <p:spPr>
          <a:xfrm>
            <a:off x="7667869" y="2672080"/>
            <a:ext cx="0" cy="264668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276F481-5559-E1FA-D33A-1538B0AD9574}"/>
              </a:ext>
            </a:extLst>
          </p:cNvPr>
          <p:cNvCxnSpPr>
            <a:cxnSpLocks/>
          </p:cNvCxnSpPr>
          <p:nvPr/>
        </p:nvCxnSpPr>
        <p:spPr>
          <a:xfrm>
            <a:off x="9248140" y="2225040"/>
            <a:ext cx="0" cy="309372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9EB88BE3-E560-38E6-9B23-70CF6B517F65}"/>
              </a:ext>
            </a:extLst>
          </p:cNvPr>
          <p:cNvSpPr/>
          <p:nvPr/>
        </p:nvSpPr>
        <p:spPr>
          <a:xfrm>
            <a:off x="7667869" y="4323641"/>
            <a:ext cx="1580264" cy="996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44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55D5F00-3090-7BC4-F6DF-282E5A27B7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spcAft>
                    <a:spcPts val="600"/>
                  </a:spcAft>
                </a:pPr>
                <a:r>
                  <a:rPr lang="en-GB" dirty="0"/>
                  <a:t>1.6 Milestone report: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dirty="0"/>
                  <a:t>Calculated cross-section: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𝟖𝟓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 ±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𝟔𝟎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× </m:t>
                      </m:r>
                      <m:sSup>
                        <m:sSup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𝟐𝟐</m:t>
                          </m:r>
                        </m:sup>
                      </m:sSup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sSup>
                        <m:sSup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𝒄𝒎</m:t>
                          </m:r>
                        </m:e>
                        <m:sup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  <a:p>
                <a:pPr>
                  <a:spcAft>
                    <a:spcPts val="600"/>
                  </a:spcAft>
                </a:pPr>
                <a:r>
                  <a:rPr lang="en-GB" dirty="0"/>
                  <a:t>Expected cross-section =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4.7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GB" dirty="0"/>
                  <a:t>Constants in equation need double checking (expected ~2.5 decrease in density from current estimate)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55D5F00-3090-7BC4-F6DF-282E5A27B7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57D72E-6D9A-DF21-17C2-6E452DBE5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27/09/2024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5033BA-0F53-596C-6625-47EAD7198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1CD0FA6-E159-691C-CA53-8B6FEAD90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Cross-section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517363-5FD8-9C6E-F34C-4B9E7E28EE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215"/>
          <a:stretch/>
        </p:blipFill>
        <p:spPr>
          <a:xfrm>
            <a:off x="5825408" y="1754505"/>
            <a:ext cx="4213942" cy="62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55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4376</TotalTime>
  <Words>675</Words>
  <Application>Microsoft Office PowerPoint</Application>
  <PresentationFormat>Widescreen</PresentationFormat>
  <Paragraphs>188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Aptos</vt:lpstr>
      <vt:lpstr>Aptos Display</vt:lpstr>
      <vt:lpstr>Arial</vt:lpstr>
      <vt:lpstr>Cambria Math</vt:lpstr>
      <vt:lpstr>Courier New</vt:lpstr>
      <vt:lpstr>Symbol</vt:lpstr>
      <vt:lpstr>Office Theme</vt:lpstr>
      <vt:lpstr>Cross Section Discussion</vt:lpstr>
      <vt:lpstr>Cross Section Discussion</vt:lpstr>
      <vt:lpstr>Frame Processing</vt:lpstr>
      <vt:lpstr>Frame Processing</vt:lpstr>
      <vt:lpstr>Single Photon Counting</vt:lpstr>
      <vt:lpstr>Single Photon Counting</vt:lpstr>
      <vt:lpstr>Vertical Distribution</vt:lpstr>
      <vt:lpstr>Horizontal Distribution</vt:lpstr>
      <vt:lpstr>Cross-section</vt:lpstr>
      <vt:lpstr>Cross-section</vt:lpstr>
      <vt:lpstr>Cross Section &amp; Photon Rate</vt:lpstr>
      <vt:lpstr>Signal &amp; Noise</vt:lpstr>
      <vt:lpstr>PowerPoint Presentation</vt:lpstr>
      <vt:lpstr>PowerPoint Presentation</vt:lpstr>
      <vt:lpstr>Cross-section estimation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Zhang, Hao [haozhang]</dc:creator>
  <cp:lastModifiedBy>Zhang, Hao [haozhang]</cp:lastModifiedBy>
  <cp:revision>2</cp:revision>
  <dcterms:created xsi:type="dcterms:W3CDTF">2025-04-25T12:01:10Z</dcterms:created>
  <dcterms:modified xsi:type="dcterms:W3CDTF">2025-05-19T14:40:27Z</dcterms:modified>
</cp:coreProperties>
</file>