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7" r:id="rId5"/>
  </p:sldMasterIdLst>
  <p:notesMasterIdLst>
    <p:notesMasterId r:id="rId67"/>
  </p:notesMasterIdLst>
  <p:handoutMasterIdLst>
    <p:handoutMasterId r:id="rId68"/>
  </p:handoutMasterIdLst>
  <p:sldIdLst>
    <p:sldId id="345" r:id="rId6"/>
    <p:sldId id="596" r:id="rId7"/>
    <p:sldId id="605" r:id="rId8"/>
    <p:sldId id="558" r:id="rId9"/>
    <p:sldId id="612" r:id="rId10"/>
    <p:sldId id="560" r:id="rId11"/>
    <p:sldId id="534" r:id="rId12"/>
    <p:sldId id="546" r:id="rId13"/>
    <p:sldId id="606" r:id="rId14"/>
    <p:sldId id="536" r:id="rId15"/>
    <p:sldId id="561" r:id="rId16"/>
    <p:sldId id="548" r:id="rId17"/>
    <p:sldId id="607" r:id="rId18"/>
    <p:sldId id="549" r:id="rId19"/>
    <p:sldId id="610" r:id="rId20"/>
    <p:sldId id="608" r:id="rId21"/>
    <p:sldId id="609" r:id="rId22"/>
    <p:sldId id="611" r:id="rId23"/>
    <p:sldId id="542" r:id="rId24"/>
    <p:sldId id="600" r:id="rId25"/>
    <p:sldId id="538" r:id="rId26"/>
    <p:sldId id="550" r:id="rId27"/>
    <p:sldId id="528" r:id="rId28"/>
    <p:sldId id="537" r:id="rId29"/>
    <p:sldId id="551" r:id="rId30"/>
    <p:sldId id="529" r:id="rId31"/>
    <p:sldId id="552" r:id="rId32"/>
    <p:sldId id="553" r:id="rId33"/>
    <p:sldId id="554" r:id="rId34"/>
    <p:sldId id="555" r:id="rId35"/>
    <p:sldId id="518" r:id="rId36"/>
    <p:sldId id="567" r:id="rId37"/>
    <p:sldId id="601" r:id="rId38"/>
    <p:sldId id="531" r:id="rId39"/>
    <p:sldId id="568" r:id="rId40"/>
    <p:sldId id="572" r:id="rId41"/>
    <p:sldId id="581" r:id="rId42"/>
    <p:sldId id="582" r:id="rId43"/>
    <p:sldId id="583" r:id="rId44"/>
    <p:sldId id="585" r:id="rId45"/>
    <p:sldId id="584" r:id="rId46"/>
    <p:sldId id="586" r:id="rId47"/>
    <p:sldId id="587" r:id="rId48"/>
    <p:sldId id="588" r:id="rId49"/>
    <p:sldId id="590" r:id="rId50"/>
    <p:sldId id="591" r:id="rId51"/>
    <p:sldId id="592" r:id="rId52"/>
    <p:sldId id="589" r:id="rId53"/>
    <p:sldId id="603" r:id="rId54"/>
    <p:sldId id="594" r:id="rId55"/>
    <p:sldId id="595" r:id="rId56"/>
    <p:sldId id="614" r:id="rId57"/>
    <p:sldId id="593" r:id="rId58"/>
    <p:sldId id="540" r:id="rId59"/>
    <p:sldId id="433" r:id="rId60"/>
    <p:sldId id="434" r:id="rId61"/>
    <p:sldId id="435" r:id="rId62"/>
    <p:sldId id="436" r:id="rId63"/>
    <p:sldId id="437" r:id="rId64"/>
    <p:sldId id="438" r:id="rId65"/>
    <p:sldId id="505" r:id="rId6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414" autoAdjust="0"/>
  </p:normalViewPr>
  <p:slideViewPr>
    <p:cSldViewPr snapToObjects="1" showGuides="1">
      <p:cViewPr varScale="1">
        <p:scale>
          <a:sx n="100" d="100"/>
          <a:sy n="100" d="100"/>
        </p:scale>
        <p:origin x="96" y="12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71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839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400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081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7699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65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231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139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72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35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60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5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4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4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96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8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28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1.png"/><Relationship Id="rId4" Type="http://schemas.openxmlformats.org/officeDocument/2006/relationships/image" Target="../media/image4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2.png"/><Relationship Id="rId4" Type="http://schemas.openxmlformats.org/officeDocument/2006/relationships/image" Target="../media/image4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3.png"/><Relationship Id="rId4" Type="http://schemas.openxmlformats.org/officeDocument/2006/relationships/image" Target="../media/image4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4.png"/><Relationship Id="rId4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5.png"/><Relationship Id="rId4" Type="http://schemas.openxmlformats.org/officeDocument/2006/relationships/image" Target="../media/image4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0.png"/><Relationship Id="rId5" Type="http://schemas.openxmlformats.org/officeDocument/2006/relationships/image" Target="../media/image55.png"/><Relationship Id="rId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583137"/>
            <a:ext cx="7200000" cy="1800000"/>
          </a:xfrm>
        </p:spPr>
        <p:txBody>
          <a:bodyPr/>
          <a:lstStyle/>
          <a:p>
            <a:r>
              <a:rPr lang="sv-SE"/>
              <a:t>Optics and settings solutions to improve HL-LHC betatron collimation performance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3991200"/>
            <a:ext cx="7488832" cy="1800000"/>
          </a:xfrm>
        </p:spPr>
        <p:txBody>
          <a:bodyPr>
            <a:normAutofit/>
          </a:bodyPr>
          <a:lstStyle/>
          <a:p>
            <a:r>
              <a:rPr lang="en-GB" dirty="0"/>
              <a:t>B. </a:t>
            </a:r>
            <a:r>
              <a:rPr lang="en-GB" dirty="0" err="1"/>
              <a:t>Lindström</a:t>
            </a:r>
            <a:r>
              <a:rPr lang="en-GB"/>
              <a:t>, L. Bertolozzi, R</a:t>
            </a:r>
            <a:r>
              <a:rPr lang="en-GB" dirty="0"/>
              <a:t>. Bruce, X. </a:t>
            </a:r>
            <a:r>
              <a:rPr lang="en-GB" dirty="0" err="1"/>
              <a:t>Buffat</a:t>
            </a:r>
            <a:r>
              <a:rPr lang="en-GB" dirty="0"/>
              <a:t>, R. de </a:t>
            </a:r>
            <a:r>
              <a:rPr lang="en-GB"/>
              <a:t>Maria, </a:t>
            </a:r>
            <a:br>
              <a:rPr lang="en-GB"/>
            </a:br>
            <a:r>
              <a:rPr lang="en-GB"/>
              <a:t>A. Donadon Servelle, </a:t>
            </a:r>
            <a:r>
              <a:rPr lang="en-GB" dirty="0"/>
              <a:t>L. </a:t>
            </a:r>
            <a:r>
              <a:rPr lang="en-GB" dirty="0" err="1"/>
              <a:t>Giacomel</a:t>
            </a:r>
            <a:r>
              <a:rPr lang="en-GB"/>
              <a:t>, P</a:t>
            </a:r>
            <a:r>
              <a:rPr lang="en-GB" dirty="0"/>
              <a:t>. Hermes, D. </a:t>
            </a:r>
            <a:r>
              <a:rPr lang="en-GB" dirty="0" err="1"/>
              <a:t>Mirarchi</a:t>
            </a:r>
            <a:r>
              <a:rPr lang="en-GB"/>
              <a:t>, </a:t>
            </a:r>
            <a:br>
              <a:rPr lang="en-GB"/>
            </a:br>
            <a:r>
              <a:rPr lang="en-GB"/>
              <a:t>N. Mounet, </a:t>
            </a:r>
            <a:r>
              <a:rPr lang="en-GB" dirty="0"/>
              <a:t>S. Redaelli</a:t>
            </a:r>
            <a:r>
              <a:rPr lang="en-GB"/>
              <a:t>, F</a:t>
            </a:r>
            <a:r>
              <a:rPr lang="en-GB" dirty="0"/>
              <a:t>.F. Van </a:t>
            </a:r>
            <a:r>
              <a:rPr lang="en-GB"/>
              <a:t>der Veken, D. Veres, M. Zielinska</a:t>
            </a:r>
          </a:p>
          <a:p>
            <a:r>
              <a:rPr lang="en-GB"/>
              <a:t>Many thanks to </a:t>
            </a:r>
            <a:br>
              <a:rPr lang="en-GB"/>
            </a:br>
            <a:r>
              <a:rPr lang="en-GB"/>
              <a:t>S. Fartoukh, M. Solfaroli, E. MacLean, OMC, OP, MD coordinators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CABE635-27FA-A3E9-6628-A8791E5561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04368" y="5899150"/>
            <a:ext cx="6480000" cy="349250"/>
          </a:xfrm>
        </p:spPr>
        <p:txBody>
          <a:bodyPr/>
          <a:lstStyle/>
          <a:p>
            <a:r>
              <a:rPr lang="en-GB"/>
              <a:t>4</a:t>
            </a:r>
            <a:r>
              <a:rPr lang="en-GB" baseline="30000"/>
              <a:t>th</a:t>
            </a:r>
            <a:r>
              <a:rPr lang="en-GB"/>
              <a:t> July 2025 – BE seminar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16BF32-6500-7013-AFB7-4EE23E0D3B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917" y="787336"/>
            <a:ext cx="2779739" cy="141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F3226-D117-3CBB-076F-5412D99B4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HL-LHC challenges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F3DA3-8AE1-5810-6503-FFC656441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 dirty="0"/>
              <a:t>Protons per </a:t>
            </a:r>
            <a:r>
              <a:rPr lang="sv-SE" sz="2000" dirty="0" err="1"/>
              <a:t>bunch</a:t>
            </a:r>
            <a:r>
              <a:rPr lang="sv-SE" sz="2000" dirty="0"/>
              <a:t> </a:t>
            </a:r>
            <a:r>
              <a:rPr lang="sv-SE" sz="2000" dirty="0" err="1"/>
              <a:t>increase</a:t>
            </a:r>
            <a:r>
              <a:rPr lang="sv-SE" sz="2000" dirty="0"/>
              <a:t>: </a:t>
            </a:r>
          </a:p>
          <a:p>
            <a:pPr lvl="1"/>
            <a:r>
              <a:rPr lang="sv-SE" sz="1800" dirty="0"/>
              <a:t>1.15e11 (design) </a:t>
            </a:r>
            <a:r>
              <a:rPr lang="sv-SE" sz="1800">
                <a:sym typeface="Wingdings" panose="05000000000000000000" pitchFamily="2" charset="2"/>
              </a:rPr>
              <a:t> 1.6e11 </a:t>
            </a:r>
            <a:r>
              <a:rPr lang="sv-SE" sz="1800" dirty="0">
                <a:sym typeface="Wingdings" panose="05000000000000000000" pitchFamily="2" charset="2"/>
              </a:rPr>
              <a:t>(</a:t>
            </a:r>
            <a:r>
              <a:rPr lang="sv-SE" sz="1800" dirty="0" err="1">
                <a:sym typeface="Wingdings" panose="05000000000000000000" pitchFamily="2" charset="2"/>
              </a:rPr>
              <a:t>now</a:t>
            </a:r>
            <a:r>
              <a:rPr lang="sv-SE" sz="1800" dirty="0">
                <a:sym typeface="Wingdings" panose="05000000000000000000" pitchFamily="2" charset="2"/>
              </a:rPr>
              <a:t>)  2.3e11 (HL)</a:t>
            </a:r>
          </a:p>
          <a:p>
            <a:r>
              <a:rPr lang="sv-SE" sz="2000" dirty="0" err="1">
                <a:sym typeface="Wingdings" panose="05000000000000000000" pitchFamily="2" charset="2"/>
              </a:rPr>
              <a:t>Impedance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scales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with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err="1">
                <a:sym typeface="Wingdings" panose="05000000000000000000" pitchFamily="2" charset="2"/>
              </a:rPr>
              <a:t>bunch</a:t>
            </a:r>
            <a:r>
              <a:rPr lang="sv-SE" sz="2000">
                <a:sym typeface="Wingdings" panose="05000000000000000000" pitchFamily="2" charset="2"/>
              </a:rPr>
              <a:t> charge</a:t>
            </a:r>
          </a:p>
          <a:p>
            <a:pPr lvl="1"/>
            <a:r>
              <a:rPr lang="sv-SE" sz="1800">
                <a:sym typeface="Wingdings" panose="05000000000000000000" pitchFamily="2" charset="2"/>
              </a:rPr>
              <a:t>Image charges induced, act back on beam</a:t>
            </a:r>
            <a:endParaRPr lang="sv-SE" sz="1800" dirty="0">
              <a:sym typeface="Wingdings" panose="05000000000000000000" pitchFamily="2" charset="2"/>
            </a:endParaRPr>
          </a:p>
          <a:p>
            <a:pPr lvl="1"/>
            <a:r>
              <a:rPr lang="sv-SE" sz="1800" b="1" dirty="0">
                <a:sym typeface="Wingdings" panose="05000000000000000000" pitchFamily="2" charset="2"/>
              </a:rPr>
              <a:t> </a:t>
            </a:r>
            <a:r>
              <a:rPr lang="sv-SE" sz="1800" b="1" dirty="0" err="1">
                <a:sym typeface="Wingdings" panose="05000000000000000000" pitchFamily="2" charset="2"/>
              </a:rPr>
              <a:t>beam</a:t>
            </a:r>
            <a:r>
              <a:rPr lang="sv-SE" sz="1800" b="1" dirty="0">
                <a:sym typeface="Wingdings" panose="05000000000000000000" pitchFamily="2" charset="2"/>
              </a:rPr>
              <a:t> </a:t>
            </a:r>
            <a:r>
              <a:rPr lang="sv-SE" sz="1800" b="1" dirty="0" err="1">
                <a:sym typeface="Wingdings" panose="05000000000000000000" pitchFamily="2" charset="2"/>
              </a:rPr>
              <a:t>lifetime</a:t>
            </a:r>
            <a:r>
              <a:rPr lang="sv-SE" sz="1800" b="1" dirty="0">
                <a:sym typeface="Wingdings" panose="05000000000000000000" pitchFamily="2" charset="2"/>
              </a:rPr>
              <a:t> </a:t>
            </a:r>
            <a:r>
              <a:rPr lang="sv-SE" sz="1800" b="1" dirty="0" err="1">
                <a:sym typeface="Wingdings" panose="05000000000000000000" pitchFamily="2" charset="2"/>
              </a:rPr>
              <a:t>decreases</a:t>
            </a:r>
            <a:r>
              <a:rPr lang="sv-SE" sz="1800" b="1" dirty="0">
                <a:sym typeface="Wingdings" panose="05000000000000000000" pitchFamily="2" charset="2"/>
              </a:rPr>
              <a:t>, </a:t>
            </a:r>
            <a:r>
              <a:rPr lang="sv-SE" sz="1800" b="1" dirty="0" err="1">
                <a:sym typeface="Wingdings" panose="05000000000000000000" pitchFamily="2" charset="2"/>
              </a:rPr>
              <a:t>instabilities</a:t>
            </a:r>
            <a:endParaRPr lang="sv-SE" sz="1800" b="1" dirty="0">
              <a:sym typeface="Wingdings" panose="05000000000000000000" pitchFamily="2" charset="2"/>
            </a:endParaRPr>
          </a:p>
          <a:p>
            <a:pPr lvl="1"/>
            <a:r>
              <a:rPr lang="sv-SE" sz="1800" dirty="0" err="1">
                <a:sym typeface="Wingdings" panose="05000000000000000000" pitchFamily="2" charset="2"/>
              </a:rPr>
              <a:t>Collimators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r>
              <a:rPr lang="sv-SE" sz="1800" dirty="0" err="1">
                <a:sym typeface="Wingdings" panose="05000000000000000000" pitchFamily="2" charset="2"/>
              </a:rPr>
              <a:t>main</a:t>
            </a:r>
            <a:r>
              <a:rPr lang="sv-SE" sz="1800" dirty="0">
                <a:sym typeface="Wingdings" panose="05000000000000000000" pitchFamily="2" charset="2"/>
              </a:rPr>
              <a:t> source </a:t>
            </a:r>
            <a:r>
              <a:rPr lang="sv-SE" sz="1800" dirty="0" err="1">
                <a:sym typeface="Wingdings" panose="05000000000000000000" pitchFamily="2" charset="2"/>
              </a:rPr>
              <a:t>of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r>
              <a:rPr lang="sv-SE" sz="1800" dirty="0" err="1">
                <a:sym typeface="Wingdings" panose="05000000000000000000" pitchFamily="2" charset="2"/>
              </a:rPr>
              <a:t>impedance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br>
              <a:rPr lang="sv-SE" sz="1800" dirty="0">
                <a:sym typeface="Wingdings" panose="05000000000000000000" pitchFamily="2" charset="2"/>
              </a:rPr>
            </a:br>
            <a:r>
              <a:rPr lang="sv-SE" sz="1800" dirty="0">
                <a:sym typeface="Wingdings" panose="05000000000000000000" pitchFamily="2" charset="2"/>
              </a:rPr>
              <a:t>(</a:t>
            </a:r>
            <a:r>
              <a:rPr lang="sv-SE" sz="1800" dirty="0" err="1">
                <a:sym typeface="Wingdings" panose="05000000000000000000" pitchFamily="2" charset="2"/>
              </a:rPr>
              <a:t>low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r>
              <a:rPr lang="sv-SE" sz="1800" dirty="0" err="1">
                <a:sym typeface="Wingdings" panose="05000000000000000000" pitchFamily="2" charset="2"/>
              </a:rPr>
              <a:t>conductivity</a:t>
            </a:r>
            <a:r>
              <a:rPr lang="sv-SE" sz="1800" dirty="0">
                <a:sym typeface="Wingdings" panose="05000000000000000000" pitchFamily="2" charset="2"/>
              </a:rPr>
              <a:t> and </a:t>
            </a:r>
            <a:r>
              <a:rPr lang="sv-SE" sz="1800">
                <a:sym typeface="Wingdings" panose="05000000000000000000" pitchFamily="2" charset="2"/>
              </a:rPr>
              <a:t>tight gaps – scaling with third power of gap)</a:t>
            </a:r>
            <a:endParaRPr lang="sv-SE" sz="1800" dirty="0">
              <a:sym typeface="Wingdings" panose="05000000000000000000" pitchFamily="2" charset="2"/>
            </a:endParaRPr>
          </a:p>
          <a:p>
            <a:r>
              <a:rPr lang="sv-SE" sz="2000" dirty="0" err="1">
                <a:sym typeface="Wingdings" panose="05000000000000000000" pitchFamily="2" charset="2"/>
              </a:rPr>
              <a:t>Collimator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err="1">
                <a:sym typeface="Wingdings" panose="05000000000000000000" pitchFamily="2" charset="2"/>
              </a:rPr>
              <a:t>leakage</a:t>
            </a:r>
            <a:r>
              <a:rPr lang="sv-SE" sz="2000">
                <a:sym typeface="Wingdings" panose="05000000000000000000" pitchFamily="2" charset="2"/>
              </a:rPr>
              <a:t> (absolute) scales </a:t>
            </a:r>
            <a:r>
              <a:rPr lang="sv-SE" sz="2000" dirty="0" err="1">
                <a:sym typeface="Wingdings" panose="05000000000000000000" pitchFamily="2" charset="2"/>
              </a:rPr>
              <a:t>with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beam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err="1">
                <a:sym typeface="Wingdings" panose="05000000000000000000" pitchFamily="2" charset="2"/>
              </a:rPr>
              <a:t>intensity</a:t>
            </a:r>
            <a:r>
              <a:rPr lang="sv-SE" sz="2000">
                <a:sym typeface="Wingdings" panose="05000000000000000000" pitchFamily="2" charset="2"/>
              </a:rPr>
              <a:t> </a:t>
            </a:r>
            <a:endParaRPr lang="sv-SE" sz="2000" dirty="0">
              <a:sym typeface="Wingdings" panose="05000000000000000000" pitchFamily="2" charset="2"/>
            </a:endParaRPr>
          </a:p>
          <a:p>
            <a:pPr lvl="1"/>
            <a:r>
              <a:rPr lang="sv-SE" sz="1800" b="1" dirty="0">
                <a:sym typeface="Wingdings" panose="05000000000000000000" pitchFamily="2" charset="2"/>
              </a:rPr>
              <a:t> </a:t>
            </a:r>
            <a:r>
              <a:rPr lang="sv-SE" sz="1800" b="1" dirty="0" err="1">
                <a:sym typeface="Wingdings" panose="05000000000000000000" pitchFamily="2" charset="2"/>
              </a:rPr>
              <a:t>increased</a:t>
            </a:r>
            <a:r>
              <a:rPr lang="sv-SE" sz="1800" b="1" dirty="0">
                <a:sym typeface="Wingdings" panose="05000000000000000000" pitchFamily="2" charset="2"/>
              </a:rPr>
              <a:t> </a:t>
            </a:r>
            <a:r>
              <a:rPr lang="sv-SE" sz="1800" b="1" dirty="0" err="1">
                <a:sym typeface="Wingdings" panose="05000000000000000000" pitchFamily="2" charset="2"/>
              </a:rPr>
              <a:t>quench</a:t>
            </a:r>
            <a:r>
              <a:rPr lang="sv-SE" sz="1800" b="1" dirty="0">
                <a:sym typeface="Wingdings" panose="05000000000000000000" pitchFamily="2" charset="2"/>
              </a:rPr>
              <a:t> risk</a:t>
            </a:r>
          </a:p>
          <a:p>
            <a:pPr lvl="1"/>
            <a:endParaRPr lang="sv-SE" sz="1800" dirty="0">
              <a:sym typeface="Wingdings" panose="05000000000000000000" pitchFamily="2" charset="2"/>
            </a:endParaRPr>
          </a:p>
          <a:p>
            <a:r>
              <a:rPr lang="sv-SE" sz="2000" dirty="0">
                <a:sym typeface="Wingdings" panose="05000000000000000000" pitchFamily="2" charset="2"/>
              </a:rPr>
              <a:t>Limitations </a:t>
            </a:r>
            <a:r>
              <a:rPr lang="sv-SE" sz="2000" dirty="0" err="1">
                <a:sym typeface="Wingdings" panose="05000000000000000000" pitchFamily="2" charset="2"/>
              </a:rPr>
              <a:t>mainly</a:t>
            </a:r>
            <a:r>
              <a:rPr lang="sv-SE" sz="2000" dirty="0">
                <a:sym typeface="Wingdings" panose="05000000000000000000" pitchFamily="2" charset="2"/>
              </a:rPr>
              <a:t> from Betatron </a:t>
            </a:r>
            <a:r>
              <a:rPr lang="sv-SE" sz="2000" dirty="0" err="1">
                <a:sym typeface="Wingdings" panose="05000000000000000000" pitchFamily="2" charset="2"/>
              </a:rPr>
              <a:t>Collimation</a:t>
            </a:r>
            <a:r>
              <a:rPr lang="sv-SE" sz="2000" dirty="0">
                <a:sym typeface="Wingdings" panose="05000000000000000000" pitchFamily="2" charset="2"/>
              </a:rPr>
              <a:t> (IR7)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4FE32-A2EA-056B-A3CA-C97D1760A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FBC6D1-D04E-E2DC-3A53-2224421B9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198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36748-0193-0D71-A98D-63036401A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 Settings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08C19-6458-29B0-F090-06CB48366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400"/>
              <a:t>Defined in beam sigmas, well-defined hierarchy (primary, secondary, tertiary)</a:t>
            </a:r>
          </a:p>
          <a:p>
            <a:r>
              <a:rPr lang="sv-SE" sz="2400"/>
              <a:t>Balance to be taken between</a:t>
            </a:r>
          </a:p>
          <a:p>
            <a:pPr lvl="1"/>
            <a:r>
              <a:rPr lang="sv-SE" sz="2000"/>
              <a:t>Cleaning performance</a:t>
            </a:r>
          </a:p>
          <a:p>
            <a:pPr lvl="1"/>
            <a:r>
              <a:rPr lang="sv-SE" sz="2000"/>
              <a:t>Machine protection requirements</a:t>
            </a:r>
          </a:p>
          <a:p>
            <a:pPr lvl="1"/>
            <a:r>
              <a:rPr lang="sv-SE" sz="2000"/>
              <a:t>Impedance</a:t>
            </a:r>
          </a:p>
          <a:p>
            <a:pPr lvl="1"/>
            <a:r>
              <a:rPr lang="sv-SE" sz="2000"/>
              <a:t>Beta* reach</a:t>
            </a:r>
          </a:p>
          <a:p>
            <a:r>
              <a:rPr lang="sv-SE" sz="2400"/>
              <a:t>In HL-LHC:</a:t>
            </a:r>
          </a:p>
          <a:p>
            <a:pPr lvl="1"/>
            <a:r>
              <a:rPr lang="sv-SE" sz="2000" b="1" i="1"/>
              <a:t>Tight</a:t>
            </a:r>
            <a:r>
              <a:rPr lang="sv-SE" sz="2000"/>
              <a:t> settings (TDR baseline) – better for cleaning</a:t>
            </a:r>
          </a:p>
          <a:p>
            <a:pPr lvl="1"/>
            <a:r>
              <a:rPr lang="sv-SE" sz="2000" b="1" i="1"/>
              <a:t>Relaxed</a:t>
            </a:r>
            <a:r>
              <a:rPr lang="sv-SE" sz="2000"/>
              <a:t> settings – better for impedance</a:t>
            </a:r>
            <a:endParaRPr lang="sv-SE" sz="2000" i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12E0C-2140-32AE-A44D-45AC740F1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694420-727E-753E-7ABD-60816A574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57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602C3-D8B4-B045-2652-796BCC2D0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Impedance Mitigations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241B8-79D0-3209-EC41-FFC76C661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062" y="1149356"/>
            <a:ext cx="4913010" cy="3152326"/>
          </a:xfrm>
        </p:spPr>
        <p:txBody>
          <a:bodyPr>
            <a:normAutofit/>
          </a:bodyPr>
          <a:lstStyle/>
          <a:p>
            <a:r>
              <a:rPr lang="sv-SE" sz="1800"/>
              <a:t>Replace collimators with low-impedance materials</a:t>
            </a:r>
            <a:br>
              <a:rPr lang="sv-SE" sz="1800"/>
            </a:br>
            <a:r>
              <a:rPr lang="sv-SE" sz="1800">
                <a:sym typeface="Wingdings" panose="05000000000000000000" pitchFamily="2" charset="2"/>
              </a:rPr>
              <a:t></a:t>
            </a:r>
            <a:r>
              <a:rPr lang="sv-SE" sz="1800"/>
              <a:t>Primary: Mo-graphite (instead of CFC)</a:t>
            </a:r>
            <a:br>
              <a:rPr lang="sv-SE" sz="1800"/>
            </a:br>
            <a:r>
              <a:rPr lang="sv-SE" sz="1800">
                <a:sym typeface="Wingdings" panose="05000000000000000000" pitchFamily="2" charset="2"/>
              </a:rPr>
              <a:t></a:t>
            </a:r>
            <a:r>
              <a:rPr lang="sv-SE" sz="1800"/>
              <a:t>Secondary: Mo-coated Mo-graphite / Cu-coated graphite</a:t>
            </a:r>
          </a:p>
          <a:p>
            <a:r>
              <a:rPr lang="sv-SE" sz="1800"/>
              <a:t>More open collimator settings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FF940-ACD2-3BFC-8B9E-F98B34DBB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10DC25-1F44-4DEC-C62C-0B863CB9B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91519"/>
            <a:ext cx="9144000" cy="1411073"/>
          </a:xfrm>
          <a:prstGeom prst="rect">
            <a:avLst/>
          </a:prstGeom>
        </p:spPr>
      </p:pic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CA012909-00D8-9483-A62A-0DE836E9F61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123" r="7509"/>
          <a:stretch/>
        </p:blipFill>
        <p:spPr>
          <a:xfrm>
            <a:off x="5579672" y="1012260"/>
            <a:ext cx="2952328" cy="31920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8E4955-EB2D-94D8-159C-27902E3A30FB}"/>
              </a:ext>
            </a:extLst>
          </p:cNvPr>
          <p:cNvSpPr txBox="1"/>
          <p:nvPr/>
        </p:nvSpPr>
        <p:spPr>
          <a:xfrm>
            <a:off x="6732240" y="1378970"/>
            <a:ext cx="15754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Carbon Fiber Composite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6F3B75-C590-2024-FBBF-408A2FE7439C}"/>
              </a:ext>
            </a:extLst>
          </p:cNvPr>
          <p:cNvSpPr txBox="1"/>
          <p:nvPr/>
        </p:nvSpPr>
        <p:spPr>
          <a:xfrm>
            <a:off x="1805267" y="4301682"/>
            <a:ext cx="144016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Mo-coated Mo-graphite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EA9F3C-FBB9-B022-CBEF-1EFA2C5B89A4}"/>
              </a:ext>
            </a:extLst>
          </p:cNvPr>
          <p:cNvSpPr txBox="1"/>
          <p:nvPr/>
        </p:nvSpPr>
        <p:spPr>
          <a:xfrm>
            <a:off x="5454239" y="6021288"/>
            <a:ext cx="127800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Cu-coated graphite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737435-3EA5-1ECD-57E8-88F1A59D74B4}"/>
              </a:ext>
            </a:extLst>
          </p:cNvPr>
          <p:cNvSpPr txBox="1"/>
          <p:nvPr/>
        </p:nvSpPr>
        <p:spPr>
          <a:xfrm>
            <a:off x="3721785" y="6102592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F. Carra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4587DA9-9C20-456A-E191-5A85C45DD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571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E74D5-5E75-4B47-1172-B7AA58D4A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2F27D-37D6-6C9D-3816-4BDD3C0BB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Impedance Mitigations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6E85D-71D6-6E02-BAF5-BB38CC75B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062" y="1149356"/>
            <a:ext cx="4913010" cy="3152326"/>
          </a:xfrm>
        </p:spPr>
        <p:txBody>
          <a:bodyPr>
            <a:normAutofit/>
          </a:bodyPr>
          <a:lstStyle/>
          <a:p>
            <a:r>
              <a:rPr lang="sv-SE" sz="1800"/>
              <a:t>Replace collimators with low-impedance materials</a:t>
            </a:r>
            <a:br>
              <a:rPr lang="sv-SE" sz="1800"/>
            </a:br>
            <a:r>
              <a:rPr lang="sv-SE" sz="1800">
                <a:sym typeface="Wingdings" panose="05000000000000000000" pitchFamily="2" charset="2"/>
              </a:rPr>
              <a:t></a:t>
            </a:r>
            <a:r>
              <a:rPr lang="sv-SE" sz="1800"/>
              <a:t>Primary: Mo-graphite (instead of CFC)</a:t>
            </a:r>
            <a:br>
              <a:rPr lang="sv-SE" sz="1800"/>
            </a:br>
            <a:r>
              <a:rPr lang="sv-SE" sz="1800">
                <a:sym typeface="Wingdings" panose="05000000000000000000" pitchFamily="2" charset="2"/>
              </a:rPr>
              <a:t></a:t>
            </a:r>
            <a:r>
              <a:rPr lang="sv-SE" sz="1800"/>
              <a:t>Secondary: Mo-coated Mo-graphite / Cu-coated graphite</a:t>
            </a:r>
          </a:p>
          <a:p>
            <a:r>
              <a:rPr lang="sv-SE" sz="1800"/>
              <a:t>More open collimator settings</a:t>
            </a:r>
          </a:p>
          <a:p>
            <a:r>
              <a:rPr lang="sv-SE" sz="1800" b="1">
                <a:solidFill>
                  <a:srgbClr val="FF0000"/>
                </a:solidFill>
              </a:rPr>
              <a:t>Concern that more margin needed</a:t>
            </a:r>
            <a:br>
              <a:rPr lang="sv-SE" sz="1800" b="1">
                <a:solidFill>
                  <a:srgbClr val="FF0000"/>
                </a:solidFill>
              </a:rPr>
            </a:br>
            <a:r>
              <a:rPr lang="sv-SE" sz="1800"/>
              <a:t>(e.g. crab cavity impedance)</a:t>
            </a:r>
            <a:endParaRPr lang="sv-SE" sz="1800" b="1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3522B4-116E-3F8A-80BD-48BE71D2E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F35953-E401-EF07-5AA9-E77D5CBFF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91519"/>
            <a:ext cx="9144000" cy="1411073"/>
          </a:xfrm>
          <a:prstGeom prst="rect">
            <a:avLst/>
          </a:prstGeom>
        </p:spPr>
      </p:pic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064D7F8A-7114-48E0-64E8-D05AA157DB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123" r="7509"/>
          <a:stretch/>
        </p:blipFill>
        <p:spPr>
          <a:xfrm>
            <a:off x="5579672" y="1012260"/>
            <a:ext cx="2952328" cy="31920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455F40-FE42-53DA-3C79-25C4E83A8305}"/>
              </a:ext>
            </a:extLst>
          </p:cNvPr>
          <p:cNvSpPr txBox="1"/>
          <p:nvPr/>
        </p:nvSpPr>
        <p:spPr>
          <a:xfrm>
            <a:off x="6732240" y="1378970"/>
            <a:ext cx="157547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Carbon Fiber Composite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7DCC8C-D428-D759-8818-B2ABD41F52E5}"/>
              </a:ext>
            </a:extLst>
          </p:cNvPr>
          <p:cNvSpPr txBox="1"/>
          <p:nvPr/>
        </p:nvSpPr>
        <p:spPr>
          <a:xfrm>
            <a:off x="1805267" y="4301682"/>
            <a:ext cx="144016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Mo-coated Mo-graphite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4D8921-B38F-9BAD-A57B-EF2F32804FD5}"/>
              </a:ext>
            </a:extLst>
          </p:cNvPr>
          <p:cNvSpPr txBox="1"/>
          <p:nvPr/>
        </p:nvSpPr>
        <p:spPr>
          <a:xfrm>
            <a:off x="5454239" y="6021288"/>
            <a:ext cx="127800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Cu-coated graphite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9805EA-FB8F-9006-C450-2F5069F2167A}"/>
              </a:ext>
            </a:extLst>
          </p:cNvPr>
          <p:cNvSpPr txBox="1"/>
          <p:nvPr/>
        </p:nvSpPr>
        <p:spPr>
          <a:xfrm>
            <a:off x="3721785" y="6102592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F. Carra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FAACDD-53DC-C858-F8AA-4EE1135A5C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737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602C3-D8B4-B045-2652-796BCC2D0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Loss Mitigations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FF940-ACD2-3BFC-8B9E-F98B34DBB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59DCC734-CC26-C950-D941-66E3532B6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233895"/>
            <a:ext cx="5220072" cy="26644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2A680D-FEFD-C01A-5E8A-21D23B0DFD11}"/>
              </a:ext>
            </a:extLst>
          </p:cNvPr>
          <p:cNvSpPr txBox="1"/>
          <p:nvPr/>
        </p:nvSpPr>
        <p:spPr>
          <a:xfrm>
            <a:off x="4963610" y="1337407"/>
            <a:ext cx="20056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primary collimator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2E1856-FE05-28B8-B6A8-8A1B56D05538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4747586" y="1522073"/>
            <a:ext cx="216024" cy="963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FEE04BBF-99DB-6AC6-80F9-7A60F00149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532"/>
          <a:stretch/>
        </p:blipFill>
        <p:spPr>
          <a:xfrm>
            <a:off x="4042515" y="1014654"/>
            <a:ext cx="5101484" cy="2452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D19D0C-42C6-5E7D-4501-F28FF729D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373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789B8F-C42E-0507-A7C2-6BABED84D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666ED-4AFD-85AC-EB84-388ADBA3E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Loss Mitigations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0926D-3AB6-0A5F-39FD-29F605AAE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900000"/>
            <a:ext cx="3600399" cy="5697352"/>
          </a:xfrm>
        </p:spPr>
        <p:txBody>
          <a:bodyPr>
            <a:normAutofit lnSpcReduction="10000"/>
          </a:bodyPr>
          <a:lstStyle/>
          <a:p>
            <a:r>
              <a:rPr lang="sv-SE" sz="1800"/>
              <a:t>Replace one arc dipole (8.33 T) with two shorter dipoles (11T)</a:t>
            </a:r>
          </a:p>
          <a:p>
            <a:r>
              <a:rPr lang="sv-SE" sz="1800"/>
              <a:t>Install a collimator in the gap</a:t>
            </a:r>
          </a:p>
          <a:p>
            <a:r>
              <a:rPr lang="sv-SE" sz="1800" b="1">
                <a:solidFill>
                  <a:srgbClr val="FF0000"/>
                </a:solidFill>
              </a:rPr>
              <a:t>Descoped</a:t>
            </a:r>
            <a:r>
              <a:rPr lang="sv-SE" sz="1800">
                <a:solidFill>
                  <a:srgbClr val="FF0000"/>
                </a:solidFill>
              </a:rPr>
              <a:t> from baseline </a:t>
            </a:r>
            <a:r>
              <a:rPr lang="sv-SE" sz="1800"/>
              <a:t>due to 11T dipole production difficulties</a:t>
            </a:r>
          </a:p>
          <a:p>
            <a:endParaRPr lang="sv-SE" sz="1800"/>
          </a:p>
          <a:p>
            <a:pPr marL="0" indent="0">
              <a:buNone/>
            </a:pPr>
            <a:r>
              <a:rPr lang="sv-SE" sz="1800" b="1"/>
              <a:t>Heavy Ions:</a:t>
            </a:r>
          </a:p>
          <a:p>
            <a:r>
              <a:rPr lang="sv-SE" sz="1800"/>
              <a:t>TCLD was strictly needed</a:t>
            </a:r>
          </a:p>
          <a:p>
            <a:r>
              <a:rPr lang="sv-SE" sz="1800"/>
              <a:t>Solved by crystal collimation</a:t>
            </a:r>
          </a:p>
          <a:p>
            <a:r>
              <a:rPr lang="sv-SE" sz="1800"/>
              <a:t>HL intensity used operationally in RunIII – no IR7 quench!</a:t>
            </a:r>
          </a:p>
          <a:p>
            <a:endParaRPr lang="sv-SE" sz="1800"/>
          </a:p>
          <a:p>
            <a:pPr marL="0" indent="0">
              <a:buNone/>
            </a:pPr>
            <a:r>
              <a:rPr lang="sv-SE" sz="1800" b="1"/>
              <a:t>Protons:</a:t>
            </a:r>
          </a:p>
          <a:p>
            <a:r>
              <a:rPr lang="sv-SE" sz="1800"/>
              <a:t>Quench test indicate that we might reach HL beam loss scenario without quenching</a:t>
            </a:r>
          </a:p>
          <a:p>
            <a:r>
              <a:rPr lang="sv-SE" sz="1800"/>
              <a:t>Uncertainties remain (measurement precision, scaling to 7 TeV)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DFECDF-3CF1-6ED5-13F9-1A07D18F8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3B4E4C86-220B-64C4-5D4A-1920DC27F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4095812"/>
            <a:ext cx="5220071" cy="2664442"/>
          </a:xfrm>
          <a:prstGeom prst="rect">
            <a:avLst/>
          </a:prstGeom>
        </p:spPr>
      </p:pic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C61E9E9A-ABBA-7CF5-46F5-2A3A99858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233895"/>
            <a:ext cx="5220072" cy="26644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C44E84-58E8-C26A-AA41-FF085606A51A}"/>
              </a:ext>
            </a:extLst>
          </p:cNvPr>
          <p:cNvSpPr txBox="1"/>
          <p:nvPr/>
        </p:nvSpPr>
        <p:spPr>
          <a:xfrm>
            <a:off x="4963610" y="1337407"/>
            <a:ext cx="20056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primary collimator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F512EC2-87A0-2E0F-DFE1-7CEB2D42682C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4747586" y="1522073"/>
            <a:ext cx="216024" cy="963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035F06E-DA00-3267-5C6F-DFE2BEC4ABAB}"/>
              </a:ext>
            </a:extLst>
          </p:cNvPr>
          <p:cNvSpPr txBox="1"/>
          <p:nvPr/>
        </p:nvSpPr>
        <p:spPr>
          <a:xfrm>
            <a:off x="7827286" y="4859868"/>
            <a:ext cx="7873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TCLD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93DFDB-3247-0592-CB52-9623CA44C9F5}"/>
              </a:ext>
            </a:extLst>
          </p:cNvPr>
          <p:cNvCxnSpPr>
            <a:stCxn id="12" idx="1"/>
          </p:cNvCxnSpPr>
          <p:nvPr/>
        </p:nvCxnSpPr>
        <p:spPr>
          <a:xfrm flipH="1">
            <a:off x="7611262" y="5044534"/>
            <a:ext cx="216024" cy="1846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5F7B318F-E3DD-894C-9073-78A324863A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0532"/>
          <a:stretch/>
        </p:blipFill>
        <p:spPr>
          <a:xfrm>
            <a:off x="4042515" y="1014654"/>
            <a:ext cx="5101484" cy="245228"/>
          </a:xfrm>
          <a:prstGeom prst="rect">
            <a:avLst/>
          </a:prstGeom>
        </p:spPr>
      </p:pic>
      <p:pic>
        <p:nvPicPr>
          <p:cNvPr id="20" name="Picture 1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A34C80E2-8FC6-53C0-9303-04E4F57363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0591"/>
          <a:stretch/>
        </p:blipFill>
        <p:spPr>
          <a:xfrm>
            <a:off x="4042515" y="3869926"/>
            <a:ext cx="5101484" cy="2437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DA84AC-F83B-48D3-4DB2-0FEC0167CC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D5CBBAD-993F-B75E-0372-913ABF7C4644}"/>
              </a:ext>
            </a:extLst>
          </p:cNvPr>
          <p:cNvSpPr/>
          <p:nvPr/>
        </p:nvSpPr>
        <p:spPr>
          <a:xfrm>
            <a:off x="323524" y="1706739"/>
            <a:ext cx="3600401" cy="45755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09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F3634-25E5-32BC-EC96-81631A5AB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243CC-116F-BA95-B6C6-308A12386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Loss Mitigations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ECA32-5342-645A-181D-6675BE82F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900000"/>
            <a:ext cx="3600399" cy="5697352"/>
          </a:xfrm>
        </p:spPr>
        <p:txBody>
          <a:bodyPr>
            <a:normAutofit lnSpcReduction="10000"/>
          </a:bodyPr>
          <a:lstStyle/>
          <a:p>
            <a:r>
              <a:rPr lang="sv-SE" sz="1800"/>
              <a:t>Replace one arc dipole (8.33 T) with two shorter dipoles (11T)</a:t>
            </a:r>
          </a:p>
          <a:p>
            <a:r>
              <a:rPr lang="sv-SE" sz="1800"/>
              <a:t>Install a collimator in the gap</a:t>
            </a:r>
          </a:p>
          <a:p>
            <a:r>
              <a:rPr lang="sv-SE" sz="1800" b="1">
                <a:solidFill>
                  <a:srgbClr val="FF0000"/>
                </a:solidFill>
              </a:rPr>
              <a:t>Descoped</a:t>
            </a:r>
            <a:r>
              <a:rPr lang="sv-SE" sz="1800">
                <a:solidFill>
                  <a:srgbClr val="FF0000"/>
                </a:solidFill>
              </a:rPr>
              <a:t> from baseline </a:t>
            </a:r>
            <a:r>
              <a:rPr lang="sv-SE" sz="1800"/>
              <a:t>due to 11T dipole production difficulties</a:t>
            </a:r>
          </a:p>
          <a:p>
            <a:endParaRPr lang="sv-SE" sz="1800"/>
          </a:p>
          <a:p>
            <a:pPr marL="0" indent="0">
              <a:buNone/>
            </a:pPr>
            <a:r>
              <a:rPr lang="sv-SE" sz="1800" b="1"/>
              <a:t>Heavy Ions:</a:t>
            </a:r>
          </a:p>
          <a:p>
            <a:r>
              <a:rPr lang="sv-SE" sz="1800"/>
              <a:t>TCLD was strictly needed</a:t>
            </a:r>
          </a:p>
          <a:p>
            <a:r>
              <a:rPr lang="sv-SE" sz="1800"/>
              <a:t>Solved by crystal collimation</a:t>
            </a:r>
          </a:p>
          <a:p>
            <a:r>
              <a:rPr lang="sv-SE" sz="1800"/>
              <a:t>HL intensity used operationally in RunIII – no IR7 quench!</a:t>
            </a:r>
          </a:p>
          <a:p>
            <a:endParaRPr lang="sv-SE" sz="1800"/>
          </a:p>
          <a:p>
            <a:pPr marL="0" indent="0">
              <a:buNone/>
            </a:pPr>
            <a:r>
              <a:rPr lang="sv-SE" sz="1800" b="1"/>
              <a:t>Protons:</a:t>
            </a:r>
          </a:p>
          <a:p>
            <a:r>
              <a:rPr lang="sv-SE" sz="1800"/>
              <a:t>Quench test indicate that we might reach HL beam loss scenario without quenching</a:t>
            </a:r>
          </a:p>
          <a:p>
            <a:r>
              <a:rPr lang="sv-SE" sz="1800"/>
              <a:t>Uncertainties remain (measurement precision, scaling to 7 TeV)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A798F9-217B-98B6-9F8D-4DE083C72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2B4053DE-0A86-0B52-D20D-7D2E394D4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4095812"/>
            <a:ext cx="5220071" cy="2664442"/>
          </a:xfrm>
          <a:prstGeom prst="rect">
            <a:avLst/>
          </a:prstGeom>
        </p:spPr>
      </p:pic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8251413D-6809-85DD-2BB3-EF54C47E7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233895"/>
            <a:ext cx="5220072" cy="26644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16295D-666A-5DD7-0199-E8B3A84DFE47}"/>
              </a:ext>
            </a:extLst>
          </p:cNvPr>
          <p:cNvSpPr txBox="1"/>
          <p:nvPr/>
        </p:nvSpPr>
        <p:spPr>
          <a:xfrm>
            <a:off x="4963610" y="1337407"/>
            <a:ext cx="20056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primary collimator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2965E6-2774-721B-BEEE-3AC7BBC14A4B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4747586" y="1522073"/>
            <a:ext cx="216024" cy="963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BE52C8C-85F0-CA15-0080-C18E4F9D5E3D}"/>
              </a:ext>
            </a:extLst>
          </p:cNvPr>
          <p:cNvSpPr txBox="1"/>
          <p:nvPr/>
        </p:nvSpPr>
        <p:spPr>
          <a:xfrm>
            <a:off x="7827286" y="4859868"/>
            <a:ext cx="7873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TCLD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7EE6059-7874-495C-6423-F757A9E7286F}"/>
              </a:ext>
            </a:extLst>
          </p:cNvPr>
          <p:cNvCxnSpPr>
            <a:stCxn id="12" idx="1"/>
          </p:cNvCxnSpPr>
          <p:nvPr/>
        </p:nvCxnSpPr>
        <p:spPr>
          <a:xfrm flipH="1">
            <a:off x="7611262" y="5044534"/>
            <a:ext cx="216024" cy="1846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2B8ADAAA-E7D9-7EDE-0175-5D1F5AA8FF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0532"/>
          <a:stretch/>
        </p:blipFill>
        <p:spPr>
          <a:xfrm>
            <a:off x="4042515" y="1014654"/>
            <a:ext cx="5101484" cy="245228"/>
          </a:xfrm>
          <a:prstGeom prst="rect">
            <a:avLst/>
          </a:prstGeom>
        </p:spPr>
      </p:pic>
      <p:pic>
        <p:nvPicPr>
          <p:cNvPr id="20" name="Picture 1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C8E34C4E-3F63-2890-5E33-09545EF98E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0591"/>
          <a:stretch/>
        </p:blipFill>
        <p:spPr>
          <a:xfrm>
            <a:off x="4042515" y="3869926"/>
            <a:ext cx="5101484" cy="2437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A1A1F21-03D9-0EBD-611A-4C9377444B42}"/>
              </a:ext>
            </a:extLst>
          </p:cNvPr>
          <p:cNvCxnSpPr/>
          <p:nvPr/>
        </p:nvCxnSpPr>
        <p:spPr>
          <a:xfrm>
            <a:off x="3831634" y="4102050"/>
            <a:ext cx="5312365" cy="237626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401C9E5-5C23-0C49-8DA9-C7C135F82948}"/>
              </a:ext>
            </a:extLst>
          </p:cNvPr>
          <p:cNvCxnSpPr>
            <a:cxnSpLocks/>
          </p:cNvCxnSpPr>
          <p:nvPr/>
        </p:nvCxnSpPr>
        <p:spPr>
          <a:xfrm flipV="1">
            <a:off x="3923928" y="4102050"/>
            <a:ext cx="5220072" cy="2495302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0236F023-3F6F-4B5E-6624-F965B0AC59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26DE5B7-628E-ED1F-97CF-54793B7B60CC}"/>
              </a:ext>
            </a:extLst>
          </p:cNvPr>
          <p:cNvSpPr/>
          <p:nvPr/>
        </p:nvSpPr>
        <p:spPr>
          <a:xfrm>
            <a:off x="304475" y="2564903"/>
            <a:ext cx="3508108" cy="3717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604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B8E18-65B5-7F8E-3358-2A7CCB5C3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D7371-0C5F-E2BB-11A4-4565A8200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Loss Mitigations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126D2-87B5-8422-99F5-DB80D346E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900000"/>
            <a:ext cx="3600399" cy="5697352"/>
          </a:xfrm>
        </p:spPr>
        <p:txBody>
          <a:bodyPr>
            <a:normAutofit lnSpcReduction="10000"/>
          </a:bodyPr>
          <a:lstStyle/>
          <a:p>
            <a:r>
              <a:rPr lang="sv-SE" sz="1800"/>
              <a:t>Replace one arc dipole (8.33 T) with two shorter dipoles (11T)</a:t>
            </a:r>
          </a:p>
          <a:p>
            <a:r>
              <a:rPr lang="sv-SE" sz="1800"/>
              <a:t>Install a collimator in the gap</a:t>
            </a:r>
          </a:p>
          <a:p>
            <a:r>
              <a:rPr lang="sv-SE" sz="1800" b="1">
                <a:solidFill>
                  <a:srgbClr val="FF0000"/>
                </a:solidFill>
              </a:rPr>
              <a:t>Descoped</a:t>
            </a:r>
            <a:r>
              <a:rPr lang="sv-SE" sz="1800">
                <a:solidFill>
                  <a:srgbClr val="FF0000"/>
                </a:solidFill>
              </a:rPr>
              <a:t> from baseline </a:t>
            </a:r>
            <a:r>
              <a:rPr lang="sv-SE" sz="1800"/>
              <a:t>due to 11T dipole production difficulties</a:t>
            </a:r>
          </a:p>
          <a:p>
            <a:endParaRPr lang="sv-SE" sz="1800"/>
          </a:p>
          <a:p>
            <a:pPr marL="0" indent="0">
              <a:buNone/>
            </a:pPr>
            <a:r>
              <a:rPr lang="sv-SE" sz="1800" b="1"/>
              <a:t>Heavy Ions:</a:t>
            </a:r>
          </a:p>
          <a:p>
            <a:r>
              <a:rPr lang="sv-SE" sz="1800"/>
              <a:t>TCLD was strictly needed</a:t>
            </a:r>
          </a:p>
          <a:p>
            <a:r>
              <a:rPr lang="sv-SE" sz="1800"/>
              <a:t>Solved by crystal collimation</a:t>
            </a:r>
          </a:p>
          <a:p>
            <a:r>
              <a:rPr lang="sv-SE" sz="1800"/>
              <a:t>HL intensity used operationally in RunIII – no IR7 quench!</a:t>
            </a:r>
          </a:p>
          <a:p>
            <a:endParaRPr lang="sv-SE" sz="1800"/>
          </a:p>
          <a:p>
            <a:pPr marL="0" indent="0">
              <a:buNone/>
            </a:pPr>
            <a:r>
              <a:rPr lang="sv-SE" sz="1800" b="1"/>
              <a:t>Protons:</a:t>
            </a:r>
          </a:p>
          <a:p>
            <a:r>
              <a:rPr lang="sv-SE" sz="1800"/>
              <a:t>Quench test indicate that we might reach HL beam loss scenario without quenching</a:t>
            </a:r>
          </a:p>
          <a:p>
            <a:r>
              <a:rPr lang="sv-SE" sz="1800"/>
              <a:t>Uncertainties remain (measurement precision, scaling to 7 TeV)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CF68E9-98C7-05BB-CA8C-056BD6825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077F3F11-9286-770E-5D34-6188603F3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4095812"/>
            <a:ext cx="5220071" cy="2664442"/>
          </a:xfrm>
          <a:prstGeom prst="rect">
            <a:avLst/>
          </a:prstGeom>
        </p:spPr>
      </p:pic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B74EA905-A466-87D8-2239-AE99638C9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233895"/>
            <a:ext cx="5220072" cy="26644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E5833C-C4E7-60CF-503F-CA2CAA681EA0}"/>
              </a:ext>
            </a:extLst>
          </p:cNvPr>
          <p:cNvSpPr txBox="1"/>
          <p:nvPr/>
        </p:nvSpPr>
        <p:spPr>
          <a:xfrm>
            <a:off x="4963610" y="1337407"/>
            <a:ext cx="20056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primary collimator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6AF705-39D3-E2A2-A271-55B7F2432CAD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4747586" y="1522073"/>
            <a:ext cx="216024" cy="963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2B4A2A-0FE6-9F15-7114-BD8414EBF953}"/>
              </a:ext>
            </a:extLst>
          </p:cNvPr>
          <p:cNvSpPr txBox="1"/>
          <p:nvPr/>
        </p:nvSpPr>
        <p:spPr>
          <a:xfrm>
            <a:off x="7827286" y="4859868"/>
            <a:ext cx="7873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TCLD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4837DE4-71DB-6276-61B0-48908DB2B397}"/>
              </a:ext>
            </a:extLst>
          </p:cNvPr>
          <p:cNvCxnSpPr>
            <a:stCxn id="12" idx="1"/>
          </p:cNvCxnSpPr>
          <p:nvPr/>
        </p:nvCxnSpPr>
        <p:spPr>
          <a:xfrm flipH="1">
            <a:off x="7611262" y="5044534"/>
            <a:ext cx="216024" cy="1846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CD7F23C9-CD31-7FB9-B285-74F6F471A4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0532"/>
          <a:stretch/>
        </p:blipFill>
        <p:spPr>
          <a:xfrm>
            <a:off x="4042515" y="1014654"/>
            <a:ext cx="5101484" cy="245228"/>
          </a:xfrm>
          <a:prstGeom prst="rect">
            <a:avLst/>
          </a:prstGeom>
        </p:spPr>
      </p:pic>
      <p:pic>
        <p:nvPicPr>
          <p:cNvPr id="20" name="Picture 1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4FE50D95-03AE-8709-6873-F3A16841B6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0591"/>
          <a:stretch/>
        </p:blipFill>
        <p:spPr>
          <a:xfrm>
            <a:off x="4042515" y="3869926"/>
            <a:ext cx="5101484" cy="2437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ECBA4E9-9D8A-4DC9-7D44-06C57F1B1F02}"/>
              </a:ext>
            </a:extLst>
          </p:cNvPr>
          <p:cNvCxnSpPr/>
          <p:nvPr/>
        </p:nvCxnSpPr>
        <p:spPr>
          <a:xfrm>
            <a:off x="3831634" y="4102050"/>
            <a:ext cx="5312365" cy="237626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555426-B365-B87A-3272-33C070C66E2B}"/>
              </a:ext>
            </a:extLst>
          </p:cNvPr>
          <p:cNvCxnSpPr>
            <a:cxnSpLocks/>
          </p:cNvCxnSpPr>
          <p:nvPr/>
        </p:nvCxnSpPr>
        <p:spPr>
          <a:xfrm flipV="1">
            <a:off x="3923928" y="4102050"/>
            <a:ext cx="5220072" cy="2495302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560058A-2D82-C2D2-6A86-73DC447788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3E3BAB-0220-CF1F-3065-0A5B4967008F}"/>
              </a:ext>
            </a:extLst>
          </p:cNvPr>
          <p:cNvSpPr/>
          <p:nvPr/>
        </p:nvSpPr>
        <p:spPr>
          <a:xfrm>
            <a:off x="323524" y="4293095"/>
            <a:ext cx="3600401" cy="19891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534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36759-EF03-6F12-0113-842C0F1BB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0BE7D-D5AB-0CE6-84B5-58804D03F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Loss Mitigations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D7F7E-86E8-309A-BA2B-939FCD97B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900000"/>
            <a:ext cx="3600399" cy="5697352"/>
          </a:xfrm>
        </p:spPr>
        <p:txBody>
          <a:bodyPr>
            <a:normAutofit lnSpcReduction="10000"/>
          </a:bodyPr>
          <a:lstStyle/>
          <a:p>
            <a:r>
              <a:rPr lang="sv-SE" sz="1800"/>
              <a:t>Replace one arc dipole (8.33 T) with two shorter dipoles (11T)</a:t>
            </a:r>
          </a:p>
          <a:p>
            <a:r>
              <a:rPr lang="sv-SE" sz="1800"/>
              <a:t>Install a collimator in the gap</a:t>
            </a:r>
          </a:p>
          <a:p>
            <a:r>
              <a:rPr lang="sv-SE" sz="1800" b="1">
                <a:solidFill>
                  <a:srgbClr val="FF0000"/>
                </a:solidFill>
              </a:rPr>
              <a:t>Descoped</a:t>
            </a:r>
            <a:r>
              <a:rPr lang="sv-SE" sz="1800">
                <a:solidFill>
                  <a:srgbClr val="FF0000"/>
                </a:solidFill>
              </a:rPr>
              <a:t> from baseline </a:t>
            </a:r>
            <a:r>
              <a:rPr lang="sv-SE" sz="1800"/>
              <a:t>due to 11T dipole production difficulties</a:t>
            </a:r>
          </a:p>
          <a:p>
            <a:endParaRPr lang="sv-SE" sz="1800"/>
          </a:p>
          <a:p>
            <a:pPr marL="0" indent="0">
              <a:buNone/>
            </a:pPr>
            <a:r>
              <a:rPr lang="sv-SE" sz="1800" b="1"/>
              <a:t>Heavy Ions:</a:t>
            </a:r>
          </a:p>
          <a:p>
            <a:r>
              <a:rPr lang="sv-SE" sz="1800"/>
              <a:t>TCLD was strictly needed</a:t>
            </a:r>
          </a:p>
          <a:p>
            <a:r>
              <a:rPr lang="sv-SE" sz="1800"/>
              <a:t>Solved by crystal collimation</a:t>
            </a:r>
          </a:p>
          <a:p>
            <a:r>
              <a:rPr lang="sv-SE" sz="1800"/>
              <a:t>HL intensity used operationally in RunIII – no IR7 quench!</a:t>
            </a:r>
          </a:p>
          <a:p>
            <a:endParaRPr lang="sv-SE" sz="1800"/>
          </a:p>
          <a:p>
            <a:pPr marL="0" indent="0">
              <a:buNone/>
            </a:pPr>
            <a:r>
              <a:rPr lang="sv-SE" sz="1800" b="1"/>
              <a:t>Protons:</a:t>
            </a:r>
          </a:p>
          <a:p>
            <a:r>
              <a:rPr lang="sv-SE" sz="1800"/>
              <a:t>Quench test indicate that we might reach HL beam loss scenario without quenching</a:t>
            </a:r>
          </a:p>
          <a:p>
            <a:r>
              <a:rPr lang="sv-SE" sz="1800"/>
              <a:t>Uncertainties remain (measurement precision, scaling to 7 TeV)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186F05-135E-6168-C21A-BE24D04EF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2F6B1E81-B49A-A012-6D20-186F8F030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4095812"/>
            <a:ext cx="5220071" cy="2664442"/>
          </a:xfrm>
          <a:prstGeom prst="rect">
            <a:avLst/>
          </a:prstGeom>
        </p:spPr>
      </p:pic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0989532D-2879-3247-E2CB-E6E556036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233895"/>
            <a:ext cx="5220072" cy="26644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722C15-231C-DFA6-64E3-DF34DBEBE534}"/>
              </a:ext>
            </a:extLst>
          </p:cNvPr>
          <p:cNvSpPr txBox="1"/>
          <p:nvPr/>
        </p:nvSpPr>
        <p:spPr>
          <a:xfrm>
            <a:off x="4963610" y="1337407"/>
            <a:ext cx="20056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primary collimator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03CF304-C5CA-4DDC-2815-A447922A43E5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4747586" y="1522073"/>
            <a:ext cx="216024" cy="963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5B16761-CEBD-F2BE-0DD6-74D6EE391C29}"/>
              </a:ext>
            </a:extLst>
          </p:cNvPr>
          <p:cNvSpPr txBox="1"/>
          <p:nvPr/>
        </p:nvSpPr>
        <p:spPr>
          <a:xfrm>
            <a:off x="7827286" y="4859868"/>
            <a:ext cx="7873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TCLD</a:t>
            </a:r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A7C6420-642F-C077-299B-E8E45E92C93D}"/>
              </a:ext>
            </a:extLst>
          </p:cNvPr>
          <p:cNvCxnSpPr>
            <a:stCxn id="12" idx="1"/>
          </p:cNvCxnSpPr>
          <p:nvPr/>
        </p:nvCxnSpPr>
        <p:spPr>
          <a:xfrm flipH="1">
            <a:off x="7611262" y="5044534"/>
            <a:ext cx="216024" cy="1846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E236777E-4C1D-91D3-2A08-1810009EF7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0532"/>
          <a:stretch/>
        </p:blipFill>
        <p:spPr>
          <a:xfrm>
            <a:off x="4042515" y="1014654"/>
            <a:ext cx="5101484" cy="245228"/>
          </a:xfrm>
          <a:prstGeom prst="rect">
            <a:avLst/>
          </a:prstGeom>
        </p:spPr>
      </p:pic>
      <p:pic>
        <p:nvPicPr>
          <p:cNvPr id="20" name="Picture 1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A2502C69-687B-A6A4-C181-E47562CEA58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0591"/>
          <a:stretch/>
        </p:blipFill>
        <p:spPr>
          <a:xfrm>
            <a:off x="4042515" y="3869926"/>
            <a:ext cx="5101484" cy="2437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0AD4E83-3E7B-705D-E6F5-B905A5EFAFF0}"/>
              </a:ext>
            </a:extLst>
          </p:cNvPr>
          <p:cNvCxnSpPr/>
          <p:nvPr/>
        </p:nvCxnSpPr>
        <p:spPr>
          <a:xfrm>
            <a:off x="3831634" y="4102050"/>
            <a:ext cx="5312365" cy="237626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485DA8A-2E72-E47A-7D68-45D6077993BC}"/>
              </a:ext>
            </a:extLst>
          </p:cNvPr>
          <p:cNvCxnSpPr>
            <a:cxnSpLocks/>
          </p:cNvCxnSpPr>
          <p:nvPr/>
        </p:nvCxnSpPr>
        <p:spPr>
          <a:xfrm flipV="1">
            <a:off x="3923928" y="4102050"/>
            <a:ext cx="5220072" cy="2495302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6117B855-894C-1942-C289-56D9F5D2DE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050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59BFD-33B8-C798-2F46-B61D538BB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What else can we do?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F96E3-3A94-6871-0BB6-51D591EA3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668A73-F011-26CC-7F17-D91A5975DCE1}"/>
              </a:ext>
            </a:extLst>
          </p:cNvPr>
          <p:cNvSpPr txBox="1"/>
          <p:nvPr/>
        </p:nvSpPr>
        <p:spPr>
          <a:xfrm>
            <a:off x="1490868" y="2924944"/>
            <a:ext cx="616226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sv-SE" sz="2400" b="1"/>
              <a:t>Change the optics in IR7 to mitigate both</a:t>
            </a:r>
          </a:p>
          <a:p>
            <a:pPr algn="ctr"/>
            <a:r>
              <a:rPr lang="sv-SE" sz="2400" b="1"/>
              <a:t>impedance and collimation leakage!</a:t>
            </a:r>
            <a:endParaRPr lang="en-US" sz="24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B1D4FE-6799-0133-49A9-D6E138E8DF06}"/>
              </a:ext>
            </a:extLst>
          </p:cNvPr>
          <p:cNvSpPr txBox="1"/>
          <p:nvPr/>
        </p:nvSpPr>
        <p:spPr>
          <a:xfrm>
            <a:off x="2231740" y="429309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Focus on LHC here, but approach can be generalized to other multi-stage systems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2FFB8F-3018-152E-963D-B8F4FDF16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013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B0209-8D26-9042-75C0-6B63F7B6B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Outline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97C22-64D1-6010-4D60-D1F658157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/>
              <a:t>Introduction</a:t>
            </a:r>
          </a:p>
          <a:p>
            <a:pPr lvl="1"/>
            <a:r>
              <a:rPr lang="sv-SE"/>
              <a:t>LHC collimation, beam losses</a:t>
            </a:r>
          </a:p>
          <a:p>
            <a:pPr lvl="1"/>
            <a:r>
              <a:rPr lang="sv-SE"/>
              <a:t>HL challenges and mitigations</a:t>
            </a:r>
          </a:p>
          <a:p>
            <a:r>
              <a:rPr lang="sv-SE"/>
              <a:t>New optics for protons</a:t>
            </a:r>
          </a:p>
          <a:p>
            <a:pPr lvl="1"/>
            <a:r>
              <a:rPr lang="sv-SE"/>
              <a:t>Simulations</a:t>
            </a:r>
          </a:p>
          <a:p>
            <a:pPr lvl="1"/>
            <a:r>
              <a:rPr lang="sv-SE"/>
              <a:t>Experiments</a:t>
            </a:r>
          </a:p>
          <a:p>
            <a:r>
              <a:rPr lang="en-US"/>
              <a:t>Other optics studies</a:t>
            </a:r>
          </a:p>
          <a:p>
            <a:pPr lvl="1"/>
            <a:r>
              <a:rPr lang="en-US"/>
              <a:t>IR3 impedance</a:t>
            </a:r>
          </a:p>
          <a:p>
            <a:pPr lvl="1"/>
            <a:r>
              <a:rPr lang="en-US"/>
              <a:t>Crystal collimation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C571F-0D73-397A-A482-E521EF1C6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E88CE7-35D6-47BB-6C07-6853D0F81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00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444D9-BE37-292F-7003-389FB2B45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D958-4009-441D-82C5-6BA8D089F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Outline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20D2E-D566-C9E1-7EA0-B82BFCB09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LHC collimation, beam losses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HL challenges and mitigations</a:t>
            </a:r>
          </a:p>
          <a:p>
            <a:r>
              <a:rPr lang="sv-SE"/>
              <a:t>New optics for protons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Simulations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Experiments</a:t>
            </a:r>
          </a:p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Other optics studies</a:t>
            </a:r>
          </a:p>
          <a:p>
            <a:pPr lvl="1"/>
            <a:r>
              <a:rPr lang="en-US">
                <a:solidFill>
                  <a:schemeClr val="bg1">
                    <a:lumMod val="75000"/>
                  </a:schemeClr>
                </a:solidFill>
              </a:rPr>
              <a:t>IR3 impedance</a:t>
            </a:r>
          </a:p>
          <a:p>
            <a:pPr lvl="1"/>
            <a:r>
              <a:rPr lang="en-US">
                <a:solidFill>
                  <a:schemeClr val="bg1">
                    <a:lumMod val="75000"/>
                  </a:schemeClr>
                </a:solidFill>
              </a:rPr>
              <a:t>Crystal collimation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DA097-288C-8213-7B88-38FC2DE2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ED7BA7-3D78-0158-5C3D-C2F8B327E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45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D2E1-4BC7-F207-7494-FA3398D68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Impedance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7D62A6-2E4E-7DC5-DD47-F93A428490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1066732"/>
                <a:ext cx="7920000" cy="1989810"/>
              </a:xfrm>
            </p:spPr>
            <p:txBody>
              <a:bodyPr>
                <a:normAutofit/>
              </a:bodyPr>
              <a:lstStyle/>
              <a:p>
                <a:r>
                  <a:rPr lang="sv-SE" sz="2000" dirty="0"/>
                  <a:t>Resistive </a:t>
                </a:r>
                <a:r>
                  <a:rPr lang="sv-SE" sz="2000" dirty="0" err="1"/>
                  <a:t>wall</a:t>
                </a:r>
                <a:r>
                  <a:rPr lang="sv-SE" sz="2000" dirty="0"/>
                  <a:t> </a:t>
                </a:r>
                <a:r>
                  <a:rPr lang="sv-SE" sz="2000" dirty="0" err="1"/>
                  <a:t>impedance</a:t>
                </a:r>
                <a:r>
                  <a:rPr lang="sv-SE" sz="2000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𝑑𝑖𝑝</m:t>
                          </m:r>
                        </m:sup>
                      </m:sSubSup>
                      <m:d>
                        <m:dPr>
                          <m:ctrlPr>
                            <a:rPr lang="sv-SE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6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sv-SE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sv-SE" sz="1600" b="0" i="0" smtClean="0">
                                      <a:latin typeface="Cambria Math" panose="02040503050406030204" pitchFamily="18" charset="0"/>
                                    </a:rPr>
                                    <m:t>sgn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sv-SE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sv-SE" sz="16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</m:d>
                          <m:d>
                            <m:dPr>
                              <m:ctrlP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sSub>
                                <m:sSub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sv-SE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sv-SE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sv-SE" sz="1600" b="0" i="1" smtClean="0">
                          <a:latin typeface="Cambria Math" panose="02040503050406030204" pitchFamily="18" charset="0"/>
                        </a:rPr>
                        <m:t>⋅</m:t>
                      </m:r>
                      <m:rad>
                        <m:radPr>
                          <m:degHide m:val="on"/>
                          <m:ctrlPr>
                            <a:rPr lang="sv-SE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sv-SE" sz="1600" b="0" dirty="0"/>
              </a:p>
              <a:p>
                <a:pPr marL="0" indent="0">
                  <a:buNone/>
                </a:pPr>
                <a:endParaRPr lang="sv-SE" sz="20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sv-SE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sv-SE" sz="20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7D62A6-2E4E-7DC5-DD47-F93A428490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066732"/>
                <a:ext cx="7920000" cy="1989810"/>
              </a:xfrm>
              <a:blipFill>
                <a:blip r:embed="rId2"/>
                <a:stretch>
                  <a:fillRect l="-1923" t="-4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5E5F68-F758-E2EC-A4FA-038387A4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2598FF5-8B9A-38D2-BB40-BCD47E8330F6}"/>
              </a:ext>
            </a:extLst>
          </p:cNvPr>
          <p:cNvCxnSpPr>
            <a:cxnSpLocks/>
          </p:cNvCxnSpPr>
          <p:nvPr/>
        </p:nvCxnSpPr>
        <p:spPr>
          <a:xfrm flipH="1" flipV="1">
            <a:off x="5422289" y="1700808"/>
            <a:ext cx="216024" cy="6776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4314D85-2216-64D7-43C6-2FCD0EC59405}"/>
              </a:ext>
            </a:extLst>
          </p:cNvPr>
          <p:cNvSpPr txBox="1"/>
          <p:nvPr/>
        </p:nvSpPr>
        <p:spPr>
          <a:xfrm>
            <a:off x="5178795" y="2331099"/>
            <a:ext cx="3544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skin depth, </a:t>
            </a:r>
          </a:p>
          <a:p>
            <a:r>
              <a:rPr lang="sv-SE"/>
              <a:t>depends on material conductivity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E33F8A0-D0B6-E23E-CDBE-673ABD9991DB}"/>
              </a:ext>
            </a:extLst>
          </p:cNvPr>
          <p:cNvCxnSpPr>
            <a:cxnSpLocks/>
          </p:cNvCxnSpPr>
          <p:nvPr/>
        </p:nvCxnSpPr>
        <p:spPr>
          <a:xfrm flipV="1">
            <a:off x="3851920" y="1988840"/>
            <a:ext cx="1008112" cy="8010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E496902-B5D9-0F95-14A9-AB5CA2799ADD}"/>
              </a:ext>
            </a:extLst>
          </p:cNvPr>
          <p:cNvSpPr txBox="1"/>
          <p:nvPr/>
        </p:nvSpPr>
        <p:spPr>
          <a:xfrm>
            <a:off x="3779913" y="635635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err="1"/>
              <a:t>More</a:t>
            </a:r>
            <a:r>
              <a:rPr lang="sv-SE" sz="1200" b="1" dirty="0"/>
              <a:t> </a:t>
            </a:r>
            <a:r>
              <a:rPr lang="sv-SE" sz="1200" b="1" dirty="0" err="1"/>
              <a:t>details</a:t>
            </a:r>
            <a:r>
              <a:rPr lang="sv-SE" sz="1200" b="1" dirty="0"/>
              <a:t>: L. </a:t>
            </a:r>
            <a:r>
              <a:rPr lang="sv-SE" sz="1200" b="1" dirty="0" err="1"/>
              <a:t>Giacomel</a:t>
            </a:r>
            <a:r>
              <a:rPr lang="sv-SE" sz="1200" b="1" dirty="0"/>
              <a:t> et. al., </a:t>
            </a:r>
            <a:r>
              <a:rPr lang="en-US" sz="1200" b="1"/>
              <a:t>THBP40, HB2023</a:t>
            </a:r>
            <a:endParaRPr lang="en-US" sz="1200" b="1" dirty="0"/>
          </a:p>
          <a:p>
            <a:r>
              <a:rPr lang="en-US" sz="1200" b="1" dirty="0"/>
              <a:t>		  N. </a:t>
            </a:r>
            <a:r>
              <a:rPr lang="en-US" sz="1200" b="1" dirty="0" err="1"/>
              <a:t>Mounet</a:t>
            </a:r>
            <a:r>
              <a:rPr lang="en-US" sz="1200" b="1" dirty="0"/>
              <a:t> et. al., THA1C1</a:t>
            </a:r>
            <a:r>
              <a:rPr lang="en-US" sz="1200" b="1"/>
              <a:t>, HB2023</a:t>
            </a:r>
            <a:endParaRPr lang="en-US" sz="1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A0A586-66E6-DD75-A7D9-87E118A79681}"/>
              </a:ext>
            </a:extLst>
          </p:cNvPr>
          <p:cNvSpPr txBox="1"/>
          <p:nvPr/>
        </p:nvSpPr>
        <p:spPr>
          <a:xfrm>
            <a:off x="1796881" y="2498157"/>
            <a:ext cx="2847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/>
              <a:t>gap between jaws,</a:t>
            </a:r>
          </a:p>
          <a:p>
            <a:r>
              <a:rPr lang="sv-SE"/>
              <a:t>depends on beta function</a:t>
            </a:r>
          </a:p>
          <a:p>
            <a:r>
              <a:rPr lang="sv-SE"/>
              <a:t>(collimator settings are defined in sigma)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0A71C5-3DB0-B8D6-1CBF-EAEC6A30B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940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D2E1-4BC7-F207-7494-FA3398D68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Impedance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7D62A6-2E4E-7DC5-DD47-F93A428490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1066732"/>
                <a:ext cx="7920000" cy="1989810"/>
              </a:xfrm>
            </p:spPr>
            <p:txBody>
              <a:bodyPr>
                <a:normAutofit/>
              </a:bodyPr>
              <a:lstStyle/>
              <a:p>
                <a:r>
                  <a:rPr lang="sv-SE" sz="2000" dirty="0"/>
                  <a:t>Resistive </a:t>
                </a:r>
                <a:r>
                  <a:rPr lang="sv-SE" sz="2000" dirty="0" err="1"/>
                  <a:t>wall</a:t>
                </a:r>
                <a:r>
                  <a:rPr lang="sv-SE" sz="2000" dirty="0"/>
                  <a:t> </a:t>
                </a:r>
                <a:r>
                  <a:rPr lang="sv-SE" sz="2000" dirty="0" err="1"/>
                  <a:t>impedance</a:t>
                </a:r>
                <a:r>
                  <a:rPr lang="sv-SE" sz="2000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1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𝑑𝑖𝑝</m:t>
                          </m:r>
                        </m:sup>
                      </m:sSubSup>
                      <m:d>
                        <m:dPr>
                          <m:ctrlPr>
                            <a:rPr lang="sv-SE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16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sv-SE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sv-SE" sz="1600" b="0" i="0" smtClean="0">
                                      <a:latin typeface="Cambria Math" panose="02040503050406030204" pitchFamily="18" charset="0"/>
                                    </a:rPr>
                                    <m:t>sgn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sv-SE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sv-SE" sz="16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</m:d>
                          <m:d>
                            <m:dPr>
                              <m:ctrlP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sSub>
                                <m:sSub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sv-SE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sv-SE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sv-SE" sz="1600" b="0" i="1" smtClean="0">
                          <a:latin typeface="Cambria Math" panose="02040503050406030204" pitchFamily="18" charset="0"/>
                        </a:rPr>
                        <m:t>⋅</m:t>
                      </m:r>
                      <m:rad>
                        <m:radPr>
                          <m:degHide m:val="on"/>
                          <m:ctrlPr>
                            <a:rPr lang="sv-SE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sv-S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sv-SE" sz="16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sv-SE" sz="1600" b="0" dirty="0"/>
              </a:p>
              <a:p>
                <a:pPr marL="0" indent="0">
                  <a:buNone/>
                </a:pPr>
                <a:endParaRPr lang="sv-SE" sz="20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sv-SE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sv-SE" sz="20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7D62A6-2E4E-7DC5-DD47-F93A428490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066732"/>
                <a:ext cx="7920000" cy="1989810"/>
              </a:xfrm>
              <a:blipFill>
                <a:blip r:embed="rId2"/>
                <a:stretch>
                  <a:fillRect l="-1846" t="-3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5E5F68-F758-E2EC-A4FA-038387A4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2598FF5-8B9A-38D2-BB40-BCD47E8330F6}"/>
              </a:ext>
            </a:extLst>
          </p:cNvPr>
          <p:cNvCxnSpPr>
            <a:cxnSpLocks/>
          </p:cNvCxnSpPr>
          <p:nvPr/>
        </p:nvCxnSpPr>
        <p:spPr>
          <a:xfrm flipH="1" flipV="1">
            <a:off x="5422289" y="1700808"/>
            <a:ext cx="216024" cy="6776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4314D85-2216-64D7-43C6-2FCD0EC59405}"/>
              </a:ext>
            </a:extLst>
          </p:cNvPr>
          <p:cNvSpPr txBox="1"/>
          <p:nvPr/>
        </p:nvSpPr>
        <p:spPr>
          <a:xfrm>
            <a:off x="5178795" y="2331099"/>
            <a:ext cx="3544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skin depth, </a:t>
            </a:r>
          </a:p>
          <a:p>
            <a:r>
              <a:rPr lang="sv-SE"/>
              <a:t>depends on material conductivity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E33F8A0-D0B6-E23E-CDBE-673ABD9991DB}"/>
              </a:ext>
            </a:extLst>
          </p:cNvPr>
          <p:cNvCxnSpPr>
            <a:cxnSpLocks/>
          </p:cNvCxnSpPr>
          <p:nvPr/>
        </p:nvCxnSpPr>
        <p:spPr>
          <a:xfrm flipV="1">
            <a:off x="3851920" y="1988840"/>
            <a:ext cx="1008112" cy="8010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90D20B2-CFB4-CB4D-D413-1BFA651A03BF}"/>
              </a:ext>
            </a:extLst>
          </p:cNvPr>
          <p:cNvSpPr txBox="1"/>
          <p:nvPr/>
        </p:nvSpPr>
        <p:spPr>
          <a:xfrm>
            <a:off x="1796881" y="2498157"/>
            <a:ext cx="2847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/>
              <a:t>gap between jaws,</a:t>
            </a:r>
          </a:p>
          <a:p>
            <a:r>
              <a:rPr lang="sv-SE"/>
              <a:t>depends on beta function</a:t>
            </a:r>
          </a:p>
          <a:p>
            <a:r>
              <a:rPr lang="sv-SE"/>
              <a:t>(collimator settings are defined in sigma)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D9672B4E-A098-8617-04F4-AB4678527CC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51920" y="3576269"/>
                <a:ext cx="4536064" cy="1609646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Sup>
                        <m:sSubSup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AU" sz="2000" i="1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AU" sz="2000" i="1">
                              <a:latin typeface="Cambria Math" panose="02040503050406030204" pitchFamily="18" charset="0"/>
                            </a:rPr>
                            <m:t>𝑑𝑖𝑝</m:t>
                          </m:r>
                        </m:sup>
                      </m:sSubSup>
                      <m:d>
                        <m:d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m:rPr>
                          <m:aln/>
                        </m:rPr>
                        <a:rPr lang="sv-SE" sz="2000" i="1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v-SE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sv-SE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ad>
                                <m:radPr>
                                  <m:degHide m:val="on"/>
                                  <m:ctrlPr>
                                    <a:rPr lang="sv-SE" sz="20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sv-SE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sz="2000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rad>
                            </m:e>
                            <m:sup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sv-SE" sz="2000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sv-SE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</m:oMath>
                    <m:oMath xmlns:m="http://schemas.openxmlformats.org/officeDocument/2006/math">
                      <m:sSub>
                        <m:sSub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Sup>
                        <m:sSubSup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AU" sz="2000" i="1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AU" sz="2000" i="1">
                              <a:latin typeface="Cambria Math" panose="02040503050406030204" pitchFamily="18" charset="0"/>
                            </a:rPr>
                            <m:t>𝑑𝑖𝑝</m:t>
                          </m:r>
                        </m:sup>
                      </m:sSubSup>
                      <m:d>
                        <m:d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sv-SE" sz="2000" i="1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sv-SE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v-SE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sv-SE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ad>
                                <m:radPr>
                                  <m:degHide m:val="on"/>
                                  <m:ctrlPr>
                                    <a:rPr lang="sv-SE" sz="20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sv-SE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sz="2000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sv-SE" sz="20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rad>
                            </m:e>
                            <m:sup>
                              <m:r>
                                <a:rPr lang="sv-SE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sv-SE" sz="2000" b="0" dirty="0"/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D9672B4E-A098-8617-04F4-AB4678527C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576269"/>
                <a:ext cx="4536064" cy="16096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2952A380-ACC1-FA27-514E-315B4EC57670}"/>
              </a:ext>
            </a:extLst>
          </p:cNvPr>
          <p:cNvSpPr txBox="1"/>
          <p:nvPr/>
        </p:nvSpPr>
        <p:spPr>
          <a:xfrm>
            <a:off x="1545018" y="3861000"/>
            <a:ext cx="3580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/>
              <a:t>Effective</a:t>
            </a:r>
            <a:r>
              <a:rPr lang="sv-SE" dirty="0"/>
              <a:t> </a:t>
            </a:r>
            <a:r>
              <a:rPr lang="sv-SE" dirty="0" err="1"/>
              <a:t>impedance</a:t>
            </a:r>
            <a:r>
              <a:rPr lang="sv-SE" dirty="0"/>
              <a:t>, </a:t>
            </a:r>
            <a:br>
              <a:rPr lang="sv-SE" dirty="0"/>
            </a:br>
            <a:r>
              <a:rPr lang="sv-SE" b="1" dirty="0" err="1"/>
              <a:t>e.g</a:t>
            </a:r>
            <a:r>
              <a:rPr lang="sv-SE" b="1" dirty="0"/>
              <a:t>.</a:t>
            </a:r>
            <a:r>
              <a:rPr lang="sv-SE" dirty="0"/>
              <a:t> </a:t>
            </a:r>
            <a:r>
              <a:rPr lang="sv-SE" b="1" dirty="0" err="1"/>
              <a:t>horizontal</a:t>
            </a:r>
            <a:r>
              <a:rPr lang="sv-SE" dirty="0"/>
              <a:t> </a:t>
            </a:r>
            <a:r>
              <a:rPr lang="sv-SE" dirty="0" err="1"/>
              <a:t>collimator</a:t>
            </a:r>
            <a:r>
              <a:rPr lang="sv-SE" dirty="0"/>
              <a:t>: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0EEFF5-E732-B75B-ED36-E4AA26ED7AC4}"/>
              </a:ext>
            </a:extLst>
          </p:cNvPr>
          <p:cNvSpPr txBox="1"/>
          <p:nvPr/>
        </p:nvSpPr>
        <p:spPr>
          <a:xfrm>
            <a:off x="2450720" y="5375633"/>
            <a:ext cx="424847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b="1"/>
              <a:t>Increasing beta functions opens up collimator gaps</a:t>
            </a:r>
            <a:endParaRPr lang="en-US" sz="2000" b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496902-B5D9-0F95-14A9-AB5CA2799ADD}"/>
              </a:ext>
            </a:extLst>
          </p:cNvPr>
          <p:cNvSpPr txBox="1"/>
          <p:nvPr/>
        </p:nvSpPr>
        <p:spPr>
          <a:xfrm>
            <a:off x="3779911" y="6356350"/>
            <a:ext cx="432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err="1"/>
              <a:t>More</a:t>
            </a:r>
            <a:r>
              <a:rPr lang="sv-SE" sz="1200" b="1" dirty="0"/>
              <a:t> </a:t>
            </a:r>
            <a:r>
              <a:rPr lang="sv-SE" sz="1200" b="1" dirty="0" err="1"/>
              <a:t>details</a:t>
            </a:r>
            <a:r>
              <a:rPr lang="sv-SE" sz="1200" b="1" dirty="0"/>
              <a:t>: L. </a:t>
            </a:r>
            <a:r>
              <a:rPr lang="sv-SE" sz="1200" b="1" dirty="0" err="1"/>
              <a:t>Giacomel</a:t>
            </a:r>
            <a:r>
              <a:rPr lang="sv-SE" sz="1200" b="1" dirty="0"/>
              <a:t> et. al., </a:t>
            </a:r>
            <a:r>
              <a:rPr lang="en-US" sz="1200" b="1" dirty="0"/>
              <a:t>THBP40</a:t>
            </a:r>
            <a:r>
              <a:rPr lang="en-US" sz="1200" b="1"/>
              <a:t>, HB2023</a:t>
            </a:r>
            <a:endParaRPr lang="en-US" sz="1200" b="1" dirty="0"/>
          </a:p>
          <a:p>
            <a:r>
              <a:rPr lang="en-US" sz="1200" b="1" dirty="0"/>
              <a:t>		  N. </a:t>
            </a:r>
            <a:r>
              <a:rPr lang="en-US" sz="1200" b="1" dirty="0" err="1"/>
              <a:t>Mounet</a:t>
            </a:r>
            <a:r>
              <a:rPr lang="en-US" sz="1200" b="1" dirty="0"/>
              <a:t> et. al., THA1C1</a:t>
            </a:r>
            <a:r>
              <a:rPr lang="en-US" sz="1200" b="1"/>
              <a:t>, HB2023</a:t>
            </a:r>
            <a:endParaRPr lang="en-US" sz="12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1446EF-F37B-7075-D533-30A1470D0B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9991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DB77E49-D8AB-3AE6-2AC4-E547D8C23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142" y="2708920"/>
            <a:ext cx="7121716" cy="35750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23A02C-9553-2F83-FE1A-AA0BB002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 cuts (1/2)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58BE6D-08CF-C94B-B22C-C94C7976A4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900001"/>
                <a:ext cx="7920000" cy="1736912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sv-SE"/>
                  <a:t>Particles are scattered from both jaws of primary collimator</a:t>
                </a:r>
              </a:p>
              <a:p>
                <a:r>
                  <a:rPr lang="sv-SE"/>
                  <a:t>Betatron kick to hit secondary collimator: </a:t>
                </a:r>
              </a:p>
              <a:p>
                <a:pPr lvl="1"/>
                <a:r>
                  <a:rPr lang="sv-SE"/>
                  <a:t>(i) relative settings in units of beam size </a:t>
                </a:r>
                <a14:m>
                  <m:oMath xmlns:m="http://schemas.openxmlformats.org/officeDocument/2006/math">
                    <m:r>
                      <a:rPr lang="sv-SE" sz="26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sv-SE"/>
                  <a:t> </a:t>
                </a:r>
              </a:p>
              <a:p>
                <a:pPr lvl="1"/>
                <a:r>
                  <a:rPr lang="sv-SE"/>
                  <a:t>(ii) phase advance</a:t>
                </a:r>
              </a:p>
              <a:p>
                <a:r>
                  <a:rPr lang="sv-SE"/>
                  <a:t>Normalized kick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v-SE" b="0" i="0" smtClean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sv-SE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sv-SE" b="0" i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sv-SE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sv-SE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sv-SE" b="0" i="1" smtClean="0">
                        <a:latin typeface="Cambria Math" panose="02040503050406030204" pitchFamily="18" charset="0"/>
                      </a:rPr>
                      <m:t>]∝</m:t>
                    </m:r>
                    <m:rad>
                      <m:radPr>
                        <m:degHide m:val="on"/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sv-S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v-SE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sv-S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rad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58BE6D-08CF-C94B-B22C-C94C7976A4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00001"/>
                <a:ext cx="7920000" cy="1736912"/>
              </a:xfrm>
              <a:blipFill>
                <a:blip r:embed="rId3"/>
                <a:stretch>
                  <a:fillRect l="-2000" t="-8772" b="-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9C33A-4831-838D-554D-54EB10261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F831FF1-1AFD-014D-1F8A-9A73D93EB4AB}"/>
              </a:ext>
            </a:extLst>
          </p:cNvPr>
          <p:cNvCxnSpPr>
            <a:cxnSpLocks/>
          </p:cNvCxnSpPr>
          <p:nvPr/>
        </p:nvCxnSpPr>
        <p:spPr>
          <a:xfrm flipV="1">
            <a:off x="1011142" y="3328417"/>
            <a:ext cx="635121" cy="72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A5F0BF4-D6AE-C2A8-2570-8CBD7CFA5552}"/>
              </a:ext>
            </a:extLst>
          </p:cNvPr>
          <p:cNvSpPr txBox="1"/>
          <p:nvPr/>
        </p:nvSpPr>
        <p:spPr>
          <a:xfrm>
            <a:off x="36496" y="3105834"/>
            <a:ext cx="118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/>
              <a:t>primary collimator</a:t>
            </a:r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028BA4-5C98-1F34-B439-9B817BA5A396}"/>
              </a:ext>
            </a:extLst>
          </p:cNvPr>
          <p:cNvCxnSpPr/>
          <p:nvPr/>
        </p:nvCxnSpPr>
        <p:spPr>
          <a:xfrm flipV="1">
            <a:off x="2411760" y="3710451"/>
            <a:ext cx="1008112" cy="13681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5D638AB-E416-0AA1-9421-C6F6CC19BA26}"/>
              </a:ext>
            </a:extLst>
          </p:cNvPr>
          <p:cNvSpPr txBox="1"/>
          <p:nvPr/>
        </p:nvSpPr>
        <p:spPr>
          <a:xfrm>
            <a:off x="1763688" y="5085184"/>
            <a:ext cx="22322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/>
              <a:t>Unscattered particle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CA5438-16F2-6D09-120B-1DF30FA814DF}"/>
              </a:ext>
            </a:extLst>
          </p:cNvPr>
          <p:cNvSpPr txBox="1"/>
          <p:nvPr/>
        </p:nvSpPr>
        <p:spPr>
          <a:xfrm>
            <a:off x="5802398" y="3448854"/>
            <a:ext cx="1987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/>
              <a:t>Scattered by jaw </a:t>
            </a:r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26DD5C5-6D92-665B-7458-D6D2D382EE5B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5477854" y="3633520"/>
            <a:ext cx="324544" cy="1912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F469355-DDC6-ABA9-3A05-5306FBEEFE07}"/>
              </a:ext>
            </a:extLst>
          </p:cNvPr>
          <p:cNvCxnSpPr>
            <a:cxnSpLocks/>
          </p:cNvCxnSpPr>
          <p:nvPr/>
        </p:nvCxnSpPr>
        <p:spPr>
          <a:xfrm flipH="1">
            <a:off x="5243021" y="3785920"/>
            <a:ext cx="711777" cy="14432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7759196-E309-6844-12C1-F71ABF9B184E}"/>
              </a:ext>
            </a:extLst>
          </p:cNvPr>
          <p:cNvSpPr txBox="1"/>
          <p:nvPr/>
        </p:nvSpPr>
        <p:spPr>
          <a:xfrm>
            <a:off x="5477854" y="2156935"/>
            <a:ext cx="1379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/>
              <a:t>secondary collimator</a:t>
            </a:r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DDCBEB8-E45D-DDBA-89E9-11155738BC9D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3995936" y="2480101"/>
            <a:ext cx="1481918" cy="5607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AD281D50-5A3B-E8B8-C529-6F509E5BC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147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4ACC2B6-DD79-6918-C3CC-3F718EFD3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563" y="1935820"/>
            <a:ext cx="6692873" cy="33097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23A02C-9553-2F83-FE1A-AA0BB002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 cuts (2/2)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8BE6D-08CF-C94B-B22C-C94C7976A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1080120"/>
          </a:xfrm>
        </p:spPr>
        <p:txBody>
          <a:bodyPr>
            <a:normAutofit/>
          </a:bodyPr>
          <a:lstStyle/>
          <a:p>
            <a:r>
              <a:rPr lang="sv-SE" sz="2000" dirty="0" err="1"/>
              <a:t>Single</a:t>
            </a:r>
            <a:r>
              <a:rPr lang="sv-SE" sz="2000" dirty="0"/>
              <a:t>-pass dispersion </a:t>
            </a:r>
            <a:r>
              <a:rPr lang="sv-SE" sz="2000" dirty="0" err="1"/>
              <a:t>generated</a:t>
            </a:r>
            <a:r>
              <a:rPr lang="sv-SE" sz="2000" dirty="0"/>
              <a:t> by dog-leg </a:t>
            </a:r>
            <a:r>
              <a:rPr lang="sv-SE" sz="2000" dirty="0" err="1"/>
              <a:t>dipoles</a:t>
            </a:r>
            <a:endParaRPr lang="sv-SE" sz="2000" dirty="0"/>
          </a:p>
          <a:p>
            <a:r>
              <a:rPr lang="sv-SE" sz="2000" dirty="0" err="1"/>
              <a:t>Shifts</a:t>
            </a:r>
            <a:r>
              <a:rPr lang="sv-SE" sz="2000" dirty="0"/>
              <a:t> </a:t>
            </a:r>
            <a:r>
              <a:rPr lang="sv-SE" sz="2000" dirty="0" err="1"/>
              <a:t>collimator</a:t>
            </a:r>
            <a:r>
              <a:rPr lang="sv-SE" sz="2000" dirty="0"/>
              <a:t> </a:t>
            </a:r>
            <a:r>
              <a:rPr lang="sv-SE" sz="2000" dirty="0" err="1"/>
              <a:t>cuts</a:t>
            </a:r>
            <a:r>
              <a:rPr lang="sv-SE" sz="2000" dirty="0"/>
              <a:t> (</a:t>
            </a:r>
            <a:r>
              <a:rPr lang="sv-SE" sz="2000" dirty="0" err="1"/>
              <a:t>pos</a:t>
            </a:r>
            <a:r>
              <a:rPr lang="sv-SE" sz="2000" dirty="0"/>
              <a:t> or neg)</a:t>
            </a:r>
            <a:br>
              <a:rPr lang="sv-SE" sz="2000" dirty="0"/>
            </a:br>
            <a:r>
              <a:rPr lang="sv-SE" sz="2000" dirty="0">
                <a:sym typeface="Wingdings" panose="05000000000000000000" pitchFamily="2" charset="2"/>
              </a:rPr>
              <a:t> </a:t>
            </a:r>
            <a:r>
              <a:rPr lang="sv-SE" sz="2000" dirty="0" err="1">
                <a:sym typeface="Wingdings" panose="05000000000000000000" pitchFamily="2" charset="2"/>
              </a:rPr>
              <a:t>causes</a:t>
            </a:r>
            <a:r>
              <a:rPr lang="sv-SE" sz="2000" dirty="0">
                <a:sym typeface="Wingdings" panose="05000000000000000000" pitchFamily="2" charset="2"/>
              </a:rPr>
              <a:t> off-</a:t>
            </a:r>
            <a:r>
              <a:rPr lang="sv-SE" sz="2000" dirty="0" err="1">
                <a:sym typeface="Wingdings" panose="05000000000000000000" pitchFamily="2" charset="2"/>
              </a:rPr>
              <a:t>momentum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particle</a:t>
            </a:r>
            <a:r>
              <a:rPr lang="sv-SE" sz="2000" dirty="0">
                <a:sym typeface="Wingdings" panose="05000000000000000000" pitchFamily="2" charset="2"/>
              </a:rPr>
              <a:t> to </a:t>
            </a:r>
            <a:r>
              <a:rPr lang="sv-SE" sz="2000" dirty="0" err="1">
                <a:sym typeface="Wingdings" panose="05000000000000000000" pitchFamily="2" charset="2"/>
              </a:rPr>
              <a:t>leak</a:t>
            </a:r>
            <a:r>
              <a:rPr lang="sv-SE" sz="2000" dirty="0">
                <a:sym typeface="Wingdings" panose="05000000000000000000" pitchFamily="2" charset="2"/>
              </a:rPr>
              <a:t> or be </a:t>
            </a:r>
            <a:r>
              <a:rPr lang="sv-SE" sz="2000" dirty="0" err="1">
                <a:sym typeface="Wingdings" panose="05000000000000000000" pitchFamily="2" charset="2"/>
              </a:rPr>
              <a:t>intercepted</a:t>
            </a:r>
            <a:endParaRPr lang="sv-SE" sz="20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9C33A-4831-838D-554D-54EB10261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D4167D-12D8-2E6B-4F1D-82E9C19CB14C}"/>
              </a:ext>
            </a:extLst>
          </p:cNvPr>
          <p:cNvSpPr txBox="1"/>
          <p:nvPr/>
        </p:nvSpPr>
        <p:spPr>
          <a:xfrm>
            <a:off x="5868144" y="2311934"/>
            <a:ext cx="1994457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 b="1"/>
              <a:t>black: on-momentum</a:t>
            </a:r>
          </a:p>
          <a:p>
            <a:r>
              <a:rPr lang="sv-SE" sz="1400" b="1">
                <a:solidFill>
                  <a:srgbClr val="FF0000"/>
                </a:solidFill>
              </a:rPr>
              <a:t>red: off-momentum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AC935A0-2462-E340-84CE-491B2B766771}"/>
              </a:ext>
            </a:extLst>
          </p:cNvPr>
          <p:cNvSpPr/>
          <p:nvPr/>
        </p:nvSpPr>
        <p:spPr>
          <a:xfrm>
            <a:off x="1763688" y="1935820"/>
            <a:ext cx="648072" cy="341052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28DB9AC-FF50-4F7B-4E69-8B343696DAB0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115616" y="2106346"/>
            <a:ext cx="648072" cy="170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C7B198C-61AE-E7E2-CE0A-CFC715AC189D}"/>
              </a:ext>
            </a:extLst>
          </p:cNvPr>
          <p:cNvSpPr txBox="1"/>
          <p:nvPr/>
        </p:nvSpPr>
        <p:spPr>
          <a:xfrm>
            <a:off x="249524" y="209771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dog-leg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5CD6B0-966F-CF51-1C31-A5F47D728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11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B44C8DC-52D6-D932-A835-891B10F34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563" y="1935820"/>
            <a:ext cx="6692873" cy="33097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23A02C-9553-2F83-FE1A-AA0BB002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 cuts (2/2)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8BE6D-08CF-C94B-B22C-C94C7976A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1080120"/>
          </a:xfrm>
        </p:spPr>
        <p:txBody>
          <a:bodyPr>
            <a:normAutofit/>
          </a:bodyPr>
          <a:lstStyle/>
          <a:p>
            <a:r>
              <a:rPr lang="sv-SE" sz="2000" dirty="0" err="1"/>
              <a:t>Single</a:t>
            </a:r>
            <a:r>
              <a:rPr lang="sv-SE" sz="2000" dirty="0"/>
              <a:t>-pass dispersion </a:t>
            </a:r>
            <a:r>
              <a:rPr lang="sv-SE" sz="2000" dirty="0" err="1"/>
              <a:t>generated</a:t>
            </a:r>
            <a:r>
              <a:rPr lang="sv-SE" sz="2000" dirty="0"/>
              <a:t> by dog-leg </a:t>
            </a:r>
            <a:r>
              <a:rPr lang="sv-SE" sz="2000" dirty="0" err="1"/>
              <a:t>dipoles</a:t>
            </a:r>
            <a:endParaRPr lang="sv-SE" sz="2000" dirty="0"/>
          </a:p>
          <a:p>
            <a:r>
              <a:rPr lang="sv-SE" sz="2000" dirty="0" err="1"/>
              <a:t>Shifts</a:t>
            </a:r>
            <a:r>
              <a:rPr lang="sv-SE" sz="2000" dirty="0"/>
              <a:t> </a:t>
            </a:r>
            <a:r>
              <a:rPr lang="sv-SE" sz="2000" dirty="0" err="1"/>
              <a:t>collimator</a:t>
            </a:r>
            <a:r>
              <a:rPr lang="sv-SE" sz="2000" dirty="0"/>
              <a:t> </a:t>
            </a:r>
            <a:r>
              <a:rPr lang="sv-SE" sz="2000" dirty="0" err="1"/>
              <a:t>cuts</a:t>
            </a:r>
            <a:r>
              <a:rPr lang="sv-SE" sz="2000" dirty="0"/>
              <a:t> (</a:t>
            </a:r>
            <a:r>
              <a:rPr lang="sv-SE" sz="2000" dirty="0" err="1"/>
              <a:t>pos</a:t>
            </a:r>
            <a:r>
              <a:rPr lang="sv-SE" sz="2000" dirty="0"/>
              <a:t> or neg)</a:t>
            </a:r>
            <a:br>
              <a:rPr lang="sv-SE" sz="2000" dirty="0"/>
            </a:br>
            <a:r>
              <a:rPr lang="sv-SE" sz="2000" dirty="0">
                <a:sym typeface="Wingdings" panose="05000000000000000000" pitchFamily="2" charset="2"/>
              </a:rPr>
              <a:t> </a:t>
            </a:r>
            <a:r>
              <a:rPr lang="sv-SE" sz="2000" dirty="0" err="1">
                <a:sym typeface="Wingdings" panose="05000000000000000000" pitchFamily="2" charset="2"/>
              </a:rPr>
              <a:t>causes</a:t>
            </a:r>
            <a:r>
              <a:rPr lang="sv-SE" sz="2000" dirty="0">
                <a:sym typeface="Wingdings" panose="05000000000000000000" pitchFamily="2" charset="2"/>
              </a:rPr>
              <a:t> off-</a:t>
            </a:r>
            <a:r>
              <a:rPr lang="sv-SE" sz="2000" dirty="0" err="1">
                <a:sym typeface="Wingdings" panose="05000000000000000000" pitchFamily="2" charset="2"/>
              </a:rPr>
              <a:t>momentum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particle</a:t>
            </a:r>
            <a:r>
              <a:rPr lang="sv-SE" sz="2000" dirty="0">
                <a:sym typeface="Wingdings" panose="05000000000000000000" pitchFamily="2" charset="2"/>
              </a:rPr>
              <a:t> to </a:t>
            </a:r>
            <a:r>
              <a:rPr lang="sv-SE" sz="2000" dirty="0" err="1">
                <a:sym typeface="Wingdings" panose="05000000000000000000" pitchFamily="2" charset="2"/>
              </a:rPr>
              <a:t>leak</a:t>
            </a:r>
            <a:r>
              <a:rPr lang="sv-SE" sz="2000" dirty="0">
                <a:sym typeface="Wingdings" panose="05000000000000000000" pitchFamily="2" charset="2"/>
              </a:rPr>
              <a:t> or be </a:t>
            </a:r>
            <a:r>
              <a:rPr lang="sv-SE" sz="2000" dirty="0" err="1">
                <a:sym typeface="Wingdings" panose="05000000000000000000" pitchFamily="2" charset="2"/>
              </a:rPr>
              <a:t>intercepted</a:t>
            </a:r>
            <a:endParaRPr lang="sv-SE" sz="20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9C33A-4831-838D-554D-54EB10261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5D0C74-AC91-74C8-D99D-CEAB7B9A09C3}"/>
              </a:ext>
            </a:extLst>
          </p:cNvPr>
          <p:cNvSpPr txBox="1"/>
          <p:nvPr/>
        </p:nvSpPr>
        <p:spPr>
          <a:xfrm>
            <a:off x="1581733" y="5445224"/>
            <a:ext cx="633670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2000" b="1"/>
              <a:t>Increase beta functions at primary collimators and </a:t>
            </a:r>
            <a:br>
              <a:rPr lang="sv-SE" sz="2000" b="1"/>
            </a:br>
            <a:r>
              <a:rPr lang="sv-SE" sz="2000" b="1"/>
              <a:t>single pass dispersion at secondary collimators</a:t>
            </a:r>
            <a:endParaRPr lang="en-US" sz="2000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D4167D-12D8-2E6B-4F1D-82E9C19CB14C}"/>
              </a:ext>
            </a:extLst>
          </p:cNvPr>
          <p:cNvSpPr txBox="1"/>
          <p:nvPr/>
        </p:nvSpPr>
        <p:spPr>
          <a:xfrm>
            <a:off x="5868144" y="2311934"/>
            <a:ext cx="1994457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 b="1"/>
              <a:t>black: on-momentum</a:t>
            </a:r>
          </a:p>
          <a:p>
            <a:r>
              <a:rPr lang="sv-SE" sz="1400" b="1">
                <a:solidFill>
                  <a:srgbClr val="FF0000"/>
                </a:solidFill>
              </a:rPr>
              <a:t>red: off-momentum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DF3EB05-D568-1048-CBB4-6B2480834270}"/>
              </a:ext>
            </a:extLst>
          </p:cNvPr>
          <p:cNvSpPr/>
          <p:nvPr/>
        </p:nvSpPr>
        <p:spPr>
          <a:xfrm>
            <a:off x="1763688" y="1935820"/>
            <a:ext cx="648072" cy="341052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2FF30FD-8AAF-51F6-E60E-BDE9593706A2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1115616" y="2106346"/>
            <a:ext cx="648072" cy="170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419F0EE-4D1D-E668-3BFF-10EE47479162}"/>
              </a:ext>
            </a:extLst>
          </p:cNvPr>
          <p:cNvSpPr txBox="1"/>
          <p:nvPr/>
        </p:nvSpPr>
        <p:spPr>
          <a:xfrm>
            <a:off x="249524" y="209771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dog-leg</a:t>
            </a:r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59944F-2E9C-B40E-194E-D2FA7291B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152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Optics: specific magnet configuration to control beam parameters</a:t>
            </a:r>
          </a:p>
          <a:p>
            <a:r>
              <a:rPr lang="sv-SE"/>
              <a:t>Quadrupoles (individual and common for b1/b2) up to cells 13</a:t>
            </a:r>
          </a:p>
          <a:p>
            <a:r>
              <a:rPr lang="sv-SE"/>
              <a:t>Constraints:</a:t>
            </a:r>
          </a:p>
          <a:p>
            <a:pPr lvl="1"/>
            <a:r>
              <a:rPr lang="sv-SE"/>
              <a:t>Optics are matched to the arcs</a:t>
            </a:r>
          </a:p>
          <a:p>
            <a:pPr lvl="1"/>
            <a:r>
              <a:rPr lang="sv-SE"/>
              <a:t>Peak beta function kept reasonably small (aperture, field errors)</a:t>
            </a:r>
          </a:p>
          <a:p>
            <a:r>
              <a:rPr lang="sv-SE"/>
              <a:t>Goals:</a:t>
            </a:r>
          </a:p>
          <a:p>
            <a:pPr lvl="1"/>
            <a:r>
              <a:rPr lang="sv-SE"/>
              <a:t>(1) Large betx/bety at primary collimators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</a:p>
          <a:p>
            <a:pPr lvl="1"/>
            <a:r>
              <a:rPr lang="sv-SE"/>
              <a:t>(2) Small betx at secondary collimators and absorbers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FF0000"/>
                </a:solidFill>
              </a:rPr>
              <a:t>impedance</a:t>
            </a:r>
          </a:p>
          <a:p>
            <a:pPr lvl="1"/>
            <a:r>
              <a:rPr lang="sv-SE"/>
              <a:t>(3) Increase single-pass dispersion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strike="sngStrike"/>
              <a:t>impedance</a:t>
            </a:r>
          </a:p>
          <a:p>
            <a:pPr lvl="1"/>
            <a:r>
              <a:rPr lang="sv-SE"/>
              <a:t>(4) Small beta function in orthogonal plane of collimators – </a:t>
            </a:r>
            <a:r>
              <a:rPr lang="sv-SE" strike="sngStrike"/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D3A1DC-7688-C588-E0A2-49B3210418F5}"/>
              </a:ext>
            </a:extLst>
          </p:cNvPr>
          <p:cNvSpPr/>
          <p:nvPr/>
        </p:nvSpPr>
        <p:spPr>
          <a:xfrm>
            <a:off x="467544" y="1988840"/>
            <a:ext cx="792000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B1377A-B76B-E1FE-B662-461F4857B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342500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11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Optics: specific magnet configuration to control beam parameters</a:t>
            </a:r>
          </a:p>
          <a:p>
            <a:r>
              <a:rPr lang="sv-SE"/>
              <a:t>Quadrupoles (individual and common for b1/b2) up to cells 13</a:t>
            </a:r>
          </a:p>
          <a:p>
            <a:r>
              <a:rPr lang="sv-SE"/>
              <a:t>Constraints:</a:t>
            </a:r>
          </a:p>
          <a:p>
            <a:pPr lvl="1"/>
            <a:r>
              <a:rPr lang="sv-SE"/>
              <a:t>Optics are matched to the arcs</a:t>
            </a:r>
          </a:p>
          <a:p>
            <a:pPr lvl="1"/>
            <a:r>
              <a:rPr lang="sv-SE"/>
              <a:t>Peak beta function kept reasonably small (aperture, field errors)</a:t>
            </a:r>
          </a:p>
          <a:p>
            <a:r>
              <a:rPr lang="sv-SE"/>
              <a:t>Goals:</a:t>
            </a:r>
          </a:p>
          <a:p>
            <a:pPr lvl="1"/>
            <a:r>
              <a:rPr lang="sv-SE"/>
              <a:t>(1) Large beam size (betx/bety) at primary collimators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</a:p>
          <a:p>
            <a:pPr lvl="1"/>
            <a:r>
              <a:rPr lang="sv-SE"/>
              <a:t>(2) Small betx at secondary collimators and absorbers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FF0000"/>
                </a:solidFill>
              </a:rPr>
              <a:t>impedance</a:t>
            </a:r>
          </a:p>
          <a:p>
            <a:pPr lvl="1"/>
            <a:r>
              <a:rPr lang="sv-SE"/>
              <a:t>(3) Increase single-pass dispersion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strike="sngStrike"/>
              <a:t>impedance</a:t>
            </a:r>
          </a:p>
          <a:p>
            <a:pPr lvl="1"/>
            <a:r>
              <a:rPr lang="sv-SE"/>
              <a:t>(4) Small beta function in orthogonal plane of collimators – </a:t>
            </a:r>
            <a:r>
              <a:rPr lang="sv-SE" strike="sngStrike"/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C0C49C-F8E7-BAE3-10F4-B8EB9029D6E9}"/>
              </a:ext>
            </a:extLst>
          </p:cNvPr>
          <p:cNvSpPr txBox="1"/>
          <p:nvPr/>
        </p:nvSpPr>
        <p:spPr>
          <a:xfrm>
            <a:off x="3451500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(1)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D645C-2506-9968-5137-EC41792F5101}"/>
              </a:ext>
            </a:extLst>
          </p:cNvPr>
          <p:cNvCxnSpPr>
            <a:cxnSpLocks/>
          </p:cNvCxnSpPr>
          <p:nvPr/>
        </p:nvCxnSpPr>
        <p:spPr>
          <a:xfrm>
            <a:off x="3684897" y="4950460"/>
            <a:ext cx="129238" cy="612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95F942-9ABF-32FE-281C-C8E9D24B7082}"/>
              </a:ext>
            </a:extLst>
          </p:cNvPr>
          <p:cNvSpPr/>
          <p:nvPr/>
        </p:nvSpPr>
        <p:spPr>
          <a:xfrm>
            <a:off x="467544" y="2492896"/>
            <a:ext cx="79200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88CD9C-04FD-B705-2748-6BB980497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342500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330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Optics: specific magnet configuration to control beam parameters</a:t>
            </a:r>
          </a:p>
          <a:p>
            <a:r>
              <a:rPr lang="sv-SE"/>
              <a:t>Quadrupoles (individual and common for b1/b2) up to cells 13</a:t>
            </a:r>
          </a:p>
          <a:p>
            <a:r>
              <a:rPr lang="sv-SE"/>
              <a:t>Constraints:</a:t>
            </a:r>
          </a:p>
          <a:p>
            <a:pPr lvl="1"/>
            <a:r>
              <a:rPr lang="sv-SE"/>
              <a:t>Optics are matched to the arcs</a:t>
            </a:r>
          </a:p>
          <a:p>
            <a:pPr lvl="1"/>
            <a:r>
              <a:rPr lang="sv-SE"/>
              <a:t>Peak beta function kept reasonably small (aperture, field errors)</a:t>
            </a:r>
          </a:p>
          <a:p>
            <a:r>
              <a:rPr lang="sv-SE"/>
              <a:t>Goals:</a:t>
            </a:r>
          </a:p>
          <a:p>
            <a:pPr lvl="1"/>
            <a:r>
              <a:rPr lang="sv-SE"/>
              <a:t>(1) Large beam size (betx/bety) at primary collimators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</a:p>
          <a:p>
            <a:pPr lvl="1"/>
            <a:r>
              <a:rPr lang="sv-SE"/>
              <a:t>(2) Small betx at secondary collimators and absorbers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FF0000"/>
                </a:solidFill>
              </a:rPr>
              <a:t>impedance</a:t>
            </a:r>
          </a:p>
          <a:p>
            <a:pPr lvl="1"/>
            <a:r>
              <a:rPr lang="sv-SE"/>
              <a:t>(3) Increase single-pass dispersion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strike="sngStrike"/>
              <a:t>impedance</a:t>
            </a:r>
          </a:p>
          <a:p>
            <a:pPr lvl="1"/>
            <a:r>
              <a:rPr lang="sv-SE"/>
              <a:t>(4) Small beta function in orthogonal plane of collimators – </a:t>
            </a:r>
            <a:r>
              <a:rPr lang="sv-SE" strike="sngStrike"/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C0C49C-F8E7-BAE3-10F4-B8EB9029D6E9}"/>
              </a:ext>
            </a:extLst>
          </p:cNvPr>
          <p:cNvSpPr txBox="1"/>
          <p:nvPr/>
        </p:nvSpPr>
        <p:spPr>
          <a:xfrm>
            <a:off x="3451500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(1)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D645C-2506-9968-5137-EC41792F5101}"/>
              </a:ext>
            </a:extLst>
          </p:cNvPr>
          <p:cNvCxnSpPr>
            <a:cxnSpLocks/>
          </p:cNvCxnSpPr>
          <p:nvPr/>
        </p:nvCxnSpPr>
        <p:spPr>
          <a:xfrm>
            <a:off x="3684897" y="4950460"/>
            <a:ext cx="129238" cy="612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E9E8750-8946-E527-716D-AF348E670DF3}"/>
              </a:ext>
            </a:extLst>
          </p:cNvPr>
          <p:cNvSpPr txBox="1"/>
          <p:nvPr/>
        </p:nvSpPr>
        <p:spPr>
          <a:xfrm>
            <a:off x="5401350" y="472726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(2)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1893BE-4DCA-4611-D1AA-BBF49E334A93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5634747" y="5096598"/>
            <a:ext cx="64619" cy="4603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F721CD-9EDD-EDAC-26DB-8E0B5041E34F}"/>
              </a:ext>
            </a:extLst>
          </p:cNvPr>
          <p:cNvSpPr/>
          <p:nvPr/>
        </p:nvSpPr>
        <p:spPr>
          <a:xfrm>
            <a:off x="467544" y="2690124"/>
            <a:ext cx="7920000" cy="4508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D748D25-A8B3-1BF2-2408-E454D1B46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342500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8257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Optics: specific magnet configuration to control beam parameters</a:t>
            </a:r>
          </a:p>
          <a:p>
            <a:r>
              <a:rPr lang="sv-SE"/>
              <a:t>Quadrupoles (individual and common for b1/b2) up to cells 13</a:t>
            </a:r>
          </a:p>
          <a:p>
            <a:r>
              <a:rPr lang="sv-SE"/>
              <a:t>Constraints:</a:t>
            </a:r>
          </a:p>
          <a:p>
            <a:pPr lvl="1"/>
            <a:r>
              <a:rPr lang="sv-SE"/>
              <a:t>Optics are matched to the arcs</a:t>
            </a:r>
          </a:p>
          <a:p>
            <a:pPr lvl="1"/>
            <a:r>
              <a:rPr lang="sv-SE"/>
              <a:t>Peak beta function kept reasonably small (aperture, field errors)</a:t>
            </a:r>
          </a:p>
          <a:p>
            <a:r>
              <a:rPr lang="sv-SE"/>
              <a:t>Goals:</a:t>
            </a:r>
          </a:p>
          <a:p>
            <a:pPr lvl="1"/>
            <a:r>
              <a:rPr lang="sv-SE"/>
              <a:t>(1) Large beam size (betx/bety) at primary collimators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</a:p>
          <a:p>
            <a:pPr lvl="1"/>
            <a:r>
              <a:rPr lang="sv-SE"/>
              <a:t>(2) Small betx at secondary collimators and absorbers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FF0000"/>
                </a:solidFill>
              </a:rPr>
              <a:t>impedance</a:t>
            </a:r>
          </a:p>
          <a:p>
            <a:pPr lvl="1"/>
            <a:r>
              <a:rPr lang="sv-SE"/>
              <a:t>(3) Increase single-pass dispersion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strike="sngStrike"/>
              <a:t>impedance</a:t>
            </a:r>
          </a:p>
          <a:p>
            <a:pPr lvl="1"/>
            <a:r>
              <a:rPr lang="sv-SE"/>
              <a:t>(4) Small beta function in orthogonal plane of collimators – </a:t>
            </a:r>
            <a:r>
              <a:rPr lang="sv-SE" strike="sngStrike"/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C0C49C-F8E7-BAE3-10F4-B8EB9029D6E9}"/>
              </a:ext>
            </a:extLst>
          </p:cNvPr>
          <p:cNvSpPr txBox="1"/>
          <p:nvPr/>
        </p:nvSpPr>
        <p:spPr>
          <a:xfrm>
            <a:off x="3451500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(1)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D645C-2506-9968-5137-EC41792F5101}"/>
              </a:ext>
            </a:extLst>
          </p:cNvPr>
          <p:cNvCxnSpPr>
            <a:cxnSpLocks/>
          </p:cNvCxnSpPr>
          <p:nvPr/>
        </p:nvCxnSpPr>
        <p:spPr>
          <a:xfrm>
            <a:off x="3684897" y="4950460"/>
            <a:ext cx="129238" cy="612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E9E8750-8946-E527-716D-AF348E670DF3}"/>
              </a:ext>
            </a:extLst>
          </p:cNvPr>
          <p:cNvSpPr txBox="1"/>
          <p:nvPr/>
        </p:nvSpPr>
        <p:spPr>
          <a:xfrm>
            <a:off x="5401350" y="472726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(2)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1893BE-4DCA-4611-D1AA-BBF49E334A93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5634747" y="5096598"/>
            <a:ext cx="64619" cy="4603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F9460EE-793E-53D0-EE7C-FD8C7D8FD89A}"/>
              </a:ext>
            </a:extLst>
          </p:cNvPr>
          <p:cNvSpPr txBox="1"/>
          <p:nvPr/>
        </p:nvSpPr>
        <p:spPr>
          <a:xfrm>
            <a:off x="4821674" y="503032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(3)</a:t>
            </a:r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08B6D1-D718-B132-4DA1-5A0E3310BADD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055071" y="5399652"/>
            <a:ext cx="711292" cy="581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139EFD-AA4D-7C91-B3FA-5C03D59BA682}"/>
              </a:ext>
            </a:extLst>
          </p:cNvPr>
          <p:cNvSpPr/>
          <p:nvPr/>
        </p:nvSpPr>
        <p:spPr>
          <a:xfrm>
            <a:off x="467544" y="2936486"/>
            <a:ext cx="7920000" cy="204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550BFB-D784-BC3D-B684-D326714A6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342500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956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05847-ED2D-EB80-7E44-8F2293BE2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3A9AE-DE4F-A872-258F-C15FB6010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Outline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05CDC-53F5-81F5-8BA1-FB20F5213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/>
              <a:t>Introduction</a:t>
            </a:r>
          </a:p>
          <a:p>
            <a:pPr lvl="1"/>
            <a:r>
              <a:rPr lang="sv-SE"/>
              <a:t>LHC collimation, beam losses</a:t>
            </a:r>
          </a:p>
          <a:p>
            <a:pPr lvl="1"/>
            <a:r>
              <a:rPr lang="sv-SE"/>
              <a:t>HL challenges and mitigations</a:t>
            </a:r>
          </a:p>
          <a:p>
            <a:r>
              <a:rPr lang="sv-SE">
                <a:solidFill>
                  <a:schemeClr val="bg1">
                    <a:lumMod val="75000"/>
                  </a:schemeClr>
                </a:solidFill>
              </a:rPr>
              <a:t>New optics for protons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Simulations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Experiments</a:t>
            </a:r>
          </a:p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Other optics studies</a:t>
            </a:r>
          </a:p>
          <a:p>
            <a:pPr lvl="1"/>
            <a:r>
              <a:rPr lang="en-US">
                <a:solidFill>
                  <a:schemeClr val="bg1">
                    <a:lumMod val="75000"/>
                  </a:schemeClr>
                </a:solidFill>
              </a:rPr>
              <a:t>IR3 impedance</a:t>
            </a:r>
          </a:p>
          <a:p>
            <a:pPr lvl="1"/>
            <a:r>
              <a:rPr lang="en-US">
                <a:solidFill>
                  <a:schemeClr val="bg1">
                    <a:lumMod val="75000"/>
                  </a:schemeClr>
                </a:solidFill>
              </a:rPr>
              <a:t>Crystal collimation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0D5A0-5548-223C-985F-7320323BD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A03E56-C562-AE32-595E-4CA9A488E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891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Optics: specific magnet configuration to control beam parameters</a:t>
            </a:r>
          </a:p>
          <a:p>
            <a:r>
              <a:rPr lang="sv-SE"/>
              <a:t>Quadrupoles (individual and common for b1/b2) up to cells 13</a:t>
            </a:r>
          </a:p>
          <a:p>
            <a:r>
              <a:rPr lang="sv-SE"/>
              <a:t>Constraints:</a:t>
            </a:r>
          </a:p>
          <a:p>
            <a:pPr lvl="1"/>
            <a:r>
              <a:rPr lang="sv-SE"/>
              <a:t>Optics are matched to the arcs</a:t>
            </a:r>
          </a:p>
          <a:p>
            <a:pPr lvl="1"/>
            <a:r>
              <a:rPr lang="sv-SE"/>
              <a:t>Peak beta function kept reasonably small (aperture, field errors)</a:t>
            </a:r>
          </a:p>
          <a:p>
            <a:r>
              <a:rPr lang="sv-SE"/>
              <a:t>Goals:</a:t>
            </a:r>
          </a:p>
          <a:p>
            <a:pPr lvl="1"/>
            <a:r>
              <a:rPr lang="sv-SE"/>
              <a:t>(1) Large beam size (betx/bety) at primary collimators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, </a:t>
            </a:r>
            <a:r>
              <a:rPr lang="sv-SE" b="1">
                <a:solidFill>
                  <a:srgbClr val="00B050"/>
                </a:solidFill>
              </a:rPr>
              <a:t>impedance</a:t>
            </a:r>
          </a:p>
          <a:p>
            <a:pPr lvl="1"/>
            <a:r>
              <a:rPr lang="sv-SE"/>
              <a:t>(2) Small betx at secondary collimators and absorbers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, </a:t>
            </a:r>
            <a:r>
              <a:rPr lang="sv-SE" b="1">
                <a:solidFill>
                  <a:srgbClr val="FF0000"/>
                </a:solidFill>
              </a:rPr>
              <a:t>impedance</a:t>
            </a:r>
          </a:p>
          <a:p>
            <a:pPr lvl="1"/>
            <a:r>
              <a:rPr lang="sv-SE"/>
              <a:t>(3) Increase single-pass dispersion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, </a:t>
            </a:r>
            <a:r>
              <a:rPr lang="sv-SE" strike="sngStrike"/>
              <a:t>impedance</a:t>
            </a:r>
          </a:p>
          <a:p>
            <a:pPr lvl="1"/>
            <a:r>
              <a:rPr lang="sv-SE"/>
              <a:t>(4) Small beta function in orthogonal plane of collimators – </a:t>
            </a:r>
            <a:r>
              <a:rPr lang="sv-SE" strike="sngStrike"/>
              <a:t>cleaning</a:t>
            </a:r>
            <a:r>
              <a:rPr lang="sv-SE"/>
              <a:t>, </a:t>
            </a:r>
            <a:r>
              <a:rPr lang="sv-SE" b="1">
                <a:solidFill>
                  <a:srgbClr val="00B050"/>
                </a:solidFill>
              </a:rPr>
              <a:t>impedance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C0C49C-F8E7-BAE3-10F4-B8EB9029D6E9}"/>
              </a:ext>
            </a:extLst>
          </p:cNvPr>
          <p:cNvSpPr txBox="1"/>
          <p:nvPr/>
        </p:nvSpPr>
        <p:spPr>
          <a:xfrm>
            <a:off x="3451500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(1)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D645C-2506-9968-5137-EC41792F5101}"/>
              </a:ext>
            </a:extLst>
          </p:cNvPr>
          <p:cNvCxnSpPr>
            <a:cxnSpLocks/>
          </p:cNvCxnSpPr>
          <p:nvPr/>
        </p:nvCxnSpPr>
        <p:spPr>
          <a:xfrm>
            <a:off x="3684897" y="4950460"/>
            <a:ext cx="129238" cy="612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E9E8750-8946-E527-716D-AF348E670DF3}"/>
              </a:ext>
            </a:extLst>
          </p:cNvPr>
          <p:cNvSpPr txBox="1"/>
          <p:nvPr/>
        </p:nvSpPr>
        <p:spPr>
          <a:xfrm>
            <a:off x="5401350" y="472726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(2)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1893BE-4DCA-4611-D1AA-BBF49E334A93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5634747" y="5096598"/>
            <a:ext cx="64619" cy="4603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F9460EE-793E-53D0-EE7C-FD8C7D8FD89A}"/>
              </a:ext>
            </a:extLst>
          </p:cNvPr>
          <p:cNvSpPr txBox="1"/>
          <p:nvPr/>
        </p:nvSpPr>
        <p:spPr>
          <a:xfrm>
            <a:off x="4821674" y="503032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(3)</a:t>
            </a:r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08B6D1-D718-B132-4DA1-5A0E3310BADD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055071" y="5399652"/>
            <a:ext cx="711292" cy="581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EC7303B-C14E-C7EB-CC10-C63ECD58BB30}"/>
              </a:ext>
            </a:extLst>
          </p:cNvPr>
          <p:cNvSpPr txBox="1"/>
          <p:nvPr/>
        </p:nvSpPr>
        <p:spPr>
          <a:xfrm>
            <a:off x="6337454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(4)</a:t>
            </a:r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130FC7-C390-1756-E404-E6164A022449}"/>
              </a:ext>
            </a:extLst>
          </p:cNvPr>
          <p:cNvCxnSpPr>
            <a:cxnSpLocks/>
          </p:cNvCxnSpPr>
          <p:nvPr/>
        </p:nvCxnSpPr>
        <p:spPr>
          <a:xfrm flipH="1">
            <a:off x="6458116" y="4944372"/>
            <a:ext cx="106261" cy="720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265020-8D45-EF26-5E72-7185E4A12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342500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277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1EBEC-EF0B-0542-512A-24EC84FE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Distribution of leaked particles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12457-8751-9939-1B70-4A6128E35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2852936"/>
            <a:ext cx="8352488" cy="3273227"/>
          </a:xfrm>
        </p:spPr>
        <p:txBody>
          <a:bodyPr>
            <a:normAutofit/>
          </a:bodyPr>
          <a:lstStyle/>
          <a:p>
            <a:r>
              <a:rPr lang="sv-SE" sz="1800"/>
              <a:t>Particles with up to 15 % energy lost, must consider non-linear dispersion and chromaticity to optimize optics</a:t>
            </a:r>
            <a:endParaRPr lang="en-US" sz="18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88FA0E-7F0A-4A01-101E-90647E768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B91BAC-B2CD-B2F4-298D-F210C7753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62" y="1403763"/>
            <a:ext cx="8884737" cy="14130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6346D0-5B42-72F7-67D1-91F0BC4F4158}"/>
              </a:ext>
            </a:extLst>
          </p:cNvPr>
          <p:cNvSpPr txBox="1"/>
          <p:nvPr/>
        </p:nvSpPr>
        <p:spPr>
          <a:xfrm>
            <a:off x="718462" y="1078159"/>
            <a:ext cx="8166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/>
              <a:t>Particles lost in DS following interaction with TCP, without impacting any other collimator</a:t>
            </a:r>
            <a:endParaRPr lang="en-US" sz="1600"/>
          </a:p>
        </p:txBody>
      </p:sp>
      <p:pic>
        <p:nvPicPr>
          <p:cNvPr id="10" name="Picture 9" descr="A graph with a green line&#10;&#10;Description automatically generated">
            <a:extLst>
              <a:ext uri="{FF2B5EF4-FFF2-40B4-BE49-F238E27FC236}">
                <a16:creationId xmlns:a16="http://schemas.microsoft.com/office/drawing/2014/main" id="{C462EEB7-6187-76ED-8B31-A394D2265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3496361"/>
            <a:ext cx="5437036" cy="29411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18CC7E-9C29-93B5-3422-641651F08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483BD8-B090-7CA2-737C-8B5E4E580859}"/>
              </a:ext>
            </a:extLst>
          </p:cNvPr>
          <p:cNvCxnSpPr>
            <a:cxnSpLocks/>
          </p:cNvCxnSpPr>
          <p:nvPr/>
        </p:nvCxnSpPr>
        <p:spPr>
          <a:xfrm flipH="1" flipV="1">
            <a:off x="2652060" y="4797152"/>
            <a:ext cx="4752528" cy="1048572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77386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8F7F5-DC48-894B-5341-D2434E815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Aperture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C2C15-C15C-347A-BD0B-91E70AF1D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2000"/>
              <a:t>Not enough aperture at injection to accomodate for the larger beta functions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0CCA9-D6FF-1B17-267A-70210B707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5" name="Immagine 9" descr="Immagine che contiene testo, schermata, Diagramma, Carattere&#10;&#10;Il contenuto generato dall'IA potrebbe non essere corretto.">
            <a:extLst>
              <a:ext uri="{FF2B5EF4-FFF2-40B4-BE49-F238E27FC236}">
                <a16:creationId xmlns:a16="http://schemas.microsoft.com/office/drawing/2014/main" id="{499C8D84-C1F9-06C7-6431-5C893AE31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146" y="1196752"/>
            <a:ext cx="4819707" cy="4320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26875C-BDFC-AB1F-A04C-FA415D15E0A2}"/>
              </a:ext>
            </a:extLst>
          </p:cNvPr>
          <p:cNvSpPr txBox="1"/>
          <p:nvPr/>
        </p:nvSpPr>
        <p:spPr>
          <a:xfrm>
            <a:off x="2107221" y="5589240"/>
            <a:ext cx="492955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Need combined ramp and desqueeze of IR7 –</a:t>
            </a:r>
            <a:br>
              <a:rPr lang="sv-SE"/>
            </a:br>
            <a:r>
              <a:rPr lang="sv-SE"/>
              <a:t>never before done in collimation insertions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D4F2CA-ED3D-6885-4755-942113609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75AB21-E2EC-9924-ACD0-FCC8BDD38AC8}"/>
              </a:ext>
            </a:extLst>
          </p:cNvPr>
          <p:cNvSpPr txBox="1"/>
          <p:nvPr/>
        </p:nvSpPr>
        <p:spPr>
          <a:xfrm>
            <a:off x="5527609" y="482851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L. Bertolozzi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2584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61F1E8-FB8D-C546-9BCF-76FE47BAE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26DFC-0590-7743-F578-54DDABC66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Outline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B3F87-895E-B317-30A3-BEB82CBE9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LHC collimation, beam losses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HL challenges and mitigations</a:t>
            </a:r>
          </a:p>
          <a:p>
            <a:r>
              <a:rPr lang="sv-SE"/>
              <a:t>New optics for protons</a:t>
            </a:r>
          </a:p>
          <a:p>
            <a:pPr lvl="1"/>
            <a:r>
              <a:rPr lang="sv-SE"/>
              <a:t>Simulations</a:t>
            </a:r>
            <a:endParaRPr lang="sv-SE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sv-SE"/>
              <a:t>Experiments</a:t>
            </a:r>
          </a:p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Other optics studies</a:t>
            </a:r>
          </a:p>
          <a:p>
            <a:pPr lvl="1"/>
            <a:r>
              <a:rPr lang="en-US">
                <a:solidFill>
                  <a:schemeClr val="bg1">
                    <a:lumMod val="75000"/>
                  </a:schemeClr>
                </a:solidFill>
              </a:rPr>
              <a:t>IR3 impedance</a:t>
            </a:r>
          </a:p>
          <a:p>
            <a:pPr lvl="1"/>
            <a:r>
              <a:rPr lang="en-US">
                <a:solidFill>
                  <a:schemeClr val="bg1">
                    <a:lumMod val="75000"/>
                  </a:schemeClr>
                </a:solidFill>
              </a:rPr>
              <a:t>Crystal collimation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DBEF2-5E4B-A271-B18C-10E195A9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B57E7B-1D52-7284-E378-58248B36B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2243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F16B7-1C2B-592D-4DD8-D6DD16237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HL-LHC </a:t>
            </a:r>
            <a:r>
              <a:rPr lang="sv-SE" dirty="0" err="1"/>
              <a:t>cleaning</a:t>
            </a:r>
            <a:r>
              <a:rPr lang="sv-SE" dirty="0"/>
              <a:t> – </a:t>
            </a:r>
            <a:r>
              <a:rPr lang="sv-SE" dirty="0" err="1"/>
              <a:t>simulated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30B76-11FF-342A-FADE-04FCFBFD4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00000"/>
            <a:ext cx="7920000" cy="4906963"/>
          </a:xfrm>
        </p:spPr>
        <p:txBody>
          <a:bodyPr>
            <a:normAutofit/>
          </a:bodyPr>
          <a:lstStyle/>
          <a:p>
            <a:r>
              <a:rPr lang="sv-SE" sz="2400"/>
              <a:t>Two optics version have been tested</a:t>
            </a:r>
          </a:p>
          <a:p>
            <a:r>
              <a:rPr lang="sv-SE" sz="2400"/>
              <a:t>Average losses in first cluster </a:t>
            </a:r>
          </a:p>
          <a:p>
            <a:pPr lvl="1"/>
            <a:r>
              <a:rPr lang="sv-SE" sz="2000"/>
              <a:t>Similar to nominal optics with TCLD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8B6FF-0BA7-C67A-4760-2CB722942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Picture 5" descr="A graph with lines and points&#10;&#10;Description automatically generated">
            <a:extLst>
              <a:ext uri="{FF2B5EF4-FFF2-40B4-BE49-F238E27FC236}">
                <a16:creationId xmlns:a16="http://schemas.microsoft.com/office/drawing/2014/main" id="{DE3AEBA7-42D7-C754-10A7-FE152285A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362" y="2132856"/>
            <a:ext cx="5397275" cy="43411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BDAE36-CD7A-E54A-E78D-4A96ADC788B2}"/>
              </a:ext>
            </a:extLst>
          </p:cNvPr>
          <p:cNvSpPr txBox="1"/>
          <p:nvPr/>
        </p:nvSpPr>
        <p:spPr>
          <a:xfrm rot="-2700000">
            <a:off x="3230497" y="5632755"/>
            <a:ext cx="1130438" cy="4001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2000">
                <a:latin typeface="Times New Roman" panose="02020603050405020304" pitchFamily="18" charset="0"/>
                <a:cs typeface="Times New Roman" panose="02020603050405020304" pitchFamily="18" charset="0"/>
              </a:rPr>
              <a:t>version 1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1FABEF-2058-DBDB-BCBE-475259DD22AF}"/>
              </a:ext>
            </a:extLst>
          </p:cNvPr>
          <p:cNvSpPr txBox="1"/>
          <p:nvPr/>
        </p:nvSpPr>
        <p:spPr>
          <a:xfrm>
            <a:off x="6784982" y="3565766"/>
            <a:ext cx="203123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old baseline with HW upgrade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E64BB3-E3ED-578E-17F0-50EB27FF5D4A}"/>
              </a:ext>
            </a:extLst>
          </p:cNvPr>
          <p:cNvCxnSpPr>
            <a:stCxn id="8" idx="2"/>
          </p:cNvCxnSpPr>
          <p:nvPr/>
        </p:nvCxnSpPr>
        <p:spPr>
          <a:xfrm flipH="1">
            <a:off x="7092280" y="4212097"/>
            <a:ext cx="708321" cy="8010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5B2F737-F3AF-48C0-DB2A-FF14D7446C44}"/>
              </a:ext>
            </a:extLst>
          </p:cNvPr>
          <p:cNvSpPr txBox="1"/>
          <p:nvPr/>
        </p:nvSpPr>
        <p:spPr>
          <a:xfrm rot="-2700000">
            <a:off x="1912251" y="5595577"/>
            <a:ext cx="1023037" cy="4001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2000">
                <a:latin typeface="Times New Roman" panose="02020603050405020304" pitchFamily="18" charset="0"/>
                <a:cs typeface="Times New Roman" panose="02020603050405020304" pitchFamily="18" charset="0"/>
              </a:rPr>
              <a:t>nominal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4AC517-EA1E-C193-4C0D-3BE3CFBF4645}"/>
              </a:ext>
            </a:extLst>
          </p:cNvPr>
          <p:cNvSpPr txBox="1"/>
          <p:nvPr/>
        </p:nvSpPr>
        <p:spPr>
          <a:xfrm rot="-2700000">
            <a:off x="5891097" y="5753113"/>
            <a:ext cx="1455848" cy="4001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2000">
                <a:latin typeface="Times New Roman" panose="02020603050405020304" pitchFamily="18" charset="0"/>
                <a:cs typeface="Times New Roman" panose="02020603050405020304" pitchFamily="18" charset="0"/>
              </a:rPr>
              <a:t>nom+TCLD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AE5E9D-93E0-DDE5-90E6-E5DBF087A678}"/>
              </a:ext>
            </a:extLst>
          </p:cNvPr>
          <p:cNvSpPr txBox="1"/>
          <p:nvPr/>
        </p:nvSpPr>
        <p:spPr>
          <a:xfrm rot="-2700000">
            <a:off x="4732895" y="5632754"/>
            <a:ext cx="1130438" cy="4001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2000">
                <a:latin typeface="Times New Roman" panose="02020603050405020304" pitchFamily="18" charset="0"/>
                <a:cs typeface="Times New Roman" panose="02020603050405020304" pitchFamily="18" charset="0"/>
              </a:rPr>
              <a:t>version 2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BEF8DE4-9F9E-CCFF-45CF-6B73F19A2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597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06675-701A-588C-CDD6-A3668E5B4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Experimental campaign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3B57D-3151-48F5-1C76-94E9716C6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24744"/>
            <a:ext cx="8136464" cy="5001423"/>
          </a:xfrm>
        </p:spPr>
        <p:txBody>
          <a:bodyPr>
            <a:normAutofit/>
          </a:bodyPr>
          <a:lstStyle/>
          <a:p>
            <a:r>
              <a:rPr lang="sv-SE" sz="2400"/>
              <a:t>Several MDs launched:</a:t>
            </a:r>
          </a:p>
          <a:p>
            <a:pPr lvl="1"/>
            <a:r>
              <a:rPr lang="sv-SE" sz="2000"/>
              <a:t>MD7203 – cleaning performance and impedance at FT</a:t>
            </a:r>
          </a:p>
          <a:p>
            <a:pPr lvl="1"/>
            <a:r>
              <a:rPr lang="sv-SE" sz="2000"/>
              <a:t>MD11243 / MD12723 – first ramp and desqueeze of </a:t>
            </a:r>
            <a:br>
              <a:rPr lang="sv-SE" sz="2000"/>
            </a:br>
            <a:r>
              <a:rPr lang="sv-SE" sz="2000"/>
              <a:t>IR3 and IR7 (part of full HL optics cycle test)</a:t>
            </a:r>
          </a:p>
          <a:p>
            <a:pPr lvl="1"/>
            <a:r>
              <a:rPr lang="sv-SE" sz="2000"/>
              <a:t>MD11843 – test of different collimator settings for HL</a:t>
            </a:r>
          </a:p>
          <a:p>
            <a:pPr lvl="1"/>
            <a:r>
              <a:rPr lang="sv-SE" sz="2000"/>
              <a:t>MD15146 – ramp and desqueeze with high intensity beams</a:t>
            </a:r>
          </a:p>
          <a:p>
            <a:pPr marL="457200" lvl="1" indent="0">
              <a:buNone/>
            </a:pPr>
            <a:endParaRPr lang="sv-SE" sz="2000"/>
          </a:p>
          <a:p>
            <a:r>
              <a:rPr lang="sv-SE" sz="2400"/>
              <a:t>Critical parts to test:</a:t>
            </a:r>
          </a:p>
          <a:p>
            <a:pPr lvl="1"/>
            <a:r>
              <a:rPr lang="sv-SE" sz="2000"/>
              <a:t>Cleaning performance</a:t>
            </a:r>
          </a:p>
          <a:p>
            <a:pPr lvl="1"/>
            <a:r>
              <a:rPr lang="sv-SE" sz="2000"/>
              <a:t>Impedance</a:t>
            </a:r>
          </a:p>
          <a:p>
            <a:pPr lvl="1"/>
            <a:r>
              <a:rPr lang="sv-SE" sz="2000"/>
              <a:t>Experimental background</a:t>
            </a:r>
          </a:p>
          <a:p>
            <a:pPr lvl="1"/>
            <a:r>
              <a:rPr lang="sv-SE" sz="2000"/>
              <a:t>Operational feasibility of combined ramp and desqueeze of IR7 </a:t>
            </a:r>
            <a:br>
              <a:rPr lang="sv-SE" sz="2000"/>
            </a:br>
            <a:r>
              <a:rPr lang="sv-SE" sz="2000"/>
              <a:t>(loss spikes? cleaning performance during transition?)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E211D1-FD09-0B7C-4380-A02FB4731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4FA196-2D0B-E8FC-5B33-BE9226CF2240}"/>
              </a:ext>
            </a:extLst>
          </p:cNvPr>
          <p:cNvSpPr txBox="1"/>
          <p:nvPr/>
        </p:nvSpPr>
        <p:spPr>
          <a:xfrm>
            <a:off x="7373620" y="1484784"/>
            <a:ext cx="13131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b="1">
                <a:solidFill>
                  <a:srgbClr val="00B050"/>
                </a:solidFill>
              </a:rPr>
              <a:t>done 2024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5EF253-EB5A-0E32-5D5D-14ADB5CD26EA}"/>
              </a:ext>
            </a:extLst>
          </p:cNvPr>
          <p:cNvSpPr txBox="1"/>
          <p:nvPr/>
        </p:nvSpPr>
        <p:spPr>
          <a:xfrm>
            <a:off x="7092280" y="2069568"/>
            <a:ext cx="13131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b="1">
                <a:solidFill>
                  <a:srgbClr val="00B050"/>
                </a:solidFill>
              </a:rPr>
              <a:t>done 2024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585977-7F46-ED33-8083-6BD7E9BFD6E0}"/>
              </a:ext>
            </a:extLst>
          </p:cNvPr>
          <p:cNvSpPr txBox="1"/>
          <p:nvPr/>
        </p:nvSpPr>
        <p:spPr>
          <a:xfrm>
            <a:off x="4458410" y="3251038"/>
            <a:ext cx="349326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b="1">
                <a:solidFill>
                  <a:srgbClr val="00B050"/>
                </a:solidFill>
              </a:rPr>
              <a:t>low intensity test done in MD1</a:t>
            </a:r>
            <a:br>
              <a:rPr lang="sv-SE" b="1">
                <a:solidFill>
                  <a:srgbClr val="00B050"/>
                </a:solidFill>
              </a:rPr>
            </a:br>
            <a:r>
              <a:rPr lang="sv-SE" b="1">
                <a:solidFill>
                  <a:schemeClr val="tx1">
                    <a:lumMod val="65000"/>
                    <a:lumOff val="35000"/>
                  </a:schemeClr>
                </a:solidFill>
              </a:rPr>
              <a:t>high intensity test in MD2</a:t>
            </a:r>
            <a:endParaRPr lang="en-US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4D3D75-4AC3-7935-5C83-597DC3685215}"/>
              </a:ext>
            </a:extLst>
          </p:cNvPr>
          <p:cNvSpPr txBox="1"/>
          <p:nvPr/>
        </p:nvSpPr>
        <p:spPr>
          <a:xfrm>
            <a:off x="7092280" y="2591300"/>
            <a:ext cx="13131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b="1">
                <a:solidFill>
                  <a:srgbClr val="00B050"/>
                </a:solidFill>
              </a:rPr>
              <a:t>done 2024</a:t>
            </a:r>
            <a:endParaRPr lang="en-US" b="1">
              <a:solidFill>
                <a:srgbClr val="00B05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6FACF6-B18F-31E9-AE06-40D6E58D9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7840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19CB0-A940-2CC9-A106-2E91E8841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F78F614D-1BDB-E14D-4246-B9B4430BE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440" y="836421"/>
            <a:ext cx="5532093" cy="2858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594433-2991-812B-4C7B-7CB1DE6E3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Measured Loss maps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CE3C3-6CC8-3468-3704-284622F70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00000"/>
            <a:ext cx="3024336" cy="5226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Betatron:</a:t>
            </a:r>
          </a:p>
          <a:p>
            <a:r>
              <a:rPr lang="sv-SE" sz="1800" dirty="0" err="1"/>
              <a:t>Bunch</a:t>
            </a:r>
            <a:r>
              <a:rPr lang="sv-SE" sz="1800" dirty="0"/>
              <a:t> is </a:t>
            </a:r>
            <a:r>
              <a:rPr lang="sv-SE" sz="1800" dirty="0" err="1"/>
              <a:t>excited</a:t>
            </a:r>
            <a:r>
              <a:rPr lang="sv-SE" sz="1800" dirty="0"/>
              <a:t> by </a:t>
            </a:r>
            <a:r>
              <a:rPr lang="sv-SE" sz="1800" dirty="0" err="1"/>
              <a:t>transverse</a:t>
            </a:r>
            <a:r>
              <a:rPr lang="sv-SE" sz="1800" dirty="0"/>
              <a:t> </a:t>
            </a:r>
            <a:r>
              <a:rPr lang="sv-SE" sz="1800" dirty="0" err="1"/>
              <a:t>kicker</a:t>
            </a:r>
            <a:r>
              <a:rPr lang="sv-SE" sz="1800" dirty="0"/>
              <a:t> to </a:t>
            </a:r>
            <a:r>
              <a:rPr lang="sv-SE" sz="1800" dirty="0" err="1"/>
              <a:t>provoke</a:t>
            </a:r>
            <a:r>
              <a:rPr lang="sv-SE" sz="1800" dirty="0"/>
              <a:t> </a:t>
            </a:r>
            <a:r>
              <a:rPr lang="sv-SE" sz="1800" dirty="0" err="1"/>
              <a:t>beam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endParaRPr lang="sv-SE" sz="1800" dirty="0"/>
          </a:p>
          <a:p>
            <a:r>
              <a:rPr lang="sv-SE" sz="1800" dirty="0" err="1"/>
              <a:t>Evaluate</a:t>
            </a:r>
            <a:r>
              <a:rPr lang="sv-SE" sz="1800" dirty="0"/>
              <a:t> </a:t>
            </a:r>
            <a:r>
              <a:rPr lang="sv-SE" sz="1800" dirty="0" err="1"/>
              <a:t>cleaning</a:t>
            </a:r>
            <a:r>
              <a:rPr lang="sv-SE" sz="1800" dirty="0"/>
              <a:t> </a:t>
            </a:r>
            <a:r>
              <a:rPr lang="sv-SE" sz="1800" dirty="0" err="1"/>
              <a:t>performance</a:t>
            </a:r>
            <a:endParaRPr lang="sv-SE" sz="1800" dirty="0"/>
          </a:p>
          <a:p>
            <a:endParaRPr lang="sv-SE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CBB19E-0745-A0A4-53BC-D3782DFC9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8EF242-F381-4402-CCDA-D1CE119BB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079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09347-47FD-56DA-EC9B-D6FD0C423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57EC6CD-0053-B86E-6055-10B651BE1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553" y="3694823"/>
            <a:ext cx="5532095" cy="2858403"/>
          </a:xfrm>
          <a:prstGeom prst="rect">
            <a:avLst/>
          </a:prstGeom>
        </p:spPr>
      </p:pic>
      <p:pic>
        <p:nvPicPr>
          <p:cNvPr id="7" name="Picture 6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3DE50009-16E1-5CE3-D262-9A8F0F833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440" y="836421"/>
            <a:ext cx="5532093" cy="2858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F756E0-62B8-53CE-06CD-E4C620A1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Measured Loss maps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8E88A-0852-DD5B-FC9A-1541106B6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00000"/>
            <a:ext cx="3024336" cy="5226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Betatron:</a:t>
            </a:r>
          </a:p>
          <a:p>
            <a:r>
              <a:rPr lang="sv-SE" sz="1800" dirty="0" err="1"/>
              <a:t>Bunch</a:t>
            </a:r>
            <a:r>
              <a:rPr lang="sv-SE" sz="1800" dirty="0"/>
              <a:t> is </a:t>
            </a:r>
            <a:r>
              <a:rPr lang="sv-SE" sz="1800" dirty="0" err="1"/>
              <a:t>excited</a:t>
            </a:r>
            <a:r>
              <a:rPr lang="sv-SE" sz="1800" dirty="0"/>
              <a:t> by </a:t>
            </a:r>
            <a:r>
              <a:rPr lang="sv-SE" sz="1800" dirty="0" err="1"/>
              <a:t>transverse</a:t>
            </a:r>
            <a:r>
              <a:rPr lang="sv-SE" sz="1800" dirty="0"/>
              <a:t> </a:t>
            </a:r>
            <a:r>
              <a:rPr lang="sv-SE" sz="1800" dirty="0" err="1"/>
              <a:t>kicker</a:t>
            </a:r>
            <a:r>
              <a:rPr lang="sv-SE" sz="1800" dirty="0"/>
              <a:t> to </a:t>
            </a:r>
            <a:r>
              <a:rPr lang="sv-SE" sz="1800" dirty="0" err="1"/>
              <a:t>provoke</a:t>
            </a:r>
            <a:r>
              <a:rPr lang="sv-SE" sz="1800" dirty="0"/>
              <a:t> </a:t>
            </a:r>
            <a:r>
              <a:rPr lang="sv-SE" sz="1800" dirty="0" err="1"/>
              <a:t>beam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endParaRPr lang="sv-SE" sz="1800" dirty="0"/>
          </a:p>
          <a:p>
            <a:r>
              <a:rPr lang="sv-SE" sz="1800" dirty="0" err="1"/>
              <a:t>Evaluate</a:t>
            </a:r>
            <a:r>
              <a:rPr lang="sv-SE" sz="1800" dirty="0"/>
              <a:t> </a:t>
            </a:r>
            <a:r>
              <a:rPr lang="sv-SE" sz="1800" dirty="0" err="1"/>
              <a:t>cleaning</a:t>
            </a:r>
            <a:r>
              <a:rPr lang="sv-SE" sz="1800" dirty="0"/>
              <a:t> </a:t>
            </a:r>
            <a:r>
              <a:rPr lang="sv-SE" sz="1800" dirty="0" err="1"/>
              <a:t>performance</a:t>
            </a:r>
            <a:endParaRPr lang="sv-SE" sz="1800" dirty="0"/>
          </a:p>
          <a:p>
            <a:endParaRPr lang="sv-SE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8C4E26-4C5E-17DA-C611-CAF63F4BE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E1C12FE-FDBC-6920-D631-11C8FCF593BB}"/>
              </a:ext>
            </a:extLst>
          </p:cNvPr>
          <p:cNvCxnSpPr/>
          <p:nvPr/>
        </p:nvCxnSpPr>
        <p:spPr>
          <a:xfrm flipH="1">
            <a:off x="6804248" y="3350327"/>
            <a:ext cx="936104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942A03C-29AA-71F6-9C0A-F1C3C433BC43}"/>
              </a:ext>
            </a:extLst>
          </p:cNvPr>
          <p:cNvSpPr txBox="1"/>
          <p:nvPr/>
        </p:nvSpPr>
        <p:spPr>
          <a:xfrm rot="18730570">
            <a:off x="6568217" y="36769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IR7 zoom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1A7F7D-2540-436D-9E4A-6E3FB345A28C}"/>
              </a:ext>
            </a:extLst>
          </p:cNvPr>
          <p:cNvSpPr txBox="1"/>
          <p:nvPr/>
        </p:nvSpPr>
        <p:spPr>
          <a:xfrm>
            <a:off x="4355320" y="4825322"/>
            <a:ext cx="12234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DS losses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8A9B1A8-BB32-704D-6C8E-FB644E5CF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7300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12DB8-1E1C-1940-8DCE-4415899A8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D7DB9E3-B4E2-ACEE-DF81-F12C1E75C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553" y="3694823"/>
            <a:ext cx="5532095" cy="2858403"/>
          </a:xfrm>
          <a:prstGeom prst="rect">
            <a:avLst/>
          </a:prstGeom>
        </p:spPr>
      </p:pic>
      <p:pic>
        <p:nvPicPr>
          <p:cNvPr id="7" name="Picture 6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CBA8288B-1339-776D-68C6-B0514B023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440" y="836421"/>
            <a:ext cx="5532093" cy="2858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3AAFFC-74F6-ABC3-36F8-5DAB1777C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Measured Loss maps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96D0A-85EB-BCFE-A29D-35C156CA2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00000"/>
            <a:ext cx="3024336" cy="5226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Betatron:</a:t>
            </a:r>
          </a:p>
          <a:p>
            <a:r>
              <a:rPr lang="sv-SE" sz="1800" dirty="0" err="1"/>
              <a:t>Bunch</a:t>
            </a:r>
            <a:r>
              <a:rPr lang="sv-SE" sz="1800" dirty="0"/>
              <a:t> is </a:t>
            </a:r>
            <a:r>
              <a:rPr lang="sv-SE" sz="1800" dirty="0" err="1"/>
              <a:t>excited</a:t>
            </a:r>
            <a:r>
              <a:rPr lang="sv-SE" sz="1800" dirty="0"/>
              <a:t> by </a:t>
            </a:r>
            <a:r>
              <a:rPr lang="sv-SE" sz="1800" dirty="0" err="1"/>
              <a:t>transverse</a:t>
            </a:r>
            <a:r>
              <a:rPr lang="sv-SE" sz="1800" dirty="0"/>
              <a:t> </a:t>
            </a:r>
            <a:r>
              <a:rPr lang="sv-SE" sz="1800" dirty="0" err="1"/>
              <a:t>kicker</a:t>
            </a:r>
            <a:r>
              <a:rPr lang="sv-SE" sz="1800" dirty="0"/>
              <a:t> to </a:t>
            </a:r>
            <a:r>
              <a:rPr lang="sv-SE" sz="1800" dirty="0" err="1"/>
              <a:t>provoke</a:t>
            </a:r>
            <a:r>
              <a:rPr lang="sv-SE" sz="1800" dirty="0"/>
              <a:t> </a:t>
            </a:r>
            <a:r>
              <a:rPr lang="sv-SE" sz="1800" dirty="0" err="1"/>
              <a:t>beam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endParaRPr lang="sv-SE" sz="1800" dirty="0"/>
          </a:p>
          <a:p>
            <a:r>
              <a:rPr lang="sv-SE" sz="1800" dirty="0" err="1"/>
              <a:t>Evaluate</a:t>
            </a:r>
            <a:r>
              <a:rPr lang="sv-SE" sz="1800" dirty="0"/>
              <a:t> </a:t>
            </a:r>
            <a:r>
              <a:rPr lang="sv-SE" sz="1800" dirty="0" err="1"/>
              <a:t>cleaning</a:t>
            </a:r>
            <a:r>
              <a:rPr lang="sv-SE" sz="1800" dirty="0"/>
              <a:t> </a:t>
            </a:r>
            <a:r>
              <a:rPr lang="sv-SE" sz="1800" dirty="0" err="1"/>
              <a:t>performance</a:t>
            </a:r>
            <a:endParaRPr lang="sv-SE" sz="1800" dirty="0"/>
          </a:p>
          <a:p>
            <a:endParaRPr lang="sv-SE" sz="2000" dirty="0"/>
          </a:p>
          <a:p>
            <a:pPr marL="0" indent="0">
              <a:buNone/>
            </a:pPr>
            <a:r>
              <a:rPr lang="sv-SE" sz="2000" dirty="0" err="1"/>
              <a:t>Observables</a:t>
            </a:r>
            <a:r>
              <a:rPr lang="sv-SE" sz="2000" dirty="0"/>
              <a:t>:</a:t>
            </a:r>
          </a:p>
          <a:p>
            <a:r>
              <a:rPr lang="sv-SE" sz="1800" dirty="0" err="1"/>
              <a:t>Collimator</a:t>
            </a:r>
            <a:r>
              <a:rPr lang="sv-SE" sz="1800" dirty="0"/>
              <a:t> </a:t>
            </a:r>
            <a:r>
              <a:rPr lang="sv-SE" sz="1800" dirty="0" err="1"/>
              <a:t>hierarchy</a:t>
            </a:r>
            <a:endParaRPr lang="sv-SE" sz="1800" dirty="0"/>
          </a:p>
          <a:p>
            <a:r>
              <a:rPr lang="sv-SE" sz="1800" dirty="0"/>
              <a:t>DS </a:t>
            </a:r>
            <a:r>
              <a:rPr lang="sv-SE" sz="1800" dirty="0" err="1"/>
              <a:t>leakage</a:t>
            </a:r>
            <a:endParaRPr lang="sv-SE" sz="1800" dirty="0"/>
          </a:p>
          <a:p>
            <a:r>
              <a:rPr lang="sv-SE" sz="1800"/>
              <a:t>Tertiary collimator losses</a:t>
            </a:r>
            <a:br>
              <a:rPr lang="sv-SE" sz="1800"/>
            </a:br>
            <a:r>
              <a:rPr lang="sv-SE" sz="1800"/>
              <a:t>(around collision points)</a:t>
            </a:r>
            <a:endParaRPr lang="sv-SE" sz="1800" dirty="0"/>
          </a:p>
          <a:p>
            <a:r>
              <a:rPr lang="en-US" sz="1800" dirty="0"/>
              <a:t>No </a:t>
            </a:r>
            <a:r>
              <a:rPr lang="en-US" sz="1800"/>
              <a:t>unexplained spikes</a:t>
            </a:r>
            <a:br>
              <a:rPr lang="en-US" sz="1800"/>
            </a:br>
            <a:r>
              <a:rPr lang="en-US" sz="1800"/>
              <a:t>(indicates aperture issues)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B67E6-2722-1091-828D-0874D8D0B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76D0A7C-3AF5-496D-88B7-5DE645001B5D}"/>
              </a:ext>
            </a:extLst>
          </p:cNvPr>
          <p:cNvCxnSpPr/>
          <p:nvPr/>
        </p:nvCxnSpPr>
        <p:spPr>
          <a:xfrm flipH="1">
            <a:off x="6804248" y="3350327"/>
            <a:ext cx="936104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B8142D3-B33E-B147-3386-878FB287E1DD}"/>
              </a:ext>
            </a:extLst>
          </p:cNvPr>
          <p:cNvSpPr txBox="1"/>
          <p:nvPr/>
        </p:nvSpPr>
        <p:spPr>
          <a:xfrm rot="18730570">
            <a:off x="6568217" y="36769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IR7 zoom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6637DE-8D7F-6FFA-ADD7-562188E7F67C}"/>
              </a:ext>
            </a:extLst>
          </p:cNvPr>
          <p:cNvSpPr txBox="1"/>
          <p:nvPr/>
        </p:nvSpPr>
        <p:spPr>
          <a:xfrm>
            <a:off x="4355320" y="4825322"/>
            <a:ext cx="12234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DS losses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2214AF0-FF29-FA4F-D1E0-25E2421B52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0214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7353EF5-155A-2748-6F95-740A8AEBD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BD864D-A22A-F591-FAE1-9CE27B9A0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DC8CB2-57CB-427B-0E15-449DF7B938F2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1BD2F2C-0679-844B-E68B-85EF911F1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B2H losses (FT – HL MD)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49E98E-FE9C-00BE-C586-DB11C9B4E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733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73679-5C4A-5530-DD4F-4517C97F5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5C04F-4854-8A6C-F466-81C937620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Collimation insertions in LHC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C4645-CEAB-7A5A-F4FF-8DB18DF2C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201" y="968975"/>
            <a:ext cx="8093260" cy="5272283"/>
          </a:xfrm>
        </p:spPr>
        <p:txBody>
          <a:bodyPr>
            <a:normAutofit/>
          </a:bodyPr>
          <a:lstStyle/>
          <a:p>
            <a:r>
              <a:rPr lang="sv-SE" sz="2000"/>
              <a:t>Design criteria: handle &gt; 500 kW beam losses over min. 10 seconds</a:t>
            </a:r>
          </a:p>
          <a:p>
            <a:r>
              <a:rPr lang="sv-SE" sz="2000"/>
              <a:t>Beam losses heat Superconducting magnets:</a:t>
            </a:r>
            <a:br>
              <a:rPr lang="sv-SE" sz="2000"/>
            </a:br>
            <a:r>
              <a:rPr lang="sv-SE" sz="2000"/>
              <a:t> quench limits ~20 mW/cm^3</a:t>
            </a:r>
          </a:p>
          <a:p>
            <a:r>
              <a:rPr lang="sv-SE" sz="2000"/>
              <a:t>Avoid machine damage, magnet quenches </a:t>
            </a:r>
            <a:br>
              <a:rPr lang="sv-SE" sz="2000"/>
            </a:br>
            <a:r>
              <a:rPr lang="sv-SE" sz="2000"/>
              <a:t>and beam dumps, </a:t>
            </a:r>
            <a:br>
              <a:rPr lang="sv-SE" sz="2000"/>
            </a:br>
            <a:r>
              <a:rPr lang="sv-SE" sz="2000"/>
              <a:t>limit experiment background</a:t>
            </a:r>
          </a:p>
          <a:p>
            <a:endParaRPr lang="sv-SE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0446B0-3B45-4C28-4658-C039CEC32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4A2ED6E9-004B-14CA-3A57-F22C49F75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569627"/>
              </p:ext>
            </p:extLst>
          </p:nvPr>
        </p:nvGraphicFramePr>
        <p:xfrm>
          <a:off x="999172" y="2924944"/>
          <a:ext cx="392415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830">
                  <a:extLst>
                    <a:ext uri="{9D8B030D-6E8A-4147-A177-3AD203B41FA5}">
                      <a16:colId xmlns:a16="http://schemas.microsoft.com/office/drawing/2014/main" val="2990901991"/>
                    </a:ext>
                  </a:extLst>
                </a:gridCol>
                <a:gridCol w="694687">
                  <a:extLst>
                    <a:ext uri="{9D8B030D-6E8A-4147-A177-3AD203B41FA5}">
                      <a16:colId xmlns:a16="http://schemas.microsoft.com/office/drawing/2014/main" val="1645692046"/>
                    </a:ext>
                  </a:extLst>
                </a:gridCol>
                <a:gridCol w="824596">
                  <a:extLst>
                    <a:ext uri="{9D8B030D-6E8A-4147-A177-3AD203B41FA5}">
                      <a16:colId xmlns:a16="http://schemas.microsoft.com/office/drawing/2014/main" val="509456653"/>
                    </a:ext>
                  </a:extLst>
                </a:gridCol>
                <a:gridCol w="981038">
                  <a:extLst>
                    <a:ext uri="{9D8B030D-6E8A-4147-A177-3AD203B41FA5}">
                      <a16:colId xmlns:a16="http://schemas.microsoft.com/office/drawing/2014/main" val="1201742874"/>
                    </a:ext>
                  </a:extLst>
                </a:gridCol>
              </a:tblGrid>
              <a:tr h="18055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2025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LHC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HL-LHC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699083"/>
                  </a:ext>
                </a:extLst>
              </a:tr>
              <a:tr h="180559">
                <a:tc>
                  <a:txBody>
                    <a:bodyPr/>
                    <a:lstStyle/>
                    <a:p>
                      <a:r>
                        <a:rPr lang="en-US" sz="1400" dirty="0"/>
                        <a:t>Bunch intensity [p+]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052691"/>
                  </a:ext>
                </a:extLst>
              </a:tr>
              <a:tr h="155187">
                <a:tc>
                  <a:txBody>
                    <a:bodyPr/>
                    <a:lstStyle/>
                    <a:p>
                      <a:r>
                        <a:rPr lang="en-US" sz="1400" dirty="0"/>
                        <a:t>Energy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234651"/>
                  </a:ext>
                </a:extLst>
              </a:tr>
              <a:tr h="257941">
                <a:tc>
                  <a:txBody>
                    <a:bodyPr/>
                    <a:lstStyle/>
                    <a:p>
                      <a:r>
                        <a:rPr lang="en-US" sz="1400" dirty="0"/>
                        <a:t>Stored beam energy [MJ]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450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678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727052"/>
                  </a:ext>
                </a:extLst>
              </a:tr>
              <a:tr h="257941">
                <a:tc>
                  <a:txBody>
                    <a:bodyPr/>
                    <a:lstStyle/>
                    <a:p>
                      <a:r>
                        <a:rPr lang="sv-SE" sz="1400"/>
                        <a:t>Design beam loss limit [kW]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650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1000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151285"/>
                  </a:ext>
                </a:extLst>
              </a:tr>
            </a:tbl>
          </a:graphicData>
        </a:graphic>
      </p:graphicFrame>
      <p:pic>
        <p:nvPicPr>
          <p:cNvPr id="7" name="Content Placeholder 6" descr="T3-4.png">
            <a:extLst>
              <a:ext uri="{FF2B5EF4-FFF2-40B4-BE49-F238E27FC236}">
                <a16:creationId xmlns:a16="http://schemas.microsoft.com/office/drawing/2014/main" id="{084252A7-0D4C-064A-6714-324739C8719B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5" r="50043" b="859"/>
          <a:stretch/>
        </p:blipFill>
        <p:spPr>
          <a:xfrm>
            <a:off x="6516216" y="1412776"/>
            <a:ext cx="2448272" cy="23045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0F200A-C408-9942-9639-FC5DFD1D522D}"/>
              </a:ext>
            </a:extLst>
          </p:cNvPr>
          <p:cNvSpPr txBox="1"/>
          <p:nvPr/>
        </p:nvSpPr>
        <p:spPr>
          <a:xfrm>
            <a:off x="1709681" y="5440035"/>
            <a:ext cx="572463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800" b="1"/>
              <a:t>LHC needs a highly performant collimation system to protect the machine (~100 collimators installed)</a:t>
            </a:r>
            <a:endParaRPr lang="en-US" sz="1600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2FEAAD-810C-C2ED-0B55-9EF1ADF6D2EE}"/>
              </a:ext>
            </a:extLst>
          </p:cNvPr>
          <p:cNvSpPr txBox="1"/>
          <p:nvPr/>
        </p:nvSpPr>
        <p:spPr>
          <a:xfrm>
            <a:off x="6750242" y="3697514"/>
            <a:ext cx="1980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/>
              <a:t>1.52 MJ deposited energy</a:t>
            </a:r>
          </a:p>
          <a:p>
            <a:r>
              <a:rPr lang="en-US"/>
              <a:t>(F. Burkart)</a:t>
            </a:r>
            <a:endParaRPr lang="sv-S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219E755-8D75-75A4-C94B-8401F0D14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5920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36000-4F88-357D-6D6E-EDC393842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30F76FFA-D99B-EE8C-7E59-B09DC4F5A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0827"/>
            <a:ext cx="4572000" cy="2362327"/>
          </a:xfrm>
          <a:prstGeom prst="rect">
            <a:avLst/>
          </a:prstGeom>
        </p:spPr>
      </p:pic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5A4C5B1-900F-48A0-647A-403164D32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72754A-9163-229E-37A1-D9ED34FCE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BB48AA-2BCB-885E-33AE-A561E703350E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2A7C5B-3511-6107-6CE5-AA4CC4628934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72622D4-20C8-BE8B-5394-6D688E4CE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B2H losses (FT – HL MD)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CE66661-2E77-E6FD-4BDF-AA75B2941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244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2A09E-2E57-4B7E-F98B-283704FAC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0C89FE1-F8B1-3774-D9E3-181A2B99B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0827"/>
            <a:ext cx="4572000" cy="2362327"/>
          </a:xfrm>
          <a:prstGeom prst="rect">
            <a:avLst/>
          </a:prstGeom>
        </p:spPr>
      </p:pic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F75BB8C-57AA-224F-86C7-42E6B1CB2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B1E71-0292-7FC1-31A9-79A8E9109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AA1B7B-6292-41E0-9A94-678323086E0C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C18E96-2170-2644-1A48-38BB9EDCDBCE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95BBC5D-8AF0-ED44-F528-C1FCEB15F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B2H losses (FT – HL MD)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E17770-8972-4D8D-D7DD-C5D3AF32D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12" name="Picture 11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2E5C6EA7-4FA7-47B0-2509-7BEA764B3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550827"/>
            <a:ext cx="4572000" cy="2362327"/>
          </a:xfrm>
          <a:prstGeom prst="rect">
            <a:avLst/>
          </a:prstGeom>
        </p:spPr>
      </p:pic>
      <p:pic>
        <p:nvPicPr>
          <p:cNvPr id="16" name="Picture 1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19F5B4E-A96F-D71C-B560-74202201D0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8" y="3913154"/>
            <a:ext cx="4572010" cy="23623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769062C-1328-FAEE-9B6B-70AEECE86F29}"/>
              </a:ext>
            </a:extLst>
          </p:cNvPr>
          <p:cNvSpPr txBox="1"/>
          <p:nvPr/>
        </p:nvSpPr>
        <p:spPr>
          <a:xfrm>
            <a:off x="5483046" y="16199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sim.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F8A7DC-1E88-F912-C2F0-6EE93E1A9EAF}"/>
              </a:ext>
            </a:extLst>
          </p:cNvPr>
          <p:cNvSpPr txBox="1"/>
          <p:nvPr/>
        </p:nvSpPr>
        <p:spPr>
          <a:xfrm>
            <a:off x="5488412" y="39843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meas.</a:t>
            </a:r>
            <a:endParaRPr lang="en-US" sz="140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30A9AF3D-4042-013E-EB23-3273AC443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877" y="900000"/>
            <a:ext cx="7920000" cy="5155009"/>
          </a:xfrm>
        </p:spPr>
        <p:txBody>
          <a:bodyPr>
            <a:normAutofit/>
          </a:bodyPr>
          <a:lstStyle/>
          <a:p>
            <a:r>
              <a:rPr lang="sv-SE" sz="1800" dirty="0" err="1"/>
              <a:t>Simulated</a:t>
            </a:r>
            <a:r>
              <a:rPr lang="sv-SE" sz="1800" dirty="0"/>
              <a:t> 61 % </a:t>
            </a:r>
            <a:r>
              <a:rPr lang="sv-SE" sz="1800" dirty="0" err="1"/>
              <a:t>improvement</a:t>
            </a:r>
            <a:r>
              <a:rPr lang="sv-SE" sz="1800" dirty="0"/>
              <a:t> – </a:t>
            </a:r>
            <a:r>
              <a:rPr lang="sv-SE" sz="1800" dirty="0" err="1"/>
              <a:t>measured</a:t>
            </a:r>
            <a:r>
              <a:rPr lang="sv-SE" sz="1800" dirty="0"/>
              <a:t> 61 % </a:t>
            </a:r>
            <a:r>
              <a:rPr lang="sv-SE" sz="1800" i="1" dirty="0"/>
              <a:t>(</a:t>
            </a:r>
            <a:r>
              <a:rPr lang="el-GR" sz="1800" i="1" dirty="0"/>
              <a:t>σ</a:t>
            </a:r>
            <a:r>
              <a:rPr lang="sv-SE" sz="1800" i="1" dirty="0"/>
              <a:t>=7.4 %)</a:t>
            </a:r>
            <a:endParaRPr lang="sv-SE" sz="1800" dirty="0"/>
          </a:p>
          <a:p>
            <a:endParaRPr lang="sv-SE" sz="180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19772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2C192-87F6-0BEF-174B-5E8498D24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A92A93BE-F6E9-6E22-12C2-0B2BCEEE5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0827"/>
            <a:ext cx="4572000" cy="2362327"/>
          </a:xfrm>
          <a:prstGeom prst="rect">
            <a:avLst/>
          </a:prstGeom>
        </p:spPr>
      </p:pic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63B37D9-A3AC-9AE2-E48E-D81409CBC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8467D5-0341-5736-4005-7901FA7F0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27EB58-EFDA-6352-9986-918F1E78599F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45EE89-C447-9B7B-6A1D-D046DBF6FE21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B7063CB-B8E2-D16C-E96E-C53257C3C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B2H losses (FT – HL MD)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48B7D4A-9786-E11F-9A14-819E20A5F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12" name="Picture 11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FE6A83B7-10F8-4140-DB33-CF9E94E6E4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550827"/>
            <a:ext cx="4572000" cy="2362327"/>
          </a:xfrm>
          <a:prstGeom prst="rect">
            <a:avLst/>
          </a:prstGeom>
        </p:spPr>
      </p:pic>
      <p:pic>
        <p:nvPicPr>
          <p:cNvPr id="16" name="Picture 1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B4ACADF-DB7C-E08C-16C3-142E7F0AF6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8" y="3913154"/>
            <a:ext cx="4572010" cy="23623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7F070C-F0D8-708B-89B4-885FD27FB127}"/>
              </a:ext>
            </a:extLst>
          </p:cNvPr>
          <p:cNvSpPr txBox="1"/>
          <p:nvPr/>
        </p:nvSpPr>
        <p:spPr>
          <a:xfrm>
            <a:off x="5483046" y="16199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sim.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5DAA1-9A07-363C-8702-FEB87B595575}"/>
              </a:ext>
            </a:extLst>
          </p:cNvPr>
          <p:cNvSpPr txBox="1"/>
          <p:nvPr/>
        </p:nvSpPr>
        <p:spPr>
          <a:xfrm>
            <a:off x="5488412" y="39843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meas.</a:t>
            </a:r>
            <a:endParaRPr lang="en-US" sz="140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FB18866-B0AE-52B5-00C4-3E0E96DBA453}"/>
              </a:ext>
            </a:extLst>
          </p:cNvPr>
          <p:cNvCxnSpPr>
            <a:cxnSpLocks/>
          </p:cNvCxnSpPr>
          <p:nvPr/>
        </p:nvCxnSpPr>
        <p:spPr>
          <a:xfrm>
            <a:off x="3347864" y="2381069"/>
            <a:ext cx="38884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B322CE5-83F4-9825-C264-7C7688BF3223}"/>
              </a:ext>
            </a:extLst>
          </p:cNvPr>
          <p:cNvCxnSpPr>
            <a:cxnSpLocks/>
          </p:cNvCxnSpPr>
          <p:nvPr/>
        </p:nvCxnSpPr>
        <p:spPr>
          <a:xfrm>
            <a:off x="3347864" y="4869160"/>
            <a:ext cx="38884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7D80FD6-A783-C67C-4F44-B6DC9CD2B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877" y="900000"/>
            <a:ext cx="7920000" cy="5155009"/>
          </a:xfrm>
        </p:spPr>
        <p:txBody>
          <a:bodyPr>
            <a:normAutofit/>
          </a:bodyPr>
          <a:lstStyle/>
          <a:p>
            <a:r>
              <a:rPr lang="sv-SE" sz="1800" dirty="0" err="1"/>
              <a:t>Simulated</a:t>
            </a:r>
            <a:r>
              <a:rPr lang="sv-SE" sz="1800" dirty="0"/>
              <a:t> 61 % </a:t>
            </a:r>
            <a:r>
              <a:rPr lang="sv-SE" sz="1800" dirty="0" err="1"/>
              <a:t>improvement</a:t>
            </a:r>
            <a:r>
              <a:rPr lang="sv-SE" sz="1800" dirty="0"/>
              <a:t> – </a:t>
            </a:r>
            <a:r>
              <a:rPr lang="sv-SE" sz="1800" dirty="0" err="1"/>
              <a:t>measured</a:t>
            </a:r>
            <a:r>
              <a:rPr lang="sv-SE" sz="1800" dirty="0"/>
              <a:t> 61 % </a:t>
            </a:r>
            <a:r>
              <a:rPr lang="sv-SE" sz="1800" i="1" dirty="0"/>
              <a:t>(</a:t>
            </a:r>
            <a:r>
              <a:rPr lang="el-GR" sz="1800" i="1" dirty="0"/>
              <a:t>σ</a:t>
            </a:r>
            <a:r>
              <a:rPr lang="sv-SE" sz="1800" i="1" dirty="0"/>
              <a:t>=7.4 %)</a:t>
            </a:r>
            <a:endParaRPr lang="sv-SE" sz="1800" dirty="0"/>
          </a:p>
          <a:p>
            <a:r>
              <a:rPr lang="sv-SE" sz="1800" dirty="0" err="1"/>
              <a:t>Secondary</a:t>
            </a:r>
            <a:r>
              <a:rPr lang="sv-SE" sz="1800" dirty="0"/>
              <a:t> </a:t>
            </a:r>
            <a:r>
              <a:rPr lang="sv-SE" sz="1800" dirty="0" err="1"/>
              <a:t>stages</a:t>
            </a:r>
            <a:r>
              <a:rPr lang="sv-SE" sz="1800" dirty="0"/>
              <a:t> </a:t>
            </a:r>
            <a:r>
              <a:rPr lang="sv-SE" sz="1800" dirty="0" err="1"/>
              <a:t>catch</a:t>
            </a:r>
            <a:r>
              <a:rPr lang="sv-SE" sz="1800" dirty="0"/>
              <a:t> </a:t>
            </a:r>
            <a:r>
              <a:rPr lang="sv-SE" sz="1800" dirty="0" err="1"/>
              <a:t>more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r>
              <a:rPr lang="sv-SE" sz="1800" dirty="0"/>
              <a:t> – less </a:t>
            </a:r>
            <a:r>
              <a:rPr lang="sv-SE" sz="1800" dirty="0" err="1"/>
              <a:t>leakage</a:t>
            </a:r>
            <a:r>
              <a:rPr lang="sv-SE" sz="1800" dirty="0"/>
              <a:t> to DS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402922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2B688-47D6-696A-0F5B-1009D2103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Summary of DS betatron cleaning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73A67-40A9-5819-5146-47B5E49BA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9"/>
          </a:xfrm>
        </p:spPr>
        <p:txBody>
          <a:bodyPr>
            <a:normAutofit/>
          </a:bodyPr>
          <a:lstStyle/>
          <a:p>
            <a:r>
              <a:rPr lang="sv-SE" sz="1600"/>
              <a:t>Significant worsening with relaxed settings (estimate only ~7 % worse than tight)</a:t>
            </a:r>
          </a:p>
          <a:p>
            <a:r>
              <a:rPr lang="sv-SE" sz="1600"/>
              <a:t>In general, significant improvement due to new optics!</a:t>
            </a:r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663636-0E58-FCD1-5EA8-B4E54CC4B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pic>
        <p:nvPicPr>
          <p:cNvPr id="6" name="Picture 5" descr="A graph of a graph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66F6A1C2-B701-A90F-17FD-E7802E0FC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1852988"/>
            <a:ext cx="7235162" cy="43038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F0AF0E-051D-CEB7-3570-73979B80A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8095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graph with lines and a black background&#10;&#10;Description automatically generated">
            <a:extLst>
              <a:ext uri="{FF2B5EF4-FFF2-40B4-BE49-F238E27FC236}">
                <a16:creationId xmlns:a16="http://schemas.microsoft.com/office/drawing/2014/main" id="{B847BD61-4FA8-32DC-5F66-6A1B98BF0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65" y="2995607"/>
            <a:ext cx="8172400" cy="33334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06EE43-0C99-B283-AE90-EEFBFCBC1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Losses during ramp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8829E-AF1A-F121-4070-2DDAF7EB8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9"/>
          </a:xfrm>
        </p:spPr>
        <p:txBody>
          <a:bodyPr>
            <a:normAutofit/>
          </a:bodyPr>
          <a:lstStyle/>
          <a:p>
            <a:r>
              <a:rPr lang="sv-SE" sz="1800"/>
              <a:t>Ramp with tight settings and low intensity beam:</a:t>
            </a:r>
          </a:p>
          <a:p>
            <a:pPr lvl="1"/>
            <a:r>
              <a:rPr lang="sv-SE" sz="1400"/>
              <a:t>Orbit well controlled and optics corrected</a:t>
            </a:r>
          </a:p>
          <a:p>
            <a:pPr lvl="1"/>
            <a:r>
              <a:rPr lang="sv-SE" sz="1400"/>
              <a:t>Similar lifetime to normal ramps</a:t>
            </a:r>
          </a:p>
          <a:p>
            <a:pPr lvl="1"/>
            <a:r>
              <a:rPr lang="sv-SE" sz="1400"/>
              <a:t>No significant loss spikes noted</a:t>
            </a:r>
          </a:p>
          <a:p>
            <a:r>
              <a:rPr lang="sv-SE" sz="1800"/>
              <a:t>Follow-up with high intensity beam scheduled for MD2</a:t>
            </a:r>
          </a:p>
          <a:p>
            <a:pPr lvl="1"/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0DFFE-F869-0B0D-86BA-0F3F682B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EFF297-22CC-6DF6-BFA7-FB09CE8C2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783FA6-1767-8548-F1CF-42C0D42AE85C}"/>
              </a:ext>
            </a:extLst>
          </p:cNvPr>
          <p:cNvSpPr txBox="1"/>
          <p:nvPr/>
        </p:nvSpPr>
        <p:spPr>
          <a:xfrm>
            <a:off x="3950282" y="3267751"/>
            <a:ext cx="12234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loss maps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9509D7D-2297-7A41-817B-1CC5B6E471D6}"/>
              </a:ext>
            </a:extLst>
          </p:cNvPr>
          <p:cNvCxnSpPr>
            <a:cxnSpLocks/>
          </p:cNvCxnSpPr>
          <p:nvPr/>
        </p:nvCxnSpPr>
        <p:spPr>
          <a:xfrm flipH="1">
            <a:off x="2771800" y="3483006"/>
            <a:ext cx="1169347" cy="1540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33FA0E-26BD-7EAF-4B11-E29A3F19FCEA}"/>
              </a:ext>
            </a:extLst>
          </p:cNvPr>
          <p:cNvCxnSpPr>
            <a:cxnSpLocks/>
          </p:cNvCxnSpPr>
          <p:nvPr/>
        </p:nvCxnSpPr>
        <p:spPr>
          <a:xfrm flipV="1">
            <a:off x="5173694" y="3267751"/>
            <a:ext cx="1990594" cy="2152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0322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12B8B-612F-CE02-254D-F951970E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Cleaning during ramp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5FA8B-EC8A-544B-009A-1A4E46E71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8280480" cy="5145439"/>
          </a:xfrm>
        </p:spPr>
        <p:txBody>
          <a:bodyPr>
            <a:normAutofit/>
          </a:bodyPr>
          <a:lstStyle/>
          <a:p>
            <a:r>
              <a:rPr lang="sv-SE" sz="2000"/>
              <a:t>No issues observed in betatron loss maps</a:t>
            </a:r>
          </a:p>
          <a:p>
            <a:r>
              <a:rPr lang="sv-SE" sz="2000"/>
              <a:t>DS cleaning starts improving around 3 TeV as IR7 desqueeze kicks in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C61A6F-1FEE-EC81-D82A-40674B1FB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pic>
        <p:nvPicPr>
          <p:cNvPr id="6" name="Picture 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14FE8D91-BD4F-9FDF-74C0-04FA35D506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000" t="51722"/>
          <a:stretch/>
        </p:blipFill>
        <p:spPr>
          <a:xfrm>
            <a:off x="644303" y="1976394"/>
            <a:ext cx="7185114" cy="34688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B35EFC-1F13-6AAD-A94F-4BFB2A1D24D5}"/>
              </a:ext>
            </a:extLst>
          </p:cNvPr>
          <p:cNvSpPr txBox="1"/>
          <p:nvPr/>
        </p:nvSpPr>
        <p:spPr>
          <a:xfrm>
            <a:off x="6524135" y="5218174"/>
            <a:ext cx="1378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/>
              <a:t>N. Triantafyllou</a:t>
            </a:r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3BD182-C86E-B981-E3A6-A8E007DEA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6733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61509BE-3F47-666B-5594-6424DBF35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450805-85D7-3950-6C3E-680C7D4D2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5040120" cy="720000"/>
          </a:xfrm>
        </p:spPr>
        <p:txBody>
          <a:bodyPr/>
          <a:lstStyle/>
          <a:p>
            <a:r>
              <a:rPr lang="sv-SE"/>
              <a:t>TCT losses – B2V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9D0CC-2466-C38A-A5FA-A8A0CBE1C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00000"/>
            <a:ext cx="8136464" cy="5226167"/>
          </a:xfrm>
        </p:spPr>
        <p:txBody>
          <a:bodyPr>
            <a:normAutofit/>
          </a:bodyPr>
          <a:lstStyle/>
          <a:p>
            <a:r>
              <a:rPr lang="sv-SE" sz="1800"/>
              <a:t>Increase of tertiary collimator (TCT) losses</a:t>
            </a:r>
          </a:p>
          <a:p>
            <a:r>
              <a:rPr lang="sv-SE" sz="1800"/>
              <a:t>TCT power load / detector background </a:t>
            </a:r>
            <a:br>
              <a:rPr lang="sv-SE" sz="1800"/>
            </a:br>
            <a:r>
              <a:rPr lang="sv-SE" sz="1800"/>
              <a:t>should be evaluated</a:t>
            </a:r>
          </a:p>
          <a:p>
            <a:r>
              <a:rPr lang="sv-SE" sz="1800"/>
              <a:t>Can be mitigated with phase advance from TCP to TCT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1750B-B39F-5679-6B34-1E57C4EAA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pic>
        <p:nvPicPr>
          <p:cNvPr id="8" name="Picture 7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CF52F6C1-4D40-A009-1E7B-D0484D9DA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533837"/>
            <a:ext cx="4571999" cy="2324163"/>
          </a:xfrm>
          <a:prstGeom prst="rect">
            <a:avLst/>
          </a:prstGeom>
        </p:spPr>
      </p:pic>
      <p:pic>
        <p:nvPicPr>
          <p:cNvPr id="10" name="Picture 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910039AE-1D4C-2E64-D199-11D285C95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4533837"/>
            <a:ext cx="4571999" cy="2324163"/>
          </a:xfrm>
          <a:prstGeom prst="rect">
            <a:avLst/>
          </a:prstGeom>
        </p:spPr>
      </p:pic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5F7E2DF-4662-6AF6-1B6A-72D0F7238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2209674"/>
            <a:ext cx="4572001" cy="2324164"/>
          </a:xfrm>
          <a:prstGeom prst="rect">
            <a:avLst/>
          </a:prstGeom>
        </p:spPr>
      </p:pic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C0FB971-ACBE-8AE2-B25C-3722BC3B60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2209674"/>
            <a:ext cx="4572000" cy="232416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C4B622-18E6-90F2-B1A1-5C86F807373A}"/>
              </a:ext>
            </a:extLst>
          </p:cNvPr>
          <p:cNvCxnSpPr/>
          <p:nvPr/>
        </p:nvCxnSpPr>
        <p:spPr>
          <a:xfrm flipV="1">
            <a:off x="2483769" y="5882082"/>
            <a:ext cx="4464496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4F3C161-75CA-1AF4-2BD0-321CDF8FD630}"/>
              </a:ext>
            </a:extLst>
          </p:cNvPr>
          <p:cNvCxnSpPr>
            <a:cxnSpLocks/>
          </p:cNvCxnSpPr>
          <p:nvPr/>
        </p:nvCxnSpPr>
        <p:spPr>
          <a:xfrm flipV="1">
            <a:off x="2483769" y="3649834"/>
            <a:ext cx="4464496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4E4B0D4-577B-C548-BF49-B3A9B83C33E8}"/>
              </a:ext>
            </a:extLst>
          </p:cNvPr>
          <p:cNvSpPr txBox="1"/>
          <p:nvPr/>
        </p:nvSpPr>
        <p:spPr>
          <a:xfrm>
            <a:off x="318162" y="22938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0C7D20-F38B-17D5-9B45-0D1A5D50C54C}"/>
              </a:ext>
            </a:extLst>
          </p:cNvPr>
          <p:cNvSpPr txBox="1"/>
          <p:nvPr/>
        </p:nvSpPr>
        <p:spPr>
          <a:xfrm>
            <a:off x="323528" y="46582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8C28EA-B83B-3701-79CE-83C4EB5A0483}"/>
              </a:ext>
            </a:extLst>
          </p:cNvPr>
          <p:cNvSpPr txBox="1"/>
          <p:nvPr/>
        </p:nvSpPr>
        <p:spPr>
          <a:xfrm>
            <a:off x="4901616" y="22938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616499-CC16-61A4-6733-8E6F45EE7A10}"/>
              </a:ext>
            </a:extLst>
          </p:cNvPr>
          <p:cNvSpPr txBox="1"/>
          <p:nvPr/>
        </p:nvSpPr>
        <p:spPr>
          <a:xfrm>
            <a:off x="4906982" y="46582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  <p:pic>
        <p:nvPicPr>
          <p:cNvPr id="5" name="Picture 4" descr="Diagram of a diagram showing different types of beams&#10;&#10;Description automatically generated">
            <a:extLst>
              <a:ext uri="{FF2B5EF4-FFF2-40B4-BE49-F238E27FC236}">
                <a16:creationId xmlns:a16="http://schemas.microsoft.com/office/drawing/2014/main" id="{2450F0FB-C17E-520A-8C6C-F868114260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2120" y="36599"/>
            <a:ext cx="3394680" cy="171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2530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E895C-9ABA-452A-1569-909416BBE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Tight TCT settings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881F1-D669-0AFF-51AF-C81159CEA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24744"/>
            <a:ext cx="4248472" cy="2099419"/>
          </a:xfrm>
        </p:spPr>
        <p:txBody>
          <a:bodyPr>
            <a:normAutofit/>
          </a:bodyPr>
          <a:lstStyle/>
          <a:p>
            <a:r>
              <a:rPr lang="sv-SE" sz="1800"/>
              <a:t>Worst TCT losses in 2024 operation IR1 for B1H</a:t>
            </a:r>
          </a:p>
          <a:p>
            <a:r>
              <a:rPr lang="sv-SE" sz="1800"/>
              <a:t>Similar to HL MD optics</a:t>
            </a:r>
            <a:endParaRPr lang="en-US" sz="1800"/>
          </a:p>
          <a:p>
            <a:pPr lvl="1"/>
            <a:r>
              <a:rPr lang="en-US" sz="1400"/>
              <a:t>Only B2 measurements with tight TCT </a:t>
            </a:r>
          </a:p>
          <a:p>
            <a:r>
              <a:rPr lang="en-US" sz="1800"/>
              <a:t>Phase advance not yet optimized in the MD optics</a:t>
            </a:r>
          </a:p>
          <a:p>
            <a:r>
              <a:rPr lang="en-US" sz="1800"/>
              <a:t>In HL, TCTs in cell 6 as well</a:t>
            </a:r>
            <a:endParaRPr lang="sv-SE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F7FD6-08E5-12F2-5834-DCA1ED6BB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pic>
        <p:nvPicPr>
          <p:cNvPr id="8" name="Picture 7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723F2DED-9420-26C2-CDAD-D1D972E59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248491"/>
            <a:ext cx="4572000" cy="23241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BE207F-A385-FEE3-740F-44D488436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2654"/>
            <a:ext cx="9144000" cy="27490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2A4CF19-0578-629A-4A39-EE100E6223B8}"/>
              </a:ext>
            </a:extLst>
          </p:cNvPr>
          <p:cNvSpPr txBox="1"/>
          <p:nvPr/>
        </p:nvSpPr>
        <p:spPr>
          <a:xfrm>
            <a:off x="4895528" y="1340768"/>
            <a:ext cx="169269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B2V: HL MD meas.</a:t>
            </a:r>
            <a:endParaRPr lang="en-US" sz="1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0C66A5-A0D0-C3F6-6934-EC2DA6CE1362}"/>
              </a:ext>
            </a:extLst>
          </p:cNvPr>
          <p:cNvSpPr txBox="1"/>
          <p:nvPr/>
        </p:nvSpPr>
        <p:spPr>
          <a:xfrm>
            <a:off x="612000" y="3933056"/>
            <a:ext cx="187176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B1H: 2024 ref. meas.</a:t>
            </a:r>
            <a:endParaRPr lang="en-US" sz="14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5FBAF8E-3053-411D-3334-E1A7D6FE7B4F}"/>
              </a:ext>
            </a:extLst>
          </p:cNvPr>
          <p:cNvSpPr/>
          <p:nvPr/>
        </p:nvSpPr>
        <p:spPr>
          <a:xfrm>
            <a:off x="6728400" y="2071120"/>
            <a:ext cx="576064" cy="5040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2C5DC3C-0262-1973-207A-411517892668}"/>
              </a:ext>
            </a:extLst>
          </p:cNvPr>
          <p:cNvCxnSpPr>
            <a:cxnSpLocks/>
            <a:stCxn id="17" idx="5"/>
          </p:cNvCxnSpPr>
          <p:nvPr/>
        </p:nvCxnSpPr>
        <p:spPr>
          <a:xfrm>
            <a:off x="7220101" y="2501359"/>
            <a:ext cx="1744387" cy="22957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98A4731C-ACF4-1AB3-63DF-6DD534BFB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914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7AF76-5CB7-4BFD-743F-2F1580405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416384" cy="720000"/>
          </a:xfrm>
        </p:spPr>
        <p:txBody>
          <a:bodyPr/>
          <a:lstStyle/>
          <a:p>
            <a:r>
              <a:rPr lang="sv-SE"/>
              <a:t>Impedance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CAEF0-72B1-2894-02ED-53A6E2C07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9"/>
          </a:xfrm>
        </p:spPr>
        <p:txBody>
          <a:bodyPr>
            <a:normAutofit/>
          </a:bodyPr>
          <a:lstStyle/>
          <a:p>
            <a:r>
              <a:rPr lang="sv-SE" sz="2000"/>
              <a:t>Expecting &gt; 40 % gain in H and 10-20 % in V in HL-LHC*</a:t>
            </a:r>
          </a:p>
          <a:p>
            <a:r>
              <a:rPr lang="sv-SE" sz="2000"/>
              <a:t>Measurement results:</a:t>
            </a:r>
          </a:p>
          <a:p>
            <a:endParaRPr lang="sv-SE" sz="2000"/>
          </a:p>
          <a:p>
            <a:pPr marL="0" indent="0">
              <a:buNone/>
            </a:pPr>
            <a:endParaRPr lang="sv-SE" sz="2000"/>
          </a:p>
          <a:p>
            <a:r>
              <a:rPr lang="sv-SE" sz="2000"/>
              <a:t>B1H signal too noisy to measure due to unrelated HW issue</a:t>
            </a:r>
          </a:p>
          <a:p>
            <a:r>
              <a:rPr lang="sv-SE" sz="2000"/>
              <a:t>Impedance remeasured in 2025 – analysis pending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3802F-DA33-CCA8-01DE-7D534CA9F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  <p:pic>
        <p:nvPicPr>
          <p:cNvPr id="9" name="Picture 8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1963CC1F-5DF2-7203-F01A-32B970A3E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842" y="3121804"/>
            <a:ext cx="2927350" cy="2927350"/>
          </a:xfrm>
          <a:prstGeom prst="rect">
            <a:avLst/>
          </a:prstGeom>
        </p:spPr>
      </p:pic>
      <p:pic>
        <p:nvPicPr>
          <p:cNvPr id="11" name="Picture 10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7C24BA09-A050-15BB-4847-4530C1694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192" y="3121804"/>
            <a:ext cx="2927350" cy="2927350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AA74027-C01B-3B34-63EC-EA6A609B5207}"/>
              </a:ext>
            </a:extLst>
          </p:cNvPr>
          <p:cNvGraphicFramePr>
            <a:graphicFrameLocks noGrp="1"/>
          </p:cNvGraphicFramePr>
          <p:nvPr/>
        </p:nvGraphicFramePr>
        <p:xfrm>
          <a:off x="1056167" y="1687116"/>
          <a:ext cx="652805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610">
                  <a:extLst>
                    <a:ext uri="{9D8B030D-6E8A-4147-A177-3AD203B41FA5}">
                      <a16:colId xmlns:a16="http://schemas.microsoft.com/office/drawing/2014/main" val="2060077942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1291596566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902076644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869553849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1316053215"/>
                    </a:ext>
                  </a:extLst>
                </a:gridCol>
              </a:tblGrid>
              <a:tr h="34060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B1V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B2V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6329"/>
                  </a:ext>
                </a:extLst>
              </a:tr>
              <a:tr h="340601">
                <a:tc>
                  <a:txBody>
                    <a:bodyPr/>
                    <a:lstStyle/>
                    <a:p>
                      <a:r>
                        <a:rPr lang="sv-SE"/>
                        <a:t>IR7 MD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FFC000"/>
                          </a:solidFill>
                        </a:rPr>
                        <a:t>4 %</a:t>
                      </a:r>
                      <a:endParaRPr lang="en-US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00B050"/>
                          </a:solidFill>
                        </a:rPr>
                        <a:t>26 %</a:t>
                      </a:r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00B050"/>
                          </a:solidFill>
                        </a:rPr>
                        <a:t>33 %</a:t>
                      </a:r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00B050"/>
                          </a:solidFill>
                        </a:rPr>
                        <a:t>19 %</a:t>
                      </a:r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212402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1B1D0C61-8A01-5AF4-79EC-8E8D13511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3B7634-E60A-2523-A62E-766899E5C949}"/>
              </a:ext>
            </a:extLst>
          </p:cNvPr>
          <p:cNvSpPr txBox="1"/>
          <p:nvPr/>
        </p:nvSpPr>
        <p:spPr>
          <a:xfrm>
            <a:off x="3750164" y="5930116"/>
            <a:ext cx="4918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/>
              <a:t>* L. Giacomel</a:t>
            </a:r>
            <a:br>
              <a:rPr lang="sv-SE" sz="1400"/>
            </a:br>
            <a:r>
              <a:rPr lang="sv-SE" sz="1400"/>
              <a:t>https://indico.cern.ch/event/1421594/contributions/5979671/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09987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820B0D-3481-5AD8-B60A-77D064881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0C1F1-CDC9-A7C0-B20F-224B2F990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Outline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4B3E7-7790-CCA2-49A9-8C2166CC5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LHC collimation, beam losses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HL challenges and mitigations</a:t>
            </a:r>
          </a:p>
          <a:p>
            <a:r>
              <a:rPr lang="sv-SE">
                <a:solidFill>
                  <a:schemeClr val="bg1">
                    <a:lumMod val="75000"/>
                  </a:schemeClr>
                </a:solidFill>
              </a:rPr>
              <a:t>New optics for protons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Simulations</a:t>
            </a:r>
          </a:p>
          <a:p>
            <a:pPr lvl="1"/>
            <a:r>
              <a:rPr lang="sv-SE">
                <a:solidFill>
                  <a:schemeClr val="bg1">
                    <a:lumMod val="75000"/>
                  </a:schemeClr>
                </a:solidFill>
              </a:rPr>
              <a:t>Experiments</a:t>
            </a:r>
          </a:p>
          <a:p>
            <a:r>
              <a:rPr lang="en-US"/>
              <a:t>Other optics studies</a:t>
            </a:r>
          </a:p>
          <a:p>
            <a:pPr lvl="1"/>
            <a:r>
              <a:rPr lang="en-US"/>
              <a:t>Crystal collimation</a:t>
            </a:r>
          </a:p>
          <a:p>
            <a:pPr lvl="1"/>
            <a:r>
              <a:rPr lang="en-US"/>
              <a:t>IR3 impedance</a:t>
            </a:r>
          </a:p>
          <a:p>
            <a:pPr lvl="1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B8B77E-29A0-543E-7F04-E2D2D788F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83ED8E-B1A4-73CB-D0E1-1E1459C82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707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CB890-0759-00FE-9A35-AF058058D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379AD-D9B3-B971-95EA-271A9A73F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361463"/>
          </a:xfrm>
        </p:spPr>
        <p:txBody>
          <a:bodyPr>
            <a:normAutofit/>
          </a:bodyPr>
          <a:lstStyle/>
          <a:p>
            <a:r>
              <a:rPr lang="sv-SE" sz="2000"/>
              <a:t>Generally two parallel jaws to intercept beam particles and disperse their energy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418A0-0009-A61A-6665-35CBB2B68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 descr="A metal machine with wires&#10;&#10;AI-generated content may be incorrect.">
            <a:extLst>
              <a:ext uri="{FF2B5EF4-FFF2-40B4-BE49-F238E27FC236}">
                <a16:creationId xmlns:a16="http://schemas.microsoft.com/office/drawing/2014/main" id="{7A69FA9D-B80C-6088-D433-7B14F2808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84704"/>
            <a:ext cx="3518205" cy="4690940"/>
          </a:xfrm>
          <a:prstGeom prst="rect">
            <a:avLst/>
          </a:prstGeom>
        </p:spPr>
      </p:pic>
      <p:pic>
        <p:nvPicPr>
          <p:cNvPr id="8" name="Picture 7" descr="A close-up of a copper tube&#10;&#10;AI-generated content may be incorrect.">
            <a:extLst>
              <a:ext uri="{FF2B5EF4-FFF2-40B4-BE49-F238E27FC236}">
                <a16:creationId xmlns:a16="http://schemas.microsoft.com/office/drawing/2014/main" id="{C0DD2CD0-86F3-636E-D5F2-DCBE2EF70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2060848"/>
            <a:ext cx="2625756" cy="350100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DA68E2F-D0D2-F4CD-9245-FCF42A6E0264}"/>
              </a:ext>
            </a:extLst>
          </p:cNvPr>
          <p:cNvCxnSpPr/>
          <p:nvPr/>
        </p:nvCxnSpPr>
        <p:spPr>
          <a:xfrm flipV="1">
            <a:off x="2627784" y="2132856"/>
            <a:ext cx="0" cy="20882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E10E277-7A4C-5D5F-2639-CE07A5BC4BFB}"/>
              </a:ext>
            </a:extLst>
          </p:cNvPr>
          <p:cNvCxnSpPr>
            <a:cxnSpLocks/>
          </p:cNvCxnSpPr>
          <p:nvPr/>
        </p:nvCxnSpPr>
        <p:spPr>
          <a:xfrm flipV="1">
            <a:off x="5508104" y="3830174"/>
            <a:ext cx="1296144" cy="14710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A21DBC4-24AD-632C-1C53-3106296D79F0}"/>
              </a:ext>
            </a:extLst>
          </p:cNvPr>
          <p:cNvSpPr txBox="1"/>
          <p:nvPr/>
        </p:nvSpPr>
        <p:spPr>
          <a:xfrm>
            <a:off x="2671229" y="3291773"/>
            <a:ext cx="7873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>
                <a:solidFill>
                  <a:srgbClr val="C00000"/>
                </a:solidFill>
              </a:rPr>
              <a:t>Beam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4E8072-99B3-7517-9D53-4124C61CCDF1}"/>
              </a:ext>
            </a:extLst>
          </p:cNvPr>
          <p:cNvSpPr txBox="1"/>
          <p:nvPr/>
        </p:nvSpPr>
        <p:spPr>
          <a:xfrm>
            <a:off x="5966242" y="4877534"/>
            <a:ext cx="7873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>
                <a:solidFill>
                  <a:srgbClr val="C00000"/>
                </a:solidFill>
              </a:rPr>
              <a:t>Beam</a:t>
            </a:r>
            <a:endParaRPr lang="en-US">
              <a:solidFill>
                <a:srgbClr val="C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2294B3-222E-6632-A88E-C13605DB6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118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4235A-283D-1FFE-5651-C42656930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Crystal collimation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2F1D5-9005-B798-A2F8-5C72BE9E4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074800" cy="5001423"/>
          </a:xfrm>
        </p:spPr>
        <p:txBody>
          <a:bodyPr>
            <a:normAutofit/>
          </a:bodyPr>
          <a:lstStyle/>
          <a:p>
            <a:r>
              <a:rPr lang="sv-SE" sz="2000"/>
              <a:t>Crystal collimators used for heavy ions to mitigate lack of 11T dipole</a:t>
            </a:r>
          </a:p>
          <a:p>
            <a:r>
              <a:rPr lang="sv-SE" sz="2000"/>
              <a:t>Can it be improved further with dedicated optics?</a:t>
            </a:r>
          </a:p>
          <a:p>
            <a:pPr lvl="1"/>
            <a:r>
              <a:rPr lang="sv-SE" sz="1800"/>
              <a:t>Crystals placed downstream of D3 magnet</a:t>
            </a:r>
            <a:br>
              <a:rPr lang="sv-SE" sz="1800"/>
            </a:br>
            <a:r>
              <a:rPr lang="sv-SE" sz="1800">
                <a:sym typeface="Wingdings" panose="05000000000000000000" pitchFamily="2" charset="2"/>
              </a:rPr>
              <a:t> no single-pass dispersion to clean out off-momentum particles</a:t>
            </a:r>
          </a:p>
          <a:p>
            <a:pPr lvl="1"/>
            <a:r>
              <a:rPr lang="sv-SE" sz="1800">
                <a:sym typeface="Wingdings" panose="05000000000000000000" pitchFamily="2" charset="2"/>
              </a:rPr>
              <a:t>Increase beta function and use orbit correctors for dispersion</a:t>
            </a: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85A213-E57F-FAD7-D54A-81F58F982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365C4BF-8305-4E24-ED08-C67446A3E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41" y="3307436"/>
            <a:ext cx="5699798" cy="2818731"/>
          </a:xfrm>
          <a:prstGeom prst="rect">
            <a:avLst/>
          </a:prstGeom>
        </p:spPr>
      </p:pic>
      <p:pic>
        <p:nvPicPr>
          <p:cNvPr id="8" name="Picture 7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6386DB78-59F0-8C6D-93D6-AF39E1135DC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562"/>
          <a:stretch/>
        </p:blipFill>
        <p:spPr>
          <a:xfrm>
            <a:off x="5951010" y="3307436"/>
            <a:ext cx="2735790" cy="28187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0FF161-42EE-2C12-7EA9-6FBB9D45D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249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F87F4-62AB-4514-838A-654E00E33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2650671" cy="720000"/>
          </a:xfrm>
        </p:spPr>
        <p:txBody>
          <a:bodyPr/>
          <a:lstStyle/>
          <a:p>
            <a:r>
              <a:rPr lang="sv-SE"/>
              <a:t>Simulated</a:t>
            </a:r>
            <a:br>
              <a:rPr lang="sv-SE"/>
            </a:br>
            <a:r>
              <a:rPr lang="sv-SE"/>
              <a:t>loss map (B1V)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932C9-AE75-B7DE-3C48-8D12B6488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19204"/>
            <a:ext cx="2933921" cy="4906963"/>
          </a:xfrm>
        </p:spPr>
        <p:txBody>
          <a:bodyPr>
            <a:normAutofit/>
          </a:bodyPr>
          <a:lstStyle/>
          <a:p>
            <a:r>
              <a:rPr lang="sv-SE" sz="2000"/>
              <a:t>Simulations indicate potential for significant improvements</a:t>
            </a:r>
          </a:p>
          <a:p>
            <a:r>
              <a:rPr lang="sv-SE" sz="2000"/>
              <a:t>MD requested for Pb ion run</a:t>
            </a:r>
          </a:p>
          <a:p>
            <a:r>
              <a:rPr lang="sv-SE" sz="2000"/>
              <a:t>n.b. optics are still under study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020E7E-2587-FB9F-740E-77AA414B0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pic>
        <p:nvPicPr>
          <p:cNvPr id="6" name="Picture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744D3A39-F42C-227D-8AE7-B67511F00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671" y="68318"/>
            <a:ext cx="5881329" cy="1940699"/>
          </a:xfrm>
          <a:prstGeom prst="rect">
            <a:avLst/>
          </a:prstGeom>
        </p:spPr>
      </p:pic>
      <p:pic>
        <p:nvPicPr>
          <p:cNvPr id="8" name="Picture 7" descr="A graph with numbers and a blue and black line&#10;&#10;AI-generated content may be incorrect.">
            <a:extLst>
              <a:ext uri="{FF2B5EF4-FFF2-40B4-BE49-F238E27FC236}">
                <a16:creationId xmlns:a16="http://schemas.microsoft.com/office/drawing/2014/main" id="{1ACF17EB-C074-70C9-10BB-3D9B4FBFA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668" y="2003261"/>
            <a:ext cx="5881332" cy="1940700"/>
          </a:xfrm>
          <a:prstGeom prst="rect">
            <a:avLst/>
          </a:prstGeom>
        </p:spPr>
      </p:pic>
      <p:pic>
        <p:nvPicPr>
          <p:cNvPr id="10" name="Picture 9" descr="A graph with red and black bars&#10;&#10;AI-generated content may be incorrect.">
            <a:extLst>
              <a:ext uri="{FF2B5EF4-FFF2-40B4-BE49-F238E27FC236}">
                <a16:creationId xmlns:a16="http://schemas.microsoft.com/office/drawing/2014/main" id="{AA97B04F-28BC-D94E-CBB4-35189ADEC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2671" y="3943960"/>
            <a:ext cx="5878277" cy="291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670CCA-1E46-304D-2488-CF07FD015F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273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6B8C71-3F51-44B9-2E7B-CA306A40A0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ircular diagram with red and blue lines&#10;&#10;Description automatically generated">
            <a:extLst>
              <a:ext uri="{FF2B5EF4-FFF2-40B4-BE49-F238E27FC236}">
                <a16:creationId xmlns:a16="http://schemas.microsoft.com/office/drawing/2014/main" id="{EDC94FC6-37A4-3501-2625-47872AF8F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670" y="968975"/>
            <a:ext cx="4968330" cy="5157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576BFD-1212-F70A-50CF-21B4BD8C3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New IR3 optics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EBF84-C8EE-20C3-9428-772F05B37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200" y="2204865"/>
            <a:ext cx="3924150" cy="2304256"/>
          </a:xfrm>
        </p:spPr>
        <p:txBody>
          <a:bodyPr>
            <a:normAutofit/>
          </a:bodyPr>
          <a:lstStyle/>
          <a:p>
            <a:r>
              <a:rPr lang="sv-SE" sz="2400" dirty="0" err="1"/>
              <a:t>Momentum</a:t>
            </a:r>
            <a:r>
              <a:rPr lang="sv-SE" sz="2400" dirty="0"/>
              <a:t> </a:t>
            </a:r>
            <a:r>
              <a:rPr lang="sv-SE" sz="2400" dirty="0" err="1"/>
              <a:t>cleaning</a:t>
            </a:r>
            <a:r>
              <a:rPr lang="sv-SE" sz="2400" dirty="0"/>
              <a:t> (</a:t>
            </a:r>
            <a:r>
              <a:rPr lang="sv-SE" sz="2400" dirty="0">
                <a:solidFill>
                  <a:srgbClr val="7030A0"/>
                </a:solidFill>
              </a:rPr>
              <a:t>IR3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Particles</a:t>
            </a:r>
            <a:r>
              <a:rPr lang="sv-SE" sz="2000" dirty="0"/>
              <a:t> </a:t>
            </a:r>
            <a:r>
              <a:rPr lang="sv-SE" sz="2000" dirty="0" err="1"/>
              <a:t>with</a:t>
            </a:r>
            <a:r>
              <a:rPr lang="sv-SE" sz="2000" dirty="0"/>
              <a:t> </a:t>
            </a:r>
            <a:r>
              <a:rPr lang="sv-SE" sz="2000" dirty="0" err="1"/>
              <a:t>large</a:t>
            </a:r>
            <a:r>
              <a:rPr lang="sv-SE" sz="2000" dirty="0"/>
              <a:t> </a:t>
            </a:r>
            <a:r>
              <a:rPr lang="sv-SE" sz="2000" dirty="0" err="1"/>
              <a:t>momentum</a:t>
            </a:r>
            <a:r>
              <a:rPr lang="sv-SE" sz="2000" dirty="0"/>
              <a:t> offsets</a:t>
            </a:r>
          </a:p>
          <a:p>
            <a:r>
              <a:rPr lang="sv-SE" sz="2400" dirty="0">
                <a:solidFill>
                  <a:schemeClr val="bg1">
                    <a:lumMod val="85000"/>
                  </a:schemeClr>
                </a:solidFill>
              </a:rPr>
              <a:t>Betatron </a:t>
            </a:r>
            <a:r>
              <a:rPr lang="sv-SE" sz="2400" dirty="0" err="1">
                <a:solidFill>
                  <a:schemeClr val="bg1">
                    <a:lumMod val="85000"/>
                  </a:schemeClr>
                </a:solidFill>
              </a:rPr>
              <a:t>cleaning</a:t>
            </a:r>
            <a:r>
              <a:rPr lang="sv-SE" sz="2400" dirty="0">
                <a:solidFill>
                  <a:schemeClr val="bg1">
                    <a:lumMod val="85000"/>
                  </a:schemeClr>
                </a:solidFill>
              </a:rPr>
              <a:t> (IR7)</a:t>
            </a:r>
          </a:p>
          <a:p>
            <a:pPr lvl="1"/>
            <a:r>
              <a:rPr lang="sv-SE" sz="2000" dirty="0" err="1">
                <a:solidFill>
                  <a:schemeClr val="bg1">
                    <a:lumMod val="85000"/>
                  </a:schemeClr>
                </a:solidFill>
              </a:rPr>
              <a:t>Particles</a:t>
            </a:r>
            <a:r>
              <a:rPr lang="sv-SE" sz="20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sv-SE" sz="2000" dirty="0" err="1">
                <a:solidFill>
                  <a:schemeClr val="bg1">
                    <a:lumMod val="85000"/>
                  </a:schemeClr>
                </a:solidFill>
              </a:rPr>
              <a:t>with</a:t>
            </a:r>
            <a:r>
              <a:rPr lang="sv-SE" sz="20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sv-SE" sz="2000" dirty="0" err="1">
                <a:solidFill>
                  <a:schemeClr val="bg1">
                    <a:lumMod val="85000"/>
                  </a:schemeClr>
                </a:solidFill>
              </a:rPr>
              <a:t>large</a:t>
            </a:r>
            <a:r>
              <a:rPr lang="sv-SE" sz="2000" dirty="0">
                <a:solidFill>
                  <a:schemeClr val="bg1">
                    <a:lumMod val="85000"/>
                  </a:schemeClr>
                </a:solidFill>
              </a:rPr>
              <a:t> </a:t>
            </a:r>
            <a:br>
              <a:rPr lang="sv-SE" sz="2000" dirty="0">
                <a:solidFill>
                  <a:schemeClr val="bg1">
                    <a:lumMod val="85000"/>
                  </a:schemeClr>
                </a:solidFill>
              </a:rPr>
            </a:br>
            <a:r>
              <a:rPr lang="sv-SE" sz="2000" dirty="0">
                <a:solidFill>
                  <a:schemeClr val="bg1">
                    <a:lumMod val="85000"/>
                  </a:schemeClr>
                </a:solidFill>
              </a:rPr>
              <a:t>betatron </a:t>
            </a:r>
            <a:r>
              <a:rPr lang="sv-SE" sz="2000" dirty="0" err="1">
                <a:solidFill>
                  <a:schemeClr val="bg1">
                    <a:lumMod val="85000"/>
                  </a:schemeClr>
                </a:solidFill>
              </a:rPr>
              <a:t>amplitudes</a:t>
            </a:r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4CDD0-F91D-504A-53B0-5038B6AF1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C05F5BE-E212-A47B-F59E-4367F5894E02}"/>
              </a:ext>
            </a:extLst>
          </p:cNvPr>
          <p:cNvSpPr/>
          <p:nvPr/>
        </p:nvSpPr>
        <p:spPr>
          <a:xfrm>
            <a:off x="4175670" y="2290601"/>
            <a:ext cx="1332434" cy="2304256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AEA1B8-044C-F51E-2353-2E51FD28A98B}"/>
              </a:ext>
            </a:extLst>
          </p:cNvPr>
          <p:cNvSpPr txBox="1"/>
          <p:nvPr/>
        </p:nvSpPr>
        <p:spPr>
          <a:xfrm>
            <a:off x="4191015" y="197954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>
                <a:solidFill>
                  <a:srgbClr val="7030A0"/>
                </a:solidFill>
              </a:rPr>
              <a:t>IR3</a:t>
            </a:r>
            <a:endParaRPr lang="en-US" b="1">
              <a:solidFill>
                <a:srgbClr val="7030A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078E67-D2AF-8A3F-FA02-EA3195456447}"/>
              </a:ext>
            </a:extLst>
          </p:cNvPr>
          <p:cNvSpPr/>
          <p:nvPr/>
        </p:nvSpPr>
        <p:spPr>
          <a:xfrm>
            <a:off x="7797246" y="2348880"/>
            <a:ext cx="1332434" cy="2304256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8BE76F-63B3-5996-9EEF-BFA02D3A03EC}"/>
              </a:ext>
            </a:extLst>
          </p:cNvPr>
          <p:cNvSpPr txBox="1"/>
          <p:nvPr/>
        </p:nvSpPr>
        <p:spPr>
          <a:xfrm>
            <a:off x="8543246" y="206084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>
                <a:solidFill>
                  <a:srgbClr val="008000"/>
                </a:solidFill>
              </a:rPr>
              <a:t>IR7</a:t>
            </a:r>
            <a:endParaRPr lang="en-US" b="1">
              <a:solidFill>
                <a:srgbClr val="008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DC9519-0D88-FB4C-BE0C-124943822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7997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EE7CA44-ADE5-6A9B-A98D-CC4697ABA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269" y="900000"/>
            <a:ext cx="4038196" cy="40708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FFC94D-350F-4830-C3F4-6F77BBF6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New IR3 optics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7685B-0A7F-AF8D-73AB-37286D59A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07" y="1000928"/>
            <a:ext cx="4468938" cy="4906963"/>
          </a:xfrm>
        </p:spPr>
        <p:txBody>
          <a:bodyPr>
            <a:normAutofit/>
          </a:bodyPr>
          <a:lstStyle/>
          <a:p>
            <a:r>
              <a:rPr lang="sv-SE" sz="1600"/>
              <a:t>One single collimator creates majority of impedance due to small horizontal gap and large vertical beta function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C7D5C-92DD-2AFC-04D9-93C3BC3BE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53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772A0D-1001-95AE-D3C3-2BCA0FE48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BCD35E-7953-6838-22EE-5782394F239D}"/>
              </a:ext>
            </a:extLst>
          </p:cNvPr>
          <p:cNvSpPr txBox="1"/>
          <p:nvPr/>
        </p:nvSpPr>
        <p:spPr>
          <a:xfrm>
            <a:off x="8355899" y="1408083"/>
            <a:ext cx="4667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B1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AD20AA3-46A2-4420-6E50-8E931766F679}"/>
              </a:ext>
            </a:extLst>
          </p:cNvPr>
          <p:cNvCxnSpPr>
            <a:cxnSpLocks/>
          </p:cNvCxnSpPr>
          <p:nvPr/>
        </p:nvCxnSpPr>
        <p:spPr>
          <a:xfrm>
            <a:off x="4427984" y="1484784"/>
            <a:ext cx="2736304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7FFBFA6-AA9F-895C-15B7-EE97704231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56" y="2132797"/>
            <a:ext cx="4056459" cy="3270162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4206863-2736-1A46-3731-96F20B5D0CE1}"/>
              </a:ext>
            </a:extLst>
          </p:cNvPr>
          <p:cNvSpPr txBox="1">
            <a:spLocks/>
          </p:cNvSpPr>
          <p:nvPr/>
        </p:nvSpPr>
        <p:spPr>
          <a:xfrm>
            <a:off x="4471527" y="5069459"/>
            <a:ext cx="4468938" cy="13050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IR3 collimation is mostly horizontal</a:t>
            </a:r>
          </a:p>
          <a:p>
            <a:r>
              <a:rPr lang="sv-SE" sz="1600"/>
              <a:t>Idea: reduce problematic vertical beta peak, while keeping horizontal plane unchanged</a:t>
            </a:r>
            <a:endParaRPr lang="sv-SE" sz="140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494251-DF2D-7864-DE43-7E1BC57D27A0}"/>
              </a:ext>
            </a:extLst>
          </p:cNvPr>
          <p:cNvCxnSpPr/>
          <p:nvPr/>
        </p:nvCxnSpPr>
        <p:spPr>
          <a:xfrm flipH="1">
            <a:off x="1403648" y="1777415"/>
            <a:ext cx="327438" cy="7874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6F782B6-F56F-45E0-C8AF-0654AD9E20C0}"/>
              </a:ext>
            </a:extLst>
          </p:cNvPr>
          <p:cNvSpPr txBox="1"/>
          <p:nvPr/>
        </p:nvSpPr>
        <p:spPr>
          <a:xfrm>
            <a:off x="1161058" y="5347647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/>
              <a:t>L. Giacomel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325914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845AA-FB08-7794-361C-33DE5405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Conclusions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3FCEF-B31B-D4EB-6305-3BF082202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00000"/>
            <a:ext cx="8424936" cy="5226167"/>
          </a:xfrm>
        </p:spPr>
        <p:txBody>
          <a:bodyPr>
            <a:normAutofit/>
          </a:bodyPr>
          <a:lstStyle/>
          <a:p>
            <a:r>
              <a:rPr lang="sv-SE" sz="2000"/>
              <a:t>New collimation optics developed for first time in LHC (since 2008)</a:t>
            </a:r>
          </a:p>
          <a:p>
            <a:pPr lvl="1"/>
            <a:r>
              <a:rPr lang="sv-SE" sz="1800"/>
              <a:t>Mitigates critical HL-LHC challenges: impedance and collimation cleaning</a:t>
            </a:r>
          </a:p>
          <a:p>
            <a:pPr lvl="1"/>
            <a:r>
              <a:rPr lang="sv-SE" sz="1800"/>
              <a:t>Included in HL-LHC baseline optics</a:t>
            </a:r>
          </a:p>
          <a:p>
            <a:r>
              <a:rPr lang="sv-SE" sz="2000"/>
              <a:t>Very promising measurements on cleaning performance</a:t>
            </a:r>
          </a:p>
          <a:p>
            <a:pPr lvl="1"/>
            <a:r>
              <a:rPr lang="sv-SE" sz="1800"/>
              <a:t>DS leakage cut by factor of </a:t>
            </a:r>
            <a:r>
              <a:rPr lang="sv-SE" sz="1800" b="1"/>
              <a:t>~2</a:t>
            </a:r>
          </a:p>
          <a:p>
            <a:r>
              <a:rPr lang="sv-SE" sz="2000"/>
              <a:t>Significant reduction of impedance by 19 – 33 %</a:t>
            </a:r>
          </a:p>
          <a:p>
            <a:pPr lvl="1"/>
            <a:r>
              <a:rPr lang="sv-SE" sz="1800"/>
              <a:t>B1H could not be measured</a:t>
            </a:r>
          </a:p>
          <a:p>
            <a:pPr lvl="1"/>
            <a:r>
              <a:rPr lang="sv-SE" sz="1800"/>
              <a:t>Remeasured in 2025 – analysis ongoing</a:t>
            </a:r>
          </a:p>
          <a:p>
            <a:r>
              <a:rPr lang="sv-SE" sz="2000"/>
              <a:t>Need combined ramp &amp; desqueeze</a:t>
            </a:r>
            <a:endParaRPr lang="sv-SE" sz="1800"/>
          </a:p>
          <a:p>
            <a:pPr lvl="1"/>
            <a:r>
              <a:rPr lang="sv-SE" sz="1800"/>
              <a:t>No issue with low intensity beams</a:t>
            </a:r>
          </a:p>
          <a:p>
            <a:pPr lvl="1"/>
            <a:r>
              <a:rPr lang="sv-SE" sz="1800"/>
              <a:t>High intensity beam test scheduled for MD2</a:t>
            </a:r>
          </a:p>
          <a:p>
            <a:r>
              <a:rPr lang="sv-SE" sz="2000"/>
              <a:t>HL-LHC collimation settings tested</a:t>
            </a:r>
          </a:p>
          <a:p>
            <a:pPr lvl="1"/>
            <a:r>
              <a:rPr lang="sv-SE" sz="1800"/>
              <a:t>Unexpectedly large worsening with relaxed settings </a:t>
            </a:r>
            <a:br>
              <a:rPr lang="sv-SE" sz="1800"/>
            </a:br>
            <a:r>
              <a:rPr lang="sv-SE" sz="1800"/>
              <a:t>– analysis ongoing and further tests planned</a:t>
            </a:r>
          </a:p>
          <a:p>
            <a:r>
              <a:rPr lang="sv-SE" sz="2000"/>
              <a:t>Dedicated optics for crystal collimation shows significant potential</a:t>
            </a:r>
            <a:endParaRPr lang="sv-SE" sz="2400"/>
          </a:p>
          <a:p>
            <a:pPr marL="0" indent="0">
              <a:buNone/>
            </a:pPr>
            <a:endParaRPr lang="sv-SE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7919C-1632-7C35-1992-767D7B5D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54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4135EF-10DE-F9DF-FD2C-14AFB9C01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6821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404BFE-7AD1-170E-498F-1319881B8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764704"/>
                <a:ext cx="7776424" cy="505097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400"/>
                  <a:t>Constant area: </a:t>
                </a:r>
                <a14:m>
                  <m:oMath xmlns:m="http://schemas.openxmlformats.org/officeDocument/2006/math"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764704"/>
                <a:ext cx="7776424" cy="5050979"/>
              </a:xfrm>
              <a:blipFill>
                <a:blip r:embed="rId4"/>
                <a:stretch>
                  <a:fillRect l="-2429" t="-1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51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112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93FC87-AB85-3455-1A72-7A62F1E7E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511"/>
            <a:ext cx="9144000" cy="555040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12000" y="764704"/>
            <a:ext cx="8434800" cy="50509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sv-SE" sz="2400"/>
              <a:t>Ellipse at location with smaller beta function, area is the same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858622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A17A1A-6481-8AC0-36A5-DCD2CFBA6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A particle receives a kick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215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956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9938D0-6A18-716F-20B4-600825A85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Particle traces out ellipse in phase space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" y="132751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0601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AF0226E-445A-8970-BF17-F534431CC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Particle at other location traces out different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783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0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BAAD6-4085-289C-FF33-8F11CABC1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ircular diagram with red and blue lines&#10;&#10;Description automatically generated">
            <a:extLst>
              <a:ext uri="{FF2B5EF4-FFF2-40B4-BE49-F238E27FC236}">
                <a16:creationId xmlns:a16="http://schemas.microsoft.com/office/drawing/2014/main" id="{44A99F37-F71E-4D7C-549E-CE5A7EDF3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670" y="968975"/>
            <a:ext cx="4968330" cy="5157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5774DB-88D3-6A40-7CE4-7A9A82415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Collimation insertions in LHC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D413E-96B1-6E5B-9BA5-A1C2905AB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200" y="2204865"/>
            <a:ext cx="3924150" cy="2304256"/>
          </a:xfrm>
        </p:spPr>
        <p:txBody>
          <a:bodyPr>
            <a:normAutofit/>
          </a:bodyPr>
          <a:lstStyle/>
          <a:p>
            <a:r>
              <a:rPr lang="sv-SE" sz="2400" dirty="0" err="1"/>
              <a:t>Momentum</a:t>
            </a:r>
            <a:r>
              <a:rPr lang="sv-SE" sz="2400" dirty="0"/>
              <a:t> </a:t>
            </a:r>
            <a:r>
              <a:rPr lang="sv-SE" sz="2400" dirty="0" err="1"/>
              <a:t>cleaning</a:t>
            </a:r>
            <a:r>
              <a:rPr lang="sv-SE" sz="2400" dirty="0"/>
              <a:t> (</a:t>
            </a:r>
            <a:r>
              <a:rPr lang="sv-SE" sz="2400" dirty="0">
                <a:solidFill>
                  <a:srgbClr val="7030A0"/>
                </a:solidFill>
              </a:rPr>
              <a:t>IR3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Particles</a:t>
            </a:r>
            <a:r>
              <a:rPr lang="sv-SE" sz="2000" dirty="0"/>
              <a:t> </a:t>
            </a:r>
            <a:r>
              <a:rPr lang="sv-SE" sz="2000" dirty="0" err="1"/>
              <a:t>with</a:t>
            </a:r>
            <a:r>
              <a:rPr lang="sv-SE" sz="2000" dirty="0"/>
              <a:t> </a:t>
            </a:r>
            <a:r>
              <a:rPr lang="sv-SE" sz="2000" dirty="0" err="1"/>
              <a:t>large</a:t>
            </a:r>
            <a:r>
              <a:rPr lang="sv-SE" sz="2000" dirty="0"/>
              <a:t> </a:t>
            </a:r>
            <a:r>
              <a:rPr lang="sv-SE" sz="2000" dirty="0" err="1"/>
              <a:t>momentum</a:t>
            </a:r>
            <a:r>
              <a:rPr lang="sv-SE" sz="2000" dirty="0"/>
              <a:t> offsets</a:t>
            </a:r>
          </a:p>
          <a:p>
            <a:r>
              <a:rPr lang="sv-SE" sz="2400" dirty="0"/>
              <a:t>Betatron </a:t>
            </a:r>
            <a:r>
              <a:rPr lang="sv-SE" sz="2400" dirty="0" err="1"/>
              <a:t>cleaning</a:t>
            </a:r>
            <a:r>
              <a:rPr lang="sv-SE" sz="2400" dirty="0"/>
              <a:t> (</a:t>
            </a:r>
            <a:r>
              <a:rPr lang="sv-SE" sz="2400" dirty="0">
                <a:solidFill>
                  <a:srgbClr val="008000"/>
                </a:solidFill>
              </a:rPr>
              <a:t>IR7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Particles</a:t>
            </a:r>
            <a:r>
              <a:rPr lang="sv-SE" sz="2000" dirty="0"/>
              <a:t> </a:t>
            </a:r>
            <a:r>
              <a:rPr lang="sv-SE" sz="2000" dirty="0" err="1"/>
              <a:t>with</a:t>
            </a:r>
            <a:r>
              <a:rPr lang="sv-SE" sz="2000" dirty="0"/>
              <a:t> </a:t>
            </a:r>
            <a:r>
              <a:rPr lang="sv-SE" sz="2000" dirty="0" err="1"/>
              <a:t>large</a:t>
            </a:r>
            <a:r>
              <a:rPr lang="sv-SE" sz="2000" dirty="0"/>
              <a:t> </a:t>
            </a:r>
            <a:br>
              <a:rPr lang="sv-SE" sz="2000" dirty="0"/>
            </a:br>
            <a:r>
              <a:rPr lang="sv-SE" sz="2000" dirty="0"/>
              <a:t>betatron </a:t>
            </a:r>
            <a:r>
              <a:rPr lang="sv-SE" sz="2000" dirty="0" err="1"/>
              <a:t>amplitudes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59352-1574-347E-8BEB-E8738F846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7BA00C9-444F-8403-8A74-B7388A0ABC1F}"/>
              </a:ext>
            </a:extLst>
          </p:cNvPr>
          <p:cNvSpPr/>
          <p:nvPr/>
        </p:nvSpPr>
        <p:spPr>
          <a:xfrm>
            <a:off x="4175670" y="2290601"/>
            <a:ext cx="1332434" cy="2304256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95F7DE-85A5-C1B4-1EDD-B572A6BAC583}"/>
              </a:ext>
            </a:extLst>
          </p:cNvPr>
          <p:cNvSpPr txBox="1"/>
          <p:nvPr/>
        </p:nvSpPr>
        <p:spPr>
          <a:xfrm>
            <a:off x="4191015" y="197954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>
                <a:solidFill>
                  <a:srgbClr val="7030A0"/>
                </a:solidFill>
              </a:rPr>
              <a:t>IR3</a:t>
            </a:r>
            <a:endParaRPr lang="en-US" b="1">
              <a:solidFill>
                <a:srgbClr val="7030A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84FA2C-A592-B5A4-B2B8-F5DC94236415}"/>
              </a:ext>
            </a:extLst>
          </p:cNvPr>
          <p:cNvSpPr/>
          <p:nvPr/>
        </p:nvSpPr>
        <p:spPr>
          <a:xfrm>
            <a:off x="7797246" y="2348880"/>
            <a:ext cx="1332434" cy="2304256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3041BF-5B7A-0430-F83A-29E5D2A39EA4}"/>
              </a:ext>
            </a:extLst>
          </p:cNvPr>
          <p:cNvSpPr txBox="1"/>
          <p:nvPr/>
        </p:nvSpPr>
        <p:spPr>
          <a:xfrm>
            <a:off x="8543246" y="206084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>
                <a:solidFill>
                  <a:srgbClr val="008000"/>
                </a:solidFill>
              </a:rPr>
              <a:t>IR7</a:t>
            </a:r>
            <a:endParaRPr lang="en-US" b="1">
              <a:solidFill>
                <a:srgbClr val="008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F1593B-F09A-9D05-CB8F-5A3EC2565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39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93CA27-51E2-034E-98C0-C154AD8ED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424936" cy="4978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Observe Red particle at Blue location, transforms the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60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681"/>
            <a:ext cx="9144000" cy="5550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44974" y="1288727"/>
            <a:ext cx="43924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b="1"/>
              <a:t>Amplitude of particle kicked at Red location smaller than particle kicked at Blue location. This is because of the beta function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426428589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89145F8-F119-56E2-D344-B717AE849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424936" cy="4978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Observe Red particle at Blue location, transforms the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681"/>
            <a:ext cx="9144000" cy="5550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44974" y="1288727"/>
            <a:ext cx="43924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b="1"/>
              <a:t>Amplitude of particle kicked at Red location smaller than particle kicked at Blue location. This is because of the beta function</a:t>
            </a:r>
            <a:endParaRPr lang="en-US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1BBCE1-090C-E2AC-BEE4-360E32E0847F}"/>
                  </a:ext>
                </a:extLst>
              </p:cNvPr>
              <p:cNvSpPr txBox="1"/>
              <p:nvPr/>
            </p:nvSpPr>
            <p:spPr>
              <a:xfrm>
                <a:off x="627801" y="3143225"/>
                <a:ext cx="4683142" cy="142269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  <m:d>
                                          <m:dPr>
                                            <m:ctrlPr>
                                              <a:rPr lang="sv-S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sv-S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e>
                                        </m:d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>
                                  <a:rPr lang="sv-SE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sv-SE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  <m:d>
                                      <m:dPr>
                                        <m:ctrl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sv-S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sv-SE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  <m:d>
                                          <m:dPr>
                                            <m:ctrlPr>
                                              <a:rPr lang="sv-S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sv-SE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e>
                                        </m:d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d>
                                      <m:dPr>
                                        <m:ctrl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</m:e>
                                </m:rad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sv-SE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v-SE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sv-SE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sv-SE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1BBCE1-090C-E2AC-BEE4-360E32E08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01" y="3143225"/>
                <a:ext cx="4683142" cy="14226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7430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F0A69-2462-8EB8-EA3E-292C2EC3F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Multi-stage Collimation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54445-9D21-E3F4-C3D8-F4F905303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4"/>
            <a:ext cx="3563670" cy="4906963"/>
          </a:xfrm>
        </p:spPr>
        <p:txBody>
          <a:bodyPr/>
          <a:lstStyle/>
          <a:p>
            <a:r>
              <a:rPr lang="sv-SE"/>
              <a:t>Momentum cleaning (IR3)</a:t>
            </a:r>
          </a:p>
          <a:p>
            <a:r>
              <a:rPr lang="sv-SE"/>
              <a:t>Betatron cleaning (IR7)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FD492F-23EF-48DB-D3F9-8F3E596ED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 descr="Diagram of a diagram showing different types of beams&#10;&#10;Description automatically generated">
            <a:extLst>
              <a:ext uri="{FF2B5EF4-FFF2-40B4-BE49-F238E27FC236}">
                <a16:creationId xmlns:a16="http://schemas.microsoft.com/office/drawing/2014/main" id="{FE2A2B0E-A6FF-A3C9-4638-B09054B08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1434"/>
            <a:ext cx="9144000" cy="46151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34364F-B56D-96A3-E7C3-75EC27670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769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50D7-BC8C-FC83-8B57-C73EFF0C4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Leakage of collimator losses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2EFCF-D801-991A-7968-41CBFA78A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784" y="1124744"/>
            <a:ext cx="2938366" cy="4740286"/>
          </a:xfrm>
        </p:spPr>
        <p:txBody>
          <a:bodyPr>
            <a:normAutofit/>
          </a:bodyPr>
          <a:lstStyle/>
          <a:p>
            <a:r>
              <a:rPr lang="sv-SE" sz="1800" dirty="0" err="1"/>
              <a:t>Particles</a:t>
            </a:r>
            <a:r>
              <a:rPr lang="sv-SE" sz="1800" dirty="0"/>
              <a:t> </a:t>
            </a:r>
            <a:r>
              <a:rPr lang="sv-SE" sz="1800" dirty="0" err="1"/>
              <a:t>leak</a:t>
            </a:r>
            <a:r>
              <a:rPr lang="sv-SE" sz="1800" dirty="0"/>
              <a:t> </a:t>
            </a:r>
            <a:r>
              <a:rPr lang="sv-SE" sz="1800" dirty="0" err="1"/>
              <a:t>out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</a:t>
            </a:r>
            <a:r>
              <a:rPr lang="sv-SE" sz="1800" dirty="0" err="1"/>
              <a:t>collimator</a:t>
            </a:r>
            <a:r>
              <a:rPr lang="sv-SE" sz="1800" dirty="0"/>
              <a:t> </a:t>
            </a:r>
            <a:r>
              <a:rPr lang="sv-SE" sz="1800" dirty="0" err="1"/>
              <a:t>insertion</a:t>
            </a:r>
            <a:endParaRPr lang="sv-SE" sz="1800" dirty="0"/>
          </a:p>
          <a:p>
            <a:r>
              <a:rPr lang="sv-SE" sz="1800" dirty="0" err="1"/>
              <a:t>Particles</a:t>
            </a:r>
            <a:r>
              <a:rPr lang="sv-SE" sz="1800" dirty="0"/>
              <a:t> </a:t>
            </a:r>
            <a:r>
              <a:rPr lang="sv-SE" sz="1800" dirty="0" err="1"/>
              <a:t>with</a:t>
            </a:r>
            <a:r>
              <a:rPr lang="sv-SE" sz="1800" dirty="0"/>
              <a:t> </a:t>
            </a:r>
            <a:r>
              <a:rPr lang="sv-SE" sz="1800" dirty="0" err="1"/>
              <a:t>large</a:t>
            </a:r>
            <a:r>
              <a:rPr lang="sv-SE" sz="1800" dirty="0"/>
              <a:t> </a:t>
            </a:r>
            <a:r>
              <a:rPr lang="sv-SE" sz="1800" dirty="0" err="1"/>
              <a:t>momentum</a:t>
            </a:r>
            <a:r>
              <a:rPr lang="sv-SE" sz="1800" dirty="0"/>
              <a:t> </a:t>
            </a:r>
            <a:r>
              <a:rPr lang="sv-SE" sz="1800"/>
              <a:t>offsets </a:t>
            </a:r>
            <a:br>
              <a:rPr lang="sv-SE" sz="1800"/>
            </a:br>
            <a:r>
              <a:rPr lang="sv-SE" sz="1800"/>
              <a:t>(&gt;~</a:t>
            </a:r>
            <a:r>
              <a:rPr lang="sv-SE" sz="1800" dirty="0"/>
              <a:t>0.2 %) </a:t>
            </a:r>
            <a:r>
              <a:rPr lang="sv-SE" sz="1800" dirty="0" err="1"/>
              <a:t>lost</a:t>
            </a:r>
            <a:r>
              <a:rPr lang="sv-SE" sz="1800" dirty="0"/>
              <a:t> in </a:t>
            </a:r>
            <a:r>
              <a:rPr lang="sv-SE" sz="1800"/>
              <a:t>Dispersion Suppressor (DS)</a:t>
            </a:r>
            <a:endParaRPr lang="sv-SE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ACAAD-A2CB-EC12-BC03-A7444A9C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 descr="A picture containing laser&#10;&#10;Description automatically generated">
            <a:extLst>
              <a:ext uri="{FF2B5EF4-FFF2-40B4-BE49-F238E27FC236}">
                <a16:creationId xmlns:a16="http://schemas.microsoft.com/office/drawing/2014/main" id="{A8B84F84-8A96-6CC5-AE6A-8EEB7CFD5E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04" t="24734" r="24902" b="5315"/>
          <a:stretch/>
        </p:blipFill>
        <p:spPr>
          <a:xfrm>
            <a:off x="3893886" y="980729"/>
            <a:ext cx="4914234" cy="198312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DD508D4-F901-B5B5-3949-44852A9F1ED9}"/>
              </a:ext>
            </a:extLst>
          </p:cNvPr>
          <p:cNvCxnSpPr>
            <a:cxnSpLocks/>
          </p:cNvCxnSpPr>
          <p:nvPr/>
        </p:nvCxnSpPr>
        <p:spPr>
          <a:xfrm>
            <a:off x="3893886" y="980728"/>
            <a:ext cx="4914234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6E9023B-C967-8A76-0A89-F2D54D7CCE81}"/>
              </a:ext>
            </a:extLst>
          </p:cNvPr>
          <p:cNvCxnSpPr>
            <a:cxnSpLocks/>
          </p:cNvCxnSpPr>
          <p:nvPr/>
        </p:nvCxnSpPr>
        <p:spPr>
          <a:xfrm flipV="1">
            <a:off x="8808120" y="980729"/>
            <a:ext cx="0" cy="196063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50157A8-AD12-ACC9-6F0A-4771D932CC8D}"/>
              </a:ext>
            </a:extLst>
          </p:cNvPr>
          <p:cNvSpPr txBox="1"/>
          <p:nvPr/>
        </p:nvSpPr>
        <p:spPr>
          <a:xfrm>
            <a:off x="3592330" y="105020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553E81-018A-E4B2-DCDA-BB2B64CE78D8}"/>
              </a:ext>
            </a:extLst>
          </p:cNvPr>
          <p:cNvSpPr txBox="1"/>
          <p:nvPr/>
        </p:nvSpPr>
        <p:spPr>
          <a:xfrm>
            <a:off x="3682098" y="149153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5092E9-73C9-BDFC-A56E-BF2D7422AC71}"/>
              </a:ext>
            </a:extLst>
          </p:cNvPr>
          <p:cNvSpPr txBox="1"/>
          <p:nvPr/>
        </p:nvSpPr>
        <p:spPr>
          <a:xfrm>
            <a:off x="3533018" y="1912076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0EA353-2A6F-0B93-0E64-156F9FBAAB5E}"/>
              </a:ext>
            </a:extLst>
          </p:cNvPr>
          <p:cNvSpPr txBox="1"/>
          <p:nvPr/>
        </p:nvSpPr>
        <p:spPr>
          <a:xfrm>
            <a:off x="3533018" y="2345857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>
                <a:latin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3889EB-5E28-E6A6-8A02-D8C4F8D2AA7E}"/>
              </a:ext>
            </a:extLst>
          </p:cNvPr>
          <p:cNvSpPr txBox="1"/>
          <p:nvPr/>
        </p:nvSpPr>
        <p:spPr>
          <a:xfrm rot="16200000">
            <a:off x="2599436" y="1680451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>
                <a:latin typeface="Times New Roman" panose="02020603050405020304" pitchFamily="18" charset="0"/>
                <a:cs typeface="Times New Roman" panose="02020603050405020304" pitchFamily="18" charset="0"/>
              </a:rPr>
              <a:t>x position [mm]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FC214A8-CF36-7DD6-BD4C-B987A82D7F13}"/>
              </a:ext>
            </a:extLst>
          </p:cNvPr>
          <p:cNvCxnSpPr>
            <a:cxnSpLocks/>
          </p:cNvCxnSpPr>
          <p:nvPr/>
        </p:nvCxnSpPr>
        <p:spPr>
          <a:xfrm flipH="1" flipV="1">
            <a:off x="4067944" y="1844824"/>
            <a:ext cx="180020" cy="6938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DDF72702-2CAC-9006-CAB3-DE5DB2722C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9654"/>
          <a:stretch/>
        </p:blipFill>
        <p:spPr>
          <a:xfrm>
            <a:off x="3253150" y="2977206"/>
            <a:ext cx="5859306" cy="30777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9F8E783-DF6C-8893-9645-E537AE04B759}"/>
              </a:ext>
            </a:extLst>
          </p:cNvPr>
          <p:cNvSpPr txBox="1"/>
          <p:nvPr/>
        </p:nvSpPr>
        <p:spPr>
          <a:xfrm>
            <a:off x="3864077" y="2566619"/>
            <a:ext cx="20056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primary collimator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C92191-A9B0-7A71-710A-ED396D369D86}"/>
              </a:ext>
            </a:extLst>
          </p:cNvPr>
          <p:cNvSpPr/>
          <p:nvPr/>
        </p:nvSpPr>
        <p:spPr>
          <a:xfrm>
            <a:off x="6804248" y="2599856"/>
            <a:ext cx="2003868" cy="270831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aperture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D8130E-22C3-CE77-7FAE-18637D091211}"/>
              </a:ext>
            </a:extLst>
          </p:cNvPr>
          <p:cNvSpPr txBox="1"/>
          <p:nvPr/>
        </p:nvSpPr>
        <p:spPr>
          <a:xfrm>
            <a:off x="5129008" y="2017899"/>
            <a:ext cx="170143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off-momentum</a:t>
            </a:r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6559E0-213C-736C-1962-E0C8C0F37016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4716016" y="2012484"/>
            <a:ext cx="412992" cy="1900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03F5AF9-D0C6-11FF-DCAB-4BA2865884D8}"/>
              </a:ext>
            </a:extLst>
          </p:cNvPr>
          <p:cNvCxnSpPr>
            <a:cxnSpLocks/>
            <a:endCxn id="6" idx="3"/>
          </p:cNvCxnSpPr>
          <p:nvPr/>
        </p:nvCxnSpPr>
        <p:spPr>
          <a:xfrm flipH="1" flipV="1">
            <a:off x="6830442" y="2202565"/>
            <a:ext cx="355888" cy="119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DF8975D-AE71-D398-98B4-AB3A0A57231B}"/>
              </a:ext>
            </a:extLst>
          </p:cNvPr>
          <p:cNvSpPr txBox="1"/>
          <p:nvPr/>
        </p:nvSpPr>
        <p:spPr>
          <a:xfrm>
            <a:off x="7219816" y="805348"/>
            <a:ext cx="170143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on-momentum</a:t>
            </a:r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FDE5BB9-CC91-7832-4757-DBFDAE57877C}"/>
              </a:ext>
            </a:extLst>
          </p:cNvPr>
          <p:cNvCxnSpPr>
            <a:cxnSpLocks/>
            <a:endCxn id="17" idx="2"/>
          </p:cNvCxnSpPr>
          <p:nvPr/>
        </p:nvCxnSpPr>
        <p:spPr>
          <a:xfrm flipH="1" flipV="1">
            <a:off x="8070533" y="1174680"/>
            <a:ext cx="231922" cy="3506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5BF2C98C-5485-7221-70ED-42173D195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137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3DD21-BD45-1BDC-4E90-58D2BCD37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23768-5F8E-62DB-B857-764383938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Leakage of collimator losses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430A3-5573-114B-B172-52837478D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784" y="1124744"/>
            <a:ext cx="2825237" cy="4740286"/>
          </a:xfrm>
        </p:spPr>
        <p:txBody>
          <a:bodyPr>
            <a:normAutofit/>
          </a:bodyPr>
          <a:lstStyle/>
          <a:p>
            <a:r>
              <a:rPr lang="sv-SE" sz="1800" dirty="0" err="1"/>
              <a:t>Particles</a:t>
            </a:r>
            <a:r>
              <a:rPr lang="sv-SE" sz="1800" dirty="0"/>
              <a:t> </a:t>
            </a:r>
            <a:r>
              <a:rPr lang="sv-SE" sz="1800" dirty="0" err="1"/>
              <a:t>leak</a:t>
            </a:r>
            <a:r>
              <a:rPr lang="sv-SE" sz="1800" dirty="0"/>
              <a:t> </a:t>
            </a:r>
            <a:r>
              <a:rPr lang="sv-SE" sz="1800" dirty="0" err="1"/>
              <a:t>out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</a:t>
            </a:r>
            <a:r>
              <a:rPr lang="sv-SE" sz="1800" dirty="0" err="1"/>
              <a:t>collimator</a:t>
            </a:r>
            <a:r>
              <a:rPr lang="sv-SE" sz="1800" dirty="0"/>
              <a:t> </a:t>
            </a:r>
            <a:r>
              <a:rPr lang="sv-SE" sz="1800" dirty="0" err="1"/>
              <a:t>insertion</a:t>
            </a:r>
            <a:endParaRPr lang="sv-SE" sz="1800" dirty="0"/>
          </a:p>
          <a:p>
            <a:r>
              <a:rPr lang="sv-SE" sz="1800" dirty="0" err="1"/>
              <a:t>Particles</a:t>
            </a:r>
            <a:r>
              <a:rPr lang="sv-SE" sz="1800" dirty="0"/>
              <a:t> </a:t>
            </a:r>
            <a:r>
              <a:rPr lang="sv-SE" sz="1800" dirty="0" err="1"/>
              <a:t>with</a:t>
            </a:r>
            <a:r>
              <a:rPr lang="sv-SE" sz="1800" dirty="0"/>
              <a:t> </a:t>
            </a:r>
            <a:r>
              <a:rPr lang="sv-SE" sz="1800" dirty="0" err="1"/>
              <a:t>large</a:t>
            </a:r>
            <a:r>
              <a:rPr lang="sv-SE" sz="1800" dirty="0"/>
              <a:t> </a:t>
            </a:r>
            <a:r>
              <a:rPr lang="sv-SE" sz="1800" dirty="0" err="1"/>
              <a:t>momentum</a:t>
            </a:r>
            <a:r>
              <a:rPr lang="sv-SE" sz="1800" dirty="0"/>
              <a:t> </a:t>
            </a:r>
            <a:r>
              <a:rPr lang="sv-SE" sz="1800"/>
              <a:t>offsets </a:t>
            </a:r>
            <a:br>
              <a:rPr lang="sv-SE" sz="1800"/>
            </a:br>
            <a:r>
              <a:rPr lang="sv-SE" sz="1800"/>
              <a:t>(&gt;~</a:t>
            </a:r>
            <a:r>
              <a:rPr lang="sv-SE" sz="1800" dirty="0"/>
              <a:t>0.2 %) </a:t>
            </a:r>
            <a:r>
              <a:rPr lang="sv-SE" sz="1800" dirty="0" err="1"/>
              <a:t>lost</a:t>
            </a:r>
            <a:r>
              <a:rPr lang="sv-SE" sz="1800" dirty="0"/>
              <a:t> in </a:t>
            </a:r>
            <a:r>
              <a:rPr lang="sv-SE" sz="1800"/>
              <a:t>Dispersion Suppressor (DS)</a:t>
            </a:r>
            <a:endParaRPr lang="sv-SE" sz="1800" dirty="0"/>
          </a:p>
          <a:p>
            <a:r>
              <a:rPr lang="sv-SE" sz="1800" dirty="0" err="1"/>
              <a:t>Critical</a:t>
            </a:r>
            <a:r>
              <a:rPr lang="sv-SE" sz="1800" dirty="0"/>
              <a:t> for </a:t>
            </a:r>
            <a:r>
              <a:rPr lang="sv-SE" sz="1800" dirty="0" err="1"/>
              <a:t>cleaning</a:t>
            </a:r>
            <a:r>
              <a:rPr lang="sv-SE" sz="1800" dirty="0"/>
              <a:t> </a:t>
            </a:r>
            <a:r>
              <a:rPr lang="sv-SE" sz="1800" dirty="0" err="1"/>
              <a:t>performance</a:t>
            </a:r>
            <a:r>
              <a:rPr lang="sv-SE" sz="1800" dirty="0"/>
              <a:t> </a:t>
            </a:r>
            <a:r>
              <a:rPr lang="sv-SE" sz="1800" dirty="0" err="1"/>
              <a:t>due</a:t>
            </a:r>
            <a:r>
              <a:rPr lang="sv-SE" sz="1800" dirty="0"/>
              <a:t> to </a:t>
            </a:r>
            <a:r>
              <a:rPr lang="sv-SE" sz="1800" err="1"/>
              <a:t>quench</a:t>
            </a:r>
            <a:r>
              <a:rPr lang="sv-SE" sz="1800"/>
              <a:t> risk</a:t>
            </a:r>
            <a:endParaRPr lang="sv-SE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7A591-AD0F-457F-0D60-A96468B86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Picture 7" descr="Chart, bar chart, histogram&#10;&#10;Description automatically generated">
            <a:extLst>
              <a:ext uri="{FF2B5EF4-FFF2-40B4-BE49-F238E27FC236}">
                <a16:creationId xmlns:a16="http://schemas.microsoft.com/office/drawing/2014/main" id="{3C73B857-299B-6119-EE9C-E0875FD25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502" y="3251886"/>
            <a:ext cx="5990002" cy="3057434"/>
          </a:xfrm>
          <a:prstGeom prst="rect">
            <a:avLst/>
          </a:prstGeom>
        </p:spPr>
      </p:pic>
      <p:pic>
        <p:nvPicPr>
          <p:cNvPr id="7" name="Picture 6" descr="A picture containing laser&#10;&#10;Description automatically generated">
            <a:extLst>
              <a:ext uri="{FF2B5EF4-FFF2-40B4-BE49-F238E27FC236}">
                <a16:creationId xmlns:a16="http://schemas.microsoft.com/office/drawing/2014/main" id="{AF7C995A-9413-29FE-B512-AB3D068856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04" t="24734" r="24902" b="5315"/>
          <a:stretch/>
        </p:blipFill>
        <p:spPr>
          <a:xfrm>
            <a:off x="3893886" y="980729"/>
            <a:ext cx="4914234" cy="198312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0BE3C5-3A4B-63C7-2043-F75FAAC1261C}"/>
              </a:ext>
            </a:extLst>
          </p:cNvPr>
          <p:cNvCxnSpPr>
            <a:cxnSpLocks/>
          </p:cNvCxnSpPr>
          <p:nvPr/>
        </p:nvCxnSpPr>
        <p:spPr>
          <a:xfrm>
            <a:off x="3893886" y="980728"/>
            <a:ext cx="4914234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07CD1EA-E323-0B80-D63F-D6C7C874C31F}"/>
              </a:ext>
            </a:extLst>
          </p:cNvPr>
          <p:cNvCxnSpPr>
            <a:cxnSpLocks/>
          </p:cNvCxnSpPr>
          <p:nvPr/>
        </p:nvCxnSpPr>
        <p:spPr>
          <a:xfrm flipV="1">
            <a:off x="8808120" y="980729"/>
            <a:ext cx="0" cy="196063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9FD5854-B389-8F8A-0337-F9D70AF25516}"/>
              </a:ext>
            </a:extLst>
          </p:cNvPr>
          <p:cNvSpPr txBox="1"/>
          <p:nvPr/>
        </p:nvSpPr>
        <p:spPr>
          <a:xfrm>
            <a:off x="3592330" y="105020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0FB808-61B7-A3E5-3128-CD5A0364B790}"/>
              </a:ext>
            </a:extLst>
          </p:cNvPr>
          <p:cNvSpPr txBox="1"/>
          <p:nvPr/>
        </p:nvSpPr>
        <p:spPr>
          <a:xfrm>
            <a:off x="3682098" y="149153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7E398F-EAEA-C35B-A3A9-4E1D71588F48}"/>
              </a:ext>
            </a:extLst>
          </p:cNvPr>
          <p:cNvSpPr txBox="1"/>
          <p:nvPr/>
        </p:nvSpPr>
        <p:spPr>
          <a:xfrm>
            <a:off x="3533018" y="1912076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D53718-73F6-579D-F524-76521E2A3F5B}"/>
              </a:ext>
            </a:extLst>
          </p:cNvPr>
          <p:cNvSpPr txBox="1"/>
          <p:nvPr/>
        </p:nvSpPr>
        <p:spPr>
          <a:xfrm>
            <a:off x="3533018" y="2345857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>
                <a:latin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endParaRPr 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A456D9-C454-08E9-542D-89324FB8BF66}"/>
              </a:ext>
            </a:extLst>
          </p:cNvPr>
          <p:cNvSpPr txBox="1"/>
          <p:nvPr/>
        </p:nvSpPr>
        <p:spPr>
          <a:xfrm rot="16200000">
            <a:off x="2599436" y="1680451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>
                <a:latin typeface="Times New Roman" panose="02020603050405020304" pitchFamily="18" charset="0"/>
                <a:cs typeface="Times New Roman" panose="02020603050405020304" pitchFamily="18" charset="0"/>
              </a:rPr>
              <a:t>x position [mm]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DA0AAEF-14F7-21A4-1EED-3B7C02A43D1B}"/>
              </a:ext>
            </a:extLst>
          </p:cNvPr>
          <p:cNvCxnSpPr>
            <a:cxnSpLocks/>
          </p:cNvCxnSpPr>
          <p:nvPr/>
        </p:nvCxnSpPr>
        <p:spPr>
          <a:xfrm flipH="1" flipV="1">
            <a:off x="4067944" y="1844824"/>
            <a:ext cx="180020" cy="6938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06DDF43-3B1E-8774-66FB-0C8698FE3174}"/>
              </a:ext>
            </a:extLst>
          </p:cNvPr>
          <p:cNvSpPr txBox="1"/>
          <p:nvPr/>
        </p:nvSpPr>
        <p:spPr>
          <a:xfrm>
            <a:off x="7231507" y="4571836"/>
            <a:ext cx="14552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/>
              <a:t>DS clusters</a:t>
            </a:r>
            <a:endParaRPr lang="en-US"/>
          </a:p>
        </p:txBody>
      </p:sp>
      <p:pic>
        <p:nvPicPr>
          <p:cNvPr id="41" name="Picture 40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452B3D75-D4E6-A61C-F9E5-655672659F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9654"/>
          <a:stretch/>
        </p:blipFill>
        <p:spPr>
          <a:xfrm>
            <a:off x="3253150" y="2977206"/>
            <a:ext cx="5859306" cy="30777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30F9A64-612E-B524-4ED0-FFE2B40E8E3B}"/>
              </a:ext>
            </a:extLst>
          </p:cNvPr>
          <p:cNvSpPr txBox="1"/>
          <p:nvPr/>
        </p:nvSpPr>
        <p:spPr>
          <a:xfrm>
            <a:off x="3864077" y="2566619"/>
            <a:ext cx="20056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primary collimator</a:t>
            </a:r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5AE0E42-4247-6B34-ABB0-000959AFFC0A}"/>
              </a:ext>
            </a:extLst>
          </p:cNvPr>
          <p:cNvCxnSpPr>
            <a:cxnSpLocks/>
          </p:cNvCxnSpPr>
          <p:nvPr/>
        </p:nvCxnSpPr>
        <p:spPr>
          <a:xfrm flipH="1">
            <a:off x="4067944" y="2941366"/>
            <a:ext cx="90010" cy="670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BD4C940-9E64-3128-E3D0-5B356231E2C2}"/>
              </a:ext>
            </a:extLst>
          </p:cNvPr>
          <p:cNvSpPr/>
          <p:nvPr/>
        </p:nvSpPr>
        <p:spPr>
          <a:xfrm>
            <a:off x="6804248" y="2599856"/>
            <a:ext cx="2003868" cy="270831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aperture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ADC63A-5D42-1126-DDB2-AC79EE5ED49F}"/>
              </a:ext>
            </a:extLst>
          </p:cNvPr>
          <p:cNvSpPr txBox="1"/>
          <p:nvPr/>
        </p:nvSpPr>
        <p:spPr>
          <a:xfrm>
            <a:off x="5129008" y="2017899"/>
            <a:ext cx="170143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off-momentum</a:t>
            </a:r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74CB7AD-4676-152C-F0C7-00DE06F4F8A9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4716016" y="2012484"/>
            <a:ext cx="412992" cy="1900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5A6F5CB-143B-1657-0252-4D1458D91563}"/>
              </a:ext>
            </a:extLst>
          </p:cNvPr>
          <p:cNvCxnSpPr>
            <a:cxnSpLocks/>
            <a:endCxn id="6" idx="3"/>
          </p:cNvCxnSpPr>
          <p:nvPr/>
        </p:nvCxnSpPr>
        <p:spPr>
          <a:xfrm flipH="1" flipV="1">
            <a:off x="6830442" y="2202565"/>
            <a:ext cx="355888" cy="119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A824891-5D01-2FC0-8010-63D43F152F71}"/>
              </a:ext>
            </a:extLst>
          </p:cNvPr>
          <p:cNvSpPr txBox="1"/>
          <p:nvPr/>
        </p:nvSpPr>
        <p:spPr>
          <a:xfrm>
            <a:off x="7219816" y="805348"/>
            <a:ext cx="170143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on-momentum</a:t>
            </a:r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46EC105-9F12-4A09-A48D-86E1BC58058E}"/>
              </a:ext>
            </a:extLst>
          </p:cNvPr>
          <p:cNvCxnSpPr>
            <a:cxnSpLocks/>
            <a:endCxn id="17" idx="2"/>
          </p:cNvCxnSpPr>
          <p:nvPr/>
        </p:nvCxnSpPr>
        <p:spPr>
          <a:xfrm flipH="1" flipV="1">
            <a:off x="8070533" y="1174680"/>
            <a:ext cx="231922" cy="3506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DFFEFDCF-4C8A-72D6-0316-47A0BC3085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023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8946e33d-fd2f-4ae4-8ee9-d90c129cdf9e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37483</TotalTime>
  <Words>3025</Words>
  <Application>Microsoft Office PowerPoint</Application>
  <PresentationFormat>On-screen Show (4:3)</PresentationFormat>
  <Paragraphs>576</Paragraphs>
  <Slides>61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68" baseType="lpstr">
      <vt:lpstr>Arial</vt:lpstr>
      <vt:lpstr>Calibri</vt:lpstr>
      <vt:lpstr>Cambria Math</vt:lpstr>
      <vt:lpstr>Times New Roman</vt:lpstr>
      <vt:lpstr>Wingdings</vt:lpstr>
      <vt:lpstr>Thème Office</vt:lpstr>
      <vt:lpstr>2_Thème Office</vt:lpstr>
      <vt:lpstr>Optics and settings solutions to improve HL-LHC betatron collimation performance</vt:lpstr>
      <vt:lpstr>Outline</vt:lpstr>
      <vt:lpstr>Outline</vt:lpstr>
      <vt:lpstr>Collimation insertions in LHC</vt:lpstr>
      <vt:lpstr>Collimator</vt:lpstr>
      <vt:lpstr>Collimation insertions in LHC</vt:lpstr>
      <vt:lpstr>Multi-stage Collimation</vt:lpstr>
      <vt:lpstr>Leakage of collimator losses</vt:lpstr>
      <vt:lpstr>Leakage of collimator losses</vt:lpstr>
      <vt:lpstr>HL-LHC challenges</vt:lpstr>
      <vt:lpstr>Collimator Settings</vt:lpstr>
      <vt:lpstr>Impedance Mitigations</vt:lpstr>
      <vt:lpstr>Impedance Mitigations</vt:lpstr>
      <vt:lpstr>Beam Loss Mitigations</vt:lpstr>
      <vt:lpstr>Beam Loss Mitigations</vt:lpstr>
      <vt:lpstr>Beam Loss Mitigations</vt:lpstr>
      <vt:lpstr>Beam Loss Mitigations</vt:lpstr>
      <vt:lpstr>Beam Loss Mitigations</vt:lpstr>
      <vt:lpstr>What else can we do?</vt:lpstr>
      <vt:lpstr>Outline</vt:lpstr>
      <vt:lpstr>Impedance</vt:lpstr>
      <vt:lpstr>Impedance</vt:lpstr>
      <vt:lpstr>Collimator cuts (1/2)</vt:lpstr>
      <vt:lpstr>Collimator cuts (2/2)</vt:lpstr>
      <vt:lpstr>Collimator cuts (2/2)</vt:lpstr>
      <vt:lpstr>Optics rematch and constraints</vt:lpstr>
      <vt:lpstr>Optics rematch and constraints</vt:lpstr>
      <vt:lpstr>Optics rematch and constraints</vt:lpstr>
      <vt:lpstr>Optics rematch and constraints</vt:lpstr>
      <vt:lpstr>Optics rematch and constraints</vt:lpstr>
      <vt:lpstr>Distribution of leaked particles</vt:lpstr>
      <vt:lpstr>Aperture</vt:lpstr>
      <vt:lpstr>Outline</vt:lpstr>
      <vt:lpstr>HL-LHC cleaning – simulated</vt:lpstr>
      <vt:lpstr>Experimental campaign</vt:lpstr>
      <vt:lpstr>Measured Loss maps</vt:lpstr>
      <vt:lpstr>Measured Loss maps</vt:lpstr>
      <vt:lpstr>Measured Loss maps</vt:lpstr>
      <vt:lpstr>B2H losses (FT – HL MD)</vt:lpstr>
      <vt:lpstr>B2H losses (FT – HL MD)</vt:lpstr>
      <vt:lpstr>B2H losses (FT – HL MD)</vt:lpstr>
      <vt:lpstr>B2H losses (FT – HL MD)</vt:lpstr>
      <vt:lpstr>Summary of DS betatron cleaning</vt:lpstr>
      <vt:lpstr>Losses during ramp</vt:lpstr>
      <vt:lpstr>Cleaning during ramp</vt:lpstr>
      <vt:lpstr>TCT losses – B2V</vt:lpstr>
      <vt:lpstr>Tight TCT settings</vt:lpstr>
      <vt:lpstr>Impedance</vt:lpstr>
      <vt:lpstr>Outline</vt:lpstr>
      <vt:lpstr>Crystal collimation</vt:lpstr>
      <vt:lpstr>Simulated loss map (B1V)</vt:lpstr>
      <vt:lpstr>New IR3 optics</vt:lpstr>
      <vt:lpstr>New IR3 optics</vt:lpstr>
      <vt:lpstr>Conclusions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1016</cp:revision>
  <dcterms:created xsi:type="dcterms:W3CDTF">2016-02-12T10:02:27Z</dcterms:created>
  <dcterms:modified xsi:type="dcterms:W3CDTF">2025-07-04T13:22:16Z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