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  <p:sldMasterId id="2147483948" r:id="rId2"/>
  </p:sldMasterIdLst>
  <p:notesMasterIdLst>
    <p:notesMasterId r:id="rId27"/>
  </p:notesMasterIdLst>
  <p:sldIdLst>
    <p:sldId id="256" r:id="rId3"/>
    <p:sldId id="511" r:id="rId4"/>
    <p:sldId id="392" r:id="rId5"/>
    <p:sldId id="506" r:id="rId6"/>
    <p:sldId id="391" r:id="rId7"/>
    <p:sldId id="390" r:id="rId8"/>
    <p:sldId id="450" r:id="rId9"/>
    <p:sldId id="257" r:id="rId10"/>
    <p:sldId id="451" r:id="rId11"/>
    <p:sldId id="396" r:id="rId12"/>
    <p:sldId id="507" r:id="rId13"/>
    <p:sldId id="516" r:id="rId14"/>
    <p:sldId id="524" r:id="rId15"/>
    <p:sldId id="520" r:id="rId16"/>
    <p:sldId id="517" r:id="rId17"/>
    <p:sldId id="518" r:id="rId18"/>
    <p:sldId id="519" r:id="rId19"/>
    <p:sldId id="521" r:id="rId20"/>
    <p:sldId id="522" r:id="rId21"/>
    <p:sldId id="523" r:id="rId22"/>
    <p:sldId id="525" r:id="rId23"/>
    <p:sldId id="526" r:id="rId24"/>
    <p:sldId id="510" r:id="rId25"/>
    <p:sldId id="446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794"/>
    <p:restoredTop sz="95828"/>
  </p:normalViewPr>
  <p:slideViewPr>
    <p:cSldViewPr snapToGrid="0" snapToObjects="1">
      <p:cViewPr varScale="1">
        <p:scale>
          <a:sx n="141" d="100"/>
          <a:sy n="141" d="100"/>
        </p:scale>
        <p:origin x="7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6D161-2313-3241-B784-40831D2D564F}" type="datetimeFigureOut">
              <a:rPr lang="en-US" smtClean="0"/>
              <a:t>8/19/25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159F55-EE00-204D-AF3D-FF0B64FFE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237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59F55-EE00-204D-AF3D-FF0B64FFEF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154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59F55-EE00-204D-AF3D-FF0B64FFEF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2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C640F-7FEC-4556-ACF6-062C18A2E8EF}" type="slidenum">
              <a:rPr lang="sv-SE" smtClean="0">
                <a:solidFill>
                  <a:prstClr val="black"/>
                </a:solidFill>
              </a:rPr>
              <a:pPr/>
              <a:t>3</a:t>
            </a:fld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2149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Emprical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59F55-EE00-204D-AF3D-FF0B64FFEF3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565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59F55-EE00-204D-AF3D-FF0B64FFEF3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219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2025-08-19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sv-S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291A2701-F364-3E4E-8721-DED6BE346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920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2025-08-19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00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2025-08-19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5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2025-08-19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74942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2025-08-19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0123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2025-08-19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5563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2025-08-19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899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2025-08-19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662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2025-08-19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857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2025-08-19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9659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2025-08-19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000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2025-08-19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93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2025-08-19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74753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2025-08-19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669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2025-08-19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6337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2025-08-19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63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2025-08-19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2025-08-19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2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2025-08-19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38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2025-08-19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46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2025-08-19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63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2025-08-19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67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5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2025-08-19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-1" y="6554381"/>
            <a:ext cx="5599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1" dirty="0">
                <a:latin typeface="+mj-lt"/>
                <a:cs typeface="Arial" panose="020B0604020202020204" pitchFamily="34" charset="0"/>
              </a:rPr>
              <a:t>NAUSHEEN R. SHAH </a:t>
            </a:r>
            <a:r>
              <a:rPr lang="sv-SE" sz="1200" dirty="0">
                <a:latin typeface="+mj-lt"/>
                <a:cs typeface="Arial" panose="020B0604020202020204" pitchFamily="34" charset="0"/>
              </a:rPr>
              <a:t>// </a:t>
            </a:r>
            <a:r>
              <a:rPr lang="sv-SE" sz="1200" dirty="0" err="1">
                <a:latin typeface="+mj-lt"/>
                <a:cs typeface="Arial" panose="020B0604020202020204" pitchFamily="34" charset="0"/>
              </a:rPr>
              <a:t>Corfu</a:t>
            </a:r>
            <a:r>
              <a:rPr lang="sv-SE" sz="1200" dirty="0">
                <a:latin typeface="+mj-lt"/>
                <a:cs typeface="Arial" panose="020B0604020202020204" pitchFamily="34" charset="0"/>
              </a:rPr>
              <a:t> 2025</a:t>
            </a:r>
            <a:endParaRPr lang="en-US" sz="1800" b="0" i="0" kern="1200" dirty="0">
              <a:solidFill>
                <a:schemeClr val="tx1"/>
              </a:solidFill>
              <a:effectLst/>
              <a:latin typeface="+mj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5954435" y="6554381"/>
            <a:ext cx="23655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200" b="0" baseline="0" dirty="0">
                <a:latin typeface="+mj-lt"/>
                <a:cs typeface="Arial" panose="020B0604020202020204" pitchFamily="34" charset="0"/>
              </a:rPr>
              <a:t>Aug 25, 2025 </a:t>
            </a:r>
            <a:r>
              <a:rPr lang="sv-SE" sz="1200" dirty="0">
                <a:latin typeface="+mj-lt"/>
                <a:cs typeface="Arial" panose="020B0604020202020204" pitchFamily="34" charset="0"/>
              </a:rPr>
              <a:t>// </a:t>
            </a:r>
            <a:r>
              <a:rPr lang="sv-SE" sz="1200" b="1" dirty="0" err="1">
                <a:solidFill>
                  <a:srgbClr val="262626"/>
                </a:solidFill>
                <a:latin typeface="+mj-lt"/>
                <a:cs typeface="Arial" panose="020B0604020202020204" pitchFamily="34" charset="0"/>
              </a:rPr>
              <a:t>Slide</a:t>
            </a:r>
            <a:r>
              <a:rPr lang="sv-SE" sz="1200" b="1" baseline="0" dirty="0">
                <a:solidFill>
                  <a:srgbClr val="262626"/>
                </a:solidFill>
                <a:latin typeface="+mj-lt"/>
                <a:cs typeface="Arial" panose="020B0604020202020204" pitchFamily="34" charset="0"/>
              </a:rPr>
              <a:t> </a:t>
            </a:r>
            <a:fld id="{4F6A4F58-21A5-0C40-A3D6-6BC2B9D6ABC8}" type="slidenum">
              <a:rPr lang="sv-SE" sz="1200" b="1" baseline="0" smtClean="0">
                <a:solidFill>
                  <a:srgbClr val="262626"/>
                </a:solidFill>
                <a:latin typeface="+mj-lt"/>
                <a:cs typeface="Arial" panose="020B0604020202020204" pitchFamily="34" charset="0"/>
              </a:rPr>
              <a:pPr algn="r"/>
              <a:t>‹#›</a:t>
            </a:fld>
            <a:endParaRPr lang="sv-SE" sz="1200" b="1" dirty="0">
              <a:solidFill>
                <a:srgbClr val="262626"/>
              </a:solidFill>
              <a:latin typeface="+mj-lt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36000"/>
            <a:ext cx="9144000" cy="0"/>
          </a:xfrm>
          <a:prstGeom prst="line">
            <a:avLst/>
          </a:prstGeom>
          <a:ln w="8572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85628" y="6351746"/>
            <a:ext cx="809350" cy="499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195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r" defTabSz="914400" rtl="0" eaLnBrk="1" latinLnBrk="0" hangingPunct="1">
        <a:spcBef>
          <a:spcPct val="0"/>
        </a:spcBef>
        <a:buNone/>
        <a:defRPr lang="en-US" sz="4400" b="1" kern="1200" spc="-300" dirty="0" smtClean="0">
          <a:solidFill>
            <a:srgbClr val="CCC7A8"/>
          </a:solidFill>
          <a:latin typeface="+mj-lt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D4633-28C2-4E72-8ACE-944F315291B5}" type="datetimeFigureOut">
              <a:rPr lang="sv-SE" smtClean="0"/>
              <a:t>2025-08-19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5533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rossroads-signpost-directions-wood-303896/" TargetMode="External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1.wdp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microsoft.com/office/2007/relationships/hdphoto" Target="../media/hdphoto2.wdp"/><Relationship Id="rId7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microsoft.com/office/2007/relationships/hdphoto" Target="../media/hdphoto5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48389-1CDB-A640-9010-4C28753C69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497" y="2537286"/>
            <a:ext cx="8824510" cy="1470025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en-US" sz="5400" dirty="0" err="1">
                <a:solidFill>
                  <a:schemeClr val="bg2">
                    <a:lumMod val="75000"/>
                  </a:schemeClr>
                </a:solidFill>
              </a:rPr>
              <a:t>Gedenken</a:t>
            </a:r>
            <a:r>
              <a:rPr lang="en-US" sz="5400" dirty="0"/>
              <a:t> Experiments of </a:t>
            </a:r>
            <a:r>
              <a:rPr lang="en-US" sz="5400" dirty="0">
                <a:solidFill>
                  <a:schemeClr val="bg2">
                    <a:lumMod val="25000"/>
                  </a:schemeClr>
                </a:solidFill>
              </a:rPr>
              <a:t>Entanglement</a:t>
            </a:r>
            <a:r>
              <a:rPr lang="en-US" sz="5400" dirty="0"/>
              <a:t> 	in </a:t>
            </a:r>
            <a:r>
              <a:rPr lang="en-US" sz="5400" dirty="0">
                <a:solidFill>
                  <a:schemeClr val="bg2">
                    <a:lumMod val="50000"/>
                  </a:schemeClr>
                </a:solidFill>
              </a:rPr>
              <a:t>Particle Physics:</a:t>
            </a:r>
            <a:br>
              <a:rPr lang="en-US" sz="5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5400" dirty="0">
                <a:solidFill>
                  <a:schemeClr val="bg2">
                    <a:lumMod val="50000"/>
                  </a:schemeClr>
                </a:solidFill>
              </a:rPr>
              <a:t>		   Operators &amp; Interactions</a:t>
            </a:r>
            <a:r>
              <a:rPr lang="en-US" sz="5400" dirty="0">
                <a:solidFill>
                  <a:schemeClr val="bg2">
                    <a:lumMod val="25000"/>
                  </a:schemeClr>
                </a:solidFill>
              </a:rPr>
              <a:t>?</a:t>
            </a:r>
            <a:br>
              <a:rPr lang="en-US" sz="5400" dirty="0">
                <a:solidFill>
                  <a:schemeClr val="bg2">
                    <a:lumMod val="50000"/>
                  </a:schemeClr>
                </a:solidFill>
              </a:rPr>
            </a:br>
            <a:endParaRPr lang="en-US" sz="5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FE2BF91-D689-D74B-B920-7AB329EA1B4A}"/>
              </a:ext>
            </a:extLst>
          </p:cNvPr>
          <p:cNvSpPr/>
          <p:nvPr/>
        </p:nvSpPr>
        <p:spPr>
          <a:xfrm>
            <a:off x="5781081" y="4242746"/>
            <a:ext cx="305303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spc="-100" dirty="0" err="1">
                <a:solidFill>
                  <a:srgbClr val="093B68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Nausheen</a:t>
            </a:r>
            <a:r>
              <a:rPr lang="en-US" sz="3200" b="1" spc="-100" dirty="0">
                <a:solidFill>
                  <a:srgbClr val="093B68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 R. Shah </a:t>
            </a:r>
            <a:endParaRPr lang="sv-SE" sz="2800" spc="-1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6480BC-85CA-EB4A-9B31-BEF3217810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8700" r="1662"/>
          <a:stretch/>
        </p:blipFill>
        <p:spPr>
          <a:xfrm>
            <a:off x="5896221" y="4829649"/>
            <a:ext cx="2807706" cy="832728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542DE0AC-2E99-544C-9273-EBB37A378D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0073" y="4258206"/>
            <a:ext cx="6902558" cy="1225907"/>
          </a:xfrm>
        </p:spPr>
        <p:txBody>
          <a:bodyPr>
            <a:noAutofit/>
          </a:bodyPr>
          <a:lstStyle/>
          <a:p>
            <a:pPr algn="l"/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Workshop on the </a:t>
            </a:r>
          </a:p>
          <a:p>
            <a:pPr algn="l"/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Standard Model &amp; Beyond 2025</a:t>
            </a:r>
          </a:p>
          <a:p>
            <a:pPr algn="l"/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EISA, Corfu Greece</a:t>
            </a:r>
          </a:p>
          <a:p>
            <a:pPr algn="l"/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Monday, August 25th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9EF1BB-767E-D43F-DBE0-4FA2A8F4378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51" r="1016"/>
          <a:stretch>
            <a:fillRect/>
          </a:stretch>
        </p:blipFill>
        <p:spPr>
          <a:xfrm>
            <a:off x="0" y="201795"/>
            <a:ext cx="9144000" cy="129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78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19200" y="2749450"/>
            <a:ext cx="6705600" cy="246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3600" spc="-200" dirty="0">
                <a:ea typeface="Verdana" panose="020B0604030504040204" pitchFamily="34" charset="0"/>
                <a:cs typeface="Arial" panose="020B0604020202020204" pitchFamily="34" charset="0"/>
              </a:rPr>
              <a:t>Only </a:t>
            </a:r>
            <a:r>
              <a:rPr lang="en-US" sz="3600" b="1" i="1" spc="-200" dirty="0">
                <a:ea typeface="Verdana" panose="020B0604030504040204" pitchFamily="34" charset="0"/>
                <a:cs typeface="Arial" panose="020B0604020202020204" pitchFamily="34" charset="0"/>
              </a:rPr>
              <a:t>Left</a:t>
            </a:r>
            <a:r>
              <a:rPr lang="en-US" sz="3600" spc="-200" dirty="0">
                <a:ea typeface="Verdana" panose="020B0604030504040204" pitchFamily="34" charset="0"/>
                <a:cs typeface="Arial" panose="020B0604020202020204" pitchFamily="34" charset="0"/>
              </a:rPr>
              <a:t> handed fermions charged under the weak SM gauge group</a:t>
            </a:r>
            <a:r>
              <a:rPr lang="en-US" sz="3600" spc="-200" dirty="0">
                <a:solidFill>
                  <a:srgbClr val="B0A878"/>
                </a:solidFill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pPr algn="ctr">
              <a:lnSpc>
                <a:spcPct val="85000"/>
              </a:lnSpc>
            </a:pPr>
            <a:endParaRPr lang="en-US" sz="3600" b="1" spc="-200" dirty="0">
              <a:solidFill>
                <a:srgbClr val="CCC7A8"/>
              </a:solidFill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85000"/>
              </a:lnSpc>
            </a:pPr>
            <a:r>
              <a:rPr lang="en-US" sz="3600" spc="-200" dirty="0">
                <a:solidFill>
                  <a:srgbClr val="877F4F"/>
                </a:solidFill>
                <a:ea typeface="Verdana" panose="020B0604030504040204" pitchFamily="34" charset="0"/>
                <a:cs typeface="Arial" panose="020B0604020202020204" pitchFamily="34" charset="0"/>
              </a:rPr>
              <a:t>Fermion and gauge boson masses </a:t>
            </a:r>
            <a:br>
              <a:rPr lang="en-US" sz="3600" spc="-200" dirty="0">
                <a:solidFill>
                  <a:srgbClr val="877F4F"/>
                </a:solidFill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sz="3600" b="1" spc="-200" dirty="0">
                <a:solidFill>
                  <a:srgbClr val="877F4F"/>
                </a:solidFill>
                <a:ea typeface="Verdana" panose="020B0604030504040204" pitchFamily="34" charset="0"/>
                <a:cs typeface="Arial" panose="020B0604020202020204" pitchFamily="34" charset="0"/>
              </a:rPr>
              <a:t>FORBIDDEN</a:t>
            </a:r>
            <a:r>
              <a:rPr lang="en-US" sz="3600" spc="-200" dirty="0">
                <a:solidFill>
                  <a:srgbClr val="877F4F"/>
                </a:solidFill>
                <a:ea typeface="Verdana" panose="020B0604030504040204" pitchFamily="34" charset="0"/>
                <a:cs typeface="Arial" panose="020B0604020202020204" pitchFamily="34" charset="0"/>
              </a:rPr>
              <a:t> by symmetry</a:t>
            </a:r>
            <a:r>
              <a:rPr lang="en-US" sz="3600" spc="-200" dirty="0"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0ED64E6-6563-C049-9E08-86323BA05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98817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The Beloved 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Beautiful</a:t>
            </a:r>
            <a:r>
              <a:rPr lang="en-US" dirty="0"/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(&amp; Unnatural</a:t>
            </a:r>
            <a:r>
              <a:rPr lang="en-US" dirty="0"/>
              <a:t>) </a:t>
            </a:r>
            <a:br>
              <a:rPr lang="en-US" dirty="0"/>
            </a:br>
            <a:r>
              <a:rPr lang="en-US" dirty="0"/>
              <a:t>                                                                   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Standard Model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738D804-A0F2-9F4C-886C-7581C0E793F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90170" y="324457"/>
            <a:ext cx="1618604" cy="163401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9E31F8C9-722E-2F45-07BA-44866B3D5109}"/>
              </a:ext>
            </a:extLst>
          </p:cNvPr>
          <p:cNvGrpSpPr/>
          <p:nvPr/>
        </p:nvGrpSpPr>
        <p:grpSpPr>
          <a:xfrm>
            <a:off x="1574800" y="1452737"/>
            <a:ext cx="3799840" cy="861203"/>
            <a:chOff x="2072640" y="1828657"/>
            <a:chExt cx="3799840" cy="861203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7CBEB4A-ABB4-F5CB-7A1E-D11BBB7A21C5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40" y="2265680"/>
              <a:ext cx="934720" cy="0"/>
            </a:xfrm>
            <a:prstGeom prst="line">
              <a:avLst/>
            </a:prstGeom>
            <a:ln w="34925"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D88D35E-6245-4310-4AC0-4EF1AC5FBF1D}"/>
                </a:ext>
              </a:extLst>
            </p:cNvPr>
            <p:cNvCxnSpPr>
              <a:cxnSpLocks/>
            </p:cNvCxnSpPr>
            <p:nvPr/>
          </p:nvCxnSpPr>
          <p:spPr>
            <a:xfrm>
              <a:off x="3007360" y="2265680"/>
              <a:ext cx="1930400" cy="0"/>
            </a:xfrm>
            <a:prstGeom prst="line">
              <a:avLst/>
            </a:prstGeom>
            <a:ln w="34925"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8FE9DBA-D0BB-9268-2396-9D4F7798C8A1}"/>
                </a:ext>
              </a:extLst>
            </p:cNvPr>
            <p:cNvCxnSpPr>
              <a:cxnSpLocks/>
            </p:cNvCxnSpPr>
            <p:nvPr/>
          </p:nvCxnSpPr>
          <p:spPr>
            <a:xfrm>
              <a:off x="4937760" y="2265680"/>
              <a:ext cx="934720" cy="0"/>
            </a:xfrm>
            <a:prstGeom prst="line">
              <a:avLst/>
            </a:prstGeom>
            <a:ln w="34925"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DB9CE03-8D74-506D-33DE-7B3700E7C626}"/>
                </a:ext>
              </a:extLst>
            </p:cNvPr>
            <p:cNvSpPr txBox="1"/>
            <p:nvPr/>
          </p:nvSpPr>
          <p:spPr>
            <a:xfrm>
              <a:off x="3769360" y="2082800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</a:rPr>
                <a:t>X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0D67360-C07D-F9C1-DCF2-D4297D633007}"/>
                </a:ext>
              </a:extLst>
            </p:cNvPr>
            <p:cNvSpPr txBox="1"/>
            <p:nvPr/>
          </p:nvSpPr>
          <p:spPr>
            <a:xfrm>
              <a:off x="2175798" y="1828657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err="1"/>
                <a:t>e</a:t>
              </a:r>
              <a:r>
                <a:rPr lang="en-US" b="1" i="1" baseline="-25000" dirty="0" err="1"/>
                <a:t>L</a:t>
              </a:r>
              <a:endParaRPr lang="en-US" b="1" i="1" baseline="-250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D0BB837-FA54-529E-22D5-D929178DE88C}"/>
                </a:ext>
              </a:extLst>
            </p:cNvPr>
            <p:cNvSpPr txBox="1"/>
            <p:nvPr/>
          </p:nvSpPr>
          <p:spPr>
            <a:xfrm>
              <a:off x="5223019" y="1828657"/>
              <a:ext cx="3850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err="1"/>
                <a:t>e</a:t>
              </a:r>
              <a:r>
                <a:rPr lang="en-US" b="1" i="1" baseline="-25000" dirty="0" err="1"/>
                <a:t>R</a:t>
              </a:r>
              <a:endParaRPr lang="en-US" b="1" i="1" baseline="-250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72D75A4-F507-C080-A071-09B7F3CDFBBB}"/>
                </a:ext>
              </a:extLst>
            </p:cNvPr>
            <p:cNvSpPr txBox="1"/>
            <p:nvPr/>
          </p:nvSpPr>
          <p:spPr>
            <a:xfrm>
              <a:off x="3749582" y="2320528"/>
              <a:ext cx="4459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/>
                <a:t>m</a:t>
              </a:r>
              <a:r>
                <a:rPr lang="en-US" b="1" i="1" baseline="-25000" dirty="0"/>
                <a:t>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7493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2E2FCD1-0ABD-4548-746F-462AE4F4DE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880" y="154784"/>
            <a:ext cx="8270240" cy="61604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98C45E2-A00F-77EC-9F4D-CCE2B389363C}"/>
              </a:ext>
            </a:extLst>
          </p:cNvPr>
          <p:cNvSpPr txBox="1"/>
          <p:nvPr/>
        </p:nvSpPr>
        <p:spPr>
          <a:xfrm>
            <a:off x="1042667" y="784232"/>
            <a:ext cx="2824428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The MOST RANDOM System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F43687-61D5-64A8-B144-ED45AF35FD33}"/>
              </a:ext>
            </a:extLst>
          </p:cNvPr>
          <p:cNvSpPr txBox="1"/>
          <p:nvPr/>
        </p:nvSpPr>
        <p:spPr>
          <a:xfrm>
            <a:off x="5035494" y="776410"/>
            <a:ext cx="3065839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The MOST SYMMETRIC System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A4132A2-CC67-5D90-ABAB-5345A209BA4F}"/>
              </a:ext>
            </a:extLst>
          </p:cNvPr>
          <p:cNvCxnSpPr>
            <a:stCxn id="3" idx="3"/>
            <a:endCxn id="4" idx="1"/>
          </p:cNvCxnSpPr>
          <p:nvPr/>
        </p:nvCxnSpPr>
        <p:spPr>
          <a:xfrm flipV="1">
            <a:off x="3867095" y="961076"/>
            <a:ext cx="1168399" cy="7822"/>
          </a:xfrm>
          <a:prstGeom prst="straightConnector1">
            <a:avLst/>
          </a:prstGeom>
          <a:ln w="63500">
            <a:solidFill>
              <a:schemeClr val="bg1"/>
            </a:solidFill>
            <a:headEnd type="triangl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BD85CBC-09F8-AE81-0F55-1A8FDAE624D5}"/>
              </a:ext>
            </a:extLst>
          </p:cNvPr>
          <p:cNvGrpSpPr/>
          <p:nvPr/>
        </p:nvGrpSpPr>
        <p:grpSpPr>
          <a:xfrm>
            <a:off x="1844169" y="2314024"/>
            <a:ext cx="5214249" cy="3117688"/>
            <a:chOff x="1844169" y="2314024"/>
            <a:chExt cx="5214249" cy="311768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84B72D1-179E-9198-8340-FCBED603F00E}"/>
                </a:ext>
              </a:extLst>
            </p:cNvPr>
            <p:cNvSpPr txBox="1"/>
            <p:nvPr/>
          </p:nvSpPr>
          <p:spPr>
            <a:xfrm>
              <a:off x="2967137" y="2314024"/>
              <a:ext cx="3209726" cy="76944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400" dirty="0">
                  <a:solidFill>
                    <a:schemeClr val="accent2"/>
                  </a:solidFill>
                </a:rPr>
                <a:t>SYMMETRIES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505A502-7F04-AE18-6FF2-B873CD2DD0BD}"/>
                </a:ext>
              </a:extLst>
            </p:cNvPr>
            <p:cNvSpPr txBox="1"/>
            <p:nvPr/>
          </p:nvSpPr>
          <p:spPr>
            <a:xfrm>
              <a:off x="1844169" y="4662271"/>
              <a:ext cx="5214249" cy="76944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400" dirty="0">
                  <a:solidFill>
                    <a:schemeClr val="accent1"/>
                  </a:solidFill>
                </a:rPr>
                <a:t>CONSERVATION LAWS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FD0DFBB0-9879-2808-AAE9-E60CB7A2B1A5}"/>
                </a:ext>
              </a:extLst>
            </p:cNvPr>
            <p:cNvCxnSpPr>
              <a:cxnSpLocks/>
            </p:cNvCxnSpPr>
            <p:nvPr/>
          </p:nvCxnSpPr>
          <p:spPr>
            <a:xfrm>
              <a:off x="4549592" y="3163907"/>
              <a:ext cx="0" cy="1427244"/>
            </a:xfrm>
            <a:prstGeom prst="straightConnector1">
              <a:avLst/>
            </a:prstGeom>
            <a:ln w="95250" cmpd="sng">
              <a:solidFill>
                <a:schemeClr val="bg1"/>
              </a:solidFill>
              <a:headEnd type="triangl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555A73B-B001-3C5A-BEA8-B5128D3360D8}"/>
              </a:ext>
            </a:extLst>
          </p:cNvPr>
          <p:cNvSpPr txBox="1"/>
          <p:nvPr/>
        </p:nvSpPr>
        <p:spPr>
          <a:xfrm rot="20162940">
            <a:off x="1924543" y="3064876"/>
            <a:ext cx="5053499" cy="1323439"/>
          </a:xfrm>
          <a:prstGeom prst="rect">
            <a:avLst/>
          </a:prstGeom>
          <a:solidFill>
            <a:srgbClr val="F6F5F0"/>
          </a:solidFill>
          <a:ln w="63500"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8000" dirty="0"/>
              <a:t>ENTROPY??</a:t>
            </a:r>
          </a:p>
        </p:txBody>
      </p:sp>
    </p:spTree>
    <p:extLst>
      <p:ext uri="{BB962C8B-B14F-4D97-AF65-F5344CB8AC3E}">
        <p14:creationId xmlns:p14="http://schemas.microsoft.com/office/powerpoint/2010/main" val="186639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C5FDA-04E4-E85E-3BC4-2D566EE83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Entanglement</a:t>
            </a:r>
            <a:r>
              <a:rPr lang="en-US" dirty="0"/>
              <a:t> in </a:t>
            </a:r>
            <a:br>
              <a:rPr lang="en-US" dirty="0"/>
            </a:br>
            <a:r>
              <a:rPr lang="en-US" dirty="0"/>
              <a:t>				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Particle Physics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B2208C-6F72-8265-B71B-7CB9E00F07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52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0824EBF-2D5D-88A3-D39E-C5B0794630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093" y="935421"/>
            <a:ext cx="4751587" cy="46125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181243F-838C-1DE0-A233-067B51FE5008}"/>
              </a:ext>
            </a:extLst>
          </p:cNvPr>
          <p:cNvSpPr txBox="1"/>
          <p:nvPr/>
        </p:nvSpPr>
        <p:spPr>
          <a:xfrm>
            <a:off x="5644054" y="2060028"/>
            <a:ext cx="3027623" cy="646331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Increasingly important for</a:t>
            </a:r>
          </a:p>
          <a:p>
            <a:r>
              <a:rPr lang="en-US" dirty="0"/>
              <a:t>Quantum Computing etc.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A09F5B-8463-A97B-7FB2-180BF010BC70}"/>
              </a:ext>
            </a:extLst>
          </p:cNvPr>
          <p:cNvSpPr txBox="1"/>
          <p:nvPr/>
        </p:nvSpPr>
        <p:spPr>
          <a:xfrm>
            <a:off x="5644054" y="4004442"/>
            <a:ext cx="3027623" cy="646331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NOTHING I will say will </a:t>
            </a:r>
          </a:p>
          <a:p>
            <a:r>
              <a:rPr lang="en-US" dirty="0"/>
              <a:t>have anything to do with that!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D39DF49-2EF7-880F-0285-FA703C25B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Bell’s Inequality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&amp;</a:t>
            </a:r>
            <a:r>
              <a:rPr lang="en-US" dirty="0"/>
              <a:t> Entanglement</a:t>
            </a:r>
          </a:p>
        </p:txBody>
      </p:sp>
    </p:spTree>
    <p:extLst>
      <p:ext uri="{BB962C8B-B14F-4D97-AF65-F5344CB8AC3E}">
        <p14:creationId xmlns:p14="http://schemas.microsoft.com/office/powerpoint/2010/main" val="149977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C9FB6-C0CE-73F4-82E7-2DA7707C5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Bell’s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Inequality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DAB7C29-BD69-FF01-FDE5-E867EA1B2ADB}"/>
                  </a:ext>
                </a:extLst>
              </p:cNvPr>
              <p:cNvSpPr txBox="1"/>
              <p:nvPr/>
            </p:nvSpPr>
            <p:spPr>
              <a:xfrm>
                <a:off x="307428" y="153141"/>
                <a:ext cx="3886705" cy="962058"/>
              </a:xfrm>
              <a:prstGeom prst="rect">
                <a:avLst/>
              </a:prstGeom>
              <a:noFill/>
              <a:ln w="25400">
                <a:solidFill>
                  <a:schemeClr val="accent5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b="0" dirty="0"/>
                  <a:t>    </a:t>
                </a:r>
                <a14:m>
                  <m:oMath xmlns:m="http://schemas.openxmlformats.org/officeDocument/2006/math">
                    <m:r>
                      <a:rPr lang="el-GR" b="0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l-G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l-G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l-GR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l-G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l-GR" b="0" i="1" smtClean="0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↑↓</m:t>
                        </m:r>
                      </m:e>
                    </m:d>
                    <m:r>
                      <a:rPr lang="el-GR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↓↑</m:t>
                        </m:r>
                      </m:e>
                    </m:d>
                    <m:r>
                      <a:rPr lang="el-GR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l-GR" dirty="0"/>
                  <a:t>  </a:t>
                </a:r>
                <a:r>
                  <a:rPr lang="en-US" dirty="0"/>
                  <a:t>    </a:t>
                </a:r>
                <a:r>
                  <a:rPr lang="el-GR" b="1" u="sng" dirty="0">
                    <a:solidFill>
                      <a:schemeClr val="accent2"/>
                    </a:solidFill>
                  </a:rPr>
                  <a:t>Ο</a:t>
                </a:r>
                <a:r>
                  <a:rPr lang="en-US" b="1" u="sng" dirty="0">
                    <a:solidFill>
                      <a:schemeClr val="accent2"/>
                    </a:solidFill>
                  </a:rPr>
                  <a:t>R</a:t>
                </a:r>
                <a:r>
                  <a:rPr lang="en-US" b="1" dirty="0">
                    <a:solidFill>
                      <a:schemeClr val="accent2"/>
                    </a:solidFill>
                  </a:rPr>
                  <a:t>    </a:t>
                </a:r>
              </a:p>
              <a:p>
                <a:r>
                  <a:rPr lang="en-US" dirty="0"/>
                  <a:t>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↑↓</m:t>
                        </m:r>
                      </m:e>
                    </m:d>
                  </m:oMath>
                </a14:m>
                <a:r>
                  <a:rPr lang="en-US" b="1" dirty="0">
                    <a:solidFill>
                      <a:schemeClr val="accent2"/>
                    </a:solidFill>
                  </a:rPr>
                  <a:t>  </a:t>
                </a:r>
                <a:r>
                  <a:rPr lang="en-US" b="1" dirty="0">
                    <a:solidFill>
                      <a:schemeClr val="accent3"/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↓↑</m:t>
                        </m:r>
                      </m:e>
                    </m:d>
                  </m:oMath>
                </a14:m>
                <a:r>
                  <a:rPr lang="en-US" b="1" dirty="0">
                    <a:solidFill>
                      <a:schemeClr val="accent3"/>
                    </a:solidFill>
                  </a:rPr>
                  <a:t>  </a:t>
                </a:r>
                <a:r>
                  <a:rPr lang="en-US" b="1" u="sng" dirty="0">
                    <a:solidFill>
                      <a:schemeClr val="accent3"/>
                    </a:solidFill>
                  </a:rPr>
                  <a:t>Stochastic for </a:t>
                </a:r>
                <a:r>
                  <a:rPr lang="en-US" b="1" u="sng" dirty="0" err="1">
                    <a:solidFill>
                      <a:schemeClr val="accent3"/>
                    </a:solidFill>
                  </a:rPr>
                  <a:t>eg</a:t>
                </a:r>
                <a:endParaRPr lang="en-US" b="1" u="sng" dirty="0">
                  <a:solidFill>
                    <a:schemeClr val="accent3"/>
                  </a:solidFill>
                </a:endParaRPr>
              </a:p>
              <a:p>
                <a:r>
                  <a:rPr lang="en-US" dirty="0">
                    <a:solidFill>
                      <a:schemeClr val="accent2"/>
                    </a:solidFill>
                  </a:rPr>
                  <a:t>   (similar test with correlated Bell state)   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DAB7C29-BD69-FF01-FDE5-E867EA1B2A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428" y="153141"/>
                <a:ext cx="3886705" cy="962058"/>
              </a:xfrm>
              <a:prstGeom prst="rect">
                <a:avLst/>
              </a:prstGeom>
              <a:blipFill>
                <a:blip r:embed="rId2"/>
                <a:stretch>
                  <a:fillRect t="-42308" r="-2265" b="-39744"/>
                </a:stretch>
              </a:blipFill>
              <a:ln w="25400">
                <a:solidFill>
                  <a:schemeClr val="accent5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3766E49-E640-7197-94E0-0101A1C81CE0}"/>
                  </a:ext>
                </a:extLst>
              </p:cNvPr>
              <p:cNvSpPr txBox="1"/>
              <p:nvPr/>
            </p:nvSpPr>
            <p:spPr>
              <a:xfrm>
                <a:off x="212834" y="1355213"/>
                <a:ext cx="8931165" cy="369332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Assume LOCAL hidden variable theory (LHVT) with hidden variable </a:t>
                </a:r>
                <a14:m>
                  <m:oMath xmlns:m="http://schemas.openxmlformats.org/officeDocument/2006/math">
                    <m:r>
                      <a:rPr lang="el-GR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3766E49-E640-7197-94E0-0101A1C81C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834" y="1355213"/>
                <a:ext cx="8931165" cy="369332"/>
              </a:xfrm>
              <a:prstGeom prst="rect">
                <a:avLst/>
              </a:prstGeom>
              <a:blipFill>
                <a:blip r:embed="rId3"/>
                <a:stretch>
                  <a:fillRect l="-568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8CA97CB-3776-B537-27B3-794006106D03}"/>
                  </a:ext>
                </a:extLst>
              </p:cNvPr>
              <p:cNvSpPr txBox="1"/>
              <p:nvPr/>
            </p:nvSpPr>
            <p:spPr>
              <a:xfrm>
                <a:off x="212835" y="1724545"/>
                <a:ext cx="8931165" cy="923330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l-GR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l-GR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  <a:r>
                  <a:rPr lang="en-US" b="1" u="sng" dirty="0"/>
                  <a:t>determines</a:t>
                </a:r>
                <a:r>
                  <a:rPr lang="en-US" dirty="0"/>
                  <a:t> experimental result </a:t>
                </a:r>
                <a:endParaRPr lang="el-GR" dirty="0"/>
              </a:p>
              <a:p>
                <a:r>
                  <a:rPr lang="en-US" dirty="0"/>
                  <a:t>with measurement choice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given </a:t>
                </a:r>
                <a14:m>
                  <m:oMath xmlns:m="http://schemas.openxmlformats.org/officeDocument/2006/math">
                    <m:r>
                      <a:rPr lang="el-GR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 with density function </a:t>
                </a:r>
                <a:r>
                  <a:rPr lang="el-GR" dirty="0">
                    <a:solidFill>
                      <a:schemeClr val="accent4"/>
                    </a:solidFill>
                  </a:rPr>
                  <a:t>ρ</a:t>
                </a:r>
                <a:r>
                  <a:rPr lang="el-GR" dirty="0"/>
                  <a:t>(λ)</a:t>
                </a:r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8CA97CB-3776-B537-27B3-794006106D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835" y="1724545"/>
                <a:ext cx="8931165" cy="923330"/>
              </a:xfrm>
              <a:prstGeom prst="rect">
                <a:avLst/>
              </a:prstGeom>
              <a:blipFill>
                <a:blip r:embed="rId4"/>
                <a:stretch>
                  <a:fillRect l="-568" t="-2703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5F0BCA3-AE19-26EB-2EFC-EB163803DBF8}"/>
                  </a:ext>
                </a:extLst>
              </p:cNvPr>
              <p:cNvSpPr txBox="1"/>
              <p:nvPr/>
            </p:nvSpPr>
            <p:spPr>
              <a:xfrm>
                <a:off x="212835" y="3016103"/>
                <a:ext cx="8931164" cy="923330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“Spooky Action at a distance” 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Anti-correlated: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l-GR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d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l-GR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d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 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Correlated: </a:t>
                </a:r>
                <a:r>
                  <a:rPr lang="el-GR" dirty="0">
                    <a:solidFill>
                      <a:schemeClr val="bg1"/>
                    </a:solidFill>
                  </a:rPr>
                  <a:t>       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l-GR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d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l-GR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d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  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5F0BCA3-AE19-26EB-2EFC-EB163803DB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835" y="3016103"/>
                <a:ext cx="8931164" cy="923330"/>
              </a:xfrm>
              <a:prstGeom prst="rect">
                <a:avLst/>
              </a:prstGeom>
              <a:blipFill>
                <a:blip r:embed="rId5"/>
                <a:stretch>
                  <a:fillRect l="-568" t="-2703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4B09206-D6DE-BB5E-2D84-C4419CBA4BBA}"/>
                  </a:ext>
                </a:extLst>
              </p:cNvPr>
              <p:cNvSpPr txBox="1"/>
              <p:nvPr/>
            </p:nvSpPr>
            <p:spPr>
              <a:xfrm>
                <a:off x="212834" y="2646771"/>
                <a:ext cx="8931165" cy="369332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±1</m:t>
                    </m:r>
                  </m:oMath>
                </a14:m>
                <a:r>
                  <a:rPr lang="en-US" dirty="0"/>
                  <a:t> 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US" b="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l-GR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±1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4B09206-D6DE-BB5E-2D84-C4419CBA4B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834" y="2646771"/>
                <a:ext cx="8931165" cy="369332"/>
              </a:xfrm>
              <a:prstGeom prst="rect">
                <a:avLst/>
              </a:prstGeom>
              <a:blipFill>
                <a:blip r:embed="rId6"/>
                <a:stretch>
                  <a:fillRect t="-6667" b="-2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10F7E90-C2F0-57A0-185F-AC7FBD2C2472}"/>
                  </a:ext>
                </a:extLst>
              </p:cNvPr>
              <p:cNvSpPr txBox="1"/>
              <p:nvPr/>
            </p:nvSpPr>
            <p:spPr>
              <a:xfrm>
                <a:off x="212835" y="4042460"/>
                <a:ext cx="8931164" cy="743152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Expectation value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∓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  <m:d>
                          <m:dPr>
                            <m:ctrlPr>
                              <a:rPr lang="el-GR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</m:d>
                        <m:r>
                          <a:rPr lang="en-US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</m:d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nary>
                  </m:oMath>
                </a14:m>
                <a:endParaRPr lang="en-US" dirty="0"/>
              </a:p>
              <a:p>
                <a:r>
                  <a:rPr lang="en-US" dirty="0"/>
                  <a:t>	     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𝑄𝑀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  <m:r>
                          <a:rPr lang="el-GR" b="0" i="1" baseline="-25000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𝑏</m:t>
                        </m:r>
                        <m:acc>
                          <m:accPr>
                            <m:chr m:val="̂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  <m:r>
                          <a:rPr lang="el-GR" i="1" baseline="-2500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l-GR" i="1" baseline="-2500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∓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r>
                      <m:rPr>
                        <m:sty m:val="p"/>
                      </m:rPr>
                      <a:rPr lang="en-US" b="0" i="0" baseline="-25000" smtClean="0">
                        <a:latin typeface="Cambria Math" panose="02040503050406030204" pitchFamily="18" charset="0"/>
                      </a:rPr>
                      <m:t>ab</m:t>
                    </m:r>
                  </m:oMath>
                </a14:m>
                <a:r>
                  <a:rPr lang="en-US" dirty="0"/>
                  <a:t>  -- sloppy notation – I know!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10F7E90-C2F0-57A0-185F-AC7FBD2C24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835" y="4042460"/>
                <a:ext cx="8931164" cy="743152"/>
              </a:xfrm>
              <a:prstGeom prst="rect">
                <a:avLst/>
              </a:prstGeom>
              <a:blipFill>
                <a:blip r:embed="rId7"/>
                <a:stretch>
                  <a:fillRect l="-568" t="-69492" b="-576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DEC5E46-2CC5-5DCB-380F-ADCFA9743CE6}"/>
                  </a:ext>
                </a:extLst>
              </p:cNvPr>
              <p:cNvSpPr txBox="1"/>
              <p:nvPr/>
            </p:nvSpPr>
            <p:spPr>
              <a:xfrm>
                <a:off x="228357" y="4834586"/>
                <a:ext cx="5849149" cy="369332"/>
              </a:xfrm>
              <a:prstGeom prst="rect">
                <a:avLst/>
              </a:prstGeom>
              <a:noFill/>
              <a:ln w="25400">
                <a:solidFill>
                  <a:schemeClr val="accent6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:r>
                  <a:rPr lang="en-US" b="0" dirty="0"/>
                  <a:t>Bell’s Inequality (BI) 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</m:d>
                        <m:r>
                          <a:rPr lang="el-GR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d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</m:e>
                    </m:d>
                    <m:r>
                      <a:rPr lang="el-GR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≤1±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DEC5E46-2CC5-5DCB-380F-ADCFA9743C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357" y="4834586"/>
                <a:ext cx="5849149" cy="369332"/>
              </a:xfrm>
              <a:prstGeom prst="rect">
                <a:avLst/>
              </a:prstGeom>
              <a:blipFill>
                <a:blip r:embed="rId8"/>
                <a:stretch>
                  <a:fillRect l="-647" t="-3125" b="-21875"/>
                </a:stretch>
              </a:blipFill>
              <a:ln w="254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FD5F0D7-2B9A-EE1B-4718-760E1EA3580C}"/>
                  </a:ext>
                </a:extLst>
              </p:cNvPr>
              <p:cNvSpPr txBox="1"/>
              <p:nvPr/>
            </p:nvSpPr>
            <p:spPr>
              <a:xfrm>
                <a:off x="212834" y="5389381"/>
                <a:ext cx="7081547" cy="916982"/>
              </a:xfrm>
              <a:prstGeom prst="rect">
                <a:avLst/>
              </a:prstGeom>
              <a:noFill/>
              <a:ln w="38100">
                <a:solidFill>
                  <a:schemeClr val="accent3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Choosing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 orthogonal</a:t>
                </a:r>
                <a:r>
                  <a:rPr lang="el-GR" dirty="0"/>
                  <a:t>, </a:t>
                </a:r>
                <a:r>
                  <a:rPr lang="en-US" dirty="0"/>
                  <a:t> with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 inbetween, 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m:rPr>
                          <m:sty m:val="p"/>
                        </m:rPr>
                        <a:rPr lang="en-US" baseline="-25000"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sty m:val="p"/>
                        </m:rPr>
                        <a:rPr lang="en-US" b="0" i="0" baseline="-25000" smtClean="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𝑎𝑐</m:t>
                      </m:r>
                      <m:r>
                        <a:rPr lang="en-US" b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baseline="-25000" dirty="0"/>
              </a:p>
              <a:p>
                <a:r>
                  <a:rPr lang="en-US" dirty="0"/>
                  <a:t>				 violated for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𝜃</m:t>
                    </m:r>
                    <m: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/2 </m:t>
                    </m:r>
                  </m:oMath>
                </a14:m>
                <a:r>
                  <a:rPr lang="en-US" dirty="0"/>
                  <a:t>	 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FD5F0D7-2B9A-EE1B-4718-760E1EA358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834" y="5389381"/>
                <a:ext cx="7081547" cy="916982"/>
              </a:xfrm>
              <a:prstGeom prst="rect">
                <a:avLst/>
              </a:prstGeom>
              <a:blipFill>
                <a:blip r:embed="rId9"/>
                <a:stretch>
                  <a:fillRect l="-535" b="-7792"/>
                </a:stretch>
              </a:blipFill>
              <a:ln w="38100">
                <a:solidFill>
                  <a:schemeClr val="accent3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 33">
            <a:extLst>
              <a:ext uri="{FF2B5EF4-FFF2-40B4-BE49-F238E27FC236}">
                <a16:creationId xmlns:a16="http://schemas.microsoft.com/office/drawing/2014/main" id="{42DCAE81-1163-6DEB-2CCD-11FDD881F2D8}"/>
              </a:ext>
            </a:extLst>
          </p:cNvPr>
          <p:cNvGrpSpPr/>
          <p:nvPr/>
        </p:nvGrpSpPr>
        <p:grpSpPr>
          <a:xfrm>
            <a:off x="7210299" y="4759899"/>
            <a:ext cx="1964857" cy="1802437"/>
            <a:chOff x="6077506" y="2326003"/>
            <a:chExt cx="1684224" cy="143124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13B21EE-A3CF-5BC7-2699-988598EA2981}"/>
                </a:ext>
              </a:extLst>
            </p:cNvPr>
            <p:cNvGrpSpPr/>
            <p:nvPr/>
          </p:nvGrpSpPr>
          <p:grpSpPr>
            <a:xfrm>
              <a:off x="6104274" y="2512980"/>
              <a:ext cx="1103889" cy="1244270"/>
              <a:chOff x="6104274" y="2512980"/>
              <a:chExt cx="1103889" cy="1244270"/>
            </a:xfrm>
          </p:grpSpPr>
          <p:sp>
            <p:nvSpPr>
              <p:cNvPr id="15" name="直接连接符 14">
                <a:extLst>
                  <a:ext uri="{FF2B5EF4-FFF2-40B4-BE49-F238E27FC236}">
                    <a16:creationId xmlns:a16="http://schemas.microsoft.com/office/drawing/2014/main" id="{2AD6D2F4-74E1-44BD-BB44-5541AF08139C}"/>
                  </a:ext>
                </a:extLst>
              </p:cNvPr>
              <p:cNvSpPr/>
              <p:nvPr/>
            </p:nvSpPr>
            <p:spPr>
              <a:xfrm rot="-2958840">
                <a:off x="6213768" y="3061620"/>
                <a:ext cx="1097280" cy="0"/>
              </a:xfrm>
              <a:prstGeom prst="line">
                <a:avLst/>
              </a:prstGeom>
              <a:solidFill>
                <a:srgbClr val="000000">
                  <a:alpha val="5000"/>
                </a:srgbClr>
              </a:solidFill>
              <a:ln w="30856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 anchor="ctr" anchorCtr="1"/>
              <a:lstStyle/>
              <a:p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直接连接符 14">
                <a:extLst>
                  <a:ext uri="{FF2B5EF4-FFF2-40B4-BE49-F238E27FC236}">
                    <a16:creationId xmlns:a16="http://schemas.microsoft.com/office/drawing/2014/main" id="{29F6AEB1-93A6-6256-85B2-B510F3447D77}"/>
                  </a:ext>
                </a:extLst>
              </p:cNvPr>
              <p:cNvSpPr/>
              <p:nvPr/>
            </p:nvSpPr>
            <p:spPr>
              <a:xfrm rot="-2958840" flipV="1">
                <a:off x="6054236" y="2715518"/>
                <a:ext cx="701011" cy="600936"/>
              </a:xfrm>
              <a:prstGeom prst="line">
                <a:avLst/>
              </a:prstGeom>
              <a:solidFill>
                <a:srgbClr val="000000">
                  <a:alpha val="5000"/>
                </a:srgbClr>
              </a:solidFill>
              <a:ln w="30856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 anchor="ctr" anchorCtr="1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直接连接符 14">
                <a:extLst>
                  <a:ext uri="{FF2B5EF4-FFF2-40B4-BE49-F238E27FC236}">
                    <a16:creationId xmlns:a16="http://schemas.microsoft.com/office/drawing/2014/main" id="{6B642582-7F9F-4F41-752A-D65E3B8A5FBE}"/>
                  </a:ext>
                </a:extLst>
              </p:cNvPr>
              <p:cNvSpPr/>
              <p:nvPr/>
            </p:nvSpPr>
            <p:spPr>
              <a:xfrm rot="18641160">
                <a:off x="6564795" y="3113883"/>
                <a:ext cx="592581" cy="694154"/>
              </a:xfrm>
              <a:prstGeom prst="line">
                <a:avLst/>
              </a:prstGeom>
              <a:solidFill>
                <a:srgbClr val="000000">
                  <a:alpha val="5000"/>
                </a:srgbClr>
              </a:solidFill>
              <a:ln w="30856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 anchor="ctr" anchorCtr="1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753AFAD0-57EF-7ED3-1DE4-6540AA7117F0}"/>
                    </a:ext>
                  </a:extLst>
                </p:cNvPr>
                <p:cNvSpPr txBox="1"/>
                <p:nvPr/>
              </p:nvSpPr>
              <p:spPr>
                <a:xfrm>
                  <a:off x="6694248" y="3053327"/>
                  <a:ext cx="50686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b="0" i="0" smtClean="0">
                            <a:latin typeface="Cambria Math" panose="02040503050406030204" pitchFamily="18" charset="0"/>
                          </a:rPr>
                          <m:t>θ</m:t>
                        </m:r>
                        <m:r>
                          <m:rPr>
                            <m:sty m:val="p"/>
                          </m:rPr>
                          <a:rPr lang="en-US" baseline="-25000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m:rPr>
                            <m:sty m:val="p"/>
                          </m:rPr>
                          <a:rPr lang="en-US" b="0" i="0" baseline="-25000" smtClean="0">
                            <a:latin typeface="Cambria Math" panose="02040503050406030204" pitchFamily="18" charset="0"/>
                          </a:rPr>
                          <m:t>c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753AFAD0-57EF-7ED3-1DE4-6540AA7117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94248" y="3053327"/>
                  <a:ext cx="506869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C715C119-2361-83FB-8450-4321E9BC35FA}"/>
                    </a:ext>
                  </a:extLst>
                </p:cNvPr>
                <p:cNvSpPr txBox="1"/>
                <p:nvPr/>
              </p:nvSpPr>
              <p:spPr>
                <a:xfrm>
                  <a:off x="7144988" y="3313270"/>
                  <a:ext cx="616742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C715C119-2361-83FB-8450-4321E9BC35F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4988" y="3313270"/>
                  <a:ext cx="616742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67BF18FB-3668-CC21-9C72-B570D4F2FF79}"/>
                    </a:ext>
                  </a:extLst>
                </p:cNvPr>
                <p:cNvSpPr txBox="1"/>
                <p:nvPr/>
              </p:nvSpPr>
              <p:spPr>
                <a:xfrm>
                  <a:off x="6077506" y="2326003"/>
                  <a:ext cx="616742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67BF18FB-3668-CC21-9C72-B570D4F2FF7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77506" y="2326003"/>
                  <a:ext cx="616742" cy="3693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780882A4-BEE9-96D7-7AE5-326D4728B466}"/>
                    </a:ext>
                  </a:extLst>
                </p:cNvPr>
                <p:cNvSpPr txBox="1"/>
                <p:nvPr/>
              </p:nvSpPr>
              <p:spPr>
                <a:xfrm>
                  <a:off x="6892746" y="2405188"/>
                  <a:ext cx="616742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780882A4-BEE9-96D7-7AE5-326D4728B4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92746" y="2405188"/>
                  <a:ext cx="616742" cy="36933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5264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9" grpId="0" animBg="1"/>
      <p:bldP spid="10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1B8BE11-6F45-80FA-6D9F-4DCBA800F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Results @Colliders</a:t>
            </a:r>
            <a:r>
              <a:rPr lang="en-US" dirty="0"/>
              <a:t>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D4A6C6-58B5-3313-033A-810CC4A711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62561"/>
            <a:ext cx="4047913" cy="32957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512775-232B-DE44-1EBD-DD828E582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96" y="3959156"/>
            <a:ext cx="5221014" cy="13302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CA05EB6-5D57-67D2-714F-6FFB865A6A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9800" y="3169579"/>
            <a:ext cx="5435600" cy="863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0AA4D3-3545-D65C-E7DD-88EF564F4B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4839" y="921163"/>
            <a:ext cx="4102976" cy="19167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CD32FA2-2C95-7ACF-F40B-A7581ADB8B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56286" y="5228477"/>
            <a:ext cx="4468210" cy="11100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F91C4D-EBBA-7AEE-9303-464A254E1090}"/>
              </a:ext>
            </a:extLst>
          </p:cNvPr>
          <p:cNvSpPr txBox="1"/>
          <p:nvPr/>
        </p:nvSpPr>
        <p:spPr>
          <a:xfrm rot="20330854">
            <a:off x="332939" y="3093547"/>
            <a:ext cx="8246296" cy="1015663"/>
          </a:xfrm>
          <a:prstGeom prst="rect">
            <a:avLst/>
          </a:prstGeom>
          <a:solidFill>
            <a:srgbClr val="F6F5F0"/>
          </a:solidFill>
          <a:ln w="63500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chemeClr val="accent3">
                    <a:lumMod val="75000"/>
                  </a:schemeClr>
                </a:solidFill>
              </a:rPr>
              <a:t>and many MANY MORE …</a:t>
            </a:r>
          </a:p>
        </p:txBody>
      </p:sp>
    </p:spTree>
    <p:extLst>
      <p:ext uri="{BB962C8B-B14F-4D97-AF65-F5344CB8AC3E}">
        <p14:creationId xmlns:p14="http://schemas.microsoft.com/office/powerpoint/2010/main" val="1929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F6D06-1263-A6A8-F2B8-3A329A1D4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Really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869FC2-ACA5-7E1B-2D3E-308B7628D5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098" y="274638"/>
            <a:ext cx="4308902" cy="158312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B30586-7EE2-4423-96DF-4B4057897C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620" y="2247651"/>
            <a:ext cx="6088117" cy="13800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FB515F6-1572-A7CC-74A2-AA872DD251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828705"/>
            <a:ext cx="4440619" cy="13951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1CE4EB-B8A9-9B44-12FA-D3BD63B80C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098" y="3704099"/>
            <a:ext cx="8655191" cy="2576329"/>
          </a:xfrm>
          <a:prstGeom prst="rect">
            <a:avLst/>
          </a:prstGeom>
          <a:ln w="63500">
            <a:solidFill>
              <a:schemeClr val="accent3">
                <a:lumMod val="75000"/>
              </a:schemeClr>
            </a:solidFill>
          </a:ln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F50BB0A4-24AF-1E93-19FB-4205666A912B}"/>
              </a:ext>
            </a:extLst>
          </p:cNvPr>
          <p:cNvSpPr/>
          <p:nvPr/>
        </p:nvSpPr>
        <p:spPr>
          <a:xfrm>
            <a:off x="5654566" y="5759669"/>
            <a:ext cx="1818289" cy="520759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25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A62CE-3D3F-CA31-02CA-4B8084E76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Basic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Critique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8149EA-D84F-ECF9-CD51-86D208BDAB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8200"/>
            <a:ext cx="7213311" cy="24666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75E7021-D1ED-6992-E103-FE31AF50698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2664"/>
          <a:stretch>
            <a:fillRect/>
          </a:stretch>
        </p:blipFill>
        <p:spPr>
          <a:xfrm>
            <a:off x="2083676" y="3429000"/>
            <a:ext cx="7060324" cy="2591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0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F4A04-34C9-AF0C-CB76-571AA8AE2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But we only measure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momentum</a:t>
            </a:r>
            <a:r>
              <a:rPr lang="en-US" dirty="0"/>
              <a:t>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9E7F43-1343-DF40-7393-D135222C8137}"/>
              </a:ext>
            </a:extLst>
          </p:cNvPr>
          <p:cNvSpPr txBox="1"/>
          <p:nvPr/>
        </p:nvSpPr>
        <p:spPr>
          <a:xfrm>
            <a:off x="99848" y="2501976"/>
            <a:ext cx="8944304" cy="1015663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US" sz="3000" dirty="0"/>
              <a:t>       Are there analogues of the spin operators in </a:t>
            </a:r>
          </a:p>
          <a:p>
            <a:r>
              <a:rPr lang="en-US" sz="3000" dirty="0"/>
              <a:t>				            the SM interactions?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59A20E-A866-46F2-84EB-5B18F67C4948}"/>
              </a:ext>
            </a:extLst>
          </p:cNvPr>
          <p:cNvSpPr txBox="1"/>
          <p:nvPr/>
        </p:nvSpPr>
        <p:spPr>
          <a:xfrm>
            <a:off x="3390579" y="3873810"/>
            <a:ext cx="2131609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4000" dirty="0"/>
              <a:t>MAYBE 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EF9AA2-3328-46DB-8837-43D29A8D4EDE}"/>
              </a:ext>
            </a:extLst>
          </p:cNvPr>
          <p:cNvSpPr txBox="1"/>
          <p:nvPr/>
        </p:nvSpPr>
        <p:spPr>
          <a:xfrm>
            <a:off x="1765359" y="1250731"/>
            <a:ext cx="5382051" cy="553998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bg2"/>
                </a:solidFill>
              </a:rPr>
              <a:t>We only “see” mass eigenstates…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3ED57A-5F56-2A20-8688-6106006066AA}"/>
              </a:ext>
            </a:extLst>
          </p:cNvPr>
          <p:cNvSpPr txBox="1"/>
          <p:nvPr/>
        </p:nvSpPr>
        <p:spPr>
          <a:xfrm>
            <a:off x="1434369" y="4798258"/>
            <a:ext cx="6044027" cy="178510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200" dirty="0" err="1"/>
              <a:t>Gedenken</a:t>
            </a:r>
            <a:r>
              <a:rPr lang="en-US" sz="2200" dirty="0"/>
              <a:t> Counting Experiments</a:t>
            </a:r>
          </a:p>
          <a:p>
            <a:pPr algn="ctr"/>
            <a:endParaRPr lang="en-US" sz="2200" dirty="0"/>
          </a:p>
          <a:p>
            <a:pPr algn="ctr"/>
            <a:r>
              <a:rPr lang="en-US" sz="2200" dirty="0"/>
              <a:t>ACTUAL value of observable doesn’t matter.</a:t>
            </a:r>
            <a:br>
              <a:rPr lang="en-US" sz="2200" dirty="0"/>
            </a:br>
            <a:r>
              <a:rPr lang="en-US" sz="2200" dirty="0"/>
              <a:t>Only that there are TWO distinguishable outcomes.</a:t>
            </a:r>
          </a:p>
          <a:p>
            <a:pPr algn="ctr"/>
            <a:r>
              <a:rPr lang="en-US" sz="2200" dirty="0"/>
              <a:t>+1        -1 </a:t>
            </a:r>
          </a:p>
        </p:txBody>
      </p:sp>
    </p:spTree>
    <p:extLst>
      <p:ext uri="{BB962C8B-B14F-4D97-AF65-F5344CB8AC3E}">
        <p14:creationId xmlns:p14="http://schemas.microsoft.com/office/powerpoint/2010/main" val="404744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BF1FE-E5AA-8CEB-F093-62C22894F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Single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Particle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Chirality</a:t>
            </a:r>
            <a:r>
              <a:rPr lang="en-US" dirty="0"/>
              <a:t> Wave Functions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E8A2579-B930-0C49-7593-0A8E6064E0D0}"/>
                  </a:ext>
                </a:extLst>
              </p:cNvPr>
              <p:cNvSpPr txBox="1"/>
              <p:nvPr/>
            </p:nvSpPr>
            <p:spPr>
              <a:xfrm>
                <a:off x="4341371" y="766666"/>
                <a:ext cx="4598503" cy="5003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For e.g.   </a:t>
                </a:r>
                <a14:m>
                  <m:oMath xmlns:m="http://schemas.openxmlformats.org/officeDocument/2006/math">
                    <m:r>
                      <a:rPr lang="el-GR" i="1">
                        <a:latin typeface="Cambria Math" panose="02040503050406030204" pitchFamily="18" charset="0"/>
                      </a:rPr>
                      <m:t>𝜓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l-GR" i="1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</m:d>
                    <m:r>
                      <a:rPr lang="el-GR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/>
                  <a:t>   vs.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</m:d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E8A2579-B930-0C49-7593-0A8E6064E0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1371" y="766666"/>
                <a:ext cx="4598503" cy="500393"/>
              </a:xfrm>
              <a:prstGeom prst="rect">
                <a:avLst/>
              </a:prstGeom>
              <a:blipFill>
                <a:blip r:embed="rId2"/>
                <a:stretch>
                  <a:fillRect l="-1099" t="-72500" r="-4121" b="-1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4DA780F-6F5D-F2CB-A981-C8DBF933AD9D}"/>
                  </a:ext>
                </a:extLst>
              </p:cNvPr>
              <p:cNvSpPr txBox="1"/>
              <p:nvPr/>
            </p:nvSpPr>
            <p:spPr>
              <a:xfrm>
                <a:off x="685800" y="1250738"/>
                <a:ext cx="3572924" cy="942181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a</a:t>
                </a:r>
                <a:r>
                  <a:rPr lang="en-US" dirty="0"/>
                  <a:t> -- Spin “Identification” operator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: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𝑧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dirty="0"/>
                  <a:t>,  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𝑧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↓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↓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4DA780F-6F5D-F2CB-A981-C8DBF933AD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1250738"/>
                <a:ext cx="3572924" cy="942181"/>
              </a:xfrm>
              <a:prstGeom prst="rect">
                <a:avLst/>
              </a:prstGeom>
              <a:blipFill>
                <a:blip r:embed="rId3"/>
                <a:stretch>
                  <a:fillRect l="-1773" t="-2667" b="-6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9C8339F-6FA3-716A-83E7-C10D6807E03E}"/>
                  </a:ext>
                </a:extLst>
              </p:cNvPr>
              <p:cNvSpPr txBox="1"/>
              <p:nvPr/>
            </p:nvSpPr>
            <p:spPr>
              <a:xfrm>
                <a:off x="685799" y="2397312"/>
                <a:ext cx="3595370" cy="942181"/>
              </a:xfrm>
              <a:prstGeom prst="rect">
                <a:avLst/>
              </a:prstGeom>
              <a:solidFill>
                <a:schemeClr val="accent6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b</a:t>
                </a:r>
                <a:r>
                  <a:rPr lang="en-US" dirty="0"/>
                  <a:t> -- Spin “Flip” operator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: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↓</m:t>
                        </m:r>
                      </m:e>
                    </m:d>
                  </m:oMath>
                </a14:m>
                <a:r>
                  <a:rPr lang="en-US" dirty="0"/>
                  <a:t>,  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↓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9C8339F-6FA3-716A-83E7-C10D6807E0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799" y="2397312"/>
                <a:ext cx="3595370" cy="942181"/>
              </a:xfrm>
              <a:prstGeom prst="rect">
                <a:avLst/>
              </a:prstGeom>
              <a:blipFill>
                <a:blip r:embed="rId4"/>
                <a:stretch>
                  <a:fillRect l="-1408" t="-2632" b="-644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C577212-6699-9BAA-529C-DFB8C323E57B}"/>
                  </a:ext>
                </a:extLst>
              </p:cNvPr>
              <p:cNvSpPr txBox="1"/>
              <p:nvPr/>
            </p:nvSpPr>
            <p:spPr>
              <a:xfrm>
                <a:off x="4800600" y="1250738"/>
                <a:ext cx="3680046" cy="932756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a</a:t>
                </a:r>
                <a:r>
                  <a:rPr lang="en-US" dirty="0"/>
                  <a:t> -- Chirality “Identification” operator</a:t>
                </a: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</m:d>
                  </m:oMath>
                </a14:m>
                <a:r>
                  <a:rPr lang="en-US" dirty="0"/>
                  <a:t>,   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 </m:t>
                    </m:r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C577212-6699-9BAA-529C-DFB8C323E5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1250738"/>
                <a:ext cx="3680046" cy="932756"/>
              </a:xfrm>
              <a:prstGeom prst="rect">
                <a:avLst/>
              </a:prstGeom>
              <a:blipFill>
                <a:blip r:embed="rId5"/>
                <a:stretch>
                  <a:fillRect l="-1724" t="-2703" r="-690" b="-675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D9C422C-F04D-5FDA-3813-064144D92D49}"/>
                  </a:ext>
                </a:extLst>
              </p:cNvPr>
              <p:cNvSpPr txBox="1"/>
              <p:nvPr/>
            </p:nvSpPr>
            <p:spPr>
              <a:xfrm>
                <a:off x="4800600" y="2397312"/>
                <a:ext cx="3680046" cy="932756"/>
              </a:xfrm>
              <a:prstGeom prst="rect">
                <a:avLst/>
              </a:prstGeom>
              <a:solidFill>
                <a:schemeClr val="accent6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b</a:t>
                </a:r>
                <a:r>
                  <a:rPr lang="en-US" dirty="0"/>
                  <a:t> – Chirality “Flip” operator</a:t>
                </a: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</m:d>
                  </m:oMath>
                </a14:m>
                <a:r>
                  <a:rPr lang="en-US" dirty="0"/>
                  <a:t>,  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𝑒𝐿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D9C422C-F04D-5FDA-3813-064144D92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2397312"/>
                <a:ext cx="3680046" cy="932756"/>
              </a:xfrm>
              <a:prstGeom prst="rect">
                <a:avLst/>
              </a:prstGeom>
              <a:blipFill>
                <a:blip r:embed="rId6"/>
                <a:stretch>
                  <a:fillRect l="-1724" t="-2667" b="-65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68D8A1C-C23F-0167-AA45-FEE7D6D7A393}"/>
                  </a:ext>
                </a:extLst>
              </p:cNvPr>
              <p:cNvSpPr txBox="1"/>
              <p:nvPr/>
            </p:nvSpPr>
            <p:spPr>
              <a:xfrm>
                <a:off x="663354" y="3440185"/>
                <a:ext cx="3595370" cy="2670218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l-GR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𝑠𝑝𝑖𝑛</m:t>
                    </m:r>
                  </m:oMath>
                </a14:m>
                <a:r>
                  <a:rPr lang="en-US" dirty="0"/>
                  <a:t> is eigenstate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and </a:t>
                </a:r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↓</m:t>
                        </m:r>
                      </m:e>
                    </m:d>
                  </m:oMath>
                </a14:m>
                <a:r>
                  <a:rPr lang="en-US" dirty="0"/>
                  <a:t> eigenstates of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endParaRPr lang="en-US" dirty="0"/>
              </a:p>
              <a:p>
                <a:pPr algn="ctr"/>
                <a:endParaRPr lang="en-US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l-GR" i="1" baseline="-2500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𝑠𝑝𝑖𝑛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,              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l-GR" i="1" baseline="-2500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𝑠𝑝𝑖𝑛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algn="ctr"/>
                <a:endParaRPr lang="en-US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l-GR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↑↓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,         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l-GR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↑↓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/>
                  <a:t>Can distinguish stochastic process by comparing series of outcomes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68D8A1C-C23F-0167-AA45-FEE7D6D7A3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354" y="3440185"/>
                <a:ext cx="3595370" cy="2670218"/>
              </a:xfrm>
              <a:prstGeom prst="rect">
                <a:avLst/>
              </a:prstGeom>
              <a:blipFill>
                <a:blip r:embed="rId7"/>
                <a:stretch>
                  <a:fillRect l="-1408" t="-4739" r="-2817" b="-28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A9FD7A1-85C8-B51D-3B9A-5EA445229702}"/>
                  </a:ext>
                </a:extLst>
              </p:cNvPr>
              <p:cNvSpPr txBox="1"/>
              <p:nvPr/>
            </p:nvSpPr>
            <p:spPr>
              <a:xfrm>
                <a:off x="691282" y="778124"/>
                <a:ext cx="4593020" cy="5003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b="0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𝑠𝑝𝑖𝑛</m:t>
                    </m:r>
                    <m:r>
                      <a:rPr lang="el-G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l-G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l-GR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l-G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l-GR" b="0" i="1" smtClean="0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↓</m:t>
                        </m:r>
                      </m:e>
                    </m:d>
                    <m:r>
                      <a:rPr lang="el-GR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l-GR" dirty="0"/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A9FD7A1-85C8-B51D-3B9A-5EA4452297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282" y="778124"/>
                <a:ext cx="4593020" cy="500393"/>
              </a:xfrm>
              <a:prstGeom prst="rect">
                <a:avLst/>
              </a:prstGeom>
              <a:blipFill>
                <a:blip r:embed="rId8"/>
                <a:stretch>
                  <a:fillRect l="-275" t="-75000" b="-1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72AB7C4-C300-B069-4357-4D5791E0A7AE}"/>
                  </a:ext>
                </a:extLst>
              </p:cNvPr>
              <p:cNvSpPr txBox="1"/>
              <p:nvPr/>
            </p:nvSpPr>
            <p:spPr>
              <a:xfrm>
                <a:off x="4800600" y="3440185"/>
                <a:ext cx="3680046" cy="3243067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l-GR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dirty="0"/>
                  <a:t> is eigenstate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 eigenstates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endParaRPr lang="en-US" dirty="0"/>
              </a:p>
              <a:p>
                <a:pPr algn="ctr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: </a:t>
                </a:r>
                <a:r>
                  <a:rPr lang="en-US" i="1" dirty="0"/>
                  <a:t>Z </a:t>
                </a:r>
                <a:r>
                  <a:rPr lang="en-US" dirty="0"/>
                  <a:t>interactions (</a:t>
                </a:r>
                <a:r>
                  <a:rPr lang="en-US" i="1" dirty="0"/>
                  <a:t>L</a:t>
                </a:r>
                <a:r>
                  <a:rPr lang="en-US" dirty="0"/>
                  <a:t> vs. </a:t>
                </a:r>
                <a:r>
                  <a:rPr lang="en-US" i="1" dirty="0"/>
                  <a:t>R</a:t>
                </a:r>
                <a:r>
                  <a:rPr lang="en-US" dirty="0"/>
                  <a:t>)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/>
                  <a:t>: </a:t>
                </a:r>
                <a:r>
                  <a:rPr lang="en-US" i="1" dirty="0"/>
                  <a:t>Higgs</a:t>
                </a:r>
                <a:r>
                  <a:rPr lang="en-US" dirty="0"/>
                  <a:t> interactions </a:t>
                </a:r>
              </a:p>
              <a:p>
                <a:pPr algn="ctr"/>
                <a:endParaRPr lang="en-US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acc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d>
                    <m:r>
                      <a:rPr lang="el-GR" i="1" baseline="-2500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,              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acc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d>
                    <m:r>
                      <a:rPr lang="el-GR" i="1" baseline="-2500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algn="ctr"/>
                <a:endParaRPr lang="en-US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acc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d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𝑒𝐿</m:t>
                    </m:r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,         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acc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d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𝑒𝐿</m:t>
                    </m:r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/>
                  <a:t>Can distinguish stochastic process by comparing series of outcomes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72AB7C4-C300-B069-4357-4D5791E0A7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3440185"/>
                <a:ext cx="3680046" cy="3243067"/>
              </a:xfrm>
              <a:prstGeom prst="rect">
                <a:avLst/>
              </a:prstGeom>
              <a:blipFill>
                <a:blip r:embed="rId9"/>
                <a:stretch>
                  <a:fillRect l="-345" t="-389" r="-1724" b="-19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6619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build="allAtOnce" animBg="1"/>
      <p:bldP spid="9" grpId="0" build="allAtOnce" animBg="1"/>
      <p:bldP spid="10" grpId="0" animBg="1"/>
      <p:bldP spid="13" grpId="0"/>
      <p:bldP spid="14" grpId="0" build="allAtOnce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692212F-5730-504D-B1C1-8EA02874EE2B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alphaModFix amt="35000"/>
          </a:blip>
          <a:stretch>
            <a:fillRect/>
          </a:stretch>
        </p:blipFill>
        <p:spPr>
          <a:xfrm>
            <a:off x="-53320" y="44484"/>
            <a:ext cx="9250640" cy="7442123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542DE0AC-2E99-544C-9273-EBB37A378D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9286" y="917853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4800" b="1" i="1" dirty="0">
                <a:solidFill>
                  <a:schemeClr val="tx2">
                    <a:lumMod val="75000"/>
                  </a:schemeClr>
                </a:solidFill>
              </a:rPr>
              <a:t>Mystery of</a:t>
            </a:r>
            <a:endParaRPr lang="en-US" sz="40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648389-1CDB-A640-9010-4C28753C69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745" y="3177908"/>
            <a:ext cx="8824510" cy="1470025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en-US" sz="5400" dirty="0">
                <a:solidFill>
                  <a:schemeClr val="bg2">
                    <a:lumMod val="10000"/>
                  </a:schemeClr>
                </a:solidFill>
              </a:rPr>
              <a:t>					The </a:t>
            </a:r>
            <a:r>
              <a:rPr lang="en-US" sz="5400" dirty="0">
                <a:solidFill>
                  <a:schemeClr val="bg2">
                    <a:lumMod val="25000"/>
                  </a:schemeClr>
                </a:solidFill>
              </a:rPr>
              <a:t>Naturally</a:t>
            </a:r>
            <a:br>
              <a:rPr lang="en-US" sz="5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5400" dirty="0">
                <a:solidFill>
                  <a:schemeClr val="bg2">
                    <a:lumMod val="50000"/>
                  </a:schemeClr>
                </a:solidFill>
              </a:rPr>
              <a:t>		</a:t>
            </a:r>
            <a:r>
              <a:rPr lang="en-US" sz="5400" i="1" dirty="0">
                <a:solidFill>
                  <a:schemeClr val="bg2">
                    <a:lumMod val="75000"/>
                  </a:schemeClr>
                </a:solidFill>
              </a:rPr>
              <a:t>UNNATURAL</a:t>
            </a:r>
            <a:r>
              <a:rPr lang="en-US" sz="5400" dirty="0"/>
              <a:t> </a:t>
            </a:r>
            <a:br>
              <a:rPr lang="en-US" sz="5400" dirty="0"/>
            </a:br>
            <a:r>
              <a:rPr lang="en-US" sz="5400" dirty="0">
                <a:solidFill>
                  <a:schemeClr val="bg2">
                    <a:lumMod val="50000"/>
                  </a:schemeClr>
                </a:solidFill>
              </a:rPr>
              <a:t>Standard Model</a:t>
            </a:r>
            <a:r>
              <a:rPr lang="en-US" sz="5400" dirty="0"/>
              <a:t> of </a:t>
            </a:r>
            <a:br>
              <a:rPr lang="en-US" sz="5400" dirty="0"/>
            </a:br>
            <a:r>
              <a:rPr lang="en-US" sz="5400" dirty="0"/>
              <a:t>					</a:t>
            </a:r>
            <a:r>
              <a:rPr lang="en-US" sz="5400" dirty="0">
                <a:solidFill>
                  <a:schemeClr val="bg2">
                    <a:lumMod val="25000"/>
                  </a:schemeClr>
                </a:solidFill>
              </a:rPr>
              <a:t>Particle Physics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34CF90-3CBF-AE0A-B2D5-EDCD2AB2002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1520" y="1739186"/>
            <a:ext cx="1895666" cy="131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55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527E75-530A-DD1F-91AF-BBA21587FE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F821F-BD92-3779-2C82-904884036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21" y="274638"/>
            <a:ext cx="8589579" cy="56356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2-particle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Flavor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(generation)</a:t>
            </a:r>
            <a:r>
              <a:rPr lang="en-US" dirty="0"/>
              <a:t> Wave Functions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C2D6013-094C-615C-D8DC-FED432472591}"/>
                  </a:ext>
                </a:extLst>
              </p:cNvPr>
              <p:cNvSpPr txBox="1"/>
              <p:nvPr/>
            </p:nvSpPr>
            <p:spPr>
              <a:xfrm>
                <a:off x="4316897" y="989621"/>
                <a:ext cx="4813434" cy="5003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For e.g.   </a:t>
                </a:r>
                <a14:m>
                  <m:oMath xmlns:m="http://schemas.openxmlformats.org/officeDocument/2006/math">
                    <m:r>
                      <a:rPr lang="el-GR" i="1">
                        <a:latin typeface="Cambria Math" panose="02040503050406030204" pitchFamily="18" charset="0"/>
                      </a:rPr>
                      <m:t>𝜓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l-GR" i="1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</m:e>
                    </m:d>
                    <m:r>
                      <a:rPr lang="el-GR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/>
                  <a:t>   vs.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C2D6013-094C-615C-D8DC-FED432472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6897" y="989621"/>
                <a:ext cx="4813434" cy="500393"/>
              </a:xfrm>
              <a:prstGeom prst="rect">
                <a:avLst/>
              </a:prstGeom>
              <a:blipFill>
                <a:blip r:embed="rId2"/>
                <a:stretch>
                  <a:fillRect l="-787" t="-70732" r="-3150" b="-104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281D74-11D2-0746-776F-74310C6353DF}"/>
                  </a:ext>
                </a:extLst>
              </p:cNvPr>
              <p:cNvSpPr txBox="1"/>
              <p:nvPr/>
            </p:nvSpPr>
            <p:spPr>
              <a:xfrm>
                <a:off x="685799" y="1759083"/>
                <a:ext cx="3308085" cy="942181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a</a:t>
                </a:r>
                <a:r>
                  <a:rPr lang="en-US" dirty="0"/>
                  <a:t> -- Spin “Identification” operator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: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𝑧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dirty="0"/>
                  <a:t>,  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𝑧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↓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↓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281D74-11D2-0746-776F-74310C6353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799" y="1759083"/>
                <a:ext cx="3308085" cy="942181"/>
              </a:xfrm>
              <a:prstGeom prst="rect">
                <a:avLst/>
              </a:prstGeom>
              <a:blipFill>
                <a:blip r:embed="rId3"/>
                <a:stretch>
                  <a:fillRect l="-1527" t="-2667" r="-763" b="-6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95DFBBF-93D0-EC9C-7D00-0FCB00A4D23D}"/>
                  </a:ext>
                </a:extLst>
              </p:cNvPr>
              <p:cNvSpPr txBox="1"/>
              <p:nvPr/>
            </p:nvSpPr>
            <p:spPr>
              <a:xfrm>
                <a:off x="685799" y="2811518"/>
                <a:ext cx="3308085" cy="942181"/>
              </a:xfrm>
              <a:prstGeom prst="rect">
                <a:avLst/>
              </a:prstGeom>
              <a:solidFill>
                <a:schemeClr val="accent6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b</a:t>
                </a:r>
                <a:r>
                  <a:rPr lang="en-US" dirty="0"/>
                  <a:t> -- Spin “Flip” operator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: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↓</m:t>
                        </m:r>
                      </m:e>
                    </m:d>
                  </m:oMath>
                </a14:m>
                <a:r>
                  <a:rPr lang="en-US" dirty="0"/>
                  <a:t>,  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↓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95DFBBF-93D0-EC9C-7D00-0FCB00A4D2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799" y="2811518"/>
                <a:ext cx="3308085" cy="942181"/>
              </a:xfrm>
              <a:prstGeom prst="rect">
                <a:avLst/>
              </a:prstGeom>
              <a:blipFill>
                <a:blip r:embed="rId4"/>
                <a:stretch>
                  <a:fillRect l="-1527" t="-2667" b="-6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87F4728-57D6-AA60-32C0-9FC611F2567D}"/>
                  </a:ext>
                </a:extLst>
              </p:cNvPr>
              <p:cNvSpPr txBox="1"/>
              <p:nvPr/>
            </p:nvSpPr>
            <p:spPr>
              <a:xfrm>
                <a:off x="685799" y="3867807"/>
                <a:ext cx="3308085" cy="1228606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c</a:t>
                </a:r>
                <a:r>
                  <a:rPr lang="en-US" dirty="0"/>
                  <a:t> -- Spin “Mixing” operator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l-GR" i="1" baseline="-2500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: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l-GR" i="1" baseline="-25000">
                        <a:latin typeface="Cambria Math" panose="02040503050406030204" pitchFamily="18" charset="0"/>
                      </a:rPr>
                      <m:t>𝜃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d>
                      <m:dPr>
                        <m:begChr m:val="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↓</m:t>
                        </m:r>
                      </m:e>
                    </m:d>
                  </m:oMath>
                </a14:m>
                <a:r>
                  <a:rPr lang="en-US" dirty="0"/>
                  <a:t>, 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l-GR" i="1" baseline="-25000">
                        <a:latin typeface="Cambria Math" panose="02040503050406030204" pitchFamily="18" charset="0"/>
                      </a:rPr>
                      <m:t>𝜃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↓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|↓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87F4728-57D6-AA60-32C0-9FC611F256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799" y="3867807"/>
                <a:ext cx="3308085" cy="1228606"/>
              </a:xfrm>
              <a:prstGeom prst="rect">
                <a:avLst/>
              </a:prstGeom>
              <a:blipFill>
                <a:blip r:embed="rId5"/>
                <a:stretch>
                  <a:fillRect l="-1527" t="-2041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7E74F5-B038-F989-7DF6-2FAE12E64E65}"/>
                  </a:ext>
                </a:extLst>
              </p:cNvPr>
              <p:cNvSpPr txBox="1"/>
              <p:nvPr/>
            </p:nvSpPr>
            <p:spPr>
              <a:xfrm>
                <a:off x="-276123" y="989621"/>
                <a:ext cx="4593020" cy="6646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𝑠𝑝𝑖𝑛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{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l-G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↑↓</m:t>
                          </m:r>
                        </m:e>
                      </m:d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l-G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↓↑</m:t>
                          </m:r>
                        </m:e>
                      </m:d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7E74F5-B038-F989-7DF6-2FAE12E64E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76123" y="989621"/>
                <a:ext cx="4593020" cy="664606"/>
              </a:xfrm>
              <a:prstGeom prst="rect">
                <a:avLst/>
              </a:prstGeom>
              <a:blipFill>
                <a:blip r:embed="rId6"/>
                <a:stretch>
                  <a:fillRect t="-40741" b="-685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5519CC7-3ACE-484D-1A1A-27E1581EE650}"/>
                  </a:ext>
                </a:extLst>
              </p:cNvPr>
              <p:cNvSpPr txBox="1"/>
              <p:nvPr/>
            </p:nvSpPr>
            <p:spPr>
              <a:xfrm>
                <a:off x="5055477" y="1759083"/>
                <a:ext cx="3518028" cy="930768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a</a:t>
                </a:r>
                <a:r>
                  <a:rPr lang="en-US" dirty="0"/>
                  <a:t> -- Flavor “Identification” operator</a:t>
                </a: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dirty="0"/>
                  <a:t>,   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 </m:t>
                    </m:r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5519CC7-3ACE-484D-1A1A-27E1581EE6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5477" y="1759083"/>
                <a:ext cx="3518028" cy="930768"/>
              </a:xfrm>
              <a:prstGeom prst="rect">
                <a:avLst/>
              </a:prstGeom>
              <a:blipFill>
                <a:blip r:embed="rId7"/>
                <a:stretch>
                  <a:fillRect l="-1079" t="-2703" b="-675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54D178C-DBB2-BB42-3A5F-2304474F8795}"/>
                  </a:ext>
                </a:extLst>
              </p:cNvPr>
              <p:cNvSpPr txBox="1"/>
              <p:nvPr/>
            </p:nvSpPr>
            <p:spPr>
              <a:xfrm>
                <a:off x="5055477" y="2811517"/>
                <a:ext cx="3518028" cy="930768"/>
              </a:xfrm>
              <a:prstGeom prst="rect">
                <a:avLst/>
              </a:prstGeom>
              <a:solidFill>
                <a:schemeClr val="accent6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b</a:t>
                </a:r>
                <a:r>
                  <a:rPr lang="en-US" dirty="0"/>
                  <a:t> – Flavor “Flip” operator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</m:oMath>
                </a14:m>
                <a:r>
                  <a:rPr lang="en-US" dirty="0"/>
                  <a:t>,  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54D178C-DBB2-BB42-3A5F-2304474F87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5477" y="2811517"/>
                <a:ext cx="3518028" cy="930768"/>
              </a:xfrm>
              <a:prstGeom prst="rect">
                <a:avLst/>
              </a:prstGeom>
              <a:blipFill>
                <a:blip r:embed="rId8"/>
                <a:stretch>
                  <a:fillRect l="-1079" t="-2703" b="-675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CB8983A-CBCC-040D-AD28-88347D448168}"/>
                  </a:ext>
                </a:extLst>
              </p:cNvPr>
              <p:cNvSpPr txBox="1"/>
              <p:nvPr/>
            </p:nvSpPr>
            <p:spPr>
              <a:xfrm>
                <a:off x="5055477" y="3867807"/>
                <a:ext cx="3518028" cy="1228606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c</a:t>
                </a:r>
                <a:r>
                  <a:rPr lang="en-US" dirty="0"/>
                  <a:t> -- Flavor “Mixing” operator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l-GR" i="1" baseline="-2500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/>
                  <a:t>: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l-GR" i="1" baseline="-25000">
                        <a:latin typeface="Cambria Math" panose="02040503050406030204" pitchFamily="18" charset="0"/>
                      </a:rPr>
                      <m:t>𝜃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d>
                      <m:dPr>
                        <m:begChr m:val="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</m:oMath>
                </a14:m>
                <a:r>
                  <a:rPr lang="en-US" dirty="0"/>
                  <a:t>, 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l-GR" i="1" baseline="-25000">
                        <a:latin typeface="Cambria Math" panose="02040503050406030204" pitchFamily="18" charset="0"/>
                      </a:rPr>
                      <m:t>𝜃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CB8983A-CBCC-040D-AD28-88347D4481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5477" y="3867807"/>
                <a:ext cx="3518028" cy="1228606"/>
              </a:xfrm>
              <a:prstGeom prst="rect">
                <a:avLst/>
              </a:prstGeom>
              <a:blipFill>
                <a:blip r:embed="rId9"/>
                <a:stretch>
                  <a:fillRect l="-1079" t="-2041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D6FF16C6-D818-3CBA-0FC8-EA5DC5B54387}"/>
              </a:ext>
            </a:extLst>
          </p:cNvPr>
          <p:cNvSpPr txBox="1"/>
          <p:nvPr/>
        </p:nvSpPr>
        <p:spPr>
          <a:xfrm>
            <a:off x="1995942" y="5683713"/>
            <a:ext cx="515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Ignoring more than two flavors/generations for now. </a:t>
            </a:r>
          </a:p>
        </p:txBody>
      </p:sp>
    </p:spTree>
    <p:extLst>
      <p:ext uri="{BB962C8B-B14F-4D97-AF65-F5344CB8AC3E}">
        <p14:creationId xmlns:p14="http://schemas.microsoft.com/office/powerpoint/2010/main" val="2844352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D74D8-4BAD-8C92-94FA-432C8FBA0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Flavor “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Operators</a:t>
            </a:r>
            <a:r>
              <a:rPr lang="en-US" dirty="0"/>
              <a:t>” in the SM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BC5ED49-34FC-69B4-B204-6D866D5D3727}"/>
                  </a:ext>
                </a:extLst>
              </p:cNvPr>
              <p:cNvSpPr txBox="1"/>
              <p:nvPr/>
            </p:nvSpPr>
            <p:spPr>
              <a:xfrm>
                <a:off x="144856" y="1237594"/>
                <a:ext cx="4143366" cy="3566617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l-G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l-GR" i="1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↓</m:t>
                        </m:r>
                      </m:e>
                    </m:d>
                    <m:r>
                      <a:rPr lang="el-GR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l-GR" dirty="0"/>
                  <a:t> </a:t>
                </a:r>
                <a:r>
                  <a:rPr lang="en-US" dirty="0"/>
                  <a:t>is eigenstate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and </a:t>
                </a:r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↓</m:t>
                        </m:r>
                      </m:e>
                    </m:d>
                  </m:oMath>
                </a14:m>
                <a:r>
                  <a:rPr lang="en-US" dirty="0"/>
                  <a:t> eigenstates of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endParaRPr lang="en-US" dirty="0"/>
              </a:p>
              <a:p>
                <a:pPr algn="ctr"/>
                <a:endParaRPr lang="en-US" i="1" dirty="0">
                  <a:latin typeface="Cambria Math" panose="02040503050406030204" pitchFamily="18" charset="0"/>
                </a:endParaRPr>
              </a:p>
              <a:p>
                <a:r>
                  <a:rPr lang="en-US" b="1" dirty="0"/>
                  <a:t>a:</a:t>
                </a:r>
                <a:r>
                  <a:rPr lang="en-US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       </a:t>
                </a:r>
                <a:r>
                  <a:rPr lang="en-US" b="1" dirty="0"/>
                  <a:t>b:</a:t>
                </a:r>
                <a:r>
                  <a:rPr lang="en-US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     </a:t>
                </a:r>
                <a:r>
                  <a:rPr lang="en-US" b="1" dirty="0"/>
                  <a:t>c:</a:t>
                </a:r>
                <a:r>
                  <a:rPr lang="en-US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l-GR" i="1" baseline="-2500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algn="ctr"/>
                <a:endParaRPr lang="en-US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𝑥</m:t>
                        </m:r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l-GR" i="1" baseline="-2500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𝑠𝑝𝑖𝑛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, 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  <m:r>
                          <a:rPr lang="el-GR" i="1" baseline="-25000">
                            <a:latin typeface="Cambria Math" panose="02040503050406030204" pitchFamily="18" charset="0"/>
                          </a:rPr>
                          <m:t>𝜃</m:t>
                        </m:r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l-GR" i="1" baseline="-2500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𝑠𝑝𝑖𝑛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𝑎𝑐</m:t>
                    </m:r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,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acc>
                          <m:r>
                            <a:rPr lang="el-GR" i="1" baseline="-25000">
                              <a:latin typeface="Cambria Math" panose="02040503050406030204" pitchFamily="18" charset="0"/>
                            </a:rPr>
                            <m:t>𝜃</m:t>
                          </m:r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acc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l-GR" i="1" baseline="-2500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i="1" baseline="-25000">
                          <a:latin typeface="Cambria Math" panose="02040503050406030204" pitchFamily="18" charset="0"/>
                        </a:rPr>
                        <m:t>𝑠𝑝𝑖𝑛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i="1" baseline="-2500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m:rPr>
                          <m:nor/>
                        </m:rP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i="1" baseline="-25000">
                          <a:latin typeface="Cambria Math" panose="02040503050406030204" pitchFamily="18" charset="0"/>
                        </a:rPr>
                        <m:t>𝑎𝑐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algn="ctr"/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m:rPr>
                          <m:sty m:val="p"/>
                        </m:rPr>
                        <a:rPr lang="en-US" baseline="-25000"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sty m:val="p"/>
                        </m:rPr>
                        <a:rPr lang="en-US" baseline="-2500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i="1" baseline="-25000">
                          <a:latin typeface="Cambria Math" panose="02040503050406030204" pitchFamily="18" charset="0"/>
                        </a:rPr>
                        <m:t>𝑎𝑐</m:t>
                      </m:r>
                      <m: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≤1</m:t>
                      </m:r>
                    </m:oMath>
                  </m:oMathPara>
                </a14:m>
                <a:endParaRPr lang="en-US" baseline="-25000" dirty="0"/>
              </a:p>
              <a:p>
                <a:pPr/>
                <a:endParaRPr lang="en-US" baseline="-25000" dirty="0"/>
              </a:p>
              <a:p>
                <a:pPr/>
                <a:r>
                  <a:rPr lang="en-US" dirty="0"/>
                  <a:t>	violated for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𝜃</m:t>
                    </m:r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/2</m:t>
                    </m:r>
                  </m:oMath>
                </a14:m>
                <a:endParaRPr lang="en-US" baseline="-250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BC5ED49-34FC-69B4-B204-6D866D5D37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856" y="1237594"/>
                <a:ext cx="4143366" cy="3566617"/>
              </a:xfrm>
              <a:prstGeom prst="rect">
                <a:avLst/>
              </a:prstGeom>
              <a:blipFill>
                <a:blip r:embed="rId2"/>
                <a:stretch>
                  <a:fillRect l="-1223" t="-10284" b="-17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FBFDD45-06F6-B621-DE63-DEDDB4308BAD}"/>
                  </a:ext>
                </a:extLst>
              </p:cNvPr>
              <p:cNvSpPr txBox="1"/>
              <p:nvPr/>
            </p:nvSpPr>
            <p:spPr>
              <a:xfrm>
                <a:off x="610803" y="373291"/>
                <a:ext cx="2474035" cy="6646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𝑠𝑝𝑖𝑛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{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l-G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↑</m:t>
                          </m:r>
                          <m: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↑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l-G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↓</m:t>
                          </m:r>
                          <m: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↓</m:t>
                          </m:r>
                        </m:e>
                      </m:d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FBFDD45-06F6-B621-DE63-DEDDB4308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803" y="373291"/>
                <a:ext cx="2474035" cy="664606"/>
              </a:xfrm>
              <a:prstGeom prst="rect">
                <a:avLst/>
              </a:prstGeom>
              <a:blipFill>
                <a:blip r:embed="rId3"/>
                <a:stretch>
                  <a:fillRect t="-41509" r="-5128" b="-716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C8021CA-1A22-1E6F-9C0C-DE90E917A9C6}"/>
                  </a:ext>
                </a:extLst>
              </p:cNvPr>
              <p:cNvSpPr txBox="1"/>
              <p:nvPr/>
            </p:nvSpPr>
            <p:spPr>
              <a:xfrm>
                <a:off x="4680070" y="2609194"/>
                <a:ext cx="4319074" cy="3562642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l-G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l-GR" i="1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l-GR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l-GR" dirty="0"/>
                  <a:t> </a:t>
                </a:r>
                <a:r>
                  <a:rPr lang="en-US" dirty="0"/>
                  <a:t>is eigenstate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/>
                  <a:t> and </a:t>
                </a:r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</m:oMath>
                </a14:m>
                <a:r>
                  <a:rPr lang="en-US" dirty="0"/>
                  <a:t> eigenstates of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endParaRPr lang="en-US" dirty="0"/>
              </a:p>
              <a:p>
                <a:pPr algn="ctr"/>
                <a:endParaRPr lang="en-US" i="1" dirty="0">
                  <a:latin typeface="Cambria Math" panose="02040503050406030204" pitchFamily="18" charset="0"/>
                </a:endParaRPr>
              </a:p>
              <a:p>
                <a:r>
                  <a:rPr lang="en-US" b="1" dirty="0"/>
                  <a:t>a:</a:t>
                </a:r>
                <a:r>
                  <a:rPr lang="en-US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       </a:t>
                </a:r>
                <a:r>
                  <a:rPr lang="en-US" b="1" dirty="0"/>
                  <a:t>b:</a:t>
                </a:r>
                <a:r>
                  <a:rPr lang="en-US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     </a:t>
                </a:r>
                <a:r>
                  <a:rPr lang="en-US" b="1" dirty="0"/>
                  <a:t>c:</a:t>
                </a:r>
                <a:r>
                  <a:rPr lang="en-US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l-GR" i="1" baseline="-2500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algn="ctr"/>
                <a:endParaRPr lang="en-US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𝐹</m:t>
                        </m:r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d>
                    <m:r>
                      <a:rPr lang="el-GR" i="1" baseline="-2500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, 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l-GR" i="1" baseline="-25000">
                            <a:latin typeface="Cambria Math" panose="02040503050406030204" pitchFamily="18" charset="0"/>
                          </a:rPr>
                          <m:t>𝜃</m:t>
                        </m:r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d>
                    <m:r>
                      <a:rPr lang="el-GR" i="1" baseline="-2500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,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  <m:r>
                            <a:rPr lang="el-GR" i="1" baseline="-25000">
                              <a:latin typeface="Cambria Math" panose="02040503050406030204" pitchFamily="18" charset="0"/>
                            </a:rPr>
                            <m:t>𝜃</m:t>
                          </m:r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d>
                      <m:r>
                        <a:rPr lang="el-GR" i="1" baseline="-2500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algn="ctr"/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>
                          <a:latin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≤1</m:t>
                      </m:r>
                    </m:oMath>
                  </m:oMathPara>
                </a14:m>
                <a:endParaRPr lang="en-US" baseline="-25000" dirty="0"/>
              </a:p>
              <a:p>
                <a:pPr/>
                <a:endParaRPr lang="en-US" baseline="-25000" dirty="0"/>
              </a:p>
              <a:p>
                <a:pPr/>
                <a:r>
                  <a:rPr lang="en-US" dirty="0"/>
                  <a:t>	violated for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𝜃</m:t>
                    </m:r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/2</m:t>
                    </m:r>
                  </m:oMath>
                </a14:m>
                <a:endParaRPr lang="en-US" baseline="-250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C8021CA-1A22-1E6F-9C0C-DE90E917A9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70" y="2609194"/>
                <a:ext cx="4319074" cy="3562642"/>
              </a:xfrm>
              <a:prstGeom prst="rect">
                <a:avLst/>
              </a:prstGeom>
              <a:blipFill>
                <a:blip r:embed="rId4"/>
                <a:stretch>
                  <a:fillRect l="-1173" t="-10320" b="-21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1A4D377-176B-A600-E2D2-5866E235664D}"/>
                  </a:ext>
                </a:extLst>
              </p:cNvPr>
              <p:cNvSpPr txBox="1"/>
              <p:nvPr/>
            </p:nvSpPr>
            <p:spPr>
              <a:xfrm>
                <a:off x="5640283" y="1773622"/>
                <a:ext cx="2883607" cy="5003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l-GR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l-GR" i="1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l-GR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1A4D377-176B-A600-E2D2-5866E23566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0283" y="1773622"/>
                <a:ext cx="2883607" cy="500393"/>
              </a:xfrm>
              <a:prstGeom prst="rect">
                <a:avLst/>
              </a:prstGeom>
              <a:blipFill>
                <a:blip r:embed="rId5"/>
                <a:stretch>
                  <a:fillRect l="-439" t="-112195" b="-1658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CC91F5C-4510-BBA1-AE8B-E28CC92AEB01}"/>
                  </a:ext>
                </a:extLst>
              </p:cNvPr>
              <p:cNvSpPr txBox="1"/>
              <p:nvPr/>
            </p:nvSpPr>
            <p:spPr>
              <a:xfrm>
                <a:off x="1429407" y="5297214"/>
                <a:ext cx="2149948" cy="477054"/>
              </a:xfrm>
              <a:prstGeom prst="rect">
                <a:avLst/>
              </a:prstGeom>
              <a:solidFill>
                <a:schemeClr val="accent6"/>
              </a:solidFill>
              <a:ln w="38100"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500" dirty="0">
                    <a:solidFill>
                      <a:schemeClr val="bg2"/>
                    </a:solidFill>
                  </a:rPr>
                  <a:t>No Surprise </a:t>
                </a:r>
                <a14:m>
                  <m:oMath xmlns:m="http://schemas.openxmlformats.org/officeDocument/2006/math">
                    <m:r>
                      <a:rPr lang="en-US" sz="250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endParaRPr lang="en-US" sz="2500" dirty="0">
                  <a:solidFill>
                    <a:schemeClr val="bg2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CC91F5C-4510-BBA1-AE8B-E28CC92AEB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9407" y="5297214"/>
                <a:ext cx="2149948" cy="477054"/>
              </a:xfrm>
              <a:prstGeom prst="rect">
                <a:avLst/>
              </a:prstGeom>
              <a:blipFill>
                <a:blip r:embed="rId6"/>
                <a:stretch>
                  <a:fillRect l="-3448" t="-7143" b="-23810"/>
                </a:stretch>
              </a:blipFill>
              <a:ln w="3810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001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375DEF-2486-58A4-7226-BE5528848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A8110-CF5B-E811-EBC8-DA49AC9BC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1627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/>
              <a:t>Flavor “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Operators</a:t>
            </a:r>
            <a:r>
              <a:rPr lang="en-US" dirty="0"/>
              <a:t>” in the SM?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AB11CA8-F646-B416-8170-9B0866C21572}"/>
                  </a:ext>
                </a:extLst>
              </p:cNvPr>
              <p:cNvSpPr txBox="1"/>
              <p:nvPr/>
            </p:nvSpPr>
            <p:spPr>
              <a:xfrm>
                <a:off x="356193" y="792294"/>
                <a:ext cx="3184675" cy="930768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a</a:t>
                </a:r>
                <a:r>
                  <a:rPr lang="en-US" dirty="0"/>
                  <a:t> – Flavor “ID” operator</a:t>
                </a: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dirty="0"/>
                  <a:t>,   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AB11CA8-F646-B416-8170-9B0866C215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193" y="792294"/>
                <a:ext cx="3184675" cy="930768"/>
              </a:xfrm>
              <a:prstGeom prst="rect">
                <a:avLst/>
              </a:prstGeom>
              <a:blipFill>
                <a:blip r:embed="rId2"/>
                <a:stretch>
                  <a:fillRect l="-1190" t="-2703" r="-6746" b="-675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463E5B0-A382-9706-3B0B-80345FF30E46}"/>
                  </a:ext>
                </a:extLst>
              </p:cNvPr>
              <p:cNvSpPr txBox="1"/>
              <p:nvPr/>
            </p:nvSpPr>
            <p:spPr>
              <a:xfrm>
                <a:off x="356193" y="1805815"/>
                <a:ext cx="3184675" cy="1036813"/>
              </a:xfrm>
              <a:prstGeom prst="rect">
                <a:avLst/>
              </a:prstGeom>
              <a:solidFill>
                <a:schemeClr val="accent6"/>
              </a:solidFill>
            </p:spPr>
            <p:txBody>
              <a:bodyPr wrap="square" rtlCol="0">
                <a:noAutofit/>
              </a:bodyPr>
              <a:lstStyle/>
              <a:p>
                <a:r>
                  <a:rPr lang="en-US" b="1" dirty="0"/>
                  <a:t>b</a:t>
                </a:r>
                <a:r>
                  <a:rPr lang="en-US" dirty="0"/>
                  <a:t> – Flavor “Flip” operator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</m:oMath>
                </a14:m>
                <a:r>
                  <a:rPr lang="en-US" dirty="0"/>
                  <a:t>,  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463E5B0-A382-9706-3B0B-80345FF30E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193" y="1805815"/>
                <a:ext cx="3184675" cy="1036813"/>
              </a:xfrm>
              <a:prstGeom prst="rect">
                <a:avLst/>
              </a:prstGeom>
              <a:blipFill>
                <a:blip r:embed="rId3"/>
                <a:stretch>
                  <a:fillRect l="-1190" t="-2439" r="-1984" b="-512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9516062-4116-2AEE-6CDA-718B3EB48F21}"/>
                  </a:ext>
                </a:extLst>
              </p:cNvPr>
              <p:cNvSpPr txBox="1"/>
              <p:nvPr/>
            </p:nvSpPr>
            <p:spPr>
              <a:xfrm>
                <a:off x="356193" y="2901018"/>
                <a:ext cx="3184675" cy="1228606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c</a:t>
                </a:r>
                <a:r>
                  <a:rPr lang="en-US" dirty="0"/>
                  <a:t> – Flavor “Mixing” operator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l-GR" i="1" baseline="-2500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/>
                  <a:t>: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l-GR" i="1" baseline="-25000">
                        <a:latin typeface="Cambria Math" panose="02040503050406030204" pitchFamily="18" charset="0"/>
                      </a:rPr>
                      <m:t>𝜃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d>
                      <m:dPr>
                        <m:begChr m:val="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</m:oMath>
                </a14:m>
                <a:r>
                  <a:rPr lang="en-US" dirty="0"/>
                  <a:t>, 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l-GR" i="1" baseline="-25000">
                        <a:latin typeface="Cambria Math" panose="02040503050406030204" pitchFamily="18" charset="0"/>
                      </a:rPr>
                      <m:t>𝜃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9516062-4116-2AEE-6CDA-718B3EB48F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193" y="2901018"/>
                <a:ext cx="3184675" cy="1228606"/>
              </a:xfrm>
              <a:prstGeom prst="rect">
                <a:avLst/>
              </a:prstGeom>
              <a:blipFill>
                <a:blip r:embed="rId4"/>
                <a:stretch>
                  <a:fillRect l="-1190" t="-2062" r="-5556" b="-515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2912E7-5E9E-2AFD-FF11-3CF950291398}"/>
                  </a:ext>
                </a:extLst>
              </p:cNvPr>
              <p:cNvSpPr txBox="1"/>
              <p:nvPr/>
            </p:nvSpPr>
            <p:spPr>
              <a:xfrm>
                <a:off x="3706238" y="792294"/>
                <a:ext cx="5209161" cy="930768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 : Identify/differentiate mass eigenstates</a:t>
                </a:r>
              </a:p>
              <a:p>
                <a:pPr algn="r"/>
                <a:r>
                  <a:rPr lang="en-US" i="1" dirty="0">
                    <a:latin typeface="Cambria Math" panose="02040503050406030204" pitchFamily="18" charset="0"/>
                  </a:rPr>
                  <a:t>Higgs !</a:t>
                </a:r>
              </a:p>
              <a:p>
                <a:pPr algn="r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</m:d>
                  </m:oMath>
                </a14:m>
                <a:r>
                  <a:rPr lang="en-US" dirty="0"/>
                  <a:t>,   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 </m:t>
                    </m:r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2912E7-5E9E-2AFD-FF11-3CF9502913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6238" y="792294"/>
                <a:ext cx="5209161" cy="930768"/>
              </a:xfrm>
              <a:prstGeom prst="rect">
                <a:avLst/>
              </a:prstGeom>
              <a:blipFill>
                <a:blip r:embed="rId5"/>
                <a:stretch>
                  <a:fillRect t="-1351" r="-4623" b="-675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57B7DB0-C1C3-BA91-263B-9DD75800DFFF}"/>
                  </a:ext>
                </a:extLst>
              </p:cNvPr>
              <p:cNvSpPr txBox="1"/>
              <p:nvPr/>
            </p:nvSpPr>
            <p:spPr>
              <a:xfrm>
                <a:off x="3706238" y="1776632"/>
                <a:ext cx="5215882" cy="1065997"/>
              </a:xfrm>
              <a:prstGeom prst="rect">
                <a:avLst/>
              </a:prstGeom>
              <a:solidFill>
                <a:schemeClr val="accent6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/>
                  <a:t> : “Flip” flavor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algn="r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acc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  =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𝕀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i="1" baseline="-2500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algn="r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acc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{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d>
                      <m:dPr>
                        <m:begChr m:val="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/>
                  <a:t>,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acc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{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57B7DB0-C1C3-BA91-263B-9DD75800DF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6238" y="1776632"/>
                <a:ext cx="5215882" cy="1065997"/>
              </a:xfrm>
              <a:prstGeom prst="rect">
                <a:avLst/>
              </a:prstGeom>
              <a:blipFill>
                <a:blip r:embed="rId6"/>
                <a:stretch>
                  <a:fillRect t="-1176" r="-2913" b="-5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B7C35AF-60A5-A157-1350-97D14ADD2394}"/>
                  </a:ext>
                </a:extLst>
              </p:cNvPr>
              <p:cNvSpPr txBox="1"/>
              <p:nvPr/>
            </p:nvSpPr>
            <p:spPr>
              <a:xfrm>
                <a:off x="3706239" y="2901018"/>
                <a:ext cx="5215882" cy="1222642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l-GR" i="1" baseline="-2500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dirty="0"/>
                  <a:t> : Mixes flavor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algn="r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 Interactions!</a:t>
                </a:r>
              </a:p>
              <a:p>
                <a:pPr algn="r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func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func>
                    <m:d>
                      <m:dPr>
                        <m:begChr m:val="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dirty="0"/>
                  <a:t>, </a:t>
                </a:r>
              </a:p>
              <a:p>
                <a:pPr algn="r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func>
                    <m:d>
                      <m:dPr>
                        <m:begChr m:val=""/>
                        <m:endChr m:val="⟩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func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B7C35AF-60A5-A157-1350-97D14ADD23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6239" y="2901018"/>
                <a:ext cx="5215882" cy="1222642"/>
              </a:xfrm>
              <a:prstGeom prst="rect">
                <a:avLst/>
              </a:prstGeom>
              <a:blipFill>
                <a:blip r:embed="rId7"/>
                <a:stretch>
                  <a:fillRect t="-1031" r="-4369" b="-515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9D9913E-0190-8495-CC6B-956F877643D7}"/>
                  </a:ext>
                </a:extLst>
              </p:cNvPr>
              <p:cNvSpPr txBox="1"/>
              <p:nvPr/>
            </p:nvSpPr>
            <p:spPr>
              <a:xfrm>
                <a:off x="356193" y="4336627"/>
                <a:ext cx="4593020" cy="2131609"/>
              </a:xfrm>
              <a:prstGeom prst="rect">
                <a:avLst/>
              </a:prstGeom>
              <a:solidFill>
                <a:schemeClr val="accent2"/>
              </a:solidFill>
              <a:ln w="38100">
                <a:solidFill>
                  <a:schemeClr val="accent6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solidFill>
                      <a:schemeClr val="bg2"/>
                    </a:solidFill>
                  </a:rPr>
                  <a:t>a: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  <m:r>
                      <a:rPr lang="en-US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b="0" i="1" baseline="-2500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>
                    <a:solidFill>
                      <a:schemeClr val="bg2"/>
                    </a:solidFill>
                  </a:rPr>
                  <a:t>       </a:t>
                </a:r>
                <a:r>
                  <a:rPr lang="en-US" b="1" dirty="0">
                    <a:solidFill>
                      <a:schemeClr val="bg2"/>
                    </a:solidFill>
                  </a:rPr>
                  <a:t>b: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acc>
                    <m:r>
                      <a:rPr lang="en-US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𝕀</m:t>
                    </m:r>
                    <m:r>
                      <a:rPr lang="en-US" i="1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l-GR" i="1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l-GR" i="1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i="1" baseline="-2500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b="1" dirty="0">
                    <a:solidFill>
                      <a:schemeClr val="bg2"/>
                    </a:solidFill>
                  </a:rPr>
                  <a:t>         c: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  <m:r>
                      <a:rPr lang="en-US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l-GR" i="1" baseline="-2500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endParaRPr lang="en-US" i="1" dirty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 algn="ctr"/>
                <a:endParaRPr lang="en-US" i="1" dirty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en-US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⟨"/>
                        <m:endChr m:val="⟩"/>
                        <m:ctrlP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𝕀</m:t>
                        </m:r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l-GR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r>
                          <a:rPr lang="el-GR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US" i="1" baseline="-2500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US" b="0" i="1" baseline="-2500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d>
                    <m:r>
                      <a:rPr lang="el-GR" i="1" baseline="-2500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i="1" dirty="0">
                    <a:solidFill>
                      <a:schemeClr val="bg2"/>
                    </a:solidFill>
                    <a:latin typeface="Cambria Math" panose="02040503050406030204" pitchFamily="18" charset="0"/>
                  </a:rPr>
                  <a:t>, 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⟨"/>
                        <m:endChr m:val="⟩"/>
                        <m:ctrlP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l-GR" i="1" baseline="-2500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US" b="0" i="1" baseline="-2500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d>
                    <m:r>
                      <a:rPr lang="el-GR" i="1" baseline="-2500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l-GR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baseline="-2500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func>
                  </m:oMath>
                </a14:m>
                <a:r>
                  <a:rPr lang="en-US" i="1" dirty="0">
                    <a:solidFill>
                      <a:schemeClr val="bg2"/>
                    </a:solidFill>
                    <a:latin typeface="Cambria Math" panose="02040503050406030204" pitchFamily="18" charset="0"/>
                  </a:rPr>
                  <a:t>,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  <m:r>
                        <a:rPr lang="en-US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  <m:r>
                            <a:rPr lang="el-GR" i="1" baseline="-2500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𝕀</m:t>
                          </m:r>
                          <m: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l-GR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l-GR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̂"/>
                              <m:ctrlPr>
                                <a:rPr lang="en-US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  <m:r>
                            <a:rPr lang="en-US" i="1" baseline="-2500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l-GR" i="1" baseline="-2500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l-GR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b="0" i="1" baseline="-2500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func>
                    </m:oMath>
                  </m:oMathPara>
                </a14:m>
                <a:endParaRPr lang="en-US" i="1" dirty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i="1" baseline="-2500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~13°</m:t>
                      </m:r>
                    </m:oMath>
                  </m:oMathPara>
                </a14:m>
                <a:endParaRPr lang="en-US" i="1" dirty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l-GR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b="0" i="1" baseline="-2500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func>
                      <m:r>
                        <a:rPr lang="en-US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en-US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l-GR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b="0" i="1" baseline="-2500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func>
                      <m:r>
                        <a:rPr lang="en-US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=1.2</m:t>
                      </m:r>
                      <m:r>
                        <a:rPr lang="en-US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≰</m:t>
                      </m:r>
                      <m:r>
                        <a:rPr lang="en-US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baseline="-25000" dirty="0">
                  <a:solidFill>
                    <a:schemeClr val="bg2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9D9913E-0190-8495-CC6B-956F877643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193" y="4336627"/>
                <a:ext cx="4593020" cy="2131609"/>
              </a:xfrm>
              <a:prstGeom prst="rect">
                <a:avLst/>
              </a:prstGeom>
              <a:blipFill>
                <a:blip r:embed="rId8"/>
                <a:stretch>
                  <a:fillRect l="-546"/>
                </a:stretch>
              </a:blipFill>
              <a:ln w="381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6BCAFDB3-6FB7-2CCB-EFC2-2C3F85853F0C}"/>
              </a:ext>
            </a:extLst>
          </p:cNvPr>
          <p:cNvSpPr txBox="1"/>
          <p:nvPr/>
        </p:nvSpPr>
        <p:spPr>
          <a:xfrm>
            <a:off x="5097294" y="4336627"/>
            <a:ext cx="3818104" cy="64633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Always observe:</a:t>
            </a:r>
          </a:p>
          <a:p>
            <a:pPr algn="r"/>
            <a:r>
              <a:rPr lang="en-US" dirty="0">
                <a:solidFill>
                  <a:schemeClr val="bg2"/>
                </a:solidFill>
              </a:rPr>
              <a:t>Mass Eigenstates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0D67A58-6F9B-4A83-0841-19718BF4B8AC}"/>
                  </a:ext>
                </a:extLst>
              </p:cNvPr>
              <p:cNvSpPr txBox="1"/>
              <p:nvPr/>
            </p:nvSpPr>
            <p:spPr>
              <a:xfrm>
                <a:off x="5097294" y="5102676"/>
                <a:ext cx="3818105" cy="1233351"/>
              </a:xfrm>
              <a:prstGeom prst="rect">
                <a:avLst/>
              </a:prstGeom>
              <a:solidFill>
                <a:schemeClr val="tx2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2"/>
                    </a:solidFill>
                  </a:rPr>
                  <a:t>Eg: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</m:acc>
                      </m:e>
                    </m:d>
                    <m:r>
                      <a:rPr lang="en-US" b="0" i="1" baseline="-2500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l-GR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i="1" baseline="-2500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func>
                  </m:oMath>
                </a14:m>
                <a:endParaRPr lang="en-US" dirty="0">
                  <a:solidFill>
                    <a:schemeClr val="bg2"/>
                  </a:solidFill>
                </a:endParaRPr>
              </a:p>
              <a:p>
                <a:pPr algn="r"/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>
                    <a:solidFill>
                      <a:schemeClr val="bg2"/>
                    </a:solidFill>
                  </a:rPr>
                  <a:t> interaction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en-US" b="0" dirty="0">
                  <a:solidFill>
                    <a:schemeClr val="bg2"/>
                  </a:solidFill>
                </a:endParaRPr>
              </a:p>
              <a:p>
                <a:r>
                  <a:rPr lang="en-US" dirty="0">
                    <a:solidFill>
                      <a:schemeClr val="bg2"/>
                    </a:solidFill>
                  </a:rPr>
                  <a:t>See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>
                    <a:solidFill>
                      <a:schemeClr val="bg2"/>
                    </a:solidFill>
                  </a:rPr>
                  <a:t> (+1) with a probability of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cos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l-GR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i="1" baseline="-2500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func>
                  </m:oMath>
                </a14:m>
                <a:endParaRPr lang="en-US" dirty="0">
                  <a:solidFill>
                    <a:schemeClr val="bg2"/>
                  </a:solidFill>
                </a:endParaRPr>
              </a:p>
              <a:p>
                <a:r>
                  <a:rPr lang="en-US" dirty="0">
                    <a:solidFill>
                      <a:schemeClr val="bg2"/>
                    </a:solidFill>
                  </a:rPr>
                  <a:t>	         and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>
                    <a:solidFill>
                      <a:schemeClr val="bg2"/>
                    </a:solidFill>
                  </a:rPr>
                  <a:t> (-1) otherwise. 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0D67A58-6F9B-4A83-0841-19718BF4B8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7294" y="5102676"/>
                <a:ext cx="3818105" cy="1233351"/>
              </a:xfrm>
              <a:prstGeom prst="rect">
                <a:avLst/>
              </a:prstGeom>
              <a:blipFill>
                <a:blip r:embed="rId9"/>
                <a:stretch>
                  <a:fillRect l="-1329"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7230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27E9C-8D44-37D7-D48F-12529E985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Many Avenues to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Explore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BEBBD6-6C0D-1411-B9D1-61B39949BD68}"/>
              </a:ext>
            </a:extLst>
          </p:cNvPr>
          <p:cNvSpPr txBox="1"/>
          <p:nvPr/>
        </p:nvSpPr>
        <p:spPr>
          <a:xfrm>
            <a:off x="778818" y="2399078"/>
            <a:ext cx="3253851" cy="92333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Other Collider signatures?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9AE575-A82D-F839-33A3-54279A0E17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338320" y="1483360"/>
            <a:ext cx="4064000" cy="37973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6A2713A-9EA1-489D-0665-3A7E309C6331}"/>
                  </a:ext>
                </a:extLst>
              </p:cNvPr>
              <p:cNvSpPr txBox="1"/>
              <p:nvPr/>
            </p:nvSpPr>
            <p:spPr>
              <a:xfrm>
                <a:off x="778818" y="1336858"/>
                <a:ext cx="3253850" cy="923330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⟶2</m:t>
                    </m:r>
                  </m:oMath>
                </a14:m>
                <a:r>
                  <a:rPr lang="en-US" dirty="0"/>
                  <a:t> Scattering?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6A2713A-9EA1-489D-0665-3A7E309C63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818" y="1336858"/>
                <a:ext cx="3253850" cy="9233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73370E5B-EFEE-64ED-3F71-4E8D4EA7EA04}"/>
              </a:ext>
            </a:extLst>
          </p:cNvPr>
          <p:cNvSpPr txBox="1"/>
          <p:nvPr/>
        </p:nvSpPr>
        <p:spPr>
          <a:xfrm>
            <a:off x="741680" y="4509018"/>
            <a:ext cx="3253852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Entanglement and Symmetries? 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2F2FC2-9238-5A7F-141D-1DF887F2453B}"/>
              </a:ext>
            </a:extLst>
          </p:cNvPr>
          <p:cNvSpPr txBox="1"/>
          <p:nvPr/>
        </p:nvSpPr>
        <p:spPr>
          <a:xfrm>
            <a:off x="741680" y="3446798"/>
            <a:ext cx="3253852" cy="92333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Entanglement and Entropy?</a:t>
            </a:r>
          </a:p>
          <a:p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95C169-E5BC-A150-661D-C84A4F2D58DE}"/>
              </a:ext>
            </a:extLst>
          </p:cNvPr>
          <p:cNvSpPr txBox="1"/>
          <p:nvPr/>
        </p:nvSpPr>
        <p:spPr>
          <a:xfrm>
            <a:off x="778819" y="274638"/>
            <a:ext cx="3253851" cy="92333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More than 2 bit system? 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9F65F4-9522-1704-627E-049E1D7D4EEC}"/>
              </a:ext>
            </a:extLst>
          </p:cNvPr>
          <p:cNvSpPr txBox="1"/>
          <p:nvPr/>
        </p:nvSpPr>
        <p:spPr>
          <a:xfrm>
            <a:off x="741680" y="5571238"/>
            <a:ext cx="3253852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noAutofit/>
          </a:bodyPr>
          <a:lstStyle/>
          <a:p>
            <a:endParaRPr lang="en-US" dirty="0"/>
          </a:p>
          <a:p>
            <a:pPr algn="ctr"/>
            <a:r>
              <a:rPr lang="en-US" dirty="0"/>
              <a:t> </a:t>
            </a:r>
            <a:r>
              <a:rPr lang="en-US" sz="3000" dirty="0"/>
              <a:t>+ 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55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0" y="2369138"/>
            <a:ext cx="2726266" cy="104420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2000" b="1" spc="-150" dirty="0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What are the right questions?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971800" y="791349"/>
            <a:ext cx="6172200" cy="920073"/>
            <a:chOff x="2971800" y="1112520"/>
            <a:chExt cx="6172200" cy="920073"/>
          </a:xfrm>
        </p:grpSpPr>
        <p:sp>
          <p:nvSpPr>
            <p:cNvPr id="21" name="TextBox 20"/>
            <p:cNvSpPr txBox="1"/>
            <p:nvPr/>
          </p:nvSpPr>
          <p:spPr>
            <a:xfrm>
              <a:off x="2971800" y="1112520"/>
              <a:ext cx="6172200" cy="411480"/>
            </a:xfrm>
            <a:prstGeom prst="rect">
              <a:avLst/>
            </a:prstGeom>
            <a:solidFill>
              <a:srgbClr val="DDD9C3"/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>
                <a:lnSpc>
                  <a:spcPct val="85000"/>
                </a:lnSpc>
              </a:pPr>
              <a:r>
                <a:rPr lang="en-US" sz="2400" b="1" spc="-150" dirty="0">
                  <a:solidFill>
                    <a:srgbClr val="00000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SM works beautifully… 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71800" y="1621113"/>
              <a:ext cx="6172200" cy="411480"/>
            </a:xfrm>
            <a:prstGeom prst="rect">
              <a:avLst/>
            </a:prstGeom>
            <a:solidFill>
              <a:srgbClr val="DDD9C3"/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z="2400" dirty="0">
                  <a:solidFill>
                    <a:schemeClr val="tx1"/>
                  </a:solidFill>
                </a:rPr>
                <a:t>But </a:t>
              </a:r>
              <a:r>
                <a:rPr lang="en-US" sz="2400" b="1" dirty="0">
                  <a:solidFill>
                    <a:schemeClr val="tx1"/>
                  </a:solidFill>
                </a:rPr>
                <a:t>MANY</a:t>
              </a:r>
              <a:r>
                <a:rPr lang="en-US" sz="2400" dirty="0">
                  <a:solidFill>
                    <a:schemeClr val="tx1"/>
                  </a:solidFill>
                </a:rPr>
                <a:t> puzzles remain.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0" y="2369138"/>
            <a:ext cx="9144000" cy="2335979"/>
            <a:chOff x="0" y="3304607"/>
            <a:chExt cx="9144000" cy="2335979"/>
          </a:xfrm>
        </p:grpSpPr>
        <p:sp>
          <p:nvSpPr>
            <p:cNvPr id="27" name="TextBox 26"/>
            <p:cNvSpPr txBox="1"/>
            <p:nvPr/>
          </p:nvSpPr>
          <p:spPr>
            <a:xfrm>
              <a:off x="2971800" y="3304607"/>
              <a:ext cx="6172200" cy="233597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 marL="0" algn="l" defTabSz="914400" rtl="0" eaLnBrk="1" latinLnBrk="0" hangingPunct="1">
                <a:lnSpc>
                  <a:spcPct val="85000"/>
                </a:lnSpc>
              </a:pPr>
              <a:endParaRPr lang="en-US" sz="2000" spc="-150" dirty="0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0" y="4583403"/>
              <a:ext cx="2726266" cy="105718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z="2000" b="1" spc="-150" dirty="0">
                  <a:solidFill>
                    <a:srgbClr val="000000"/>
                  </a:solidFill>
                  <a:ea typeface="Verdana" panose="020B0604030504040204" pitchFamily="34" charset="0"/>
                  <a:cs typeface="Arial" panose="020B0604020202020204" pitchFamily="34" charset="0"/>
                </a:rPr>
                <a:t>How can we probe them?</a:t>
              </a:r>
            </a:p>
          </p:txBody>
        </p:sp>
      </p:grpSp>
      <p:pic>
        <p:nvPicPr>
          <p:cNvPr id="38" name="Picture 37" descr="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951" y="719268"/>
            <a:ext cx="1476366" cy="152367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-423385" y="5173087"/>
            <a:ext cx="8580028" cy="1346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en-US" sz="6000" b="1" spc="-320" dirty="0">
                <a:solidFill>
                  <a:srgbClr val="B0A878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Thank</a:t>
            </a:r>
          </a:p>
          <a:p>
            <a:pPr algn="ctr">
              <a:lnSpc>
                <a:spcPct val="65000"/>
              </a:lnSpc>
            </a:pPr>
            <a:r>
              <a:rPr lang="en-US" sz="6000" b="1" spc="-320" dirty="0">
                <a:solidFill>
                  <a:srgbClr val="CCC7A8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                           </a:t>
            </a:r>
            <a:r>
              <a:rPr lang="en-US" sz="6000" b="1" spc="-320" dirty="0">
                <a:solidFill>
                  <a:srgbClr val="15151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You</a:t>
            </a:r>
            <a:endParaRPr lang="en-US" sz="6000" b="1" spc="-320" dirty="0">
              <a:solidFill>
                <a:srgbClr val="B0A878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3B1109-053F-1241-92DC-7C6D0292EDC6}"/>
              </a:ext>
            </a:extLst>
          </p:cNvPr>
          <p:cNvSpPr txBox="1"/>
          <p:nvPr/>
        </p:nvSpPr>
        <p:spPr>
          <a:xfrm>
            <a:off x="2971800" y="1808535"/>
            <a:ext cx="617220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2"/>
                </a:solidFill>
              </a:rPr>
              <a:t>Entanglement</a:t>
            </a:r>
            <a:r>
              <a:rPr lang="en-US" dirty="0">
                <a:solidFill>
                  <a:schemeClr val="bg2"/>
                </a:solidFill>
              </a:rPr>
              <a:t> relatively unexplored in particle physics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210AE2-8C59-E74E-B4E1-AE24A940C536}"/>
              </a:ext>
            </a:extLst>
          </p:cNvPr>
          <p:cNvSpPr txBox="1"/>
          <p:nvPr/>
        </p:nvSpPr>
        <p:spPr>
          <a:xfrm>
            <a:off x="5573632" y="2996299"/>
            <a:ext cx="12522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/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260944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>
          <a:xfrm>
            <a:off x="0" y="36000"/>
            <a:ext cx="9144000" cy="0"/>
          </a:xfrm>
          <a:prstGeom prst="line">
            <a:avLst/>
          </a:prstGeom>
          <a:ln w="8572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676400" y="144959"/>
            <a:ext cx="7467600" cy="1347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200"/>
              </a:lnSpc>
            </a:pPr>
            <a:r>
              <a:rPr lang="en-US" sz="4000" b="1" spc="-200" dirty="0">
                <a:solidFill>
                  <a:schemeClr val="bg2">
                    <a:lumMod val="50000"/>
                  </a:schemeClr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Particle physicists study the smallest pieces of matter</a:t>
            </a:r>
            <a:r>
              <a:rPr lang="en-US" sz="4000" b="1" spc="-200" dirty="0">
                <a:solidFill>
                  <a:srgbClr val="262626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…</a:t>
            </a:r>
          </a:p>
          <a:p>
            <a:pPr algn="r">
              <a:lnSpc>
                <a:spcPts val="3200"/>
              </a:lnSpc>
            </a:pPr>
            <a:r>
              <a:rPr lang="en-US" sz="4000" b="1" spc="-200" dirty="0">
                <a:solidFill>
                  <a:srgbClr val="CCC7A8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… </a:t>
            </a:r>
            <a:r>
              <a:rPr lang="en-US" sz="4000" b="1" spc="-200" dirty="0">
                <a:solidFill>
                  <a:srgbClr val="262626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and their interactions</a:t>
            </a:r>
            <a:r>
              <a:rPr lang="en-US" sz="4000" b="1" spc="-200" dirty="0">
                <a:solidFill>
                  <a:srgbClr val="E2DFD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5970" y="2286000"/>
            <a:ext cx="6710464" cy="309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73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3A73EB38-39EC-BFE3-7336-3AA666626D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272205"/>
              </p:ext>
            </p:extLst>
          </p:nvPr>
        </p:nvGraphicFramePr>
        <p:xfrm>
          <a:off x="1524000" y="1397000"/>
          <a:ext cx="6096000" cy="2362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3737392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153348761"/>
                    </a:ext>
                  </a:extLst>
                </a:gridCol>
              </a:tblGrid>
              <a:tr h="11811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Classical Physics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Quantum Mechanics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459591"/>
                  </a:ext>
                </a:extLst>
              </a:tr>
              <a:tr h="118110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pPr algn="ctr"/>
                      <a:r>
                        <a:rPr lang="en-US" dirty="0"/>
                        <a:t>Relativistic Physics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Quantum Field Theory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686369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C3A8751-EC3B-3DE2-4B74-E3F2A0A0FB2E}"/>
              </a:ext>
            </a:extLst>
          </p:cNvPr>
          <p:cNvSpPr txBox="1"/>
          <p:nvPr/>
        </p:nvSpPr>
        <p:spPr>
          <a:xfrm>
            <a:off x="223520" y="1645920"/>
            <a:ext cx="1074140" cy="646331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3600" dirty="0"/>
              <a:t>Slow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7F2E0F-2377-F659-688F-3FFA0B35AADA}"/>
              </a:ext>
            </a:extLst>
          </p:cNvPr>
          <p:cNvSpPr txBox="1"/>
          <p:nvPr/>
        </p:nvSpPr>
        <p:spPr>
          <a:xfrm>
            <a:off x="223520" y="2782669"/>
            <a:ext cx="1074140" cy="646331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Fast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60A94F-1167-0908-EC49-C54ECAF3D800}"/>
              </a:ext>
            </a:extLst>
          </p:cNvPr>
          <p:cNvSpPr txBox="1"/>
          <p:nvPr/>
        </p:nvSpPr>
        <p:spPr>
          <a:xfrm>
            <a:off x="2326344" y="571298"/>
            <a:ext cx="1197764" cy="646331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Big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90A12C-8BB5-5673-A479-D69916B99BA7}"/>
              </a:ext>
            </a:extLst>
          </p:cNvPr>
          <p:cNvSpPr txBox="1"/>
          <p:nvPr/>
        </p:nvSpPr>
        <p:spPr>
          <a:xfrm>
            <a:off x="5619893" y="571299"/>
            <a:ext cx="1197764" cy="646331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3600" dirty="0"/>
              <a:t>Small</a:t>
            </a:r>
            <a:endParaRPr lang="en-US" dirty="0"/>
          </a:p>
        </p:txBody>
      </p:sp>
      <p:sp>
        <p:nvSpPr>
          <p:cNvPr id="7" name="Donut 6">
            <a:extLst>
              <a:ext uri="{FF2B5EF4-FFF2-40B4-BE49-F238E27FC236}">
                <a16:creationId xmlns:a16="http://schemas.microsoft.com/office/drawing/2014/main" id="{7FDFA247-3C5C-6C70-5907-DB03437F1A2F}"/>
              </a:ext>
            </a:extLst>
          </p:cNvPr>
          <p:cNvSpPr/>
          <p:nvPr/>
        </p:nvSpPr>
        <p:spPr>
          <a:xfrm>
            <a:off x="4805680" y="2762349"/>
            <a:ext cx="2550160" cy="646331"/>
          </a:xfrm>
          <a:prstGeom prst="donut">
            <a:avLst>
              <a:gd name="adj" fmla="val 8996"/>
            </a:avLst>
          </a:prstGeom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0F4FD4-044F-C7C8-0CE7-D54DE486B63D}"/>
              </a:ext>
            </a:extLst>
          </p:cNvPr>
          <p:cNvSpPr txBox="1"/>
          <p:nvPr/>
        </p:nvSpPr>
        <p:spPr>
          <a:xfrm>
            <a:off x="5263785" y="4509971"/>
            <a:ext cx="2944589" cy="1477328"/>
          </a:xfrm>
          <a:prstGeom prst="rect">
            <a:avLst/>
          </a:prstGeom>
          <a:noFill/>
          <a:ln w="50800"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Natural Units: </a:t>
            </a:r>
          </a:p>
          <a:p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m</a:t>
            </a:r>
            <a:r>
              <a:rPr lang="en-US" baseline="-25000" dirty="0" err="1">
                <a:solidFill>
                  <a:schemeClr val="bg2">
                    <a:lumMod val="25000"/>
                  </a:schemeClr>
                </a:solidFill>
              </a:rPr>
              <a:t>p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~ 1 GeV ~ 2 x 10</a:t>
            </a:r>
            <a:r>
              <a:rPr lang="en-US" baseline="30000" dirty="0">
                <a:solidFill>
                  <a:schemeClr val="bg2">
                    <a:lumMod val="25000"/>
                  </a:schemeClr>
                </a:solidFill>
              </a:rPr>
              <a:t>-27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kg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Energy = 1 GeV ~ 2 x 10</a:t>
            </a:r>
            <a:r>
              <a:rPr lang="en-US" baseline="30000" dirty="0">
                <a:solidFill>
                  <a:schemeClr val="bg2">
                    <a:lumMod val="25000"/>
                  </a:schemeClr>
                </a:solidFill>
              </a:rPr>
              <a:t>-10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J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Length = GeV</a:t>
            </a:r>
            <a:r>
              <a:rPr lang="en-US" baseline="30000" dirty="0">
                <a:solidFill>
                  <a:schemeClr val="bg2">
                    <a:lumMod val="25000"/>
                  </a:schemeClr>
                </a:solidFill>
              </a:rPr>
              <a:t>-1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~ 0.2 x 10</a:t>
            </a:r>
            <a:r>
              <a:rPr lang="en-US" baseline="30000" dirty="0">
                <a:solidFill>
                  <a:schemeClr val="bg2">
                    <a:lumMod val="25000"/>
                  </a:schemeClr>
                </a:solidFill>
              </a:rPr>
              <a:t>-15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m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Time = GeV</a:t>
            </a:r>
            <a:r>
              <a:rPr lang="en-US" baseline="30000" dirty="0">
                <a:solidFill>
                  <a:schemeClr val="bg2">
                    <a:lumMod val="25000"/>
                  </a:schemeClr>
                </a:solidFill>
              </a:rPr>
              <a:t>-1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~ 10</a:t>
            </a:r>
            <a:r>
              <a:rPr lang="en-US" baseline="30000" dirty="0">
                <a:solidFill>
                  <a:schemeClr val="bg2">
                    <a:lumMod val="25000"/>
                  </a:schemeClr>
                </a:solidFill>
              </a:rPr>
              <a:t>-25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FFA871-6C8F-EA1B-63A2-8954AE18FE41}"/>
              </a:ext>
            </a:extLst>
          </p:cNvPr>
          <p:cNvGrpSpPr/>
          <p:nvPr/>
        </p:nvGrpSpPr>
        <p:grpSpPr>
          <a:xfrm>
            <a:off x="760590" y="4249618"/>
            <a:ext cx="3814631" cy="2212541"/>
            <a:chOff x="4242249" y="3938570"/>
            <a:chExt cx="3958135" cy="234813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23CF478-0E22-90A5-1677-FB8620849D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19041" y="3938570"/>
              <a:ext cx="3048000" cy="212047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4FB015B-0C7E-B6DC-FCDD-6F4CD0143B0B}"/>
                </a:ext>
              </a:extLst>
            </p:cNvPr>
            <p:cNvSpPr txBox="1"/>
            <p:nvPr/>
          </p:nvSpPr>
          <p:spPr>
            <a:xfrm>
              <a:off x="4242249" y="6071257"/>
              <a:ext cx="39581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https://</a:t>
              </a:r>
              <a:r>
                <a:rPr lang="en-US" sz="800" dirty="0" err="1"/>
                <a:t>en.wikipedia.org</a:t>
              </a:r>
              <a:r>
                <a:rPr lang="en-US" sz="800" dirty="0"/>
                <a:t>/wiki/</a:t>
              </a:r>
              <a:r>
                <a:rPr lang="en-US" sz="800" dirty="0" err="1"/>
                <a:t>Capillary_wave</a:t>
              </a:r>
              <a:r>
                <a:rPr lang="en-US" sz="800" dirty="0"/>
                <a:t>#/media/File:2006-01-14_Surface_waves.jpg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8754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Large Hadron Collider</a:t>
            </a:r>
            <a:r>
              <a:rPr lang="en-US" dirty="0">
                <a:solidFill>
                  <a:srgbClr val="262626"/>
                </a:solidFill>
              </a:rPr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648102"/>
            <a:ext cx="2743200" cy="23900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22078"/>
          <a:stretch/>
        </p:blipFill>
        <p:spPr>
          <a:xfrm>
            <a:off x="6096000" y="1143000"/>
            <a:ext cx="2743200" cy="2380568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228600" y="1517381"/>
            <a:ext cx="5835810" cy="3337726"/>
            <a:chOff x="228600" y="1852661"/>
            <a:chExt cx="5835810" cy="333772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3507"/>
            <a:stretch/>
          </p:blipFill>
          <p:spPr>
            <a:xfrm>
              <a:off x="228600" y="1852661"/>
              <a:ext cx="5715001" cy="3337726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4825157" y="3951009"/>
              <a:ext cx="1088204" cy="457849"/>
            </a:xfrm>
            <a:prstGeom prst="rect">
              <a:avLst/>
            </a:prstGeom>
            <a:solidFill>
              <a:srgbClr val="F6F5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630071" y="2413255"/>
              <a:ext cx="1935399" cy="369717"/>
            </a:xfrm>
            <a:prstGeom prst="rect">
              <a:avLst/>
            </a:prstGeom>
            <a:solidFill>
              <a:srgbClr val="F6F5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806760" y="4439094"/>
              <a:ext cx="1935399" cy="369717"/>
            </a:xfrm>
            <a:prstGeom prst="rect">
              <a:avLst/>
            </a:prstGeom>
            <a:solidFill>
              <a:srgbClr val="F6F5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357891" y="4388078"/>
              <a:ext cx="1935399" cy="510224"/>
            </a:xfrm>
            <a:prstGeom prst="rect">
              <a:avLst/>
            </a:prstGeom>
            <a:solidFill>
              <a:srgbClr val="F6F5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3603" y="3626104"/>
              <a:ext cx="1299149" cy="369717"/>
            </a:xfrm>
            <a:prstGeom prst="rect">
              <a:avLst/>
            </a:prstGeom>
            <a:solidFill>
              <a:srgbClr val="F6F5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49312" y="1929471"/>
              <a:ext cx="1935399" cy="369717"/>
            </a:xfrm>
            <a:prstGeom prst="rect">
              <a:avLst/>
            </a:prstGeom>
            <a:solidFill>
              <a:srgbClr val="F6F5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430247" y="3626104"/>
              <a:ext cx="1634163" cy="274395"/>
            </a:xfrm>
            <a:prstGeom prst="rect">
              <a:avLst/>
            </a:prstGeom>
            <a:solidFill>
              <a:srgbClr val="F6F5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37DB3F9-8738-59B4-BF33-3F0FC81F3B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513" y="215050"/>
            <a:ext cx="3279891" cy="214334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5243FAC-147B-0980-5531-404529B432F2}"/>
              </a:ext>
            </a:extLst>
          </p:cNvPr>
          <p:cNvSpPr txBox="1"/>
          <p:nvPr/>
        </p:nvSpPr>
        <p:spPr>
          <a:xfrm>
            <a:off x="63393" y="56818"/>
            <a:ext cx="45993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https://</a:t>
            </a:r>
            <a:r>
              <a:rPr lang="en-US" sz="800" dirty="0" err="1"/>
              <a:t>www.extremetech.com</a:t>
            </a:r>
            <a:r>
              <a:rPr lang="en-US" sz="800" dirty="0"/>
              <a:t>/extreme/210215-extremetech-explains-what-is-the-large-hadron-collider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0C33B10-19EA-8817-83A6-325B113524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7891" y="4811020"/>
            <a:ext cx="2390480" cy="15615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E34BCE3-4DC6-0D61-E3CF-01E27018A48A}"/>
              </a:ext>
            </a:extLst>
          </p:cNvPr>
          <p:cNvSpPr txBox="1"/>
          <p:nvPr/>
        </p:nvSpPr>
        <p:spPr>
          <a:xfrm>
            <a:off x="3065780" y="6349246"/>
            <a:ext cx="28023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https://</a:t>
            </a:r>
            <a:r>
              <a:rPr lang="en-US" sz="800" dirty="0" err="1"/>
              <a:t>home.cern</a:t>
            </a:r>
            <a:r>
              <a:rPr lang="en-US" sz="800" dirty="0"/>
              <a:t>/resources/</a:t>
            </a:r>
            <a:r>
              <a:rPr lang="en-US" sz="800" dirty="0" err="1"/>
              <a:t>faqs</a:t>
            </a:r>
            <a:r>
              <a:rPr lang="en-US" sz="800" dirty="0"/>
              <a:t>/facts-and-figures-about-</a:t>
            </a:r>
            <a:r>
              <a:rPr lang="en-US" sz="800" dirty="0" err="1"/>
              <a:t>lhc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80429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Forces in Nature</a:t>
            </a:r>
            <a:r>
              <a:rPr lang="en-US" dirty="0">
                <a:solidFill>
                  <a:srgbClr val="262626"/>
                </a:solidFill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3108878"/>
            <a:ext cx="2286000" cy="357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Gravity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1981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spc="-50" dirty="0">
                <a:solidFill>
                  <a:srgbClr val="877F4F"/>
                </a:solidFill>
              </a:rPr>
              <a:t>Attractive force between two massive objects.</a:t>
            </a:r>
            <a:endParaRPr lang="sv-SE" sz="1600" spc="-50" dirty="0">
              <a:solidFill>
                <a:srgbClr val="877F4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00" y="1334218"/>
            <a:ext cx="1875156" cy="152559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194978" y="3094392"/>
            <a:ext cx="2100430" cy="3573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Electromagnetism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09800" y="3505200"/>
            <a:ext cx="2057400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indent="-182880">
              <a:lnSpc>
                <a:spcPct val="85000"/>
              </a:lnSpc>
              <a:spcBef>
                <a:spcPts val="600"/>
              </a:spcBef>
              <a:buFont typeface="Arial"/>
              <a:buChar char="•"/>
            </a:pPr>
            <a:r>
              <a:rPr lang="en-US" sz="1600" spc="-50" dirty="0">
                <a:solidFill>
                  <a:srgbClr val="877F4F"/>
                </a:solidFill>
              </a:rPr>
              <a:t>Attracts particles of opposite charge, between and within atoms. </a:t>
            </a:r>
          </a:p>
          <a:p>
            <a:pPr marL="182880" indent="-182880">
              <a:lnSpc>
                <a:spcPct val="85000"/>
              </a:lnSpc>
              <a:spcBef>
                <a:spcPts val="600"/>
              </a:spcBef>
              <a:buFont typeface="Arial"/>
              <a:buChar char="•"/>
            </a:pPr>
            <a:r>
              <a:rPr lang="en-US" sz="1600" spc="-50" dirty="0">
                <a:solidFill>
                  <a:srgbClr val="877F4F"/>
                </a:solidFill>
              </a:rPr>
              <a:t>Is mediated by photons.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17673" y="1519353"/>
            <a:ext cx="1928677" cy="124385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-1524000" y="43603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13089"/>
          <a:stretch/>
        </p:blipFill>
        <p:spPr>
          <a:xfrm>
            <a:off x="4612667" y="1189393"/>
            <a:ext cx="1711619" cy="174599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clrChange>
              <a:clrFrom>
                <a:srgbClr val="F1D445"/>
              </a:clrFrom>
              <a:clrTo>
                <a:srgbClr val="F1D44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90604" y="1447800"/>
            <a:ext cx="2377196" cy="135274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659727" y="3132373"/>
            <a:ext cx="1556836" cy="3573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Strong Force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495800" y="3505200"/>
            <a:ext cx="2133600" cy="2212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indent="-182880">
              <a:lnSpc>
                <a:spcPct val="85000"/>
              </a:lnSpc>
              <a:spcBef>
                <a:spcPts val="600"/>
              </a:spcBef>
              <a:buFont typeface="Arial"/>
              <a:buChar char="•"/>
            </a:pPr>
            <a:r>
              <a:rPr lang="en-US" sz="1600" spc="-50" dirty="0">
                <a:solidFill>
                  <a:srgbClr val="877F4F"/>
                </a:solidFill>
              </a:rPr>
              <a:t>Binds protons and neutrons to form atomic nuclei.</a:t>
            </a:r>
          </a:p>
          <a:p>
            <a:pPr marL="182880" indent="-182880">
              <a:lnSpc>
                <a:spcPct val="85000"/>
              </a:lnSpc>
              <a:spcBef>
                <a:spcPts val="600"/>
              </a:spcBef>
              <a:buFont typeface="Arial"/>
              <a:buChar char="•"/>
            </a:pPr>
            <a:r>
              <a:rPr lang="en-US" sz="1600" spc="-50" dirty="0">
                <a:solidFill>
                  <a:srgbClr val="877F4F"/>
                </a:solidFill>
              </a:rPr>
              <a:t>proton: </a:t>
            </a:r>
            <a:r>
              <a:rPr lang="en-US" sz="1600" b="1" spc="-50" dirty="0" err="1">
                <a:solidFill>
                  <a:srgbClr val="877F4F"/>
                </a:solidFill>
              </a:rPr>
              <a:t>uud</a:t>
            </a:r>
            <a:endParaRPr lang="en-US" sz="1600" b="1" spc="-50" dirty="0">
              <a:solidFill>
                <a:srgbClr val="877F4F"/>
              </a:solidFill>
            </a:endParaRPr>
          </a:p>
          <a:p>
            <a:pPr marL="182880" indent="-182880">
              <a:lnSpc>
                <a:spcPct val="85000"/>
              </a:lnSpc>
              <a:spcBef>
                <a:spcPts val="600"/>
              </a:spcBef>
              <a:buFont typeface="Arial"/>
              <a:buChar char="•"/>
            </a:pPr>
            <a:r>
              <a:rPr lang="en-US" sz="1600" spc="-50" dirty="0">
                <a:solidFill>
                  <a:srgbClr val="877F4F"/>
                </a:solidFill>
              </a:rPr>
              <a:t>neutron: </a:t>
            </a:r>
            <a:r>
              <a:rPr lang="en-US" sz="1600" b="1" spc="-50" dirty="0" err="1">
                <a:solidFill>
                  <a:srgbClr val="877F4F"/>
                </a:solidFill>
              </a:rPr>
              <a:t>udd</a:t>
            </a:r>
            <a:r>
              <a:rPr lang="en-US" sz="1600" spc="-50" dirty="0">
                <a:solidFill>
                  <a:srgbClr val="877F4F"/>
                </a:solidFill>
              </a:rPr>
              <a:t>  </a:t>
            </a:r>
          </a:p>
          <a:p>
            <a:pPr marL="182880" indent="-182880">
              <a:lnSpc>
                <a:spcPct val="85000"/>
              </a:lnSpc>
              <a:spcBef>
                <a:spcPts val="600"/>
              </a:spcBef>
              <a:buFont typeface="Arial"/>
              <a:buChar char="•"/>
            </a:pPr>
            <a:r>
              <a:rPr lang="en-US" sz="1600" spc="-50" dirty="0">
                <a:solidFill>
                  <a:srgbClr val="877F4F"/>
                </a:solidFill>
              </a:rPr>
              <a:t>Formed by 3 quarks bound together by gluons of the strong interactions.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934200" y="3150930"/>
            <a:ext cx="1428596" cy="3573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Weak Force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858000" y="3505200"/>
            <a:ext cx="2133600" cy="129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indent="-182880">
              <a:lnSpc>
                <a:spcPct val="85000"/>
              </a:lnSpc>
              <a:spcBef>
                <a:spcPts val="600"/>
              </a:spcBef>
              <a:buFont typeface="Arial"/>
              <a:buChar char="•"/>
            </a:pPr>
            <a:r>
              <a:rPr lang="en-US" sz="1600" spc="-50" dirty="0">
                <a:solidFill>
                  <a:srgbClr val="877F4F"/>
                </a:solidFill>
              </a:rPr>
              <a:t>Mediates particle transformations</a:t>
            </a:r>
          </a:p>
          <a:p>
            <a:pPr marL="182880" indent="-182880">
              <a:lnSpc>
                <a:spcPct val="85000"/>
              </a:lnSpc>
              <a:spcBef>
                <a:spcPts val="600"/>
              </a:spcBef>
              <a:buFont typeface="Arial"/>
              <a:buChar char="•"/>
            </a:pPr>
            <a:r>
              <a:rPr lang="en-US" sz="1600" spc="-50" dirty="0">
                <a:solidFill>
                  <a:srgbClr val="877F4F"/>
                </a:solidFill>
              </a:rPr>
              <a:t>e.g., </a:t>
            </a:r>
            <a:r>
              <a:rPr lang="en-US" sz="1600" b="1" spc="-50" dirty="0">
                <a:solidFill>
                  <a:srgbClr val="877F4F"/>
                </a:solidFill>
              </a:rPr>
              <a:t>β-Decay</a:t>
            </a:r>
          </a:p>
          <a:p>
            <a:pPr marL="182880" indent="-182880">
              <a:lnSpc>
                <a:spcPct val="85000"/>
              </a:lnSpc>
              <a:spcBef>
                <a:spcPts val="600"/>
              </a:spcBef>
              <a:buFont typeface="Arial"/>
              <a:buChar char="•"/>
            </a:pPr>
            <a:r>
              <a:rPr lang="en-US" sz="1600" spc="-50" dirty="0">
                <a:solidFill>
                  <a:srgbClr val="877F4F"/>
                </a:solidFill>
              </a:rPr>
              <a:t>Is mediated by massive W/Z bosons.</a:t>
            </a:r>
            <a:r>
              <a:rPr lang="en-US" sz="1600" b="1" spc="-50" dirty="0">
                <a:solidFill>
                  <a:srgbClr val="877F4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7760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257800" y="5385031"/>
            <a:ext cx="3886200" cy="461665"/>
          </a:xfrm>
          <a:prstGeom prst="rect">
            <a:avLst/>
          </a:prstGeom>
          <a:solidFill>
            <a:srgbClr val="262626"/>
          </a:solidFill>
        </p:spPr>
        <p:txBody>
          <a:bodyPr wrap="square" anchor="ctr" anchorCtr="0">
            <a:spAutoFit/>
          </a:bodyPr>
          <a:lstStyle/>
          <a:p>
            <a:pPr algn="r"/>
            <a:r>
              <a:rPr lang="en-US" sz="2400" b="1" spc="-50" dirty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What is Dark Matter?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00985" y="627963"/>
            <a:ext cx="7612432" cy="4385145"/>
            <a:chOff x="4191000" y="3920572"/>
            <a:chExt cx="4724400" cy="171822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91000" y="3920572"/>
              <a:ext cx="4724400" cy="1718228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8467574" y="4895910"/>
              <a:ext cx="366435" cy="3470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rgbClr val="008000"/>
                  </a:solidFill>
                </a:rPr>
                <a:t>✓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458200" y="4572000"/>
              <a:ext cx="429090" cy="3470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008000"/>
                  </a:solidFill>
                </a:rPr>
                <a:t>✓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598449" y="2484887"/>
            <a:ext cx="1087734" cy="584775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why?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87364" y="2814359"/>
            <a:ext cx="1146468" cy="9233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5400" b="1" dirty="0"/>
              <a:t>???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6040"/>
            <a:ext cx="8229600" cy="563562"/>
          </a:xfrm>
        </p:spPr>
        <p:txBody>
          <a:bodyPr>
            <a:noAutofit/>
          </a:bodyPr>
          <a:lstStyle/>
          <a:p>
            <a:r>
              <a:rPr lang="en-US" sz="5400" dirty="0">
                <a:latin typeface="+mn-lt"/>
              </a:rPr>
              <a:t>Big Picture</a:t>
            </a:r>
            <a:endParaRPr lang="en-US" sz="54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93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9110D-F2B8-9040-8B88-1C0357DCA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98817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The Beloved 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Beautiful</a:t>
            </a:r>
            <a:r>
              <a:rPr lang="en-US" dirty="0"/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(&amp; Unnatural</a:t>
            </a:r>
            <a:r>
              <a:rPr lang="en-US" dirty="0"/>
              <a:t>) </a:t>
            </a:r>
            <a:br>
              <a:rPr lang="en-US" dirty="0"/>
            </a:br>
            <a:r>
              <a:rPr lang="en-US" dirty="0"/>
              <a:t>                                                                   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Standard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572C2A-2D31-714B-9589-5F0674D05BB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29111" y="-64296"/>
            <a:ext cx="1618604" cy="16340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B44597-9528-9B46-99C2-589C78DA5F7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07"/>
          <a:stretch/>
        </p:blipFill>
        <p:spPr>
          <a:xfrm>
            <a:off x="9671" y="1355271"/>
            <a:ext cx="5888471" cy="51039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BD8F20-D5F0-FD42-80FD-20DCD34B52AF}"/>
              </a:ext>
            </a:extLst>
          </p:cNvPr>
          <p:cNvSpPr txBox="1"/>
          <p:nvPr/>
        </p:nvSpPr>
        <p:spPr>
          <a:xfrm>
            <a:off x="6367748" y="4304643"/>
            <a:ext cx="2776251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3 generations of matter</a:t>
            </a:r>
          </a:p>
          <a:p>
            <a:pPr algn="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SU(3)</a:t>
            </a:r>
            <a:r>
              <a:rPr lang="en-US" baseline="-25000" dirty="0">
                <a:solidFill>
                  <a:schemeClr val="bg2">
                    <a:lumMod val="90000"/>
                  </a:schemeClr>
                </a:solidFill>
              </a:rPr>
              <a:t>C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x SU(2)</a:t>
            </a:r>
            <a:r>
              <a:rPr lang="en-US" baseline="-25000" dirty="0">
                <a:solidFill>
                  <a:schemeClr val="bg2">
                    <a:lumMod val="90000"/>
                  </a:schemeClr>
                </a:solidFill>
              </a:rPr>
              <a:t>L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 x U(1)</a:t>
            </a:r>
            <a:r>
              <a:rPr lang="en-US" baseline="-25000" dirty="0">
                <a:solidFill>
                  <a:schemeClr val="bg2">
                    <a:lumMod val="90000"/>
                  </a:schemeClr>
                </a:solidFill>
              </a:rPr>
              <a:t>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850AFE-5A8A-F543-9B69-FAD96FAAB614}"/>
              </a:ext>
            </a:extLst>
          </p:cNvPr>
          <p:cNvSpPr txBox="1"/>
          <p:nvPr/>
        </p:nvSpPr>
        <p:spPr>
          <a:xfrm>
            <a:off x="6358077" y="5381913"/>
            <a:ext cx="2776252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bg2">
                    <a:lumMod val="90000"/>
                  </a:schemeClr>
                </a:solidFill>
              </a:rPr>
              <a:t>WHY????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489CCA6-D83D-D645-9676-D49FA55DBCDC}"/>
              </a:ext>
            </a:extLst>
          </p:cNvPr>
          <p:cNvSpPr/>
          <p:nvPr/>
        </p:nvSpPr>
        <p:spPr>
          <a:xfrm>
            <a:off x="9671" y="6271933"/>
            <a:ext cx="578830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/>
              <a:t>https://</a:t>
            </a:r>
            <a:r>
              <a:rPr lang="en-US" sz="1100" dirty="0" err="1"/>
              <a:t>en.wikipedia.org</a:t>
            </a:r>
            <a:r>
              <a:rPr lang="en-US" sz="1100" dirty="0"/>
              <a:t>/wiki/</a:t>
            </a:r>
            <a:r>
              <a:rPr lang="en-US" sz="1100" dirty="0" err="1"/>
              <a:t>Elementary_particle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93422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9110D-F2B8-9040-8B88-1C0357DCA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98817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The Beloved 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Beautiful</a:t>
            </a:r>
            <a:r>
              <a:rPr lang="en-US" dirty="0"/>
              <a:t>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(&amp; Unnatural</a:t>
            </a:r>
            <a:r>
              <a:rPr lang="en-US" dirty="0"/>
              <a:t>) </a:t>
            </a:r>
            <a:br>
              <a:rPr lang="en-US" dirty="0"/>
            </a:br>
            <a:r>
              <a:rPr lang="en-US" dirty="0"/>
              <a:t>                                                                   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Standard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572C2A-2D31-714B-9589-5F0674D05BB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90170" y="324457"/>
            <a:ext cx="1618604" cy="16340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B44597-9528-9B46-99C2-589C78DA5F7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07"/>
          <a:stretch/>
        </p:blipFill>
        <p:spPr>
          <a:xfrm>
            <a:off x="9671" y="1355271"/>
            <a:ext cx="5888471" cy="51039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BD8F20-D5F0-FD42-80FD-20DCD34B52AF}"/>
              </a:ext>
            </a:extLst>
          </p:cNvPr>
          <p:cNvSpPr txBox="1"/>
          <p:nvPr/>
        </p:nvSpPr>
        <p:spPr>
          <a:xfrm>
            <a:off x="6299472" y="3694130"/>
            <a:ext cx="2834857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Arbitrary Content</a:t>
            </a:r>
          </a:p>
          <a:p>
            <a:pPr algn="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Arbitrary Masses</a:t>
            </a:r>
          </a:p>
          <a:p>
            <a:pPr algn="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Arbitrary Mixings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850AFE-5A8A-F543-9B69-FAD96FAAB614}"/>
              </a:ext>
            </a:extLst>
          </p:cNvPr>
          <p:cNvSpPr txBox="1"/>
          <p:nvPr/>
        </p:nvSpPr>
        <p:spPr>
          <a:xfrm>
            <a:off x="6299472" y="4895907"/>
            <a:ext cx="2834857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Arbitrary Higgs Mechanism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489CCA6-D83D-D645-9676-D49FA55DBCDC}"/>
              </a:ext>
            </a:extLst>
          </p:cNvPr>
          <p:cNvSpPr/>
          <p:nvPr/>
        </p:nvSpPr>
        <p:spPr>
          <a:xfrm>
            <a:off x="9671" y="6271933"/>
            <a:ext cx="578830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/>
              <a:t>https://</a:t>
            </a:r>
            <a:r>
              <a:rPr lang="en-US" sz="1100" dirty="0" err="1"/>
              <a:t>en.wikipedia.org</a:t>
            </a:r>
            <a:r>
              <a:rPr lang="en-US" sz="1100" dirty="0"/>
              <a:t>/wiki/</a:t>
            </a:r>
            <a:r>
              <a:rPr lang="en-US" sz="1100" dirty="0" err="1"/>
              <a:t>Elementary_particle</a:t>
            </a:r>
            <a:endParaRPr lang="en-US" sz="11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6BDC17-1DB1-9C40-A41A-3A1D1030769F}"/>
              </a:ext>
            </a:extLst>
          </p:cNvPr>
          <p:cNvSpPr txBox="1"/>
          <p:nvPr/>
        </p:nvSpPr>
        <p:spPr>
          <a:xfrm>
            <a:off x="6289800" y="2584686"/>
            <a:ext cx="2854200" cy="830997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/>
              <a:t>Non-Minimal</a:t>
            </a:r>
          </a:p>
          <a:p>
            <a:pPr algn="r"/>
            <a:r>
              <a:rPr lang="en-US" sz="2400" b="1" dirty="0"/>
              <a:t>Unnatural</a:t>
            </a:r>
          </a:p>
        </p:txBody>
      </p:sp>
    </p:spTree>
    <p:extLst>
      <p:ext uri="{BB962C8B-B14F-4D97-AF65-F5344CB8AC3E}">
        <p14:creationId xmlns:p14="http://schemas.microsoft.com/office/powerpoint/2010/main" val="298168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efault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A3B3C"/>
      </a:hlink>
      <a:folHlink>
        <a:srgbClr val="3F3F3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14418</TotalTime>
  <Words>1626</Words>
  <Application>Microsoft Macintosh PowerPoint</Application>
  <PresentationFormat>On-screen Show (4:3)</PresentationFormat>
  <Paragraphs>264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Cambria Math</vt:lpstr>
      <vt:lpstr>Verdana</vt:lpstr>
      <vt:lpstr>Default Theme</vt:lpstr>
      <vt:lpstr>Custom Design</vt:lpstr>
      <vt:lpstr>Gedenken Experiments of Entanglement  in Particle Physics:      Operators &amp; Interactions? </vt:lpstr>
      <vt:lpstr>     The Naturally   UNNATURAL  Standard Model of       Particle Physics</vt:lpstr>
      <vt:lpstr>PowerPoint Presentation</vt:lpstr>
      <vt:lpstr>PowerPoint Presentation</vt:lpstr>
      <vt:lpstr>The Large Hadron Collider.</vt:lpstr>
      <vt:lpstr>Forces in Nature.</vt:lpstr>
      <vt:lpstr>Big Picture</vt:lpstr>
      <vt:lpstr>The Beloved Beautiful (&amp; Unnatural)                                                                      Standard Model</vt:lpstr>
      <vt:lpstr>The Beloved Beautiful (&amp; Unnatural)                                                                      Standard Model</vt:lpstr>
      <vt:lpstr>The Beloved Beautiful (&amp; Unnatural)                                                                      Standard Model</vt:lpstr>
      <vt:lpstr>PowerPoint Presentation</vt:lpstr>
      <vt:lpstr>Entanglement in      Particle Physics?</vt:lpstr>
      <vt:lpstr>Bell’s Inequality &amp; Entanglement</vt:lpstr>
      <vt:lpstr>Bell’s Inequality</vt:lpstr>
      <vt:lpstr>New Results @Colliders…</vt:lpstr>
      <vt:lpstr>Really?</vt:lpstr>
      <vt:lpstr>Basic Critique</vt:lpstr>
      <vt:lpstr>But we only measure momentum…</vt:lpstr>
      <vt:lpstr>Single Particle Chirality Wave Functions</vt:lpstr>
      <vt:lpstr>2-particle Flavor (generation) Wave Functions</vt:lpstr>
      <vt:lpstr>Flavor “Operators” in the SM</vt:lpstr>
      <vt:lpstr>Flavor “Operators” in the SM?</vt:lpstr>
      <vt:lpstr>Many Avenues to Explore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Nausheen Shah</dc:creator>
  <cp:lastModifiedBy>Nausheen Shah</cp:lastModifiedBy>
  <cp:revision>506</cp:revision>
  <dcterms:created xsi:type="dcterms:W3CDTF">2021-05-05T19:03:27Z</dcterms:created>
  <dcterms:modified xsi:type="dcterms:W3CDTF">2025-08-25T10:12:20Z</dcterms:modified>
</cp:coreProperties>
</file>