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7"/>
  </p:notesMasterIdLst>
  <p:sldIdLst>
    <p:sldId id="260" r:id="rId2"/>
    <p:sldId id="365" r:id="rId3"/>
    <p:sldId id="355" r:id="rId4"/>
    <p:sldId id="367" r:id="rId5"/>
    <p:sldId id="369" r:id="rId6"/>
    <p:sldId id="361" r:id="rId7"/>
    <p:sldId id="366" r:id="rId8"/>
    <p:sldId id="376" r:id="rId9"/>
    <p:sldId id="347" r:id="rId10"/>
    <p:sldId id="336" r:id="rId11"/>
    <p:sldId id="371" r:id="rId12"/>
    <p:sldId id="373" r:id="rId13"/>
    <p:sldId id="374" r:id="rId14"/>
    <p:sldId id="375" r:id="rId15"/>
    <p:sldId id="319" r:id="rId16"/>
  </p:sldIdLst>
  <p:sldSz cx="12192000" cy="6858000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A0DCE5"/>
    <a:srgbClr val="0033A0"/>
    <a:srgbClr val="C95ABD"/>
    <a:srgbClr val="FFFFFF"/>
    <a:srgbClr val="61C4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6" d="100"/>
          <a:sy n="116" d="100"/>
        </p:scale>
        <p:origin x="677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27DC97DC-CFE2-45C2-9641-0BAB9B7F45AF}" type="datetimeFigureOut">
              <a:rPr lang="en-GB" smtClean="0"/>
              <a:t>06/06/2025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52371BAD-BD93-44A7-A9CC-5AF42DC15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7398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00160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6ED28B-C012-8137-576D-445BCA18C7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3BDEF1D-8A3C-32BA-099E-583236AE0ED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CF34597-1884-4631-9A65-5B3D5DD7D9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39E469-9C12-8D25-E2E5-60A8990C204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5421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30B78F-8AB6-83AD-5179-CC852A68D6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454FCD2-1D49-3524-5C08-ECAA2EE9A0D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0FE35B4-DF29-FF25-54D4-5474393CFE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A66798-8728-35BA-10C4-2A7901512BB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96394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450F4B-588F-41CB-8103-95A6AEFDA1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FC288A5-09A6-8D66-7FE0-AC0876C2276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5340D21-105A-E823-DC49-86D8FE4A73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F3C7C5-466F-A55B-9E5E-AABCC637A2E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5856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877B75-2F7D-966D-BCCC-6C2DDA7FA1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0DE0786-11A1-E177-9DC0-6C534802F37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08CD32C-C63E-3211-10EE-C37965A179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8711CA-B09E-6A90-98D7-12254C9E016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94971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13782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19394D-EF41-FB68-BB4B-50DF12B525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D921D58-260A-2848-90C4-688C6E6DF43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0ED716B-C6F8-C176-B6AE-35E89AD094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970D24-73AA-E30B-688C-DB86E83A001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57461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3D1499-7B90-777E-C17F-B212D4F5F6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56F52D1-6ED7-34FD-E9BD-C54182B30F5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8D00815-5A07-501D-698C-D6D12C8AF9A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D1581B-7F15-6D07-CA3A-6DD140A4EC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71148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44759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11892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5FDEE2-CD59-5828-2E23-F3087A2EBD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BF1AA8C-24E9-ED6F-A105-D5AD9C8F49B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10FF7FB-5945-6835-EBBA-A67EB0E9BF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2A02A7-AD96-2C2C-31DD-843FD7D841C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69912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70580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947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051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6 June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4666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6 June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6671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6 June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71190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6 June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276334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6 June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022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6 June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1986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6 June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75509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6 June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645859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6 June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112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6 June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189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6 June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265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6 June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60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31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787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6 June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894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6 June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085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6 June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2119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6 June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643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6 June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2151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6 June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0691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6 June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615670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edms.cern.ch/document/3234956/0.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P42 line</a:t>
            </a:r>
            <a:br>
              <a:rPr lang="en-US" dirty="0"/>
            </a:br>
            <a:r>
              <a:rPr lang="en-US" dirty="0"/>
              <a:t>Beam skeleton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233480"/>
            <a:ext cx="11376026" cy="1270559"/>
          </a:xfrm>
        </p:spPr>
        <p:txBody>
          <a:bodyPr/>
          <a:lstStyle/>
          <a:p>
            <a:pPr algn="ctr"/>
            <a:r>
              <a:rPr lang="en-US" sz="1800" b="1" dirty="0"/>
              <a:t>HI-ECN3 Integration</a:t>
            </a:r>
          </a:p>
          <a:p>
            <a:pPr algn="ctr"/>
            <a:r>
              <a:rPr lang="en-US" sz="1800" dirty="0"/>
              <a:t>Beatriz Martínez Sutil (BE-EA-DC)</a:t>
            </a:r>
          </a:p>
          <a:p>
            <a:pPr algn="ctr"/>
            <a:r>
              <a:rPr lang="en-US" sz="1800" dirty="0"/>
              <a:t>06/06/2025</a:t>
            </a:r>
          </a:p>
        </p:txBody>
      </p:sp>
    </p:spTree>
    <p:extLst>
      <p:ext uri="{BB962C8B-B14F-4D97-AF65-F5344CB8AC3E}">
        <p14:creationId xmlns:p14="http://schemas.microsoft.com/office/powerpoint/2010/main" val="4017355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EB65D-DD23-8FFC-6C15-72764157B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B.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5047CB-0CB9-7B71-42FB-F0491F0BA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FF77EBC-49D6-4567-BCC8-6CFF2055B62C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Tracking of the versions</a:t>
            </a:r>
            <a:endParaRPr lang="en-GB" dirty="0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09B64009-2561-4AB3-5E03-A1A68D3892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6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May 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050" name="Picture 2" descr="Se poser la question, c'est le début de la réponse.">
            <a:extLst>
              <a:ext uri="{FF2B5EF4-FFF2-40B4-BE49-F238E27FC236}">
                <a16:creationId xmlns:a16="http://schemas.microsoft.com/office/drawing/2014/main" id="{9E7F702C-C609-F2F9-ACB5-D51C5610AB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29" t="4336" r="6765" b="4208"/>
          <a:stretch/>
        </p:blipFill>
        <p:spPr bwMode="auto">
          <a:xfrm>
            <a:off x="8794363" y="1493060"/>
            <a:ext cx="1061518" cy="1303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FE33BDEC-89DB-6AE3-56E3-F3415EA567EA}"/>
              </a:ext>
            </a:extLst>
          </p:cNvPr>
          <p:cNvSpPr txBox="1"/>
          <p:nvPr/>
        </p:nvSpPr>
        <p:spPr>
          <a:xfrm>
            <a:off x="473042" y="1493060"/>
            <a:ext cx="671059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/>
            <a:r>
              <a:rPr lang="en-GB" dirty="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Currently, MAD-X files have been shared via email or </a:t>
            </a:r>
            <a:r>
              <a:rPr lang="en-GB" dirty="0" err="1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Mattermost</a:t>
            </a:r>
            <a:r>
              <a:rPr lang="en-GB" dirty="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.</a:t>
            </a:r>
            <a:endParaRPr lang="en-GB" sz="1800" dirty="0">
              <a:solidFill>
                <a:srgbClr val="00000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DA0A999-E541-42D8-C9A9-83D86B6E7CA7}"/>
              </a:ext>
            </a:extLst>
          </p:cNvPr>
          <p:cNvSpPr txBox="1"/>
          <p:nvPr/>
        </p:nvSpPr>
        <p:spPr>
          <a:xfrm>
            <a:off x="473041" y="2037741"/>
            <a:ext cx="837929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/>
            <a:r>
              <a:rPr lang="en-GB" dirty="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Suggestion made by </a:t>
            </a:r>
            <a:r>
              <a:rPr lang="en-GB" dirty="0" err="1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J.Louis</a:t>
            </a:r>
            <a:r>
              <a:rPr lang="en-GB" dirty="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-&gt; Would it be possible to upload the new files to </a:t>
            </a:r>
            <a:r>
              <a:rPr lang="en-GB" b="1" dirty="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EDMS</a:t>
            </a:r>
            <a:r>
              <a:rPr lang="en-GB" dirty="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?  </a:t>
            </a:r>
            <a:endParaRPr lang="en-GB" sz="1800" dirty="0">
              <a:solidFill>
                <a:srgbClr val="00000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BCAA33-24AD-F06F-BFE2-B2607851BEED}"/>
              </a:ext>
            </a:extLst>
          </p:cNvPr>
          <p:cNvSpPr txBox="1"/>
          <p:nvPr/>
        </p:nvSpPr>
        <p:spPr>
          <a:xfrm>
            <a:off x="473041" y="2841860"/>
            <a:ext cx="11098395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Tx/>
              <a:buChar char="-"/>
            </a:pPr>
            <a:r>
              <a:rPr lang="en-GB" dirty="0"/>
              <a:t>Upload the new version</a:t>
            </a:r>
          </a:p>
          <a:p>
            <a:pPr marL="285750" indent="-285750" algn="l">
              <a:buFontTx/>
              <a:buChar char="-"/>
            </a:pPr>
            <a:r>
              <a:rPr lang="en-GB" dirty="0"/>
              <a:t>Get the files in released</a:t>
            </a:r>
          </a:p>
          <a:p>
            <a:pPr marL="285750" indent="-285750" algn="l">
              <a:buFontTx/>
              <a:buChar char="-"/>
            </a:pPr>
            <a:r>
              <a:rPr lang="en-GB" dirty="0"/>
              <a:t>Send an email to all involved parties explaining the main changes compared to the previous version and the EDMS link.</a:t>
            </a:r>
          </a:p>
          <a:p>
            <a:pPr marL="285750" indent="-285750" algn="l">
              <a:buFontTx/>
              <a:buChar char="-"/>
            </a:pPr>
            <a:endParaRPr lang="en-GB" dirty="0"/>
          </a:p>
          <a:p>
            <a:r>
              <a:rPr lang="en-GB" dirty="0">
                <a:solidFill>
                  <a:srgbClr val="000000"/>
                </a:solidFill>
              </a:rPr>
              <a:t>The EDMS link would be placed in the CATIA skeleton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35E052-DE0D-F689-543E-93AD32BB7DF7}"/>
              </a:ext>
            </a:extLst>
          </p:cNvPr>
          <p:cNvSpPr txBox="1"/>
          <p:nvPr/>
        </p:nvSpPr>
        <p:spPr>
          <a:xfrm>
            <a:off x="412775" y="4949442"/>
            <a:ext cx="612203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FF0000"/>
                </a:solidFill>
              </a:rPr>
              <a:t>Please, do NOT name two versions with the same name</a:t>
            </a:r>
            <a:r>
              <a:rPr lang="en-US" dirty="0">
                <a:solidFill>
                  <a:srgbClr val="FF0000"/>
                </a:solidFill>
              </a:rPr>
              <a:t>🙏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9F607A-FC04-C82C-C990-B4FBBFA22A99}"/>
              </a:ext>
            </a:extLst>
          </p:cNvPr>
          <p:cNvSpPr txBox="1"/>
          <p:nvPr/>
        </p:nvSpPr>
        <p:spPr>
          <a:xfrm>
            <a:off x="412775" y="5751009"/>
            <a:ext cx="924360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000000"/>
                </a:solidFill>
              </a:rPr>
              <a:t>The objective is to improve the clarity, transparency, and frequency of the data exchange.</a:t>
            </a:r>
          </a:p>
        </p:txBody>
      </p:sp>
    </p:spTree>
    <p:extLst>
      <p:ext uri="{BB962C8B-B14F-4D97-AF65-F5344CB8AC3E}">
        <p14:creationId xmlns:p14="http://schemas.microsoft.com/office/powerpoint/2010/main" val="3056816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E95A43-954F-AB66-5D9D-B6DB0340EF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B100C5-8BDE-A511-E799-5929E2542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B.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1C52FB-F402-1B52-A022-87FD441D1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D0D93602-EEA5-FA03-7672-22802EF3DE3F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Naming of the elements</a:t>
            </a:r>
            <a:endParaRPr lang="en-GB" dirty="0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52246793-C3BE-2F60-7D4A-4F754E1F87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6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May 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C4D5A62-6C5F-CD0E-1A2E-5803AEA6A6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646" y="1631560"/>
            <a:ext cx="4515258" cy="430500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C976AB76-35F2-1D12-AF3A-FCC82017F893}"/>
              </a:ext>
            </a:extLst>
          </p:cNvPr>
          <p:cNvSpPr/>
          <p:nvPr/>
        </p:nvSpPr>
        <p:spPr>
          <a:xfrm>
            <a:off x="473647" y="2598475"/>
            <a:ext cx="763096" cy="1119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900CAA3-DDF0-E0B0-8ECE-F59D9E2C9B38}"/>
              </a:ext>
            </a:extLst>
          </p:cNvPr>
          <p:cNvSpPr/>
          <p:nvPr/>
        </p:nvSpPr>
        <p:spPr>
          <a:xfrm>
            <a:off x="473645" y="3658886"/>
            <a:ext cx="763096" cy="1119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840AF4A-1F9A-D7E4-87AD-C55EA3480BA4}"/>
              </a:ext>
            </a:extLst>
          </p:cNvPr>
          <p:cNvSpPr txBox="1"/>
          <p:nvPr/>
        </p:nvSpPr>
        <p:spPr>
          <a:xfrm>
            <a:off x="6267039" y="2608959"/>
            <a:ext cx="3653214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000000"/>
                </a:solidFill>
              </a:rPr>
              <a:t>Naming of some of the elements not corresponding with the distance to the target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CBFEEDE-DFC4-AAAC-87F6-34209A51D77A}"/>
              </a:ext>
            </a:extLst>
          </p:cNvPr>
          <p:cNvSpPr txBox="1"/>
          <p:nvPr/>
        </p:nvSpPr>
        <p:spPr>
          <a:xfrm>
            <a:off x="1177577" y="5936562"/>
            <a:ext cx="365321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rgbClr val="000000"/>
                </a:solidFill>
              </a:rPr>
              <a:t>Last version (23/05/25, Laurie)</a:t>
            </a:r>
          </a:p>
        </p:txBody>
      </p:sp>
    </p:spTree>
    <p:extLst>
      <p:ext uri="{BB962C8B-B14F-4D97-AF65-F5344CB8AC3E}">
        <p14:creationId xmlns:p14="http://schemas.microsoft.com/office/powerpoint/2010/main" val="3374354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16C2BF-DAB9-CF7E-AC0D-4882E44CD1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87C264-A1A6-1931-C4DC-F1B00470F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B.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D489EE-0AB7-7383-54EA-B02A416C9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75082E2F-878F-1B54-FC6E-BF09CE60DA59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Inputs</a:t>
            </a:r>
            <a:endParaRPr lang="en-GB" dirty="0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768A5259-80CF-29F9-FAEA-A2AFBEB5C6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6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May 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2F30F53-C65B-1564-4445-68F282F449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646" y="1631560"/>
            <a:ext cx="4515258" cy="430500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7F9BA70-E1FA-6956-4DD7-812CC5BC3491}"/>
              </a:ext>
            </a:extLst>
          </p:cNvPr>
          <p:cNvSpPr txBox="1"/>
          <p:nvPr/>
        </p:nvSpPr>
        <p:spPr>
          <a:xfrm>
            <a:off x="5698598" y="2272723"/>
            <a:ext cx="365321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000000"/>
                </a:solidFill>
              </a:rPr>
              <a:t>Beam dilution system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46010E-F3F3-8B1C-CDCC-C1B4C4C4B2C8}"/>
              </a:ext>
            </a:extLst>
          </p:cNvPr>
          <p:cNvSpPr txBox="1"/>
          <p:nvPr/>
        </p:nvSpPr>
        <p:spPr>
          <a:xfrm>
            <a:off x="1177577" y="5936562"/>
            <a:ext cx="365321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rgbClr val="000000"/>
                </a:solidFill>
              </a:rPr>
              <a:t>Last version (23/05/25, Laurie)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061A7D0-B99B-0B5A-9134-B7191035B5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5339" y="2149150"/>
            <a:ext cx="491064" cy="50407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08DE288-C069-71ED-A545-E36B9A6D4E8C}"/>
              </a:ext>
            </a:extLst>
          </p:cNvPr>
          <p:cNvSpPr txBox="1"/>
          <p:nvPr/>
        </p:nvSpPr>
        <p:spPr>
          <a:xfrm>
            <a:off x="8965456" y="3011189"/>
            <a:ext cx="154812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Is it this OK?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1E2809-28BD-BE0C-FB22-4509C727EC55}"/>
              </a:ext>
            </a:extLst>
          </p:cNvPr>
          <p:cNvSpPr txBox="1"/>
          <p:nvPr/>
        </p:nvSpPr>
        <p:spPr>
          <a:xfrm>
            <a:off x="5698598" y="2862447"/>
            <a:ext cx="365321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000000"/>
                </a:solidFill>
              </a:rPr>
              <a:t>Last bend adjusted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7E4677E-F3B8-D775-051C-318F6602BB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5339" y="2738874"/>
            <a:ext cx="491064" cy="50407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16F9BDE-0453-7F46-02A2-45F197AB1E22}"/>
              </a:ext>
            </a:extLst>
          </p:cNvPr>
          <p:cNvSpPr txBox="1"/>
          <p:nvPr/>
        </p:nvSpPr>
        <p:spPr>
          <a:xfrm>
            <a:off x="5698598" y="3452171"/>
            <a:ext cx="365321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000000"/>
                </a:solidFill>
              </a:rPr>
              <a:t>Beam instrumentation</a:t>
            </a:r>
          </a:p>
        </p:txBody>
      </p:sp>
      <p:pic>
        <p:nvPicPr>
          <p:cNvPr id="23" name="Picture 22" descr="A yellow check mark in a circle&#10;&#10;AI-generated content may be incorrect.">
            <a:extLst>
              <a:ext uri="{FF2B5EF4-FFF2-40B4-BE49-F238E27FC236}">
                <a16:creationId xmlns:a16="http://schemas.microsoft.com/office/drawing/2014/main" id="{FFDA93B2-C498-A04E-A0AA-C5B5F2C16B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679" y="3374569"/>
            <a:ext cx="503560" cy="528738"/>
          </a:xfrm>
          <a:prstGeom prst="rect">
            <a:avLst/>
          </a:prstGeom>
        </p:spPr>
      </p:pic>
      <p:pic>
        <p:nvPicPr>
          <p:cNvPr id="2052" name="Picture 4" descr="60+ Please Sign Here Confirmation Of Goods Received Stock Photos, Pictures  &amp; Royalty-Free Images - iStock">
            <a:extLst>
              <a:ext uri="{FF2B5EF4-FFF2-40B4-BE49-F238E27FC236}">
                <a16:creationId xmlns:a16="http://schemas.microsoft.com/office/drawing/2014/main" id="{465AA088-C8FB-3EE2-6893-859EFFEFB9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37" t="18278" r="19631" b="19315"/>
          <a:stretch/>
        </p:blipFill>
        <p:spPr bwMode="auto">
          <a:xfrm>
            <a:off x="10478114" y="2151516"/>
            <a:ext cx="970059" cy="1003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C5BDFCA-B36D-9D5A-D2C7-7D9C4E42E9E0}"/>
              </a:ext>
            </a:extLst>
          </p:cNvPr>
          <p:cNvSpPr txBox="1"/>
          <p:nvPr/>
        </p:nvSpPr>
        <p:spPr>
          <a:xfrm>
            <a:off x="5741597" y="4894948"/>
            <a:ext cx="365321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000000"/>
                </a:solidFill>
              </a:rPr>
              <a:t>Correct C.S.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70C4CFB2-EEA0-4473-F6AF-8EE9CC21A49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26256" y="4774882"/>
            <a:ext cx="520816" cy="503684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17864273-32AC-15C3-C819-710A583ACCCE}"/>
              </a:ext>
            </a:extLst>
          </p:cNvPr>
          <p:cNvSpPr txBox="1"/>
          <p:nvPr/>
        </p:nvSpPr>
        <p:spPr>
          <a:xfrm>
            <a:off x="5698598" y="4155999"/>
            <a:ext cx="365321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000000"/>
                </a:solidFill>
              </a:rPr>
              <a:t>Position TIDVG4 adjusted</a:t>
            </a:r>
          </a:p>
        </p:txBody>
      </p:sp>
      <p:pic>
        <p:nvPicPr>
          <p:cNvPr id="28" name="Picture 27" descr="A yellow check mark in a circle&#10;&#10;AI-generated content may be incorrect.">
            <a:extLst>
              <a:ext uri="{FF2B5EF4-FFF2-40B4-BE49-F238E27FC236}">
                <a16:creationId xmlns:a16="http://schemas.microsoft.com/office/drawing/2014/main" id="{6EA92B4C-363F-DF68-01E5-070A3780CF3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896" y="3975019"/>
            <a:ext cx="503560" cy="52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473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ACD0CE-7EDE-2C68-E82C-E8E726034F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F3BE6E-78B6-EEA2-2CF4-5B79AF655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B.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71E34E-528E-28E9-DA6B-C6DCBDD49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81839C9E-DE70-38B2-B2C0-22A68F3FC1E8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Inputs</a:t>
            </a:r>
            <a:endParaRPr lang="en-GB" dirty="0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2B29DEBB-AED4-6DEB-EAE3-EA7CA175EB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6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May 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5D400D-6C75-7208-2160-563C348107C6}"/>
              </a:ext>
            </a:extLst>
          </p:cNvPr>
          <p:cNvSpPr txBox="1"/>
          <p:nvPr/>
        </p:nvSpPr>
        <p:spPr>
          <a:xfrm>
            <a:off x="1177577" y="5936562"/>
            <a:ext cx="365321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rgbClr val="000000"/>
                </a:solidFill>
              </a:rPr>
              <a:t>Last version (23/05/25, Laurie)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1C3D1C3-CFBD-DB98-0AC7-4E77414AB2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646" y="1631560"/>
            <a:ext cx="4515258" cy="430500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DDF4702-958A-39DF-3048-8A7E7273D260}"/>
              </a:ext>
            </a:extLst>
          </p:cNvPr>
          <p:cNvSpPr txBox="1"/>
          <p:nvPr/>
        </p:nvSpPr>
        <p:spPr>
          <a:xfrm>
            <a:off x="5795586" y="1866682"/>
            <a:ext cx="5035897" cy="27699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000000"/>
                </a:solidFill>
              </a:rPr>
              <a:t>Gemma and I are currently writing a document to define the layout.</a:t>
            </a:r>
          </a:p>
          <a:p>
            <a:pPr algn="l"/>
            <a:endParaRPr lang="en-GB" dirty="0">
              <a:solidFill>
                <a:srgbClr val="000000"/>
              </a:solidFill>
            </a:endParaRPr>
          </a:p>
          <a:p>
            <a:pPr algn="l"/>
            <a:r>
              <a:rPr lang="en-GB" dirty="0">
                <a:solidFill>
                  <a:srgbClr val="000000"/>
                </a:solidFill>
              </a:rPr>
              <a:t>A drawing will be included.</a:t>
            </a:r>
          </a:p>
          <a:p>
            <a:pPr algn="l"/>
            <a:endParaRPr lang="en-GB" dirty="0">
              <a:solidFill>
                <a:srgbClr val="000000"/>
              </a:solidFill>
            </a:endParaRPr>
          </a:p>
          <a:p>
            <a:pPr algn="l"/>
            <a:r>
              <a:rPr lang="en-GB" dirty="0">
                <a:solidFill>
                  <a:srgbClr val="000000"/>
                </a:solidFill>
              </a:rPr>
              <a:t>Feedback will most likely be asked soon.</a:t>
            </a:r>
          </a:p>
          <a:p>
            <a:pPr algn="l"/>
            <a:endParaRPr lang="en-GB" dirty="0">
              <a:solidFill>
                <a:srgbClr val="000000"/>
              </a:solidFill>
            </a:endParaRPr>
          </a:p>
          <a:p>
            <a:pPr algn="l"/>
            <a:r>
              <a:rPr lang="en-GB" dirty="0"/>
              <a:t>Could you give us a small description of where is starting the beam dilution system and what is exactly the beam instrumentation?</a:t>
            </a:r>
          </a:p>
        </p:txBody>
      </p:sp>
    </p:spTree>
    <p:extLst>
      <p:ext uri="{BB962C8B-B14F-4D97-AF65-F5344CB8AC3E}">
        <p14:creationId xmlns:p14="http://schemas.microsoft.com/office/powerpoint/2010/main" val="863491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B6A246-A472-9682-21E9-2CD6FB6C0E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545F1E-D57F-5B3C-06E0-301FB4F84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B.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D68067-04CE-AF99-BD82-F8075DCB5D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633C89ED-548E-A73A-002E-4B7CDA76330D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Next steps </a:t>
            </a:r>
            <a:endParaRPr lang="en-GB" dirty="0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B65F654-0FA8-065E-8AF1-ED331033AB9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6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May 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1AB774A-B46F-7CE1-5846-FBE6D9FAEB7F}"/>
              </a:ext>
            </a:extLst>
          </p:cNvPr>
          <p:cNvSpPr txBox="1"/>
          <p:nvPr/>
        </p:nvSpPr>
        <p:spPr>
          <a:xfrm>
            <a:off x="403200" y="1334826"/>
            <a:ext cx="9086460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Insert the new MADX files, and update the layout.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>
              <a:solidFill>
                <a:srgbClr val="00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Create a drawing of reference of the layout.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>
              <a:solidFill>
                <a:srgbClr val="00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Study the possible interferences of the systems and the routing if the services.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D15BA80-D6BF-5B4C-39AD-A95249D69C49}"/>
              </a:ext>
            </a:extLst>
          </p:cNvPr>
          <p:cNvSpPr txBox="1">
            <a:spLocks/>
          </p:cNvSpPr>
          <p:nvPr/>
        </p:nvSpPr>
        <p:spPr>
          <a:xfrm>
            <a:off x="412775" y="3244330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Outcome of the meeting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542F3A5-02D9-05FA-93CC-6B3F1A415C23}"/>
              </a:ext>
            </a:extLst>
          </p:cNvPr>
          <p:cNvSpPr txBox="1"/>
          <p:nvPr/>
        </p:nvSpPr>
        <p:spPr>
          <a:xfrm>
            <a:off x="412775" y="3942717"/>
            <a:ext cx="9086460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C.S. of the inputs?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>
              <a:solidFill>
                <a:srgbClr val="00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Is the list of inputs OK?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>
              <a:solidFill>
                <a:srgbClr val="00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EDMS for the exchange of data?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>
              <a:solidFill>
                <a:srgbClr val="00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Small description of the modifications?</a:t>
            </a:r>
          </a:p>
        </p:txBody>
      </p:sp>
    </p:spTree>
    <p:extLst>
      <p:ext uri="{BB962C8B-B14F-4D97-AF65-F5344CB8AC3E}">
        <p14:creationId xmlns:p14="http://schemas.microsoft.com/office/powerpoint/2010/main" val="1473934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4CEFDC-836A-4FF0-88A7-4E62868BE831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505575"/>
            <a:ext cx="788988" cy="238125"/>
          </a:xfrm>
        </p:spPr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025506-FB81-4842-822C-D0CEAA065959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10963" y="6510338"/>
            <a:ext cx="681037" cy="238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532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BA5C33-8B30-AA3C-3E2F-9DA1C75209B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6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May 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EB65D-DD23-8FFC-6C15-72764157B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B.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5047CB-0CB9-7B71-42FB-F0491F0BA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FF77EBC-49D6-4567-BCC8-6CFF2055B62C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INDEX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514AB8E-D1B1-9924-EFA4-F9EABE8A4712}"/>
              </a:ext>
            </a:extLst>
          </p:cNvPr>
          <p:cNvSpPr txBox="1"/>
          <p:nvPr/>
        </p:nvSpPr>
        <p:spPr>
          <a:xfrm>
            <a:off x="412775" y="1393534"/>
            <a:ext cx="7527636" cy="48936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0000"/>
                </a:solidFill>
              </a:rPr>
              <a:t>Introduction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NA coordinate systems.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Objectives of the meeting.</a:t>
            </a:r>
          </a:p>
          <a:p>
            <a:pPr lvl="1"/>
            <a:endParaRPr lang="en-US" sz="2400" dirty="0">
              <a:solidFill>
                <a:srgbClr val="000000"/>
              </a:solidFill>
            </a:endParaRP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000000"/>
                </a:solidFill>
              </a:rPr>
              <a:t>History of the exchanged data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endParaRPr lang="en-US" sz="2400" b="1" dirty="0">
              <a:solidFill>
                <a:srgbClr val="000000"/>
              </a:solidFill>
            </a:endParaRP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0000"/>
                </a:solidFill>
              </a:rPr>
              <a:t>P42 line integrated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endParaRPr lang="en-US" sz="2400" b="1" dirty="0">
              <a:solidFill>
                <a:srgbClr val="000000"/>
              </a:solidFill>
            </a:endParaRP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0000"/>
                </a:solidFill>
              </a:rPr>
              <a:t>Coordinate System Inputs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endParaRPr lang="en-US" sz="2400" b="1" dirty="0">
              <a:solidFill>
                <a:srgbClr val="000000"/>
              </a:solidFill>
            </a:endParaRP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0000"/>
                </a:solidFill>
              </a:rPr>
              <a:t>Tracking of the versions</a:t>
            </a:r>
          </a:p>
          <a:p>
            <a:pPr lvl="1"/>
            <a:endParaRPr lang="en-US" dirty="0">
              <a:solidFill>
                <a:srgbClr val="000000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endParaRPr lang="en-US" dirty="0">
              <a:solidFill>
                <a:srgbClr val="000000"/>
              </a:solidFill>
            </a:endParaRPr>
          </a:p>
          <a:p>
            <a:pPr algn="l"/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1DC22F-52CF-2861-2C02-8F3BA3E362EA}"/>
              </a:ext>
            </a:extLst>
          </p:cNvPr>
          <p:cNvSpPr txBox="1"/>
          <p:nvPr/>
        </p:nvSpPr>
        <p:spPr>
          <a:xfrm>
            <a:off x="6621558" y="1393534"/>
            <a:ext cx="4906655" cy="30469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0000"/>
                </a:solidFill>
              </a:rPr>
              <a:t>Naming of the elements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endParaRPr lang="en-US" sz="2400" b="1" dirty="0">
              <a:solidFill>
                <a:srgbClr val="000000"/>
              </a:solidFill>
            </a:endParaRP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0000"/>
                </a:solidFill>
              </a:rPr>
              <a:t>Inputs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endParaRPr lang="en-US" sz="2400" b="1" dirty="0">
              <a:solidFill>
                <a:srgbClr val="000000"/>
              </a:solidFill>
            </a:endParaRP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0000"/>
                </a:solidFill>
              </a:rPr>
              <a:t>Next steps and outcome of the meeting</a:t>
            </a:r>
          </a:p>
          <a:p>
            <a:pPr lvl="1"/>
            <a:endParaRPr lang="en-US" dirty="0">
              <a:solidFill>
                <a:srgbClr val="000000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endParaRPr lang="en-US" dirty="0">
              <a:solidFill>
                <a:srgbClr val="000000"/>
              </a:solidFill>
            </a:endParaRPr>
          </a:p>
          <a:p>
            <a:pPr algn="l"/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034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EB65D-DD23-8FFC-6C15-72764157B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B.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5047CB-0CB9-7B71-42FB-F0491F0BA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FF77EBC-49D6-4567-BCC8-6CFF2055B62C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NA CATIA coordinate systems 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E436C6C-2988-BD97-371F-8162966E327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238"/>
          <a:stretch/>
        </p:blipFill>
        <p:spPr>
          <a:xfrm>
            <a:off x="2408125" y="985344"/>
            <a:ext cx="7375750" cy="5149182"/>
          </a:xfrm>
          <a:prstGeom prst="rect">
            <a:avLst/>
          </a:prstGeom>
        </p:spPr>
      </p:pic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E556E50-C7CB-04FD-7CE8-D7205EA89D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6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May 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BADC811-BF45-C04D-23F7-1D04738F66AA}"/>
              </a:ext>
            </a:extLst>
          </p:cNvPr>
          <p:cNvSpPr/>
          <p:nvPr/>
        </p:nvSpPr>
        <p:spPr>
          <a:xfrm>
            <a:off x="6395487" y="2493221"/>
            <a:ext cx="321077" cy="92098"/>
          </a:xfrm>
          <a:prstGeom prst="roundRect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2638C1-E4D5-740C-B26A-D639056A3355}"/>
              </a:ext>
            </a:extLst>
          </p:cNvPr>
          <p:cNvSpPr txBox="1"/>
          <p:nvPr/>
        </p:nvSpPr>
        <p:spPr>
          <a:xfrm>
            <a:off x="9593014" y="6107516"/>
            <a:ext cx="63648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000000"/>
                </a:solidFill>
              </a:rPr>
              <a:t>S. Girod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49AA73DB-6EB7-C56E-BBE9-D3D04B2A4900}"/>
              </a:ext>
            </a:extLst>
          </p:cNvPr>
          <p:cNvSpPr/>
          <p:nvPr/>
        </p:nvSpPr>
        <p:spPr>
          <a:xfrm>
            <a:off x="7499323" y="2051086"/>
            <a:ext cx="321077" cy="92098"/>
          </a:xfrm>
          <a:prstGeom prst="roundRect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88CB380-018A-A0B6-D7A9-9F5E6DB0548E}"/>
              </a:ext>
            </a:extLst>
          </p:cNvPr>
          <p:cNvCxnSpPr>
            <a:cxnSpLocks/>
          </p:cNvCxnSpPr>
          <p:nvPr/>
        </p:nvCxnSpPr>
        <p:spPr>
          <a:xfrm>
            <a:off x="5998721" y="2000945"/>
            <a:ext cx="396766" cy="4421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F09C9BC-E16B-A08C-D16B-A0479BBB58EF}"/>
              </a:ext>
            </a:extLst>
          </p:cNvPr>
          <p:cNvSpPr txBox="1"/>
          <p:nvPr/>
        </p:nvSpPr>
        <p:spPr>
          <a:xfrm>
            <a:off x="5212882" y="1745043"/>
            <a:ext cx="1182605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500" dirty="0">
                <a:solidFill>
                  <a:srgbClr val="C95ABD"/>
                </a:solidFill>
              </a:rPr>
              <a:t>TT85-TDC85</a:t>
            </a:r>
            <a:endParaRPr lang="en-GB" sz="1500" dirty="0">
              <a:solidFill>
                <a:srgbClr val="C95ABD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F39E427-CF97-429B-0CAD-E1FD85E8E01B}"/>
              </a:ext>
            </a:extLst>
          </p:cNvPr>
          <p:cNvSpPr txBox="1"/>
          <p:nvPr/>
        </p:nvSpPr>
        <p:spPr>
          <a:xfrm>
            <a:off x="6511356" y="1342054"/>
            <a:ext cx="1182605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500" dirty="0">
                <a:solidFill>
                  <a:srgbClr val="C95ABD"/>
                </a:solidFill>
              </a:rPr>
              <a:t>TCC8-ECN3</a:t>
            </a:r>
            <a:endParaRPr lang="en-GB" sz="1500" dirty="0">
              <a:solidFill>
                <a:srgbClr val="C95ABD"/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70E7656-C5BF-E3B5-C201-F3D0CA47BA87}"/>
              </a:ext>
            </a:extLst>
          </p:cNvPr>
          <p:cNvCxnSpPr>
            <a:cxnSpLocks/>
          </p:cNvCxnSpPr>
          <p:nvPr/>
        </p:nvCxnSpPr>
        <p:spPr>
          <a:xfrm>
            <a:off x="7105905" y="1556813"/>
            <a:ext cx="396766" cy="4421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49C821FC-96B0-6103-58A6-313D8501040B}"/>
              </a:ext>
            </a:extLst>
          </p:cNvPr>
          <p:cNvSpPr txBox="1"/>
          <p:nvPr/>
        </p:nvSpPr>
        <p:spPr>
          <a:xfrm>
            <a:off x="9911255" y="2934207"/>
            <a:ext cx="207578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000000"/>
                </a:solidFill>
              </a:rPr>
              <a:t>2705 C.S. will be replaced by the new C.S. defined in </a:t>
            </a:r>
            <a:r>
              <a:rPr lang="en-GB" dirty="0">
                <a:solidFill>
                  <a:srgbClr val="000000"/>
                </a:solidFill>
                <a:hlinkClick r:id="rId4"/>
              </a:rPr>
              <a:t>EDMS 3234956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592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6BADAA-AE1E-9E67-13BD-5B41144E75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25A8E3-0160-709C-6A72-D979B3000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B.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125997-16EF-11DF-F050-0900CA426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F54228DF-6C24-6508-684E-5AAA36FF5C71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Objectives of this meeting</a:t>
            </a:r>
            <a:endParaRPr lang="en-GB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9096AE3-1F7A-2E27-CEBC-B16C26F3E30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6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May 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F7539E7-6FBE-287A-5D76-90D382A6638B}"/>
              </a:ext>
            </a:extLst>
          </p:cNvPr>
          <p:cNvSpPr txBox="1"/>
          <p:nvPr/>
        </p:nvSpPr>
        <p:spPr>
          <a:xfrm>
            <a:off x="412775" y="1444724"/>
            <a:ext cx="8724647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+mj-lt"/>
              <a:buAutoNum type="arabicPeriod"/>
            </a:pPr>
            <a:r>
              <a:rPr lang="en-GB" dirty="0">
                <a:solidFill>
                  <a:srgbClr val="000000"/>
                </a:solidFill>
              </a:rPr>
              <a:t>Clarify the data provided</a:t>
            </a:r>
          </a:p>
          <a:p>
            <a:pPr marL="342900" indent="-342900" algn="l">
              <a:buFont typeface="+mj-lt"/>
              <a:buAutoNum type="arabicPeriod"/>
            </a:pPr>
            <a:endParaRPr lang="en-GB" dirty="0">
              <a:solidFill>
                <a:srgbClr val="000000"/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en-GB" dirty="0">
                <a:solidFill>
                  <a:srgbClr val="000000"/>
                </a:solidFill>
              </a:rPr>
              <a:t>Stablish clear objectives of the inputs missing by integration</a:t>
            </a:r>
          </a:p>
          <a:p>
            <a:pPr marL="342900" indent="-342900" algn="l">
              <a:buFont typeface="+mj-lt"/>
              <a:buAutoNum type="arabicPeriod"/>
            </a:pPr>
            <a:endParaRPr lang="en-GB" dirty="0">
              <a:solidFill>
                <a:srgbClr val="000000"/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en-GB" dirty="0">
                <a:solidFill>
                  <a:srgbClr val="000000"/>
                </a:solidFill>
              </a:rPr>
              <a:t>Stablish the Coordinate Systems (C.S.) of the inputs</a:t>
            </a:r>
          </a:p>
          <a:p>
            <a:pPr marL="342900" indent="-342900" algn="l">
              <a:buFont typeface="+mj-lt"/>
              <a:buAutoNum type="arabicPeriod"/>
            </a:pPr>
            <a:endParaRPr lang="en-GB" dirty="0">
              <a:solidFill>
                <a:srgbClr val="000000"/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en-GB" dirty="0">
                <a:solidFill>
                  <a:srgbClr val="000000"/>
                </a:solidFill>
              </a:rPr>
              <a:t>Specify a clear communication method and the frequency of data exchange.</a:t>
            </a:r>
            <a:endParaRPr lang="en-GB" dirty="0"/>
          </a:p>
          <a:p>
            <a:pPr marL="285750" indent="-285750" algn="l">
              <a:buFontTx/>
              <a:buChar char="-"/>
            </a:pPr>
            <a:endParaRPr lang="en-GB" dirty="0"/>
          </a:p>
          <a:p>
            <a:pPr marL="285750" indent="-285750" algn="l">
              <a:buFontTx/>
              <a:buChar char="-"/>
            </a:pPr>
            <a:endParaRPr lang="en-GB" dirty="0"/>
          </a:p>
        </p:txBody>
      </p:sp>
      <p:pic>
        <p:nvPicPr>
          <p:cNvPr id="1026" name="Picture 2" descr="23+ Thousand Meeting Objectives Royalty-Free Images, Stock Photos &amp;  Pictures | Shutterstock">
            <a:extLst>
              <a:ext uri="{FF2B5EF4-FFF2-40B4-BE49-F238E27FC236}">
                <a16:creationId xmlns:a16="http://schemas.microsoft.com/office/drawing/2014/main" id="{BC593A20-B6E5-D98C-35B6-E0F413E103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539"/>
          <a:stretch/>
        </p:blipFill>
        <p:spPr bwMode="auto">
          <a:xfrm>
            <a:off x="8366376" y="1309787"/>
            <a:ext cx="2971800" cy="2119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0170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ABE8AD-2FB2-4FC5-A945-5A01224614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8DB76F-9788-B953-6D07-6D73EA131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B.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14F867-A504-90F5-D787-BEC537E05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E1F182A6-7460-66A5-54F9-5BF42C288BDF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History of the exchanged data</a:t>
            </a:r>
            <a:endParaRPr lang="en-GB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685622F-3A25-364B-4E10-E9133E215A5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6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May 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C33D9D9-7F83-D3C7-0D26-D723F1971C37}"/>
              </a:ext>
            </a:extLst>
          </p:cNvPr>
          <p:cNvSpPr txBox="1"/>
          <p:nvPr/>
        </p:nvSpPr>
        <p:spPr>
          <a:xfrm>
            <a:off x="403200" y="1232695"/>
            <a:ext cx="11145504" cy="36009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sz="15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17</a:t>
            </a:r>
            <a:r>
              <a:rPr lang="en-GB" sz="1500" b="1" baseline="300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th</a:t>
            </a:r>
            <a:r>
              <a:rPr lang="en-GB" sz="15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September, Dipanwita:</a:t>
            </a:r>
            <a:r>
              <a:rPr lang="en-GB" sz="1500" dirty="0">
                <a:solidFill>
                  <a:srgbClr val="000000"/>
                </a:solidFill>
              </a:rPr>
              <a:t> Current and post LS3 version of the P42 line 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endParaRPr lang="en-GB" sz="1500" dirty="0"/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sz="1500" b="1" dirty="0"/>
              <a:t>17</a:t>
            </a:r>
            <a:r>
              <a:rPr lang="en-GB" sz="1500" b="1" baseline="30000" dirty="0"/>
              <a:t>th</a:t>
            </a:r>
            <a:r>
              <a:rPr lang="en-GB" sz="1500" b="1" dirty="0"/>
              <a:t> September to 5</a:t>
            </a:r>
            <a:r>
              <a:rPr lang="en-GB" sz="1500" b="1" baseline="30000" dirty="0"/>
              <a:t>th</a:t>
            </a:r>
            <a:r>
              <a:rPr lang="en-GB" sz="1500" b="1" dirty="0"/>
              <a:t> November, </a:t>
            </a:r>
            <a:r>
              <a:rPr lang="en-GB" sz="1500" b="1" dirty="0" err="1"/>
              <a:t>Fabian+Bea</a:t>
            </a:r>
            <a:r>
              <a:rPr lang="en-GB" sz="1500" b="1" dirty="0"/>
              <a:t> </a:t>
            </a:r>
            <a:r>
              <a:rPr lang="en-GB" sz="1500" dirty="0">
                <a:solidFill>
                  <a:srgbClr val="000000"/>
                </a:solidFill>
              </a:rPr>
              <a:t>– Conducted a study comparing the MADX files respect to the current </a:t>
            </a:r>
            <a:r>
              <a:rPr lang="en-GB" sz="1500" dirty="0" err="1">
                <a:solidFill>
                  <a:srgbClr val="000000"/>
                </a:solidFill>
              </a:rPr>
              <a:t>beatch</a:t>
            </a:r>
            <a:r>
              <a:rPr lang="en-GB" sz="1500" dirty="0">
                <a:solidFill>
                  <a:srgbClr val="000000"/>
                </a:solidFill>
              </a:rPr>
              <a:t> out files. Minor misalignments were corrected. Exchange the C.S. (survey -&gt;2704)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endParaRPr lang="en-GB" sz="1500" dirty="0"/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sz="15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5</a:t>
            </a:r>
            <a:r>
              <a:rPr lang="en-GB" sz="1500" b="1" baseline="300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th</a:t>
            </a:r>
            <a:r>
              <a:rPr lang="en-GB" sz="15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November, Fabian: </a:t>
            </a:r>
            <a:r>
              <a:rPr lang="en-GB" sz="1500" dirty="0">
                <a:solidFill>
                  <a:srgbClr val="000000"/>
                </a:solidFill>
              </a:rPr>
              <a:t>New version of the post LS3 files after corrections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endParaRPr lang="en-GB" sz="1500" dirty="0">
              <a:solidFill>
                <a:srgbClr val="000000"/>
              </a:solidFill>
            </a:endParaRP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sz="1500" b="1" dirty="0"/>
              <a:t>7</a:t>
            </a:r>
            <a:r>
              <a:rPr lang="en-GB" sz="1500" b="1" baseline="30000" dirty="0"/>
              <a:t>th</a:t>
            </a:r>
            <a:r>
              <a:rPr lang="en-GB" sz="1500" b="1" dirty="0"/>
              <a:t> November, Bea: </a:t>
            </a:r>
            <a:r>
              <a:rPr lang="en-GB" sz="1500" dirty="0">
                <a:solidFill>
                  <a:srgbClr val="000000"/>
                </a:solidFill>
              </a:rPr>
              <a:t>Presentation of the layout in WP4. Decision of relocate MBNH.X0450792 and MBNH.X0450795.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endParaRPr lang="en-GB" sz="1500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500" b="1" dirty="0"/>
              <a:t>6</a:t>
            </a:r>
            <a:r>
              <a:rPr lang="en-GB" sz="1500" b="1" baseline="30000" dirty="0"/>
              <a:t>th</a:t>
            </a:r>
            <a:r>
              <a:rPr lang="en-GB" sz="1500" b="1" dirty="0"/>
              <a:t> December, Bea: </a:t>
            </a:r>
            <a:r>
              <a:rPr lang="en-GB" sz="1500" dirty="0">
                <a:solidFill>
                  <a:srgbClr val="000000"/>
                </a:solidFill>
              </a:rPr>
              <a:t>Presentation of the layout in ICEA.</a:t>
            </a:r>
          </a:p>
          <a:p>
            <a:pPr algn="l"/>
            <a:endParaRPr lang="en-GB" dirty="0">
              <a:solidFill>
                <a:srgbClr val="000000"/>
              </a:solidFill>
            </a:endParaRPr>
          </a:p>
          <a:p>
            <a:pPr algn="l"/>
            <a:r>
              <a:rPr lang="en-GB" sz="1500" dirty="0">
                <a:solidFill>
                  <a:srgbClr val="000000"/>
                </a:solidFill>
              </a:rPr>
              <a:t>A new version was requested with the updated positions of magnets 792 and 795, the beam dilution system, and beam instrumentation, all in C.S. 2704.</a:t>
            </a:r>
          </a:p>
          <a:p>
            <a:pPr marL="285750" indent="-285750" algn="l">
              <a:buFontTx/>
              <a:buChar char="-"/>
            </a:pPr>
            <a:endParaRPr lang="en-GB" sz="1200" dirty="0"/>
          </a:p>
          <a:p>
            <a:pPr marL="285750" indent="-285750" algn="l">
              <a:buFontTx/>
              <a:buChar char="-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6946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EB65D-DD23-8FFC-6C15-72764157B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B.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5047CB-0CB9-7B71-42FB-F0491F0BA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FF77EBC-49D6-4567-BCC8-6CFF2055B62C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rgbClr val="0033A0"/>
                </a:solidFill>
              </a:rPr>
              <a:t>P42 line </a:t>
            </a:r>
            <a:r>
              <a:rPr lang="en-US" dirty="0">
                <a:solidFill>
                  <a:srgbClr val="0033A0"/>
                </a:solidFill>
              </a:rPr>
              <a:t>presented in the integration model</a:t>
            </a:r>
            <a:endParaRPr lang="en-GB" dirty="0">
              <a:solidFill>
                <a:srgbClr val="0033A0"/>
              </a:solidFill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B25AC33-325F-13AD-2645-74E72AC5DF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6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May 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B54F590-2FCB-502F-92AD-6D97B77BD8F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8831"/>
          <a:stretch/>
        </p:blipFill>
        <p:spPr>
          <a:xfrm>
            <a:off x="0" y="1098689"/>
            <a:ext cx="12192000" cy="106574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DBC4271-8EE6-8DD4-5CCD-CDCAE36FD35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31077" b="20626"/>
          <a:stretch/>
        </p:blipFill>
        <p:spPr>
          <a:xfrm>
            <a:off x="0" y="2164431"/>
            <a:ext cx="12192000" cy="4572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EB66D82-F395-7122-D043-301693ED60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660332"/>
            <a:ext cx="12192000" cy="140359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8DF9BA2-4A29-1934-2AF0-2361D9F14E9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23838" b="9724"/>
          <a:stretch/>
        </p:blipFill>
        <p:spPr>
          <a:xfrm>
            <a:off x="0" y="3988531"/>
            <a:ext cx="12192000" cy="116632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A7D6C40-57A3-2CED-3A7E-CD6142A0CE71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1900" b="2474"/>
          <a:stretch/>
        </p:blipFill>
        <p:spPr>
          <a:xfrm>
            <a:off x="0" y="5091851"/>
            <a:ext cx="8902762" cy="120033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31595F4-F73E-140A-CF8E-F2DFA90BBBE7}"/>
              </a:ext>
            </a:extLst>
          </p:cNvPr>
          <p:cNvSpPr txBox="1"/>
          <p:nvPr/>
        </p:nvSpPr>
        <p:spPr>
          <a:xfrm>
            <a:off x="683951" y="1074532"/>
            <a:ext cx="1499573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 dirty="0">
                <a:solidFill>
                  <a:srgbClr val="000000"/>
                </a:solidFill>
              </a:rPr>
              <a:t>MBNH.X0430718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6723979-817E-D611-91F6-2DA87EF5B79C}"/>
              </a:ext>
            </a:extLst>
          </p:cNvPr>
          <p:cNvSpPr txBox="1"/>
          <p:nvPr/>
        </p:nvSpPr>
        <p:spPr>
          <a:xfrm>
            <a:off x="3634731" y="1067861"/>
            <a:ext cx="1499573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 dirty="0">
                <a:solidFill>
                  <a:srgbClr val="000000"/>
                </a:solidFill>
              </a:rPr>
              <a:t>MBNH.X0430724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6853AAD-FBDE-CF32-11D2-4CFB925BBF16}"/>
              </a:ext>
            </a:extLst>
          </p:cNvPr>
          <p:cNvSpPr txBox="1"/>
          <p:nvPr/>
        </p:nvSpPr>
        <p:spPr>
          <a:xfrm>
            <a:off x="6393696" y="1027850"/>
            <a:ext cx="1499573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 dirty="0">
                <a:solidFill>
                  <a:srgbClr val="000000"/>
                </a:solidFill>
              </a:rPr>
              <a:t>MBN</a:t>
            </a:r>
            <a:r>
              <a:rPr lang="en-GB" sz="1300" dirty="0">
                <a:solidFill>
                  <a:srgbClr val="FF0000"/>
                </a:solidFill>
              </a:rPr>
              <a:t>V</a:t>
            </a:r>
            <a:r>
              <a:rPr lang="en-GB" sz="1300" dirty="0">
                <a:solidFill>
                  <a:srgbClr val="000000"/>
                </a:solidFill>
              </a:rPr>
              <a:t>.X0430730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9E64777-7EEC-25FD-B387-80C758021BDF}"/>
              </a:ext>
            </a:extLst>
          </p:cNvPr>
          <p:cNvSpPr txBox="1"/>
          <p:nvPr/>
        </p:nvSpPr>
        <p:spPr>
          <a:xfrm>
            <a:off x="91041" y="1998887"/>
            <a:ext cx="1499573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 dirty="0">
                <a:solidFill>
                  <a:srgbClr val="000000"/>
                </a:solidFill>
              </a:rPr>
              <a:t>BSP.X0430769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BE4FD8-0F4C-6921-9096-91703E90AEAF}"/>
              </a:ext>
            </a:extLst>
          </p:cNvPr>
          <p:cNvSpPr txBox="1"/>
          <p:nvPr/>
        </p:nvSpPr>
        <p:spPr>
          <a:xfrm>
            <a:off x="9010772" y="1931736"/>
            <a:ext cx="1499573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 dirty="0">
                <a:solidFill>
                  <a:srgbClr val="000000"/>
                </a:solidFill>
              </a:rPr>
              <a:t>MBNH.X0450792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27DED9F-0B7D-2727-D42B-5EF834D506C1}"/>
              </a:ext>
            </a:extLst>
          </p:cNvPr>
          <p:cNvSpPr txBox="1"/>
          <p:nvPr/>
        </p:nvSpPr>
        <p:spPr>
          <a:xfrm>
            <a:off x="10601386" y="1938312"/>
            <a:ext cx="1499573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 dirty="0">
                <a:solidFill>
                  <a:srgbClr val="000000"/>
                </a:solidFill>
              </a:rPr>
              <a:t>MBNH.X0450795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F7C46B4-E808-666B-795C-CB33C72439F3}"/>
              </a:ext>
            </a:extLst>
          </p:cNvPr>
          <p:cNvSpPr txBox="1"/>
          <p:nvPr/>
        </p:nvSpPr>
        <p:spPr>
          <a:xfrm>
            <a:off x="1845670" y="2570047"/>
            <a:ext cx="1499573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 dirty="0">
                <a:solidFill>
                  <a:srgbClr val="000000"/>
                </a:solidFill>
              </a:rPr>
              <a:t>MBNH.X0450814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F21F3D3-E66B-1E97-4FA3-ED288BD50CD8}"/>
              </a:ext>
            </a:extLst>
          </p:cNvPr>
          <p:cNvSpPr txBox="1"/>
          <p:nvPr/>
        </p:nvSpPr>
        <p:spPr>
          <a:xfrm>
            <a:off x="5134304" y="2491897"/>
            <a:ext cx="1499573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 dirty="0">
                <a:solidFill>
                  <a:srgbClr val="000000"/>
                </a:solidFill>
              </a:rPr>
              <a:t>MBNH.X0450817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8E945A3-0692-1F47-D375-B095012449EE}"/>
              </a:ext>
            </a:extLst>
          </p:cNvPr>
          <p:cNvSpPr txBox="1"/>
          <p:nvPr/>
        </p:nvSpPr>
        <p:spPr>
          <a:xfrm>
            <a:off x="7237651" y="2550619"/>
            <a:ext cx="1499573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 dirty="0">
                <a:solidFill>
                  <a:srgbClr val="000000"/>
                </a:solidFill>
              </a:rPr>
              <a:t>BSM.X0450819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3D7114E-1C5A-34C7-9DBF-FEE0766D0079}"/>
              </a:ext>
            </a:extLst>
          </p:cNvPr>
          <p:cNvSpPr txBox="1"/>
          <p:nvPr/>
        </p:nvSpPr>
        <p:spPr>
          <a:xfrm>
            <a:off x="9109290" y="947805"/>
            <a:ext cx="2355388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 dirty="0">
                <a:solidFill>
                  <a:srgbClr val="FF0000"/>
                </a:solidFill>
              </a:rPr>
              <a:t>MBNH.X0430735 removed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A00D980-4079-439D-975F-CD653D0921C4}"/>
              </a:ext>
            </a:extLst>
          </p:cNvPr>
          <p:cNvSpPr txBox="1"/>
          <p:nvPr/>
        </p:nvSpPr>
        <p:spPr>
          <a:xfrm>
            <a:off x="9493159" y="5392125"/>
            <a:ext cx="13469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Old layout</a:t>
            </a:r>
            <a:endParaRPr lang="en-GB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86A0583-F558-6676-08B9-13ADD96D08D5}"/>
              </a:ext>
            </a:extLst>
          </p:cNvPr>
          <p:cNvSpPr txBox="1"/>
          <p:nvPr/>
        </p:nvSpPr>
        <p:spPr>
          <a:xfrm>
            <a:off x="1433737" y="2022927"/>
            <a:ext cx="1499573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 dirty="0">
                <a:solidFill>
                  <a:srgbClr val="000000"/>
                </a:solidFill>
              </a:rPr>
              <a:t> QNL.X0450770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4F12419-0D03-69E4-3EDA-8C8A862D3EBE}"/>
              </a:ext>
            </a:extLst>
          </p:cNvPr>
          <p:cNvSpPr txBox="1"/>
          <p:nvPr/>
        </p:nvSpPr>
        <p:spPr>
          <a:xfrm>
            <a:off x="8518998" y="2473675"/>
            <a:ext cx="1644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sz="1300" dirty="0">
                <a:solidFill>
                  <a:srgbClr val="000000"/>
                </a:solidFill>
              </a:rPr>
              <a:t>MCXCA.X0450820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273FA01-6BB8-B545-30C3-F97471B3600B}"/>
              </a:ext>
            </a:extLst>
          </p:cNvPr>
          <p:cNvSpPr txBox="1"/>
          <p:nvPr/>
        </p:nvSpPr>
        <p:spPr>
          <a:xfrm>
            <a:off x="9323586" y="2753286"/>
            <a:ext cx="296994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 dirty="0">
                <a:solidFill>
                  <a:srgbClr val="FF0000"/>
                </a:solidFill>
              </a:rPr>
              <a:t>Shifted </a:t>
            </a:r>
            <a:r>
              <a:rPr lang="en-GB" sz="1400" b="0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~</a:t>
            </a:r>
            <a:r>
              <a:rPr lang="en-GB" sz="1300" dirty="0">
                <a:solidFill>
                  <a:srgbClr val="FF0000"/>
                </a:solidFill>
              </a:rPr>
              <a:t>12m from MBNV.X0450823</a:t>
            </a:r>
          </a:p>
        </p:txBody>
      </p:sp>
      <p:sp>
        <p:nvSpPr>
          <p:cNvPr id="39" name="AutoShape 2" descr="{\displaystyle \sim }">
            <a:extLst>
              <a:ext uri="{FF2B5EF4-FFF2-40B4-BE49-F238E27FC236}">
                <a16:creationId xmlns:a16="http://schemas.microsoft.com/office/drawing/2014/main" id="{517AA0C4-BE92-42F6-C896-6889B0B3B01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B4E0CFF-DF33-1B6E-3F9D-0A723C335F6D}"/>
              </a:ext>
            </a:extLst>
          </p:cNvPr>
          <p:cNvSpPr txBox="1"/>
          <p:nvPr/>
        </p:nvSpPr>
        <p:spPr>
          <a:xfrm>
            <a:off x="7799928" y="3936002"/>
            <a:ext cx="3082139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 dirty="0">
                <a:solidFill>
                  <a:srgbClr val="000000"/>
                </a:solidFill>
              </a:rPr>
              <a:t>MBN</a:t>
            </a:r>
            <a:r>
              <a:rPr lang="en-GB" sz="1300" dirty="0">
                <a:solidFill>
                  <a:srgbClr val="FF0000"/>
                </a:solidFill>
              </a:rPr>
              <a:t>H</a:t>
            </a:r>
            <a:r>
              <a:rPr lang="en-GB" sz="1300" dirty="0">
                <a:solidFill>
                  <a:srgbClr val="000000"/>
                </a:solidFill>
              </a:rPr>
              <a:t>.X0450835 </a:t>
            </a:r>
            <a:r>
              <a:rPr lang="en-GB" sz="1300" dirty="0">
                <a:solidFill>
                  <a:srgbClr val="FF0000"/>
                </a:solidFill>
              </a:rPr>
              <a:t>(MBNV.X0450823)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B5AF9A3-71D6-E5FF-275B-669FD24D5E0F}"/>
              </a:ext>
            </a:extLst>
          </p:cNvPr>
          <p:cNvSpPr txBox="1"/>
          <p:nvPr/>
        </p:nvSpPr>
        <p:spPr>
          <a:xfrm>
            <a:off x="2135158" y="5121978"/>
            <a:ext cx="1499573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 dirty="0">
                <a:solidFill>
                  <a:srgbClr val="000000"/>
                </a:solidFill>
              </a:rPr>
              <a:t>MBNH.X0450840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B215CA8-52F6-9D78-35B6-3DC88307E81D}"/>
              </a:ext>
            </a:extLst>
          </p:cNvPr>
          <p:cNvSpPr txBox="1"/>
          <p:nvPr/>
        </p:nvSpPr>
        <p:spPr>
          <a:xfrm>
            <a:off x="6199438" y="4991394"/>
            <a:ext cx="1600490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 dirty="0">
                <a:solidFill>
                  <a:srgbClr val="000000"/>
                </a:solidFill>
              </a:rPr>
              <a:t>MBXGD.X0450846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5550D1-DB88-1DC0-88C8-5DF6B5AC6983}"/>
              </a:ext>
            </a:extLst>
          </p:cNvPr>
          <p:cNvSpPr txBox="1"/>
          <p:nvPr/>
        </p:nvSpPr>
        <p:spPr>
          <a:xfrm>
            <a:off x="10390065" y="5928438"/>
            <a:ext cx="180193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000000"/>
                </a:solidFill>
              </a:rPr>
              <a:t>Integration: </a:t>
            </a:r>
            <a:r>
              <a:rPr lang="en-US" sz="1000" b="1" dirty="0">
                <a:solidFill>
                  <a:srgbClr val="000000"/>
                </a:solidFill>
              </a:rPr>
              <a:t>ST950060_01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000000"/>
                </a:solidFill>
              </a:rPr>
              <a:t>Layout: </a:t>
            </a:r>
            <a:r>
              <a:rPr lang="en-US" sz="1000" b="1" dirty="0">
                <a:solidFill>
                  <a:srgbClr val="000000"/>
                </a:solidFill>
              </a:rPr>
              <a:t>ST194012_01</a:t>
            </a:r>
            <a:endParaRPr lang="en-GB" sz="1000" b="1" dirty="0">
              <a:solidFill>
                <a:srgbClr val="00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7F6A7E-489F-1C03-EF48-22E699187127}"/>
              </a:ext>
            </a:extLst>
          </p:cNvPr>
          <p:cNvSpPr txBox="1"/>
          <p:nvPr/>
        </p:nvSpPr>
        <p:spPr>
          <a:xfrm>
            <a:off x="9010772" y="263379"/>
            <a:ext cx="293821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000000"/>
                </a:solidFill>
                <a:highlight>
                  <a:srgbClr val="FFFF00"/>
                </a:highlight>
              </a:rPr>
              <a:t>Presented in WP4 and ICEA</a:t>
            </a:r>
          </a:p>
        </p:txBody>
      </p:sp>
    </p:spTree>
    <p:extLst>
      <p:ext uri="{BB962C8B-B14F-4D97-AF65-F5344CB8AC3E}">
        <p14:creationId xmlns:p14="http://schemas.microsoft.com/office/powerpoint/2010/main" val="321605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EB65D-DD23-8FFC-6C15-72764157B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B.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5047CB-0CB9-7B71-42FB-F0491F0BA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FF77EBC-49D6-4567-BCC8-6CFF2055B62C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33A0"/>
                </a:solidFill>
              </a:rPr>
              <a:t>P42 line presented in the integration model</a:t>
            </a:r>
            <a:endParaRPr lang="en-GB" dirty="0">
              <a:solidFill>
                <a:srgbClr val="0033A0"/>
              </a:solidFill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B25AC33-325F-13AD-2645-74E72AC5DF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6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May 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C86ABA9-C03E-EED1-D9B2-41A40404D9BD}"/>
              </a:ext>
            </a:extLst>
          </p:cNvPr>
          <p:cNvGrpSpPr/>
          <p:nvPr/>
        </p:nvGrpSpPr>
        <p:grpSpPr>
          <a:xfrm>
            <a:off x="1295327" y="1098689"/>
            <a:ext cx="9601345" cy="4967806"/>
            <a:chOff x="1187259" y="1334317"/>
            <a:chExt cx="9502884" cy="4911816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7666E14-9073-265D-BDF2-FA718349F14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b="7962"/>
            <a:stretch/>
          </p:blipFill>
          <p:spPr>
            <a:xfrm>
              <a:off x="1187259" y="1334317"/>
              <a:ext cx="9502884" cy="4911816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96F2ABB-06F9-FB64-7EC1-4AB2382D4802}"/>
                </a:ext>
              </a:extLst>
            </p:cNvPr>
            <p:cNvSpPr/>
            <p:nvPr/>
          </p:nvSpPr>
          <p:spPr>
            <a:xfrm>
              <a:off x="1453830" y="1499879"/>
              <a:ext cx="1973525" cy="5394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E22DCE16-614A-B796-2094-5F89C4F42C8A}"/>
              </a:ext>
            </a:extLst>
          </p:cNvPr>
          <p:cNvSpPr txBox="1"/>
          <p:nvPr/>
        </p:nvSpPr>
        <p:spPr>
          <a:xfrm>
            <a:off x="9010772" y="263379"/>
            <a:ext cx="293821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000000"/>
                </a:solidFill>
                <a:highlight>
                  <a:srgbClr val="FFFF00"/>
                </a:highlight>
              </a:rPr>
              <a:t>Presented in WP4 and ICEA</a:t>
            </a:r>
          </a:p>
        </p:txBody>
      </p:sp>
    </p:spTree>
    <p:extLst>
      <p:ext uri="{BB962C8B-B14F-4D97-AF65-F5344CB8AC3E}">
        <p14:creationId xmlns:p14="http://schemas.microsoft.com/office/powerpoint/2010/main" val="4243939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BFA7F9-65A0-3D3B-D8E3-9E05C9F579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CE1F91-C4FF-E3FF-F0B5-7F220DA0A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B.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6A9486-E272-B011-EB47-B9FE1B5F1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08F2B4F6-CEEF-5E2F-3CB9-80CC97E1BBB2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History of the exchanged data</a:t>
            </a:r>
            <a:endParaRPr lang="en-GB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AF970185-966A-307E-0738-049039A803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6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May 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65CC1D-19AB-8389-3F1D-FEB44EAFC4F5}"/>
              </a:ext>
            </a:extLst>
          </p:cNvPr>
          <p:cNvSpPr txBox="1"/>
          <p:nvPr/>
        </p:nvSpPr>
        <p:spPr>
          <a:xfrm>
            <a:off x="412775" y="996213"/>
            <a:ext cx="11145504" cy="34624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sz="15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17</a:t>
            </a:r>
            <a:r>
              <a:rPr lang="en-GB" sz="1500" b="1" baseline="300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th</a:t>
            </a:r>
            <a:r>
              <a:rPr lang="en-GB" sz="15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September, Dipanwita:</a:t>
            </a:r>
            <a:r>
              <a:rPr lang="en-GB" sz="1500" dirty="0">
                <a:solidFill>
                  <a:srgbClr val="000000"/>
                </a:solidFill>
              </a:rPr>
              <a:t> Current and post LS3 version of the P42 line 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endParaRPr lang="en-GB" sz="1500" dirty="0"/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sz="1500" b="1" dirty="0"/>
              <a:t>17</a:t>
            </a:r>
            <a:r>
              <a:rPr lang="en-GB" sz="1500" b="1" baseline="30000" dirty="0"/>
              <a:t>th</a:t>
            </a:r>
            <a:r>
              <a:rPr lang="en-GB" sz="1500" b="1" dirty="0"/>
              <a:t> September to 5</a:t>
            </a:r>
            <a:r>
              <a:rPr lang="en-GB" sz="1500" b="1" baseline="30000" dirty="0"/>
              <a:t>th</a:t>
            </a:r>
            <a:r>
              <a:rPr lang="en-GB" sz="1500" b="1" dirty="0"/>
              <a:t> November, </a:t>
            </a:r>
            <a:r>
              <a:rPr lang="en-GB" sz="1500" b="1" dirty="0" err="1"/>
              <a:t>Fabian+Bea</a:t>
            </a:r>
            <a:r>
              <a:rPr lang="en-GB" sz="1500" b="1" dirty="0"/>
              <a:t> </a:t>
            </a:r>
            <a:r>
              <a:rPr lang="en-GB" sz="1500" dirty="0">
                <a:solidFill>
                  <a:srgbClr val="000000"/>
                </a:solidFill>
              </a:rPr>
              <a:t>– Conducted a study comparing the MADX files respect to the current </a:t>
            </a:r>
            <a:r>
              <a:rPr lang="en-GB" sz="1500" dirty="0" err="1">
                <a:solidFill>
                  <a:srgbClr val="000000"/>
                </a:solidFill>
              </a:rPr>
              <a:t>beatch</a:t>
            </a:r>
            <a:r>
              <a:rPr lang="en-GB" sz="1500" dirty="0">
                <a:solidFill>
                  <a:srgbClr val="000000"/>
                </a:solidFill>
              </a:rPr>
              <a:t> out files. Minor misalignments were corrected. Exchange the C.S. (survey -&gt;2704)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endParaRPr lang="en-GB" sz="1500" dirty="0"/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sz="15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5</a:t>
            </a:r>
            <a:r>
              <a:rPr lang="en-GB" sz="1500" b="1" baseline="300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th</a:t>
            </a:r>
            <a:r>
              <a:rPr lang="en-GB" sz="15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November, Fabian: </a:t>
            </a:r>
            <a:r>
              <a:rPr lang="en-GB" sz="1500" dirty="0">
                <a:solidFill>
                  <a:srgbClr val="000000"/>
                </a:solidFill>
              </a:rPr>
              <a:t>New version of the post LS3 files after corrections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endParaRPr lang="en-GB" sz="1500" dirty="0">
              <a:solidFill>
                <a:srgbClr val="000000"/>
              </a:solidFill>
            </a:endParaRP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sz="1500" b="1" dirty="0"/>
              <a:t>7</a:t>
            </a:r>
            <a:r>
              <a:rPr lang="en-GB" sz="1500" b="1" baseline="30000" dirty="0"/>
              <a:t>th</a:t>
            </a:r>
            <a:r>
              <a:rPr lang="en-GB" sz="1500" b="1" dirty="0"/>
              <a:t> November, Bea: </a:t>
            </a:r>
            <a:r>
              <a:rPr lang="en-GB" sz="1500" dirty="0">
                <a:solidFill>
                  <a:srgbClr val="000000"/>
                </a:solidFill>
              </a:rPr>
              <a:t>Presentation of the layout in WP4. Decision of relocate MBNH.X0450792 and MBNH.X0450795.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endParaRPr lang="en-GB" sz="1500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500" b="1" dirty="0"/>
              <a:t>6</a:t>
            </a:r>
            <a:r>
              <a:rPr lang="en-GB" sz="1500" b="1" baseline="30000" dirty="0"/>
              <a:t>th</a:t>
            </a:r>
            <a:r>
              <a:rPr lang="en-GB" sz="1500" b="1" dirty="0"/>
              <a:t> December, Bea: </a:t>
            </a:r>
            <a:r>
              <a:rPr lang="en-GB" sz="1500" dirty="0">
                <a:solidFill>
                  <a:srgbClr val="000000"/>
                </a:solidFill>
              </a:rPr>
              <a:t>Presentation of the layout in ICEA.</a:t>
            </a:r>
            <a:endParaRPr lang="en-GB" dirty="0">
              <a:solidFill>
                <a:srgbClr val="000000"/>
              </a:solidFill>
            </a:endParaRPr>
          </a:p>
          <a:p>
            <a:pPr algn="l"/>
            <a:endParaRPr lang="en-GB" sz="1500" dirty="0">
              <a:solidFill>
                <a:srgbClr val="000000"/>
              </a:solidFill>
            </a:endParaRPr>
          </a:p>
          <a:p>
            <a:pPr algn="l"/>
            <a:r>
              <a:rPr lang="en-GB" sz="1500" dirty="0">
                <a:solidFill>
                  <a:srgbClr val="000000"/>
                </a:solidFill>
              </a:rPr>
              <a:t>A </a:t>
            </a:r>
            <a:r>
              <a:rPr lang="en-GB" sz="1500" b="1" dirty="0">
                <a:solidFill>
                  <a:srgbClr val="000000"/>
                </a:solidFill>
              </a:rPr>
              <a:t>new version </a:t>
            </a:r>
            <a:r>
              <a:rPr lang="en-GB" sz="1500" dirty="0">
                <a:solidFill>
                  <a:srgbClr val="000000"/>
                </a:solidFill>
              </a:rPr>
              <a:t>was </a:t>
            </a:r>
            <a:r>
              <a:rPr lang="en-GB" sz="1500" b="1" dirty="0">
                <a:solidFill>
                  <a:srgbClr val="000000"/>
                </a:solidFill>
              </a:rPr>
              <a:t>requested</a:t>
            </a:r>
            <a:r>
              <a:rPr lang="en-GB" sz="1500" dirty="0">
                <a:solidFill>
                  <a:srgbClr val="000000"/>
                </a:solidFill>
              </a:rPr>
              <a:t> with the </a:t>
            </a:r>
            <a:r>
              <a:rPr lang="en-GB" sz="1500" b="1" dirty="0">
                <a:solidFill>
                  <a:srgbClr val="000000"/>
                </a:solidFill>
              </a:rPr>
              <a:t>updated positions </a:t>
            </a:r>
            <a:r>
              <a:rPr lang="en-GB" sz="1500" dirty="0">
                <a:solidFill>
                  <a:srgbClr val="000000"/>
                </a:solidFill>
              </a:rPr>
              <a:t>of </a:t>
            </a:r>
            <a:r>
              <a:rPr lang="en-GB" sz="1500" b="1" dirty="0">
                <a:solidFill>
                  <a:srgbClr val="000000"/>
                </a:solidFill>
              </a:rPr>
              <a:t>magnets 792 </a:t>
            </a:r>
            <a:r>
              <a:rPr lang="en-GB" sz="1500" dirty="0">
                <a:solidFill>
                  <a:srgbClr val="000000"/>
                </a:solidFill>
              </a:rPr>
              <a:t>and </a:t>
            </a:r>
            <a:r>
              <a:rPr lang="en-GB" sz="1500" b="1" dirty="0">
                <a:solidFill>
                  <a:srgbClr val="000000"/>
                </a:solidFill>
              </a:rPr>
              <a:t>795,</a:t>
            </a:r>
            <a:r>
              <a:rPr lang="en-GB" sz="1500" dirty="0">
                <a:solidFill>
                  <a:srgbClr val="000000"/>
                </a:solidFill>
              </a:rPr>
              <a:t> the beam dilution system, and beam instrumentation, all in C.S. 2704.</a:t>
            </a:r>
          </a:p>
          <a:p>
            <a:pPr marL="285750" indent="-285750" algn="l">
              <a:buFontTx/>
              <a:buChar char="-"/>
            </a:pPr>
            <a:endParaRPr lang="en-GB" sz="1200" dirty="0"/>
          </a:p>
          <a:p>
            <a:pPr marL="285750" indent="-285750" algn="l">
              <a:buFontTx/>
              <a:buChar char="-"/>
            </a:pP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181B2F7-91A3-057B-17AD-334660A91A80}"/>
              </a:ext>
            </a:extLst>
          </p:cNvPr>
          <p:cNvSpPr txBox="1"/>
          <p:nvPr/>
        </p:nvSpPr>
        <p:spPr>
          <a:xfrm>
            <a:off x="297514" y="4192208"/>
            <a:ext cx="11376025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5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24</a:t>
            </a:r>
            <a:r>
              <a:rPr lang="en-GB" sz="1500" b="1" baseline="300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th</a:t>
            </a:r>
            <a:r>
              <a:rPr lang="en-GB" sz="15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March, Laurie: </a:t>
            </a:r>
            <a:r>
              <a:rPr lang="en-GB" sz="1500" dirty="0">
                <a:solidFill>
                  <a:srgbClr val="000000"/>
                </a:solidFill>
              </a:rPr>
              <a:t>New version of the post LS3 files.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1500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500" b="1" dirty="0"/>
              <a:t>3</a:t>
            </a:r>
            <a:r>
              <a:rPr lang="en-GB" sz="1500" b="1" baseline="30000" dirty="0"/>
              <a:t>rd</a:t>
            </a:r>
            <a:r>
              <a:rPr lang="en-GB" sz="1500" b="1" dirty="0"/>
              <a:t> April, Camille: </a:t>
            </a:r>
            <a:r>
              <a:rPr lang="en-GB" sz="1500" dirty="0">
                <a:solidFill>
                  <a:srgbClr val="000000"/>
                </a:solidFill>
              </a:rPr>
              <a:t>Comments made by survey referred to phi and </a:t>
            </a:r>
            <a:r>
              <a:rPr lang="en-GB" sz="1500" dirty="0" err="1">
                <a:solidFill>
                  <a:srgbClr val="000000"/>
                </a:solidFill>
              </a:rPr>
              <a:t>globaltilt</a:t>
            </a:r>
            <a:r>
              <a:rPr lang="en-GB" sz="1500" dirty="0">
                <a:solidFill>
                  <a:srgbClr val="000000"/>
                </a:solidFill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1500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5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17</a:t>
            </a:r>
            <a:r>
              <a:rPr lang="en-GB" sz="1500" b="1" baseline="300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th</a:t>
            </a:r>
            <a:r>
              <a:rPr lang="en-GB" sz="15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April, Laurie: </a:t>
            </a:r>
            <a:r>
              <a:rPr lang="en-GB" sz="1500" dirty="0">
                <a:solidFill>
                  <a:srgbClr val="000000"/>
                </a:solidFill>
              </a:rPr>
              <a:t>New version of the post LS3 files, after comments made by Camille.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1500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5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23</a:t>
            </a:r>
            <a:r>
              <a:rPr lang="en-GB" sz="1500" b="1" baseline="300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rd</a:t>
            </a:r>
            <a:r>
              <a:rPr lang="en-GB" sz="15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May, Laurie: </a:t>
            </a:r>
            <a:r>
              <a:rPr lang="en-GB" sz="1500" dirty="0">
                <a:solidFill>
                  <a:srgbClr val="000000"/>
                </a:solidFill>
              </a:rPr>
              <a:t>New version of the post LS3 files. </a:t>
            </a:r>
            <a:r>
              <a:rPr lang="en-GB" sz="1500" dirty="0">
                <a:solidFill>
                  <a:srgbClr val="FF0000"/>
                </a:solidFill>
              </a:rPr>
              <a:t>Changes?</a:t>
            </a:r>
            <a:endParaRPr lang="en-GB" sz="1500" dirty="0">
              <a:solidFill>
                <a:srgbClr val="000000"/>
              </a:solidFill>
            </a:endParaRPr>
          </a:p>
          <a:p>
            <a:pPr algn="l"/>
            <a:endParaRPr lang="en-GB" sz="1500" dirty="0">
              <a:solidFill>
                <a:srgbClr val="000000"/>
              </a:solidFill>
            </a:endParaRPr>
          </a:p>
          <a:p>
            <a:r>
              <a:rPr lang="en-GB" sz="1200" dirty="0"/>
              <a:t>Note: the version of 23</a:t>
            </a:r>
            <a:r>
              <a:rPr lang="en-GB" sz="1200" baseline="30000" dirty="0"/>
              <a:t>rd</a:t>
            </a:r>
            <a:r>
              <a:rPr lang="en-GB" sz="1200" dirty="0"/>
              <a:t> May was referred as the same version as the one if 17</a:t>
            </a:r>
            <a:r>
              <a:rPr lang="en-GB" sz="1200" baseline="30000" dirty="0"/>
              <a:t>th</a:t>
            </a:r>
            <a:r>
              <a:rPr lang="en-GB" sz="1200" dirty="0"/>
              <a:t> April, but it has changes.</a:t>
            </a:r>
          </a:p>
        </p:txBody>
      </p:sp>
    </p:spTree>
    <p:extLst>
      <p:ext uri="{BB962C8B-B14F-4D97-AF65-F5344CB8AC3E}">
        <p14:creationId xmlns:p14="http://schemas.microsoft.com/office/powerpoint/2010/main" val="3122038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EB65D-DD23-8FFC-6C15-72764157B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B.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5047CB-0CB9-7B71-42FB-F0491F0BA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FF77EBC-49D6-4567-BCC8-6CFF2055B62C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Coordinate System of the inputs</a:t>
            </a:r>
            <a:endParaRPr lang="en-GB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5FBC4F31-9E8D-D10E-C309-E44A01800B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6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May 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B18683A-84EB-2AFA-1831-C7F0D31D26D9}"/>
              </a:ext>
            </a:extLst>
          </p:cNvPr>
          <p:cNvSpPr txBox="1"/>
          <p:nvPr/>
        </p:nvSpPr>
        <p:spPr>
          <a:xfrm>
            <a:off x="399561" y="1289483"/>
            <a:ext cx="9005853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000000"/>
                </a:solidFill>
              </a:rPr>
              <a:t>The beam line will be </a:t>
            </a:r>
            <a:r>
              <a:rPr lang="en-GB" b="1" dirty="0">
                <a:solidFill>
                  <a:srgbClr val="000000"/>
                </a:solidFill>
              </a:rPr>
              <a:t>divided in two</a:t>
            </a:r>
            <a:r>
              <a:rPr lang="en-GB" dirty="0">
                <a:solidFill>
                  <a:srgbClr val="000000"/>
                </a:solidFill>
              </a:rPr>
              <a:t>. It will be implemented by integration as follow:</a:t>
            </a:r>
          </a:p>
          <a:p>
            <a:pPr algn="l"/>
            <a:endParaRPr lang="en-GB" dirty="0">
              <a:solidFill>
                <a:srgbClr val="00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TT85-TDC85: </a:t>
            </a:r>
            <a:r>
              <a:rPr lang="en-GB" b="1" dirty="0">
                <a:solidFill>
                  <a:srgbClr val="000000"/>
                </a:solidFill>
              </a:rPr>
              <a:t>2704</a:t>
            </a:r>
            <a:r>
              <a:rPr lang="en-GB" dirty="0">
                <a:solidFill>
                  <a:srgbClr val="000000"/>
                </a:solidFill>
              </a:rPr>
              <a:t> C.S.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TCC8-ECN3: New C.S. (It will be implemented in </a:t>
            </a:r>
            <a:r>
              <a:rPr lang="en-GB" b="1" dirty="0">
                <a:solidFill>
                  <a:srgbClr val="000000"/>
                </a:solidFill>
              </a:rPr>
              <a:t>2705</a:t>
            </a:r>
            <a:r>
              <a:rPr lang="en-GB" dirty="0">
                <a:solidFill>
                  <a:srgbClr val="000000"/>
                </a:solidFill>
              </a:rPr>
              <a:t> meanwhile)</a:t>
            </a:r>
          </a:p>
          <a:p>
            <a:pPr algn="l"/>
            <a:endParaRPr lang="en-GB" dirty="0">
              <a:solidFill>
                <a:srgbClr val="000000"/>
              </a:solidFill>
            </a:endParaRPr>
          </a:p>
          <a:p>
            <a:pPr algn="l"/>
            <a:r>
              <a:rPr lang="en-GB" dirty="0">
                <a:solidFill>
                  <a:srgbClr val="000000"/>
                </a:solidFill>
              </a:rPr>
              <a:t>MADX files should be implemented in CATIA already in the respective C.S. </a:t>
            </a:r>
          </a:p>
          <a:p>
            <a:pPr algn="l"/>
            <a:endParaRPr lang="en-GB" dirty="0">
              <a:solidFill>
                <a:srgbClr val="000000"/>
              </a:solidFill>
            </a:endParaRPr>
          </a:p>
          <a:p>
            <a:pPr algn="l"/>
            <a:r>
              <a:rPr lang="en-GB" dirty="0">
                <a:solidFill>
                  <a:srgbClr val="FF0000"/>
                </a:solidFill>
              </a:rPr>
              <a:t>Using the CAD macro, we can have accuracy errors in long distances.</a:t>
            </a:r>
          </a:p>
        </p:txBody>
      </p:sp>
    </p:spTree>
    <p:extLst>
      <p:ext uri="{BB962C8B-B14F-4D97-AF65-F5344CB8AC3E}">
        <p14:creationId xmlns:p14="http://schemas.microsoft.com/office/powerpoint/2010/main" val="2847397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1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.potx" id="{E41DC6A1-916A-4DF4-BDE1-09AEC80FA8F4}" vid="{5E681FE9-69F2-4737-BD3F-AB9600F9D3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22383</TotalTime>
  <Words>1112</Words>
  <Application>Microsoft Office PowerPoint</Application>
  <PresentationFormat>Widescreen</PresentationFormat>
  <Paragraphs>199</Paragraphs>
  <Slides>15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Aptos</vt:lpstr>
      <vt:lpstr>Arial</vt:lpstr>
      <vt:lpstr>Wingdings</vt:lpstr>
      <vt:lpstr>1_Office Theme</vt:lpstr>
      <vt:lpstr>P42 line Beam skeleton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TIDVG4 Integration TT83</dc:title>
  <dc:creator>Beatriz Martinez Sutil</dc:creator>
  <cp:lastModifiedBy>Beatriz Martinez Sutil</cp:lastModifiedBy>
  <cp:revision>360</cp:revision>
  <cp:lastPrinted>2024-10-17T09:44:44Z</cp:lastPrinted>
  <dcterms:created xsi:type="dcterms:W3CDTF">2024-06-06T13:05:18Z</dcterms:created>
  <dcterms:modified xsi:type="dcterms:W3CDTF">2025-06-06T15:00:48Z</dcterms:modified>
</cp:coreProperties>
</file>