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6" r:id="rId2"/>
    <p:sldId id="410" r:id="rId3"/>
    <p:sldId id="414" r:id="rId4"/>
    <p:sldId id="411" r:id="rId5"/>
    <p:sldId id="412" r:id="rId6"/>
    <p:sldId id="413" r:id="rId7"/>
    <p:sldId id="415" r:id="rId8"/>
    <p:sldId id="416" r:id="rId9"/>
    <p:sldId id="418" r:id="rId10"/>
    <p:sldId id="417" r:id="rId11"/>
    <p:sldId id="420" r:id="rId12"/>
    <p:sldId id="419" r:id="rId13"/>
    <p:sldId id="421" r:id="rId14"/>
    <p:sldId id="423" r:id="rId15"/>
    <p:sldId id="424" r:id="rId16"/>
    <p:sldId id="406" r:id="rId17"/>
    <p:sldId id="425" r:id="rId18"/>
    <p:sldId id="427" r:id="rId19"/>
    <p:sldId id="428" r:id="rId20"/>
    <p:sldId id="434" r:id="rId21"/>
    <p:sldId id="429" r:id="rId22"/>
    <p:sldId id="430" r:id="rId23"/>
    <p:sldId id="431" r:id="rId24"/>
    <p:sldId id="432" r:id="rId25"/>
    <p:sldId id="433" r:id="rId26"/>
    <p:sldId id="402" r:id="rId27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B7713"/>
    <a:srgbClr val="FF8699"/>
    <a:srgbClr val="FF7C80"/>
    <a:srgbClr val="002B82"/>
    <a:srgbClr val="FF3300"/>
    <a:srgbClr val="B90F95"/>
    <a:srgbClr val="EFD40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23" autoAdjust="0"/>
    <p:restoredTop sz="96857" autoAdjust="0"/>
  </p:normalViewPr>
  <p:slideViewPr>
    <p:cSldViewPr snapToGrid="0">
      <p:cViewPr>
        <p:scale>
          <a:sx n="150" d="100"/>
          <a:sy n="150" d="100"/>
        </p:scale>
        <p:origin x="704" y="30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C3BA4A-6DD9-444A-ACB8-17BF013AA582}" type="datetimeFigureOut">
              <a:rPr lang="en-GB" smtClean="0"/>
              <a:t>13/06/2025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0517CE-68A1-4DF0-BEE1-497999C7CB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62553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4F6A71-0184-31AB-9422-2E6952BB08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7E6038A-0564-8DFE-77D1-EF76B6DC046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43A841F-CA1B-208E-F3D8-5D50EE1C80C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D883FB-CF7A-6DEE-8F12-344870B0EA3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0517CE-68A1-4DF0-BEE1-497999C7CBE1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67612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6338616"/>
            <a:ext cx="12192000" cy="522000"/>
          </a:xfrm>
          <a:prstGeom prst="rect">
            <a:avLst/>
          </a:prstGeom>
          <a:gradFill flip="none" rotWithShape="1">
            <a:gsLst>
              <a:gs pos="6000">
                <a:schemeClr val="tx1">
                  <a:lumMod val="75000"/>
                  <a:lumOff val="25000"/>
                </a:schemeClr>
              </a:gs>
              <a:gs pos="100000">
                <a:schemeClr val="tx1"/>
              </a:gs>
            </a:gsLst>
            <a:lin ang="10800000" scaled="1"/>
            <a:tileRect/>
          </a:gradFill>
          <a:ln w="952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-8888"/>
            <a:ext cx="12192000" cy="516455"/>
          </a:xfrm>
          <a:prstGeom prst="rect">
            <a:avLst/>
          </a:prstGeom>
          <a:gradFill flip="none" rotWithShape="1">
            <a:gsLst>
              <a:gs pos="14000">
                <a:schemeClr val="tx1">
                  <a:lumMod val="65000"/>
                  <a:lumOff val="35000"/>
                </a:schemeClr>
              </a:gs>
              <a:gs pos="100000">
                <a:schemeClr val="tx1"/>
              </a:gs>
            </a:gsLst>
            <a:lin ang="10800000" scaled="1"/>
            <a:tileRect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0" y="517719"/>
            <a:ext cx="12192000" cy="0"/>
          </a:xfrm>
          <a:prstGeom prst="line">
            <a:avLst/>
          </a:prstGeom>
          <a:ln w="44450">
            <a:gradFill flip="none" rotWithShape="1">
              <a:gsLst>
                <a:gs pos="0">
                  <a:schemeClr val="accent4"/>
                </a:gs>
                <a:gs pos="63000">
                  <a:schemeClr val="accent2">
                    <a:lumMod val="75000"/>
                  </a:schemeClr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0" y="6338616"/>
            <a:ext cx="12192000" cy="0"/>
          </a:xfrm>
          <a:prstGeom prst="line">
            <a:avLst/>
          </a:prstGeom>
          <a:ln w="44450">
            <a:gradFill flip="none" rotWithShape="1">
              <a:gsLst>
                <a:gs pos="0">
                  <a:schemeClr val="accent4"/>
                </a:gs>
                <a:gs pos="63000">
                  <a:schemeClr val="accent2">
                    <a:lumMod val="75000"/>
                  </a:schemeClr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10261600" y="6407527"/>
            <a:ext cx="1206500" cy="365125"/>
          </a:xfrm>
          <a:ln>
            <a:solidFill>
              <a:schemeClr val="bg1">
                <a:alpha val="50000"/>
              </a:schemeClr>
            </a:solidFill>
          </a:ln>
        </p:spPr>
        <p:txBody>
          <a:bodyPr/>
          <a:lstStyle>
            <a:lvl1pPr>
              <a:defRPr sz="1400" b="0">
                <a:solidFill>
                  <a:schemeClr val="bg1">
                    <a:lumMod val="75000"/>
                  </a:schemeClr>
                </a:solidFill>
                <a:latin typeface="Rockwell" panose="02060603020205020403" pitchFamily="18" charset="0"/>
              </a:defRPr>
            </a:lvl1pPr>
          </a:lstStyle>
          <a:p>
            <a:r>
              <a:rPr lang="en-US" dirty="0"/>
              <a:t>1/09/2023</a:t>
            </a:r>
            <a:endParaRPr lang="en-GB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1582400" y="6407527"/>
            <a:ext cx="609600" cy="365125"/>
          </a:xfrm>
          <a:ln w="6350">
            <a:solidFill>
              <a:schemeClr val="bg1">
                <a:alpha val="50000"/>
              </a:schemeClr>
            </a:solidFill>
          </a:ln>
        </p:spPr>
        <p:txBody>
          <a:bodyPr/>
          <a:lstStyle>
            <a:lvl1pPr>
              <a:defRPr sz="1400"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C8D1C96F-A8F4-45BA-9F34-902DB14CD0A7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30000"/>
                    </a14:imgEffect>
                    <a14:imgEffect>
                      <a14:saturation sat="0"/>
                    </a14:imgEffect>
                    <a14:imgEffect>
                      <a14:brightnessContrast bright="6000" contrast="100000"/>
                    </a14:imgEffect>
                  </a14:imgLayer>
                </a14:imgProps>
              </a:ext>
            </a:extLst>
          </a:blip>
          <a:srcRect l="3874" t="9627" r="72981" b="9876"/>
          <a:stretch/>
        </p:blipFill>
        <p:spPr>
          <a:xfrm>
            <a:off x="194555" y="6371058"/>
            <a:ext cx="534887" cy="489558"/>
          </a:xfrm>
          <a:prstGeom prst="rect">
            <a:avLst/>
          </a:prstGeom>
        </p:spPr>
      </p:pic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3759200" y="6407527"/>
            <a:ext cx="4851400" cy="365125"/>
          </a:xfrm>
          <a:ln w="6350">
            <a:solidFill>
              <a:schemeClr val="bg1">
                <a:alpha val="50000"/>
              </a:schemeClr>
            </a:solidFill>
          </a:ln>
        </p:spPr>
        <p:txBody>
          <a:bodyPr/>
          <a:lstStyle>
            <a:lvl1pPr>
              <a:defRPr sz="1400" b="1">
                <a:solidFill>
                  <a:schemeClr val="bg1">
                    <a:lumMod val="75000"/>
                  </a:schemeClr>
                </a:solidFill>
                <a:latin typeface="Rockwell" panose="02060603020205020403" pitchFamily="18" charset="0"/>
              </a:defRPr>
            </a:lvl1pPr>
          </a:lstStyle>
          <a:p>
            <a:r>
              <a:rPr lang="en-US" dirty="0"/>
              <a:t>A. Cristiano </a:t>
            </a:r>
            <a:r>
              <a:rPr lang="en-US" b="0" dirty="0"/>
              <a:t>– GBLD production comparison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9701921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3B0F0-FB8B-41EE-93F0-C8BCA0F5066E}" type="datetime1">
              <a:rPr lang="en-GB" smtClean="0"/>
              <a:t>13/06/2025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37711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91382-E4AC-4ABC-8A04-537A90FD5461}" type="datetime1">
              <a:rPr lang="en-GB" smtClean="0"/>
              <a:t>13/06/2025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88845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84C06-E682-4C57-BEA7-7A59B5FF7F8A}" type="datetime1">
              <a:rPr lang="en-GB" smtClean="0"/>
              <a:t>13/06/2025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188520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680D16-6748-41B6-8486-39AC57F6CE1C}" type="slidenum">
              <a:rPr lang="en-GB" smtClean="0"/>
              <a:t>‹#›</a:t>
            </a:fld>
            <a:endParaRPr lang="en-GB"/>
          </a:p>
        </p:txBody>
      </p:sp>
      <p:sp>
        <p:nvSpPr>
          <p:cNvPr id="7" name="Slide Number Placeholder 1"/>
          <p:cNvSpPr txBox="1">
            <a:spLocks/>
          </p:cNvSpPr>
          <p:nvPr userDrawn="1"/>
        </p:nvSpPr>
        <p:spPr>
          <a:xfrm>
            <a:off x="11345619" y="6308688"/>
            <a:ext cx="7300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2000" kern="1200">
                <a:solidFill>
                  <a:srgbClr val="CCCCCC"/>
                </a:solidFill>
                <a:latin typeface="Rockwell" panose="02060603020205020403" pitchFamily="18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B2361E6-5602-4A2E-AC96-B978A674F03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85748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22 June 2020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EO DC BPM for SPS</a:t>
            </a:r>
            <a:endParaRPr lang="en-US" dirty="0"/>
          </a:p>
        </p:txBody>
      </p:sp>
      <p:sp>
        <p:nvSpPr>
          <p:cNvPr id="7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11345619" y="6308688"/>
            <a:ext cx="7300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CCCCCC"/>
                </a:solidFill>
                <a:latin typeface="Rockwell" panose="02060603020205020403" pitchFamily="18" charset="0"/>
              </a:defRPr>
            </a:lvl1pPr>
          </a:lstStyle>
          <a:p>
            <a:fld id="{BB2361E6-5602-4A2E-AC96-B978A674F03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7891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6338616"/>
            <a:ext cx="12192000" cy="522000"/>
          </a:xfrm>
          <a:prstGeom prst="rect">
            <a:avLst/>
          </a:prstGeom>
          <a:gradFill flip="none" rotWithShape="1">
            <a:gsLst>
              <a:gs pos="6000">
                <a:schemeClr val="tx1">
                  <a:lumMod val="75000"/>
                  <a:lumOff val="25000"/>
                </a:schemeClr>
              </a:gs>
              <a:gs pos="100000">
                <a:schemeClr val="tx1"/>
              </a:gs>
            </a:gsLst>
            <a:lin ang="10800000" scaled="1"/>
            <a:tileRect/>
          </a:gradFill>
          <a:ln w="952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-8888"/>
            <a:ext cx="12192000" cy="516455"/>
          </a:xfrm>
          <a:prstGeom prst="rect">
            <a:avLst/>
          </a:prstGeom>
          <a:gradFill flip="none" rotWithShape="1">
            <a:gsLst>
              <a:gs pos="14000">
                <a:schemeClr val="tx1">
                  <a:lumMod val="65000"/>
                  <a:lumOff val="35000"/>
                </a:schemeClr>
              </a:gs>
              <a:gs pos="100000">
                <a:schemeClr val="tx1"/>
              </a:gs>
            </a:gsLst>
            <a:lin ang="10800000" scaled="1"/>
            <a:tileRect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0" y="517719"/>
            <a:ext cx="12192000" cy="0"/>
          </a:xfrm>
          <a:prstGeom prst="line">
            <a:avLst/>
          </a:prstGeom>
          <a:ln w="44450">
            <a:gradFill flip="none" rotWithShape="1">
              <a:gsLst>
                <a:gs pos="0">
                  <a:schemeClr val="accent4"/>
                </a:gs>
                <a:gs pos="63000">
                  <a:schemeClr val="accent2">
                    <a:lumMod val="75000"/>
                  </a:schemeClr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0" y="6338616"/>
            <a:ext cx="12192000" cy="0"/>
          </a:xfrm>
          <a:prstGeom prst="line">
            <a:avLst/>
          </a:prstGeom>
          <a:ln w="44450">
            <a:gradFill flip="none" rotWithShape="1">
              <a:gsLst>
                <a:gs pos="0">
                  <a:schemeClr val="accent4"/>
                </a:gs>
                <a:gs pos="63000">
                  <a:schemeClr val="accent2">
                    <a:lumMod val="75000"/>
                  </a:schemeClr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10261600" y="6407527"/>
            <a:ext cx="1206500" cy="365125"/>
          </a:xfrm>
          <a:ln>
            <a:solidFill>
              <a:schemeClr val="bg1">
                <a:alpha val="50000"/>
              </a:schemeClr>
            </a:solidFill>
          </a:ln>
        </p:spPr>
        <p:txBody>
          <a:bodyPr/>
          <a:lstStyle>
            <a:lvl1pPr>
              <a:defRPr sz="1400" b="0">
                <a:solidFill>
                  <a:schemeClr val="bg1">
                    <a:lumMod val="75000"/>
                  </a:schemeClr>
                </a:solidFill>
                <a:latin typeface="Rockwell" panose="02060603020205020403" pitchFamily="18" charset="0"/>
              </a:defRPr>
            </a:lvl1pPr>
          </a:lstStyle>
          <a:p>
            <a:r>
              <a:rPr lang="en-US" dirty="0"/>
              <a:t>1/09/2023</a:t>
            </a:r>
            <a:endParaRPr lang="en-GB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1582400" y="6407527"/>
            <a:ext cx="609600" cy="365125"/>
          </a:xfrm>
          <a:ln w="6350">
            <a:solidFill>
              <a:schemeClr val="bg1">
                <a:alpha val="50000"/>
              </a:schemeClr>
            </a:solidFill>
          </a:ln>
        </p:spPr>
        <p:txBody>
          <a:bodyPr/>
          <a:lstStyle>
            <a:lvl1pPr>
              <a:defRPr sz="1400"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C8D1C96F-A8F4-45BA-9F34-902DB14CD0A7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30000"/>
                    </a14:imgEffect>
                    <a14:imgEffect>
                      <a14:saturation sat="0"/>
                    </a14:imgEffect>
                    <a14:imgEffect>
                      <a14:brightnessContrast bright="6000" contrast="100000"/>
                    </a14:imgEffect>
                  </a14:imgLayer>
                </a14:imgProps>
              </a:ext>
            </a:extLst>
          </a:blip>
          <a:srcRect l="3874" t="9627" r="72981" b="9876"/>
          <a:stretch/>
        </p:blipFill>
        <p:spPr>
          <a:xfrm>
            <a:off x="194555" y="6371058"/>
            <a:ext cx="534887" cy="489558"/>
          </a:xfrm>
          <a:prstGeom prst="rect">
            <a:avLst/>
          </a:prstGeom>
        </p:spPr>
      </p:pic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3759200" y="6407527"/>
            <a:ext cx="4851400" cy="365125"/>
          </a:xfrm>
          <a:ln w="6350">
            <a:solidFill>
              <a:schemeClr val="bg1">
                <a:alpha val="50000"/>
              </a:schemeClr>
            </a:solidFill>
          </a:ln>
        </p:spPr>
        <p:txBody>
          <a:bodyPr/>
          <a:lstStyle>
            <a:lvl1pPr>
              <a:defRPr sz="1400" b="1">
                <a:solidFill>
                  <a:schemeClr val="bg1">
                    <a:lumMod val="75000"/>
                  </a:schemeClr>
                </a:solidFill>
                <a:latin typeface="Rockwell" panose="02060603020205020403" pitchFamily="18" charset="0"/>
              </a:defRPr>
            </a:lvl1pPr>
          </a:lstStyle>
          <a:p>
            <a:r>
              <a:rPr lang="en-US" dirty="0"/>
              <a:t>A. Cristiano </a:t>
            </a:r>
            <a:r>
              <a:rPr lang="en-US" b="0" dirty="0"/>
              <a:t>– GBLD production comparison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39279098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24100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6E6CA-AC0A-4B84-8E20-B55C40DF5C72}" type="datetime1">
              <a:rPr lang="en-GB" smtClean="0"/>
              <a:t>13/06/2025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48741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F664E-C9AF-40AC-9431-59F9930F2D37}" type="datetime1">
              <a:rPr lang="en-GB" smtClean="0"/>
              <a:t>13/06/2025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48633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3F00C-B2C0-461C-AE69-5A79313C2C55}" type="datetime1">
              <a:rPr lang="en-GB" smtClean="0"/>
              <a:t>13/06/2025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67556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7AFB5-2B7B-4C7C-B511-A0312788382D}" type="datetime1">
              <a:rPr lang="en-GB" smtClean="0"/>
              <a:t>13/06/2025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20530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D05EF-514C-41BF-A647-89D89E9336EB}" type="datetime1">
              <a:rPr lang="en-GB" smtClean="0"/>
              <a:t>13/06/2025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3809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F03CF-E7C3-4241-A7C2-22D7228FA897}" type="datetime1">
              <a:rPr lang="en-GB" smtClean="0"/>
              <a:t>13/06/2025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01623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1C3EEF-2AED-457F-BD16-08D64346AA45}" type="datetime1">
              <a:rPr lang="en-GB" smtClean="0"/>
              <a:t>13/06/2025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361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D1C96F-A8F4-45BA-9F34-902DB14CD0A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56337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62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emf"/><Relationship Id="rId5" Type="http://schemas.openxmlformats.org/officeDocument/2006/relationships/image" Target="../media/image15.emf"/><Relationship Id="rId4" Type="http://schemas.openxmlformats.org/officeDocument/2006/relationships/image" Target="../media/image14.e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6.emf"/><Relationship Id="rId4" Type="http://schemas.openxmlformats.org/officeDocument/2006/relationships/image" Target="../media/image25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0.emf"/><Relationship Id="rId4" Type="http://schemas.openxmlformats.org/officeDocument/2006/relationships/image" Target="../media/image29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2.emf"/><Relationship Id="rId4" Type="http://schemas.openxmlformats.org/officeDocument/2006/relationships/image" Target="../media/image31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2.emf"/><Relationship Id="rId4" Type="http://schemas.openxmlformats.org/officeDocument/2006/relationships/image" Target="../media/image31.emf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2228814" y="2254481"/>
            <a:ext cx="7166066" cy="133572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3200" b="1" dirty="0">
                <a:latin typeface="Rockwell" panose="02060603020205020403" pitchFamily="18" charset="0"/>
              </a:rPr>
              <a:t>Status update </a:t>
            </a:r>
          </a:p>
          <a:p>
            <a:pPr marL="0" indent="0" algn="ctr">
              <a:buNone/>
            </a:pPr>
            <a:r>
              <a:rPr lang="en-US" sz="3200" b="1" dirty="0">
                <a:latin typeface="Rockwell" panose="02060603020205020403" pitchFamily="18" charset="0"/>
              </a:rPr>
              <a:t>  June 2025	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356494" y="4037284"/>
            <a:ext cx="49191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Rockwell" panose="02060603020205020403" pitchFamily="18" charset="0"/>
              </a:rPr>
              <a:t>Antonio Cristiano </a:t>
            </a:r>
            <a:br>
              <a:rPr lang="en-US" sz="1600" dirty="0">
                <a:latin typeface="Rockwell" panose="02060603020205020403" pitchFamily="18" charset="0"/>
              </a:rPr>
            </a:br>
            <a:r>
              <a:rPr lang="en-US" sz="1200" dirty="0">
                <a:latin typeface="Rockwell" panose="02060603020205020403" pitchFamily="18" charset="0"/>
              </a:rPr>
              <a:t> EP-ESE-BE</a:t>
            </a:r>
            <a:br>
              <a:rPr lang="en-US" sz="1200" dirty="0">
                <a:latin typeface="Rockwell" panose="02060603020205020403" pitchFamily="18" charset="0"/>
              </a:rPr>
            </a:br>
            <a:r>
              <a:rPr lang="en-US" sz="1200" dirty="0">
                <a:latin typeface="Rockwell" panose="02060603020205020403" pitchFamily="18" charset="0"/>
              </a:rPr>
              <a:t>BRATOL Meeting</a:t>
            </a:r>
            <a:endParaRPr lang="en-GB" sz="1600" dirty="0">
              <a:latin typeface="Rockwell" panose="02060603020205020403" pitchFamily="18" charset="0"/>
            </a:endParaRPr>
          </a:p>
        </p:txBody>
      </p:sp>
      <p:pic>
        <p:nvPicPr>
          <p:cNvPr id="1026" name="Picture 2" descr="Logo outline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76" t="5602" r="68764" b="84391"/>
          <a:stretch/>
        </p:blipFill>
        <p:spPr bwMode="auto">
          <a:xfrm>
            <a:off x="5160690" y="4922541"/>
            <a:ext cx="1302315" cy="1294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15814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EDAD1C-53F8-AE7E-D94D-94957C4339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B52C936B-7A8C-90E6-B8AC-82C8AF73F555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24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27A60D5-F0BE-C623-F4DD-494981C6D0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z="1200" smtClean="0"/>
              <a:t>10</a:t>
            </a:fld>
            <a:endParaRPr lang="en-GB" sz="1200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13CD8CE3-F269-E85E-9007-66B48906B2ED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err="1">
                <a:solidFill>
                  <a:schemeClr val="bg1"/>
                </a:solidFill>
                <a:latin typeface="Rockwell" panose="02060603020205020403" pitchFamily="18" charset="0"/>
              </a:rPr>
              <a:t>CTTx</a:t>
            </a:r>
            <a:r>
              <a:rPr lang="en-US" sz="2800" dirty="0">
                <a:solidFill>
                  <a:schemeClr val="bg1"/>
                </a:solidFill>
                <a:latin typeface="Rockwell" panose="02060603020205020403" pitchFamily="18" charset="0"/>
              </a:rPr>
              <a:t> PCB production timeline.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4B6BF71B-64D8-0210-0474-6B8BDF8D7355}"/>
              </a:ext>
            </a:extLst>
          </p:cNvPr>
          <p:cNvSpPr txBox="1"/>
          <p:nvPr/>
        </p:nvSpPr>
        <p:spPr>
          <a:xfrm>
            <a:off x="120470" y="3755025"/>
            <a:ext cx="1149893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Timeline:</a:t>
            </a:r>
          </a:p>
          <a:p>
            <a:pPr marL="400050" indent="-400050">
              <a:buFont typeface="Arial" panose="020B0604020202020204" pitchFamily="34" charset="0"/>
              <a:buChar char="•"/>
            </a:pPr>
            <a:r>
              <a:rPr lang="en-GB" sz="1400" dirty="0"/>
              <a:t>The PCB is redesigned and the drawings are validated for mechanical compatibility and design re-submitted.</a:t>
            </a:r>
          </a:p>
          <a:p>
            <a:pPr marL="400050" indent="-400050">
              <a:buFont typeface="Arial" panose="020B0604020202020204" pitchFamily="34" charset="0"/>
              <a:buChar char="•"/>
            </a:pPr>
            <a:r>
              <a:rPr lang="en-GB" sz="1400" dirty="0"/>
              <a:t>The Pre-Series, delivered in 4 to 6 weeks, will consist of 360 PCBs.</a:t>
            </a:r>
          </a:p>
          <a:p>
            <a:pPr marL="400050" indent="-400050">
              <a:buFont typeface="Arial" panose="020B0604020202020204" pitchFamily="34" charset="0"/>
              <a:buChar char="•"/>
            </a:pPr>
            <a:r>
              <a:rPr lang="en-GB" sz="1400" dirty="0"/>
              <a:t>60 PCBs will be used for PCB qualification. </a:t>
            </a:r>
          </a:p>
          <a:p>
            <a:pPr marL="400050" indent="-400050">
              <a:buFont typeface="Arial" panose="020B0604020202020204" pitchFamily="34" charset="0"/>
              <a:buChar char="•"/>
            </a:pPr>
            <a:r>
              <a:rPr lang="en-GB" sz="1400" dirty="0"/>
              <a:t>Upon qualification, the remaining 300 will be delivered to ROMPAL to start Pre-Series production of </a:t>
            </a:r>
            <a:r>
              <a:rPr lang="en-GB" sz="1400" dirty="0" err="1"/>
              <a:t>CTTx</a:t>
            </a:r>
            <a:r>
              <a:rPr lang="en-GB" sz="1400" dirty="0"/>
              <a:t>. </a:t>
            </a:r>
          </a:p>
          <a:p>
            <a:pPr marL="400050" indent="-400050">
              <a:buFont typeface="Arial" panose="020B0604020202020204" pitchFamily="34" charset="0"/>
              <a:buChar char="•"/>
            </a:pPr>
            <a:r>
              <a:rPr lang="en-GB" sz="1400" dirty="0"/>
              <a:t>While the Pre-Series of </a:t>
            </a:r>
            <a:r>
              <a:rPr lang="en-GB" sz="1400" dirty="0" err="1"/>
              <a:t>CTTx</a:t>
            </a:r>
            <a:r>
              <a:rPr lang="en-GB" sz="1400" dirty="0"/>
              <a:t> is manufactured, delivered at CERN and qualified, the remaining PCBs intended for series production are manufactured, qualified and delivered to ROMPAL.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5032C99-4CA8-C067-04F7-18F7CF3128E7}"/>
              </a:ext>
            </a:extLst>
          </p:cNvPr>
          <p:cNvSpPr txBox="1"/>
          <p:nvPr/>
        </p:nvSpPr>
        <p:spPr>
          <a:xfrm>
            <a:off x="677685" y="1463040"/>
            <a:ext cx="1280160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PCB Redesign and validation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AF876C03-11A0-F9ED-E2C9-56B365401092}"/>
              </a:ext>
            </a:extLst>
          </p:cNvPr>
          <p:cNvCxnSpPr>
            <a:cxnSpLocks/>
            <a:stCxn id="10" idx="3"/>
            <a:endCxn id="17" idx="1"/>
          </p:cNvCxnSpPr>
          <p:nvPr/>
        </p:nvCxnSpPr>
        <p:spPr>
          <a:xfrm>
            <a:off x="1957845" y="1724650"/>
            <a:ext cx="253999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1DEC04ED-69EC-38C5-58A6-F35F57BDEB47}"/>
              </a:ext>
            </a:extLst>
          </p:cNvPr>
          <p:cNvSpPr txBox="1"/>
          <p:nvPr/>
        </p:nvSpPr>
        <p:spPr>
          <a:xfrm>
            <a:off x="2211844" y="1463040"/>
            <a:ext cx="1021080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Design submission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6FB1F9D3-B8DD-BAEB-5970-77A8CAAD935F}"/>
              </a:ext>
            </a:extLst>
          </p:cNvPr>
          <p:cNvCxnSpPr>
            <a:cxnSpLocks/>
            <a:stCxn id="17" idx="3"/>
            <a:endCxn id="19" idx="1"/>
          </p:cNvCxnSpPr>
          <p:nvPr/>
        </p:nvCxnSpPr>
        <p:spPr>
          <a:xfrm>
            <a:off x="3232924" y="1724650"/>
            <a:ext cx="253996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0B22CCFC-4011-E746-EB38-443216074C25}"/>
              </a:ext>
            </a:extLst>
          </p:cNvPr>
          <p:cNvSpPr txBox="1"/>
          <p:nvPr/>
        </p:nvSpPr>
        <p:spPr>
          <a:xfrm>
            <a:off x="3486920" y="1463040"/>
            <a:ext cx="1102361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Pre-Series</a:t>
            </a:r>
          </a:p>
          <a:p>
            <a:pPr algn="ctr"/>
            <a:r>
              <a:rPr lang="en-US" sz="1400" dirty="0"/>
              <a:t>Delivery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39C00A19-C6C6-7008-8345-E3EA14BB6199}"/>
              </a:ext>
            </a:extLst>
          </p:cNvPr>
          <p:cNvCxnSpPr>
            <a:cxnSpLocks/>
            <a:stCxn id="19" idx="3"/>
            <a:endCxn id="22" idx="1"/>
          </p:cNvCxnSpPr>
          <p:nvPr/>
        </p:nvCxnSpPr>
        <p:spPr>
          <a:xfrm>
            <a:off x="4589281" y="1724650"/>
            <a:ext cx="253995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0BA4B8DC-9492-DAE5-FDFC-AE3A677C0922}"/>
              </a:ext>
            </a:extLst>
          </p:cNvPr>
          <p:cNvSpPr txBox="1"/>
          <p:nvPr/>
        </p:nvSpPr>
        <p:spPr>
          <a:xfrm>
            <a:off x="4843276" y="1463040"/>
            <a:ext cx="1198880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Assembly and</a:t>
            </a:r>
          </a:p>
          <a:p>
            <a:pPr algn="ctr"/>
            <a:r>
              <a:rPr lang="en-US" sz="1400" dirty="0"/>
              <a:t>qualification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11E4F9FD-B1C3-5055-8546-AD84285FF06A}"/>
              </a:ext>
            </a:extLst>
          </p:cNvPr>
          <p:cNvCxnSpPr>
            <a:cxnSpLocks/>
            <a:stCxn id="22" idx="3"/>
            <a:endCxn id="24" idx="1"/>
          </p:cNvCxnSpPr>
          <p:nvPr/>
        </p:nvCxnSpPr>
        <p:spPr>
          <a:xfrm>
            <a:off x="6042156" y="1724650"/>
            <a:ext cx="349899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733DD696-B0B2-780D-D91D-7A245C6AE26A}"/>
              </a:ext>
            </a:extLst>
          </p:cNvPr>
          <p:cNvSpPr txBox="1"/>
          <p:nvPr/>
        </p:nvSpPr>
        <p:spPr>
          <a:xfrm>
            <a:off x="6392055" y="1463040"/>
            <a:ext cx="1468120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Series production and delivery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17846834-6194-B234-E018-8788ACA84188}"/>
              </a:ext>
            </a:extLst>
          </p:cNvPr>
          <p:cNvCxnSpPr>
            <a:cxnSpLocks/>
            <a:stCxn id="24" idx="3"/>
            <a:endCxn id="26" idx="1"/>
          </p:cNvCxnSpPr>
          <p:nvPr/>
        </p:nvCxnSpPr>
        <p:spPr>
          <a:xfrm>
            <a:off x="7860175" y="1724650"/>
            <a:ext cx="250523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A73AFF83-F54D-076C-824E-12A67397A816}"/>
              </a:ext>
            </a:extLst>
          </p:cNvPr>
          <p:cNvSpPr txBox="1"/>
          <p:nvPr/>
        </p:nvSpPr>
        <p:spPr>
          <a:xfrm>
            <a:off x="8110698" y="1463040"/>
            <a:ext cx="1198880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Assembly and</a:t>
            </a:r>
          </a:p>
          <a:p>
            <a:pPr algn="ctr"/>
            <a:r>
              <a:rPr lang="en-US" sz="1400" dirty="0"/>
              <a:t>qualification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FA050A17-8F9D-804B-4F0B-626B86C8AADA}"/>
              </a:ext>
            </a:extLst>
          </p:cNvPr>
          <p:cNvCxnSpPr>
            <a:cxnSpLocks/>
            <a:stCxn id="26" idx="3"/>
            <a:endCxn id="29" idx="1"/>
          </p:cNvCxnSpPr>
          <p:nvPr/>
        </p:nvCxnSpPr>
        <p:spPr>
          <a:xfrm>
            <a:off x="9309578" y="1724650"/>
            <a:ext cx="254627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56F350CC-733D-7BB3-CCC1-C284919905B7}"/>
              </a:ext>
            </a:extLst>
          </p:cNvPr>
          <p:cNvSpPr txBox="1"/>
          <p:nvPr/>
        </p:nvSpPr>
        <p:spPr>
          <a:xfrm>
            <a:off x="9564205" y="1463040"/>
            <a:ext cx="1198880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Delivery to ROMPAL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9A52927-45A8-2B82-59ED-34849DCA6292}"/>
              </a:ext>
            </a:extLst>
          </p:cNvPr>
          <p:cNvSpPr txBox="1"/>
          <p:nvPr/>
        </p:nvSpPr>
        <p:spPr>
          <a:xfrm>
            <a:off x="6392055" y="2377315"/>
            <a:ext cx="1066799" cy="52322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B050"/>
                </a:solidFill>
              </a:rPr>
              <a:t>Delivery to ROMPAL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92CB26AD-95F9-761D-849B-E6D2BA8BFDB6}"/>
              </a:ext>
            </a:extLst>
          </p:cNvPr>
          <p:cNvCxnSpPr>
            <a:cxnSpLocks/>
            <a:stCxn id="30" idx="3"/>
          </p:cNvCxnSpPr>
          <p:nvPr/>
        </p:nvCxnSpPr>
        <p:spPr>
          <a:xfrm>
            <a:off x="7458854" y="2638925"/>
            <a:ext cx="315591" cy="0"/>
          </a:xfrm>
          <a:prstGeom prst="straightConnector1">
            <a:avLst/>
          </a:prstGeom>
          <a:ln w="127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0E73EB5D-3D7E-F49D-CAD6-8648EBDB8FA7}"/>
              </a:ext>
            </a:extLst>
          </p:cNvPr>
          <p:cNvSpPr txBox="1"/>
          <p:nvPr/>
        </p:nvSpPr>
        <p:spPr>
          <a:xfrm>
            <a:off x="7774445" y="2377315"/>
            <a:ext cx="952498" cy="52322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>
                <a:solidFill>
                  <a:srgbClr val="00B050"/>
                </a:solidFill>
              </a:rPr>
              <a:t>CTTx</a:t>
            </a:r>
            <a:r>
              <a:rPr lang="en-US" sz="1400" dirty="0">
                <a:solidFill>
                  <a:srgbClr val="00B050"/>
                </a:solidFill>
              </a:rPr>
              <a:t> </a:t>
            </a:r>
          </a:p>
          <a:p>
            <a:pPr algn="ctr"/>
            <a:r>
              <a:rPr lang="en-US" sz="1400" dirty="0">
                <a:solidFill>
                  <a:srgbClr val="00B050"/>
                </a:solidFill>
              </a:rPr>
              <a:t>Pre-Series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9C93578D-DC2A-E022-C2BA-C1D9C937101F}"/>
              </a:ext>
            </a:extLst>
          </p:cNvPr>
          <p:cNvCxnSpPr>
            <a:cxnSpLocks/>
            <a:stCxn id="32" idx="3"/>
            <a:endCxn id="34" idx="1"/>
          </p:cNvCxnSpPr>
          <p:nvPr/>
        </p:nvCxnSpPr>
        <p:spPr>
          <a:xfrm>
            <a:off x="8726943" y="2638925"/>
            <a:ext cx="314973" cy="0"/>
          </a:xfrm>
          <a:prstGeom prst="straightConnector1">
            <a:avLst/>
          </a:prstGeom>
          <a:ln w="127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BE660EB1-A3EE-E4CC-376A-F10DDDB7B6C6}"/>
              </a:ext>
            </a:extLst>
          </p:cNvPr>
          <p:cNvSpPr txBox="1"/>
          <p:nvPr/>
        </p:nvSpPr>
        <p:spPr>
          <a:xfrm>
            <a:off x="9041916" y="2377315"/>
            <a:ext cx="1432559" cy="52322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>
                <a:solidFill>
                  <a:srgbClr val="00B050"/>
                </a:solidFill>
              </a:rPr>
              <a:t>CTTx</a:t>
            </a:r>
            <a:r>
              <a:rPr lang="en-US" sz="1400" dirty="0">
                <a:solidFill>
                  <a:srgbClr val="00B050"/>
                </a:solidFill>
              </a:rPr>
              <a:t> Delivery and qualification</a:t>
            </a:r>
          </a:p>
        </p:txBody>
      </p:sp>
      <p:cxnSp>
        <p:nvCxnSpPr>
          <p:cNvPr id="35" name="Connector: Elbow 34">
            <a:extLst>
              <a:ext uri="{FF2B5EF4-FFF2-40B4-BE49-F238E27FC236}">
                <a16:creationId xmlns:a16="http://schemas.microsoft.com/office/drawing/2014/main" id="{BF74F262-F170-02CE-9718-38AEA9F13ED6}"/>
              </a:ext>
            </a:extLst>
          </p:cNvPr>
          <p:cNvCxnSpPr>
            <a:stCxn id="22" idx="3"/>
            <a:endCxn id="30" idx="1"/>
          </p:cNvCxnSpPr>
          <p:nvPr/>
        </p:nvCxnSpPr>
        <p:spPr>
          <a:xfrm>
            <a:off x="6042156" y="1724650"/>
            <a:ext cx="349899" cy="914275"/>
          </a:xfrm>
          <a:prstGeom prst="bentConnector3">
            <a:avLst/>
          </a:prstGeom>
          <a:ln w="158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0BA3B735-9ABB-E0F3-49C5-B600BF1212F5}"/>
              </a:ext>
            </a:extLst>
          </p:cNvPr>
          <p:cNvSpPr txBox="1"/>
          <p:nvPr/>
        </p:nvSpPr>
        <p:spPr>
          <a:xfrm>
            <a:off x="1033285" y="1920240"/>
            <a:ext cx="5689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cs typeface="Times New Roman" panose="02020603050405020304" pitchFamily="18" charset="0"/>
              </a:rPr>
              <a:t>1 w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C4CD5D9-E023-1F53-D352-2BB83CB8D14C}"/>
              </a:ext>
            </a:extLst>
          </p:cNvPr>
          <p:cNvSpPr txBox="1"/>
          <p:nvPr/>
        </p:nvSpPr>
        <p:spPr>
          <a:xfrm>
            <a:off x="2442985" y="1920240"/>
            <a:ext cx="5689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cs typeface="Times New Roman" panose="02020603050405020304" pitchFamily="18" charset="0"/>
              </a:rPr>
              <a:t>1 w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24AB031-544E-FEFB-76EA-CF17A9441E76}"/>
              </a:ext>
            </a:extLst>
          </p:cNvPr>
          <p:cNvSpPr txBox="1"/>
          <p:nvPr/>
        </p:nvSpPr>
        <p:spPr>
          <a:xfrm>
            <a:off x="3686308" y="1920240"/>
            <a:ext cx="7112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cs typeface="Times New Roman" panose="02020603050405020304" pitchFamily="18" charset="0"/>
              </a:rPr>
              <a:t>4-6 w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3BA2280-2164-D109-1B71-0C1BDCE665F5}"/>
              </a:ext>
            </a:extLst>
          </p:cNvPr>
          <p:cNvSpPr txBox="1"/>
          <p:nvPr/>
        </p:nvSpPr>
        <p:spPr>
          <a:xfrm>
            <a:off x="5176016" y="1920240"/>
            <a:ext cx="5333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cs typeface="Times New Roman" panose="02020603050405020304" pitchFamily="18" charset="0"/>
              </a:rPr>
              <a:t>1 w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1A2FAAB5-6EB4-AFB2-A0E6-8F8F3427F2EB}"/>
              </a:ext>
            </a:extLst>
          </p:cNvPr>
          <p:cNvSpPr txBox="1"/>
          <p:nvPr/>
        </p:nvSpPr>
        <p:spPr>
          <a:xfrm>
            <a:off x="6827027" y="1920240"/>
            <a:ext cx="7112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cs typeface="Times New Roman" panose="02020603050405020304" pitchFamily="18" charset="0"/>
              </a:rPr>
              <a:t>4-6 w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4030C10-5310-90EC-1FEE-84481354B459}"/>
              </a:ext>
            </a:extLst>
          </p:cNvPr>
          <p:cNvSpPr txBox="1"/>
          <p:nvPr/>
        </p:nvSpPr>
        <p:spPr>
          <a:xfrm>
            <a:off x="8443438" y="1920240"/>
            <a:ext cx="5333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cs typeface="Times New Roman" panose="02020603050405020304" pitchFamily="18" charset="0"/>
              </a:rPr>
              <a:t>1 w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39AAB3D9-08D6-F38C-0861-67E6F26CCF39}"/>
              </a:ext>
            </a:extLst>
          </p:cNvPr>
          <p:cNvSpPr txBox="1"/>
          <p:nvPr/>
        </p:nvSpPr>
        <p:spPr>
          <a:xfrm>
            <a:off x="9896945" y="1920240"/>
            <a:ext cx="5333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cs typeface="Times New Roman" panose="02020603050405020304" pitchFamily="18" charset="0"/>
              </a:rPr>
              <a:t>1 w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6017E617-A0CB-DAEA-710C-EBF289C25839}"/>
              </a:ext>
            </a:extLst>
          </p:cNvPr>
          <p:cNvSpPr txBox="1"/>
          <p:nvPr/>
        </p:nvSpPr>
        <p:spPr>
          <a:xfrm>
            <a:off x="6658754" y="2899197"/>
            <a:ext cx="5333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00B050"/>
                </a:solidFill>
                <a:cs typeface="Times New Roman" panose="02020603050405020304" pitchFamily="18" charset="0"/>
              </a:rPr>
              <a:t>1 w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E92609A-177C-AC59-0EA1-2088914A66FA}"/>
              </a:ext>
            </a:extLst>
          </p:cNvPr>
          <p:cNvSpPr txBox="1"/>
          <p:nvPr/>
        </p:nvSpPr>
        <p:spPr>
          <a:xfrm>
            <a:off x="7983994" y="2899197"/>
            <a:ext cx="5333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00B050"/>
                </a:solidFill>
                <a:cs typeface="Times New Roman" panose="02020603050405020304" pitchFamily="18" charset="0"/>
              </a:rPr>
              <a:t>4 w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9D882901-E613-EE7C-6016-BE4764C93201}"/>
              </a:ext>
            </a:extLst>
          </p:cNvPr>
          <p:cNvSpPr txBox="1"/>
          <p:nvPr/>
        </p:nvSpPr>
        <p:spPr>
          <a:xfrm>
            <a:off x="9422919" y="2899197"/>
            <a:ext cx="5333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00B050"/>
                </a:solidFill>
                <a:cs typeface="Times New Roman" panose="02020603050405020304" pitchFamily="18" charset="0"/>
              </a:rPr>
              <a:t>4 w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BC37BF43-837B-CA18-0B41-D0100A155547}"/>
              </a:ext>
            </a:extLst>
          </p:cNvPr>
          <p:cNvSpPr txBox="1"/>
          <p:nvPr/>
        </p:nvSpPr>
        <p:spPr>
          <a:xfrm>
            <a:off x="0" y="1570761"/>
            <a:ext cx="637046" cy="307777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Today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24369EE-617C-AE95-D07F-70A8BDE1DD41}"/>
              </a:ext>
            </a:extLst>
          </p:cNvPr>
          <p:cNvSpPr txBox="1"/>
          <p:nvPr/>
        </p:nvSpPr>
        <p:spPr>
          <a:xfrm>
            <a:off x="3520573" y="1190506"/>
            <a:ext cx="10350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cs typeface="Times New Roman" panose="02020603050405020304" pitchFamily="18" charset="0"/>
              </a:rPr>
              <a:t>360 PCBs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BAC1B7D-075F-CCF9-3EC6-DE69EF6B8A7D}"/>
              </a:ext>
            </a:extLst>
          </p:cNvPr>
          <p:cNvSpPr txBox="1"/>
          <p:nvPr/>
        </p:nvSpPr>
        <p:spPr>
          <a:xfrm>
            <a:off x="5007102" y="1190506"/>
            <a:ext cx="10350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cs typeface="Times New Roman" panose="02020603050405020304" pitchFamily="18" charset="0"/>
              </a:rPr>
              <a:t>60 PCBs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8C18DE4-F82B-FE13-9155-BE76F49AF016}"/>
              </a:ext>
            </a:extLst>
          </p:cNvPr>
          <p:cNvSpPr txBox="1"/>
          <p:nvPr/>
        </p:nvSpPr>
        <p:spPr>
          <a:xfrm>
            <a:off x="5293489" y="2431176"/>
            <a:ext cx="10350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00B050"/>
                </a:solidFill>
                <a:cs typeface="Times New Roman" panose="02020603050405020304" pitchFamily="18" charset="0"/>
              </a:rPr>
              <a:t>300 PCBs</a:t>
            </a:r>
          </a:p>
        </p:txBody>
      </p:sp>
    </p:spTree>
    <p:extLst>
      <p:ext uri="{BB962C8B-B14F-4D97-AF65-F5344CB8AC3E}">
        <p14:creationId xmlns:p14="http://schemas.microsoft.com/office/powerpoint/2010/main" val="21877699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EC1A7D-ADE2-E3E1-8BDE-DF8102BC24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08DB7342-8F5A-93A5-7F3F-1CC98DEC401F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24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BAA5A2C-B6AF-7075-1009-E83D0F29E0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z="1200" smtClean="0"/>
              <a:t>11</a:t>
            </a:fld>
            <a:endParaRPr lang="en-GB" sz="1200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BB582927-8E06-2D6A-785F-16DF6AF474B1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err="1">
                <a:solidFill>
                  <a:schemeClr val="bg1"/>
                </a:solidFill>
                <a:latin typeface="Rockwell" panose="02060603020205020403" pitchFamily="18" charset="0"/>
              </a:rPr>
              <a:t>CTTx</a:t>
            </a:r>
            <a:r>
              <a:rPr lang="en-US" sz="2800" dirty="0">
                <a:solidFill>
                  <a:schemeClr val="bg1"/>
                </a:solidFill>
                <a:latin typeface="Rockwell" panose="02060603020205020403" pitchFamily="18" charset="0"/>
              </a:rPr>
              <a:t> PCB production timeline.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1B1A6059-0D27-F5EA-2C68-537DFF5E75F1}"/>
              </a:ext>
            </a:extLst>
          </p:cNvPr>
          <p:cNvSpPr txBox="1"/>
          <p:nvPr/>
        </p:nvSpPr>
        <p:spPr>
          <a:xfrm>
            <a:off x="120470" y="3755025"/>
            <a:ext cx="11498939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Timeline:</a:t>
            </a:r>
          </a:p>
          <a:p>
            <a:pPr marL="400050" indent="-400050">
              <a:buFont typeface="Arial" panose="020B0604020202020204" pitchFamily="34" charset="0"/>
              <a:buChar char="•"/>
            </a:pPr>
            <a:r>
              <a:rPr lang="en-GB" sz="1400" dirty="0"/>
              <a:t>The PCB is redesigned and the drawings are validated for mechanical compatibility and design re-submitted.</a:t>
            </a:r>
          </a:p>
          <a:p>
            <a:pPr marL="400050" indent="-400050">
              <a:buFont typeface="Arial" panose="020B0604020202020204" pitchFamily="34" charset="0"/>
              <a:buChar char="•"/>
            </a:pPr>
            <a:r>
              <a:rPr lang="en-GB" sz="1400" dirty="0"/>
              <a:t>The Pre-Series, delivered in 4 to 6 weeks, will consist of 360 PCBs.</a:t>
            </a:r>
          </a:p>
          <a:p>
            <a:pPr marL="400050" indent="-400050">
              <a:buFont typeface="Arial" panose="020B0604020202020204" pitchFamily="34" charset="0"/>
              <a:buChar char="•"/>
            </a:pPr>
            <a:r>
              <a:rPr lang="en-GB" sz="1400" dirty="0"/>
              <a:t>60 PCBs will be used for PCB qualification. </a:t>
            </a:r>
          </a:p>
          <a:p>
            <a:pPr marL="400050" indent="-400050">
              <a:buFont typeface="Arial" panose="020B0604020202020204" pitchFamily="34" charset="0"/>
              <a:buChar char="•"/>
            </a:pPr>
            <a:r>
              <a:rPr lang="en-GB" sz="1400" dirty="0"/>
              <a:t>Upon qualification, the remaining 300 will be delivered to ROMPAL to start Pre-Series production of </a:t>
            </a:r>
            <a:r>
              <a:rPr lang="en-GB" sz="1400" dirty="0" err="1"/>
              <a:t>CTTx</a:t>
            </a:r>
            <a:r>
              <a:rPr lang="en-GB" sz="1400" dirty="0"/>
              <a:t>. </a:t>
            </a:r>
          </a:p>
          <a:p>
            <a:pPr marL="400050" indent="-400050">
              <a:buFont typeface="Arial" panose="020B0604020202020204" pitchFamily="34" charset="0"/>
              <a:buChar char="•"/>
            </a:pPr>
            <a:r>
              <a:rPr lang="en-GB" sz="1400" dirty="0"/>
              <a:t>While the Pre-Series of </a:t>
            </a:r>
            <a:r>
              <a:rPr lang="en-GB" sz="1400" dirty="0" err="1"/>
              <a:t>CTTx</a:t>
            </a:r>
            <a:r>
              <a:rPr lang="en-GB" sz="1400" dirty="0"/>
              <a:t> is manufactured, delivered at CERN and qualified, the remaining PCBs intended for series production are manufactured, qualified and delivered to ROMPAL. </a:t>
            </a:r>
          </a:p>
          <a:p>
            <a:pPr marL="400050" indent="-400050">
              <a:buFont typeface="Arial" panose="020B0604020202020204" pitchFamily="34" charset="0"/>
              <a:buChar char="•"/>
            </a:pPr>
            <a:r>
              <a:rPr lang="en-GB" sz="1400" dirty="0" err="1"/>
              <a:t>CTTx</a:t>
            </a:r>
            <a:r>
              <a:rPr lang="en-GB" sz="1400" dirty="0"/>
              <a:t> Series Production is started. 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FB7A6370-761B-B5C1-96E2-99B681FFEAEE}"/>
              </a:ext>
            </a:extLst>
          </p:cNvPr>
          <p:cNvSpPr txBox="1"/>
          <p:nvPr/>
        </p:nvSpPr>
        <p:spPr>
          <a:xfrm>
            <a:off x="677685" y="1463040"/>
            <a:ext cx="1280160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PCB Redesign and validation</a:t>
            </a:r>
          </a:p>
        </p:txBody>
      </p: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15CDD72F-2AB6-12C7-F681-EFB3C625E351}"/>
              </a:ext>
            </a:extLst>
          </p:cNvPr>
          <p:cNvCxnSpPr>
            <a:cxnSpLocks/>
            <a:stCxn id="65" idx="3"/>
            <a:endCxn id="68" idx="1"/>
          </p:cNvCxnSpPr>
          <p:nvPr/>
        </p:nvCxnSpPr>
        <p:spPr>
          <a:xfrm>
            <a:off x="1957845" y="1724650"/>
            <a:ext cx="253999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>
            <a:extLst>
              <a:ext uri="{FF2B5EF4-FFF2-40B4-BE49-F238E27FC236}">
                <a16:creationId xmlns:a16="http://schemas.microsoft.com/office/drawing/2014/main" id="{5BE4AB35-2ED0-16AE-941C-70916BC1A845}"/>
              </a:ext>
            </a:extLst>
          </p:cNvPr>
          <p:cNvSpPr txBox="1"/>
          <p:nvPr/>
        </p:nvSpPr>
        <p:spPr>
          <a:xfrm>
            <a:off x="2211844" y="1463040"/>
            <a:ext cx="1021080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Design submission</a:t>
            </a:r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7E5AF9DE-D2D2-1B31-35BE-C828DF495291}"/>
              </a:ext>
            </a:extLst>
          </p:cNvPr>
          <p:cNvCxnSpPr>
            <a:cxnSpLocks/>
            <a:stCxn id="68" idx="3"/>
            <a:endCxn id="70" idx="1"/>
          </p:cNvCxnSpPr>
          <p:nvPr/>
        </p:nvCxnSpPr>
        <p:spPr>
          <a:xfrm>
            <a:off x="3232924" y="1724650"/>
            <a:ext cx="253996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>
            <a:extLst>
              <a:ext uri="{FF2B5EF4-FFF2-40B4-BE49-F238E27FC236}">
                <a16:creationId xmlns:a16="http://schemas.microsoft.com/office/drawing/2014/main" id="{7131587F-66DB-64C0-85D5-D1665DF121E5}"/>
              </a:ext>
            </a:extLst>
          </p:cNvPr>
          <p:cNvSpPr txBox="1"/>
          <p:nvPr/>
        </p:nvSpPr>
        <p:spPr>
          <a:xfrm>
            <a:off x="3486920" y="1463040"/>
            <a:ext cx="1102361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Pre-Series</a:t>
            </a:r>
          </a:p>
          <a:p>
            <a:pPr algn="ctr"/>
            <a:r>
              <a:rPr lang="en-US" sz="1400" dirty="0"/>
              <a:t>Delivery</a:t>
            </a:r>
          </a:p>
        </p:txBody>
      </p: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FC8E553C-4403-0034-0A2F-97459557974B}"/>
              </a:ext>
            </a:extLst>
          </p:cNvPr>
          <p:cNvCxnSpPr>
            <a:cxnSpLocks/>
            <a:stCxn id="70" idx="3"/>
            <a:endCxn id="72" idx="1"/>
          </p:cNvCxnSpPr>
          <p:nvPr/>
        </p:nvCxnSpPr>
        <p:spPr>
          <a:xfrm>
            <a:off x="4589281" y="1724650"/>
            <a:ext cx="253995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1CEEB3D9-0B9F-36AA-B346-9C3595DF67D7}"/>
              </a:ext>
            </a:extLst>
          </p:cNvPr>
          <p:cNvSpPr txBox="1"/>
          <p:nvPr/>
        </p:nvSpPr>
        <p:spPr>
          <a:xfrm>
            <a:off x="4843276" y="1463040"/>
            <a:ext cx="1198880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Assembly and</a:t>
            </a:r>
          </a:p>
          <a:p>
            <a:pPr algn="ctr"/>
            <a:r>
              <a:rPr lang="en-US" sz="1400" dirty="0"/>
              <a:t>qualification</a:t>
            </a:r>
          </a:p>
        </p:txBody>
      </p: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02B5149F-5F2D-F2B7-7EAF-0D2F979FA1BD}"/>
              </a:ext>
            </a:extLst>
          </p:cNvPr>
          <p:cNvCxnSpPr>
            <a:cxnSpLocks/>
            <a:stCxn id="72" idx="3"/>
            <a:endCxn id="76" idx="1"/>
          </p:cNvCxnSpPr>
          <p:nvPr/>
        </p:nvCxnSpPr>
        <p:spPr>
          <a:xfrm>
            <a:off x="6042156" y="1724650"/>
            <a:ext cx="349899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>
            <a:extLst>
              <a:ext uri="{FF2B5EF4-FFF2-40B4-BE49-F238E27FC236}">
                <a16:creationId xmlns:a16="http://schemas.microsoft.com/office/drawing/2014/main" id="{55006A5E-AA85-F4BD-112E-48598E674F35}"/>
              </a:ext>
            </a:extLst>
          </p:cNvPr>
          <p:cNvSpPr txBox="1"/>
          <p:nvPr/>
        </p:nvSpPr>
        <p:spPr>
          <a:xfrm>
            <a:off x="6392055" y="1463040"/>
            <a:ext cx="1468120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Series production and delivery</a:t>
            </a:r>
          </a:p>
        </p:txBody>
      </p: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1BDACA6D-4E4A-F66D-EE4E-47967CD3F345}"/>
              </a:ext>
            </a:extLst>
          </p:cNvPr>
          <p:cNvCxnSpPr>
            <a:cxnSpLocks/>
            <a:stCxn id="76" idx="3"/>
            <a:endCxn id="90" idx="1"/>
          </p:cNvCxnSpPr>
          <p:nvPr/>
        </p:nvCxnSpPr>
        <p:spPr>
          <a:xfrm>
            <a:off x="7860175" y="1724650"/>
            <a:ext cx="250523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>
            <a:extLst>
              <a:ext uri="{FF2B5EF4-FFF2-40B4-BE49-F238E27FC236}">
                <a16:creationId xmlns:a16="http://schemas.microsoft.com/office/drawing/2014/main" id="{6AA88226-1DCD-B7A4-88FA-CB34A088D296}"/>
              </a:ext>
            </a:extLst>
          </p:cNvPr>
          <p:cNvSpPr txBox="1"/>
          <p:nvPr/>
        </p:nvSpPr>
        <p:spPr>
          <a:xfrm>
            <a:off x="8110698" y="1463040"/>
            <a:ext cx="1198880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Assembly and</a:t>
            </a:r>
          </a:p>
          <a:p>
            <a:pPr algn="ctr"/>
            <a:r>
              <a:rPr lang="en-US" sz="1400" dirty="0"/>
              <a:t>qualification</a:t>
            </a:r>
          </a:p>
        </p:txBody>
      </p:sp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7D779D8F-23AE-6BB2-10CF-1C4395096E12}"/>
              </a:ext>
            </a:extLst>
          </p:cNvPr>
          <p:cNvCxnSpPr>
            <a:cxnSpLocks/>
            <a:stCxn id="90" idx="3"/>
            <a:endCxn id="92" idx="1"/>
          </p:cNvCxnSpPr>
          <p:nvPr/>
        </p:nvCxnSpPr>
        <p:spPr>
          <a:xfrm>
            <a:off x="9309578" y="1724650"/>
            <a:ext cx="254627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Box 91">
            <a:extLst>
              <a:ext uri="{FF2B5EF4-FFF2-40B4-BE49-F238E27FC236}">
                <a16:creationId xmlns:a16="http://schemas.microsoft.com/office/drawing/2014/main" id="{16642E31-131F-8469-5AF3-7519614BE242}"/>
              </a:ext>
            </a:extLst>
          </p:cNvPr>
          <p:cNvSpPr txBox="1"/>
          <p:nvPr/>
        </p:nvSpPr>
        <p:spPr>
          <a:xfrm>
            <a:off x="9564205" y="1463040"/>
            <a:ext cx="1198880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Delivery to ROMPAL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C3455E37-0191-1014-D1D2-F1609850A008}"/>
              </a:ext>
            </a:extLst>
          </p:cNvPr>
          <p:cNvSpPr txBox="1"/>
          <p:nvPr/>
        </p:nvSpPr>
        <p:spPr>
          <a:xfrm>
            <a:off x="6392055" y="2377315"/>
            <a:ext cx="1066799" cy="52322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B050"/>
                </a:solidFill>
              </a:rPr>
              <a:t>Delivery to ROMPAL</a:t>
            </a:r>
          </a:p>
        </p:txBody>
      </p:sp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id="{3651D37D-E16D-2ECE-2AD0-CF8999E4FCA7}"/>
              </a:ext>
            </a:extLst>
          </p:cNvPr>
          <p:cNvCxnSpPr>
            <a:cxnSpLocks/>
            <a:stCxn id="94" idx="3"/>
          </p:cNvCxnSpPr>
          <p:nvPr/>
        </p:nvCxnSpPr>
        <p:spPr>
          <a:xfrm>
            <a:off x="7458854" y="2638925"/>
            <a:ext cx="315591" cy="0"/>
          </a:xfrm>
          <a:prstGeom prst="straightConnector1">
            <a:avLst/>
          </a:prstGeom>
          <a:ln w="127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TextBox 97">
            <a:extLst>
              <a:ext uri="{FF2B5EF4-FFF2-40B4-BE49-F238E27FC236}">
                <a16:creationId xmlns:a16="http://schemas.microsoft.com/office/drawing/2014/main" id="{C3A443C6-86A3-6E34-8FEB-E26DF3D3EA96}"/>
              </a:ext>
            </a:extLst>
          </p:cNvPr>
          <p:cNvSpPr txBox="1"/>
          <p:nvPr/>
        </p:nvSpPr>
        <p:spPr>
          <a:xfrm>
            <a:off x="7774445" y="2377315"/>
            <a:ext cx="952498" cy="52322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>
                <a:solidFill>
                  <a:srgbClr val="00B050"/>
                </a:solidFill>
              </a:rPr>
              <a:t>CTTx</a:t>
            </a:r>
            <a:r>
              <a:rPr lang="en-US" sz="1400" dirty="0">
                <a:solidFill>
                  <a:srgbClr val="00B050"/>
                </a:solidFill>
              </a:rPr>
              <a:t> </a:t>
            </a:r>
          </a:p>
          <a:p>
            <a:pPr algn="ctr"/>
            <a:r>
              <a:rPr lang="en-US" sz="1400" dirty="0">
                <a:solidFill>
                  <a:srgbClr val="00B050"/>
                </a:solidFill>
              </a:rPr>
              <a:t>Pre-Series</a:t>
            </a:r>
          </a:p>
        </p:txBody>
      </p: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C7E90807-0FDB-AD0C-D702-364D4B6DD239}"/>
              </a:ext>
            </a:extLst>
          </p:cNvPr>
          <p:cNvCxnSpPr>
            <a:cxnSpLocks/>
            <a:stCxn id="98" idx="3"/>
            <a:endCxn id="100" idx="1"/>
          </p:cNvCxnSpPr>
          <p:nvPr/>
        </p:nvCxnSpPr>
        <p:spPr>
          <a:xfrm>
            <a:off x="8726943" y="2638925"/>
            <a:ext cx="314973" cy="0"/>
          </a:xfrm>
          <a:prstGeom prst="straightConnector1">
            <a:avLst/>
          </a:prstGeom>
          <a:ln w="127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99">
            <a:extLst>
              <a:ext uri="{FF2B5EF4-FFF2-40B4-BE49-F238E27FC236}">
                <a16:creationId xmlns:a16="http://schemas.microsoft.com/office/drawing/2014/main" id="{9C32FF41-F50F-C36F-20AC-D44C58375BCC}"/>
              </a:ext>
            </a:extLst>
          </p:cNvPr>
          <p:cNvSpPr txBox="1"/>
          <p:nvPr/>
        </p:nvSpPr>
        <p:spPr>
          <a:xfrm>
            <a:off x="9041916" y="2377315"/>
            <a:ext cx="1432559" cy="52322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>
                <a:solidFill>
                  <a:srgbClr val="00B050"/>
                </a:solidFill>
              </a:rPr>
              <a:t>CTTx</a:t>
            </a:r>
            <a:r>
              <a:rPr lang="en-US" sz="1400" dirty="0">
                <a:solidFill>
                  <a:srgbClr val="00B050"/>
                </a:solidFill>
              </a:rPr>
              <a:t> Delivery and qualification</a:t>
            </a:r>
          </a:p>
        </p:txBody>
      </p:sp>
      <p:cxnSp>
        <p:nvCxnSpPr>
          <p:cNvPr id="101" name="Connector: Elbow 100">
            <a:extLst>
              <a:ext uri="{FF2B5EF4-FFF2-40B4-BE49-F238E27FC236}">
                <a16:creationId xmlns:a16="http://schemas.microsoft.com/office/drawing/2014/main" id="{CDC12711-CED8-0F90-FF42-6567B74C8151}"/>
              </a:ext>
            </a:extLst>
          </p:cNvPr>
          <p:cNvCxnSpPr>
            <a:stCxn id="72" idx="3"/>
            <a:endCxn id="94" idx="1"/>
          </p:cNvCxnSpPr>
          <p:nvPr/>
        </p:nvCxnSpPr>
        <p:spPr>
          <a:xfrm>
            <a:off x="6042156" y="1724650"/>
            <a:ext cx="349899" cy="914275"/>
          </a:xfrm>
          <a:prstGeom prst="bentConnector3">
            <a:avLst/>
          </a:prstGeom>
          <a:ln w="158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TextBox 101">
            <a:extLst>
              <a:ext uri="{FF2B5EF4-FFF2-40B4-BE49-F238E27FC236}">
                <a16:creationId xmlns:a16="http://schemas.microsoft.com/office/drawing/2014/main" id="{30C5D641-756A-C065-6131-518C71326FB9}"/>
              </a:ext>
            </a:extLst>
          </p:cNvPr>
          <p:cNvSpPr txBox="1"/>
          <p:nvPr/>
        </p:nvSpPr>
        <p:spPr>
          <a:xfrm>
            <a:off x="1033285" y="1920240"/>
            <a:ext cx="5689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cs typeface="Times New Roman" panose="02020603050405020304" pitchFamily="18" charset="0"/>
              </a:rPr>
              <a:t>1 w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E568FF91-5F93-31C3-11A9-202E9471803E}"/>
              </a:ext>
            </a:extLst>
          </p:cNvPr>
          <p:cNvSpPr txBox="1"/>
          <p:nvPr/>
        </p:nvSpPr>
        <p:spPr>
          <a:xfrm>
            <a:off x="2442985" y="1920240"/>
            <a:ext cx="5689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cs typeface="Times New Roman" panose="02020603050405020304" pitchFamily="18" charset="0"/>
              </a:rPr>
              <a:t>1 w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6316D307-1A45-E405-1D48-DF1604D35EA4}"/>
              </a:ext>
            </a:extLst>
          </p:cNvPr>
          <p:cNvSpPr txBox="1"/>
          <p:nvPr/>
        </p:nvSpPr>
        <p:spPr>
          <a:xfrm>
            <a:off x="3686308" y="1920240"/>
            <a:ext cx="7112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cs typeface="Times New Roman" panose="02020603050405020304" pitchFamily="18" charset="0"/>
              </a:rPr>
              <a:t>4-6 w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7677F6CD-4388-BBAA-51D8-1F39FDD17397}"/>
              </a:ext>
            </a:extLst>
          </p:cNvPr>
          <p:cNvSpPr txBox="1"/>
          <p:nvPr/>
        </p:nvSpPr>
        <p:spPr>
          <a:xfrm>
            <a:off x="5176016" y="1920240"/>
            <a:ext cx="5333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cs typeface="Times New Roman" panose="02020603050405020304" pitchFamily="18" charset="0"/>
              </a:rPr>
              <a:t>1 w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1F913B36-E671-03FD-5634-EAE30CC2ACA8}"/>
              </a:ext>
            </a:extLst>
          </p:cNvPr>
          <p:cNvSpPr txBox="1"/>
          <p:nvPr/>
        </p:nvSpPr>
        <p:spPr>
          <a:xfrm>
            <a:off x="6827027" y="1920240"/>
            <a:ext cx="7112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cs typeface="Times New Roman" panose="02020603050405020304" pitchFamily="18" charset="0"/>
              </a:rPr>
              <a:t>4-6 w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DB9E78C8-521F-EB6C-7AEE-DFBA37DE79A3}"/>
              </a:ext>
            </a:extLst>
          </p:cNvPr>
          <p:cNvSpPr txBox="1"/>
          <p:nvPr/>
        </p:nvSpPr>
        <p:spPr>
          <a:xfrm>
            <a:off x="8443438" y="1920240"/>
            <a:ext cx="5333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cs typeface="Times New Roman" panose="02020603050405020304" pitchFamily="18" charset="0"/>
              </a:rPr>
              <a:t>1 w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00B9B5B3-241A-748B-A44B-C4C4545640ED}"/>
              </a:ext>
            </a:extLst>
          </p:cNvPr>
          <p:cNvSpPr txBox="1"/>
          <p:nvPr/>
        </p:nvSpPr>
        <p:spPr>
          <a:xfrm>
            <a:off x="9896945" y="1920240"/>
            <a:ext cx="5333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cs typeface="Times New Roman" panose="02020603050405020304" pitchFamily="18" charset="0"/>
              </a:rPr>
              <a:t>1 w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EC32A9B4-6FF4-603F-AC2A-CA340DA3A4F9}"/>
              </a:ext>
            </a:extLst>
          </p:cNvPr>
          <p:cNvSpPr txBox="1"/>
          <p:nvPr/>
        </p:nvSpPr>
        <p:spPr>
          <a:xfrm>
            <a:off x="6658754" y="2899197"/>
            <a:ext cx="5333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00B050"/>
                </a:solidFill>
                <a:cs typeface="Times New Roman" panose="02020603050405020304" pitchFamily="18" charset="0"/>
              </a:rPr>
              <a:t>1 w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D4BD2C69-0919-C260-DF58-D4D001103228}"/>
              </a:ext>
            </a:extLst>
          </p:cNvPr>
          <p:cNvSpPr txBox="1"/>
          <p:nvPr/>
        </p:nvSpPr>
        <p:spPr>
          <a:xfrm>
            <a:off x="7983994" y="2899197"/>
            <a:ext cx="5333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00B050"/>
                </a:solidFill>
                <a:cs typeface="Times New Roman" panose="02020603050405020304" pitchFamily="18" charset="0"/>
              </a:rPr>
              <a:t>4 w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CDA7E5CC-DE69-CFF8-13F8-1FA3277CEEE4}"/>
              </a:ext>
            </a:extLst>
          </p:cNvPr>
          <p:cNvSpPr txBox="1"/>
          <p:nvPr/>
        </p:nvSpPr>
        <p:spPr>
          <a:xfrm>
            <a:off x="9422919" y="2899197"/>
            <a:ext cx="5333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00B050"/>
                </a:solidFill>
                <a:cs typeface="Times New Roman" panose="02020603050405020304" pitchFamily="18" charset="0"/>
              </a:rPr>
              <a:t>4 w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2B63D282-A821-52CB-F0F3-E01AF8653FEF}"/>
              </a:ext>
            </a:extLst>
          </p:cNvPr>
          <p:cNvSpPr txBox="1"/>
          <p:nvPr/>
        </p:nvSpPr>
        <p:spPr>
          <a:xfrm>
            <a:off x="10976160" y="2110305"/>
            <a:ext cx="1166787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err="1">
                <a:solidFill>
                  <a:srgbClr val="00B050"/>
                </a:solidFill>
              </a:rPr>
              <a:t>CTTx</a:t>
            </a:r>
            <a:r>
              <a:rPr lang="en-US" sz="1400" b="1" dirty="0">
                <a:solidFill>
                  <a:srgbClr val="00B050"/>
                </a:solidFill>
              </a:rPr>
              <a:t> Series production</a:t>
            </a:r>
          </a:p>
        </p:txBody>
      </p:sp>
      <p:cxnSp>
        <p:nvCxnSpPr>
          <p:cNvPr id="116" name="Connector: Elbow 115">
            <a:extLst>
              <a:ext uri="{FF2B5EF4-FFF2-40B4-BE49-F238E27FC236}">
                <a16:creationId xmlns:a16="http://schemas.microsoft.com/office/drawing/2014/main" id="{0C8C9AB4-21D8-006A-9409-3ABB49B08122}"/>
              </a:ext>
            </a:extLst>
          </p:cNvPr>
          <p:cNvCxnSpPr>
            <a:cxnSpLocks/>
            <a:stCxn id="92" idx="3"/>
            <a:endCxn id="115" idx="1"/>
          </p:cNvCxnSpPr>
          <p:nvPr/>
        </p:nvCxnSpPr>
        <p:spPr>
          <a:xfrm>
            <a:off x="10763085" y="1724650"/>
            <a:ext cx="213075" cy="647265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Connector: Elbow 116">
            <a:extLst>
              <a:ext uri="{FF2B5EF4-FFF2-40B4-BE49-F238E27FC236}">
                <a16:creationId xmlns:a16="http://schemas.microsoft.com/office/drawing/2014/main" id="{65D95983-EC4B-1D65-4A12-D39B4389F198}"/>
              </a:ext>
            </a:extLst>
          </p:cNvPr>
          <p:cNvCxnSpPr>
            <a:cxnSpLocks/>
            <a:stCxn id="100" idx="3"/>
            <a:endCxn id="115" idx="1"/>
          </p:cNvCxnSpPr>
          <p:nvPr/>
        </p:nvCxnSpPr>
        <p:spPr>
          <a:xfrm flipV="1">
            <a:off x="10474475" y="2371915"/>
            <a:ext cx="501685" cy="267010"/>
          </a:xfrm>
          <a:prstGeom prst="bentConnector3">
            <a:avLst>
              <a:gd name="adj1" fmla="val 76779"/>
            </a:avLst>
          </a:prstGeom>
          <a:ln w="127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TextBox 123">
            <a:extLst>
              <a:ext uri="{FF2B5EF4-FFF2-40B4-BE49-F238E27FC236}">
                <a16:creationId xmlns:a16="http://schemas.microsoft.com/office/drawing/2014/main" id="{EC32CAED-F280-38F5-27EA-C61AB3AC963D}"/>
              </a:ext>
            </a:extLst>
          </p:cNvPr>
          <p:cNvSpPr txBox="1"/>
          <p:nvPr/>
        </p:nvSpPr>
        <p:spPr>
          <a:xfrm>
            <a:off x="0" y="1570761"/>
            <a:ext cx="637046" cy="307777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Today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6BB9FAA-D09E-8407-129C-283BD4FDB4FE}"/>
              </a:ext>
            </a:extLst>
          </p:cNvPr>
          <p:cNvSpPr txBox="1"/>
          <p:nvPr/>
        </p:nvSpPr>
        <p:spPr>
          <a:xfrm>
            <a:off x="3520573" y="1190506"/>
            <a:ext cx="10350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cs typeface="Times New Roman" panose="02020603050405020304" pitchFamily="18" charset="0"/>
              </a:rPr>
              <a:t>360 PCBs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3801FCB-5618-5E80-CD85-9FEB93C897A1}"/>
              </a:ext>
            </a:extLst>
          </p:cNvPr>
          <p:cNvSpPr txBox="1"/>
          <p:nvPr/>
        </p:nvSpPr>
        <p:spPr>
          <a:xfrm>
            <a:off x="5007102" y="1190506"/>
            <a:ext cx="10350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cs typeface="Times New Roman" panose="02020603050405020304" pitchFamily="18" charset="0"/>
              </a:rPr>
              <a:t>60 PCBs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A0311DA-E7EB-28E9-081C-A1EFF131BFAD}"/>
              </a:ext>
            </a:extLst>
          </p:cNvPr>
          <p:cNvSpPr txBox="1"/>
          <p:nvPr/>
        </p:nvSpPr>
        <p:spPr>
          <a:xfrm>
            <a:off x="5293489" y="2431176"/>
            <a:ext cx="10350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00B050"/>
                </a:solidFill>
                <a:cs typeface="Times New Roman" panose="02020603050405020304" pitchFamily="18" charset="0"/>
              </a:rPr>
              <a:t>300 PCBs</a:t>
            </a:r>
          </a:p>
        </p:txBody>
      </p:sp>
    </p:spTree>
    <p:extLst>
      <p:ext uri="{BB962C8B-B14F-4D97-AF65-F5344CB8AC3E}">
        <p14:creationId xmlns:p14="http://schemas.microsoft.com/office/powerpoint/2010/main" val="21755663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F7CB1E-B823-5C26-A9B7-12D687E16E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77C83171-9D16-4BA9-2122-4FB7C64652CD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24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5432ADE-AF79-FECE-4B86-A39271B811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z="1200" smtClean="0"/>
              <a:t>12</a:t>
            </a:fld>
            <a:endParaRPr lang="en-GB" sz="1200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4A76A6BC-08BC-4C97-D587-ABFAD890DC04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err="1">
                <a:solidFill>
                  <a:schemeClr val="bg1"/>
                </a:solidFill>
                <a:latin typeface="Rockwell" panose="02060603020205020403" pitchFamily="18" charset="0"/>
              </a:rPr>
              <a:t>CTTx</a:t>
            </a:r>
            <a:r>
              <a:rPr lang="en-US" sz="2800" dirty="0">
                <a:solidFill>
                  <a:schemeClr val="bg1"/>
                </a:solidFill>
                <a:latin typeface="Rockwell" panose="02060603020205020403" pitchFamily="18" charset="0"/>
              </a:rPr>
              <a:t> PCB production timeline.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934ECC7-89A3-3AC6-20F5-B1FDD98B5B6D}"/>
              </a:ext>
            </a:extLst>
          </p:cNvPr>
          <p:cNvSpPr txBox="1"/>
          <p:nvPr/>
        </p:nvSpPr>
        <p:spPr>
          <a:xfrm>
            <a:off x="677685" y="1463040"/>
            <a:ext cx="1280160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PCB Redesign and validation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7A1E4BD6-135A-AD49-0CC8-CF3FACA03ADB}"/>
              </a:ext>
            </a:extLst>
          </p:cNvPr>
          <p:cNvCxnSpPr>
            <a:cxnSpLocks/>
            <a:stCxn id="3" idx="3"/>
            <a:endCxn id="8" idx="1"/>
          </p:cNvCxnSpPr>
          <p:nvPr/>
        </p:nvCxnSpPr>
        <p:spPr>
          <a:xfrm>
            <a:off x="1957845" y="1724650"/>
            <a:ext cx="253999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CF42EFB3-2F94-7C67-D996-5D38937B8A0E}"/>
              </a:ext>
            </a:extLst>
          </p:cNvPr>
          <p:cNvSpPr txBox="1"/>
          <p:nvPr/>
        </p:nvSpPr>
        <p:spPr>
          <a:xfrm>
            <a:off x="2211844" y="1463040"/>
            <a:ext cx="1021080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Design submission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6374BC3-E245-F3B5-F4E5-7FD2E7D21314}"/>
              </a:ext>
            </a:extLst>
          </p:cNvPr>
          <p:cNvCxnSpPr>
            <a:cxnSpLocks/>
            <a:stCxn id="8" idx="3"/>
            <a:endCxn id="11" idx="1"/>
          </p:cNvCxnSpPr>
          <p:nvPr/>
        </p:nvCxnSpPr>
        <p:spPr>
          <a:xfrm>
            <a:off x="3232924" y="1724650"/>
            <a:ext cx="253996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68BF1D17-BD71-3F85-28FA-B35B961B248B}"/>
              </a:ext>
            </a:extLst>
          </p:cNvPr>
          <p:cNvSpPr txBox="1"/>
          <p:nvPr/>
        </p:nvSpPr>
        <p:spPr>
          <a:xfrm>
            <a:off x="3486920" y="1463040"/>
            <a:ext cx="1102361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Pre-Series</a:t>
            </a:r>
          </a:p>
          <a:p>
            <a:pPr algn="ctr"/>
            <a:r>
              <a:rPr lang="en-US" sz="1400" dirty="0"/>
              <a:t>Delivery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4427077A-9E52-A0CF-CD2A-6F51660A5518}"/>
              </a:ext>
            </a:extLst>
          </p:cNvPr>
          <p:cNvCxnSpPr>
            <a:cxnSpLocks/>
            <a:stCxn id="11" idx="3"/>
            <a:endCxn id="15" idx="1"/>
          </p:cNvCxnSpPr>
          <p:nvPr/>
        </p:nvCxnSpPr>
        <p:spPr>
          <a:xfrm>
            <a:off x="4589281" y="1724650"/>
            <a:ext cx="253995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6EA9BBDB-8036-8214-14EC-26CE1D675117}"/>
              </a:ext>
            </a:extLst>
          </p:cNvPr>
          <p:cNvSpPr txBox="1"/>
          <p:nvPr/>
        </p:nvSpPr>
        <p:spPr>
          <a:xfrm>
            <a:off x="4843276" y="1463040"/>
            <a:ext cx="1198880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Assembly and</a:t>
            </a:r>
          </a:p>
          <a:p>
            <a:pPr algn="ctr"/>
            <a:r>
              <a:rPr lang="en-US" sz="1400" dirty="0"/>
              <a:t>qualification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38563D7A-0F65-847F-511A-FC96EDD5FA60}"/>
              </a:ext>
            </a:extLst>
          </p:cNvPr>
          <p:cNvCxnSpPr>
            <a:cxnSpLocks/>
            <a:stCxn id="15" idx="3"/>
            <a:endCxn id="27" idx="1"/>
          </p:cNvCxnSpPr>
          <p:nvPr/>
        </p:nvCxnSpPr>
        <p:spPr>
          <a:xfrm>
            <a:off x="6042156" y="1724650"/>
            <a:ext cx="349899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619C5953-794A-979F-88B3-69318436A3C2}"/>
              </a:ext>
            </a:extLst>
          </p:cNvPr>
          <p:cNvSpPr txBox="1"/>
          <p:nvPr/>
        </p:nvSpPr>
        <p:spPr>
          <a:xfrm>
            <a:off x="6392055" y="1463040"/>
            <a:ext cx="1468120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Series production and delivery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8829A140-ED04-0574-8D8F-8685C353A67D}"/>
              </a:ext>
            </a:extLst>
          </p:cNvPr>
          <p:cNvCxnSpPr>
            <a:cxnSpLocks/>
            <a:stCxn id="27" idx="3"/>
            <a:endCxn id="38" idx="1"/>
          </p:cNvCxnSpPr>
          <p:nvPr/>
        </p:nvCxnSpPr>
        <p:spPr>
          <a:xfrm>
            <a:off x="7860175" y="1724650"/>
            <a:ext cx="250523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F04A6F8D-925B-2D5E-75B4-56A297694D38}"/>
              </a:ext>
            </a:extLst>
          </p:cNvPr>
          <p:cNvSpPr txBox="1"/>
          <p:nvPr/>
        </p:nvSpPr>
        <p:spPr>
          <a:xfrm>
            <a:off x="8110698" y="1463040"/>
            <a:ext cx="1198880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Assembly and</a:t>
            </a:r>
          </a:p>
          <a:p>
            <a:pPr algn="ctr"/>
            <a:r>
              <a:rPr lang="en-US" sz="1400" dirty="0"/>
              <a:t>qualification</a:t>
            </a: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AF4B98E4-5BE4-B021-FC2D-91D6435097A7}"/>
              </a:ext>
            </a:extLst>
          </p:cNvPr>
          <p:cNvCxnSpPr>
            <a:cxnSpLocks/>
            <a:stCxn id="38" idx="3"/>
            <a:endCxn id="40" idx="1"/>
          </p:cNvCxnSpPr>
          <p:nvPr/>
        </p:nvCxnSpPr>
        <p:spPr>
          <a:xfrm>
            <a:off x="9309578" y="1724650"/>
            <a:ext cx="254627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9D91DCF3-A3BE-9587-B5F3-5F827272DD88}"/>
              </a:ext>
            </a:extLst>
          </p:cNvPr>
          <p:cNvSpPr txBox="1"/>
          <p:nvPr/>
        </p:nvSpPr>
        <p:spPr>
          <a:xfrm>
            <a:off x="9564205" y="1463040"/>
            <a:ext cx="1198880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Delivery to ROMPAL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96F1394-EEEC-CDA3-23E7-55D61B9B9B7D}"/>
              </a:ext>
            </a:extLst>
          </p:cNvPr>
          <p:cNvSpPr txBox="1"/>
          <p:nvPr/>
        </p:nvSpPr>
        <p:spPr>
          <a:xfrm>
            <a:off x="6392055" y="2377315"/>
            <a:ext cx="1066799" cy="52322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B050"/>
                </a:solidFill>
              </a:rPr>
              <a:t>Delivery to ROMPAL</a:t>
            </a:r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43FC533D-54D0-5AD4-8022-0DE8ECA87DB7}"/>
              </a:ext>
            </a:extLst>
          </p:cNvPr>
          <p:cNvCxnSpPr>
            <a:cxnSpLocks/>
            <a:stCxn id="46" idx="3"/>
          </p:cNvCxnSpPr>
          <p:nvPr/>
        </p:nvCxnSpPr>
        <p:spPr>
          <a:xfrm>
            <a:off x="7458854" y="2638925"/>
            <a:ext cx="315591" cy="0"/>
          </a:xfrm>
          <a:prstGeom prst="straightConnector1">
            <a:avLst/>
          </a:prstGeom>
          <a:ln w="127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986C3387-AF9E-ED82-CB2D-80E97442C38C}"/>
              </a:ext>
            </a:extLst>
          </p:cNvPr>
          <p:cNvSpPr txBox="1"/>
          <p:nvPr/>
        </p:nvSpPr>
        <p:spPr>
          <a:xfrm>
            <a:off x="7774445" y="2377315"/>
            <a:ext cx="952498" cy="52322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>
                <a:solidFill>
                  <a:srgbClr val="00B050"/>
                </a:solidFill>
              </a:rPr>
              <a:t>CTTx</a:t>
            </a:r>
            <a:r>
              <a:rPr lang="en-US" sz="1400" dirty="0">
                <a:solidFill>
                  <a:srgbClr val="00B050"/>
                </a:solidFill>
              </a:rPr>
              <a:t> </a:t>
            </a:r>
          </a:p>
          <a:p>
            <a:pPr algn="ctr"/>
            <a:r>
              <a:rPr lang="en-US" sz="1400" dirty="0">
                <a:solidFill>
                  <a:srgbClr val="00B050"/>
                </a:solidFill>
              </a:rPr>
              <a:t>Pre-Series</a:t>
            </a:r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0E825369-134B-044F-0B0D-675004835BC4}"/>
              </a:ext>
            </a:extLst>
          </p:cNvPr>
          <p:cNvCxnSpPr>
            <a:cxnSpLocks/>
            <a:stCxn id="48" idx="3"/>
            <a:endCxn id="50" idx="1"/>
          </p:cNvCxnSpPr>
          <p:nvPr/>
        </p:nvCxnSpPr>
        <p:spPr>
          <a:xfrm>
            <a:off x="8726943" y="2638925"/>
            <a:ext cx="314973" cy="0"/>
          </a:xfrm>
          <a:prstGeom prst="straightConnector1">
            <a:avLst/>
          </a:prstGeom>
          <a:ln w="127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546705AD-AB16-2179-070E-E7C769395841}"/>
              </a:ext>
            </a:extLst>
          </p:cNvPr>
          <p:cNvSpPr txBox="1"/>
          <p:nvPr/>
        </p:nvSpPr>
        <p:spPr>
          <a:xfrm>
            <a:off x="9041916" y="2377315"/>
            <a:ext cx="1432559" cy="52322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>
                <a:solidFill>
                  <a:srgbClr val="00B050"/>
                </a:solidFill>
              </a:rPr>
              <a:t>CTTx</a:t>
            </a:r>
            <a:r>
              <a:rPr lang="en-US" sz="1400" dirty="0">
                <a:solidFill>
                  <a:srgbClr val="00B050"/>
                </a:solidFill>
              </a:rPr>
              <a:t> Delivery and qualification</a:t>
            </a:r>
          </a:p>
        </p:txBody>
      </p:sp>
      <p:cxnSp>
        <p:nvCxnSpPr>
          <p:cNvPr id="67" name="Connector: Elbow 66">
            <a:extLst>
              <a:ext uri="{FF2B5EF4-FFF2-40B4-BE49-F238E27FC236}">
                <a16:creationId xmlns:a16="http://schemas.microsoft.com/office/drawing/2014/main" id="{13716F39-CA14-11B2-FA3B-86A3A2F87C3E}"/>
              </a:ext>
            </a:extLst>
          </p:cNvPr>
          <p:cNvCxnSpPr>
            <a:stCxn id="15" idx="3"/>
            <a:endCxn id="46" idx="1"/>
          </p:cNvCxnSpPr>
          <p:nvPr/>
        </p:nvCxnSpPr>
        <p:spPr>
          <a:xfrm>
            <a:off x="6042156" y="1724650"/>
            <a:ext cx="349899" cy="914275"/>
          </a:xfrm>
          <a:prstGeom prst="bentConnector3">
            <a:avLst/>
          </a:prstGeom>
          <a:ln w="158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>
            <a:extLst>
              <a:ext uri="{FF2B5EF4-FFF2-40B4-BE49-F238E27FC236}">
                <a16:creationId xmlns:a16="http://schemas.microsoft.com/office/drawing/2014/main" id="{3A925ACD-E1E9-4F2B-D6AB-4477B09DA6AB}"/>
              </a:ext>
            </a:extLst>
          </p:cNvPr>
          <p:cNvSpPr txBox="1"/>
          <p:nvPr/>
        </p:nvSpPr>
        <p:spPr>
          <a:xfrm>
            <a:off x="1033285" y="1920240"/>
            <a:ext cx="5689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cs typeface="Times New Roman" panose="02020603050405020304" pitchFamily="18" charset="0"/>
              </a:rPr>
              <a:t>1 w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F7A5708F-AF9A-54D5-E428-F1CE001D6425}"/>
              </a:ext>
            </a:extLst>
          </p:cNvPr>
          <p:cNvSpPr txBox="1"/>
          <p:nvPr/>
        </p:nvSpPr>
        <p:spPr>
          <a:xfrm>
            <a:off x="2442985" y="1920240"/>
            <a:ext cx="5689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cs typeface="Times New Roman" panose="02020603050405020304" pitchFamily="18" charset="0"/>
              </a:rPr>
              <a:t>1 w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5DA66FF5-717D-9B9E-95DC-9F23088BACBB}"/>
              </a:ext>
            </a:extLst>
          </p:cNvPr>
          <p:cNvSpPr txBox="1"/>
          <p:nvPr/>
        </p:nvSpPr>
        <p:spPr>
          <a:xfrm>
            <a:off x="3686308" y="1920240"/>
            <a:ext cx="7112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cs typeface="Times New Roman" panose="02020603050405020304" pitchFamily="18" charset="0"/>
              </a:rPr>
              <a:t>4-6 w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B9DD4AD1-5E27-7C7E-A91B-D20F52326474}"/>
              </a:ext>
            </a:extLst>
          </p:cNvPr>
          <p:cNvSpPr txBox="1"/>
          <p:nvPr/>
        </p:nvSpPr>
        <p:spPr>
          <a:xfrm>
            <a:off x="5176016" y="1920240"/>
            <a:ext cx="5333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cs typeface="Times New Roman" panose="02020603050405020304" pitchFamily="18" charset="0"/>
              </a:rPr>
              <a:t>1 w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20F50BB9-4179-147B-269F-C17B262FED6B}"/>
              </a:ext>
            </a:extLst>
          </p:cNvPr>
          <p:cNvSpPr txBox="1"/>
          <p:nvPr/>
        </p:nvSpPr>
        <p:spPr>
          <a:xfrm>
            <a:off x="6827027" y="1920240"/>
            <a:ext cx="7112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cs typeface="Times New Roman" panose="02020603050405020304" pitchFamily="18" charset="0"/>
              </a:rPr>
              <a:t>4-6 w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F481F357-10D0-08E1-6F03-D885716B922B}"/>
              </a:ext>
            </a:extLst>
          </p:cNvPr>
          <p:cNvSpPr txBox="1"/>
          <p:nvPr/>
        </p:nvSpPr>
        <p:spPr>
          <a:xfrm>
            <a:off x="8443438" y="1920240"/>
            <a:ext cx="5333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cs typeface="Times New Roman" panose="02020603050405020304" pitchFamily="18" charset="0"/>
              </a:rPr>
              <a:t>1 w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BC5A6A27-EDE8-8430-62FA-F112673FD7B6}"/>
              </a:ext>
            </a:extLst>
          </p:cNvPr>
          <p:cNvSpPr txBox="1"/>
          <p:nvPr/>
        </p:nvSpPr>
        <p:spPr>
          <a:xfrm>
            <a:off x="9896945" y="1920240"/>
            <a:ext cx="5333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cs typeface="Times New Roman" panose="02020603050405020304" pitchFamily="18" charset="0"/>
              </a:rPr>
              <a:t>1 w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50BD4F28-66ED-617E-E375-2C2E8AAF65CE}"/>
              </a:ext>
            </a:extLst>
          </p:cNvPr>
          <p:cNvSpPr txBox="1"/>
          <p:nvPr/>
        </p:nvSpPr>
        <p:spPr>
          <a:xfrm>
            <a:off x="6658754" y="2899197"/>
            <a:ext cx="5333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00B050"/>
                </a:solidFill>
                <a:cs typeface="Times New Roman" panose="02020603050405020304" pitchFamily="18" charset="0"/>
              </a:rPr>
              <a:t>1 w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35FDF0F5-F428-401B-9192-AEEB3DBA05EA}"/>
              </a:ext>
            </a:extLst>
          </p:cNvPr>
          <p:cNvSpPr txBox="1"/>
          <p:nvPr/>
        </p:nvSpPr>
        <p:spPr>
          <a:xfrm>
            <a:off x="7983994" y="2899197"/>
            <a:ext cx="5333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00B050"/>
                </a:solidFill>
                <a:cs typeface="Times New Roman" panose="02020603050405020304" pitchFamily="18" charset="0"/>
              </a:rPr>
              <a:t>4 w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C82BDA55-D64D-AE32-F87D-F11B8E4A4711}"/>
              </a:ext>
            </a:extLst>
          </p:cNvPr>
          <p:cNvSpPr txBox="1"/>
          <p:nvPr/>
        </p:nvSpPr>
        <p:spPr>
          <a:xfrm>
            <a:off x="9422919" y="2899197"/>
            <a:ext cx="5333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00B050"/>
                </a:solidFill>
                <a:cs typeface="Times New Roman" panose="02020603050405020304" pitchFamily="18" charset="0"/>
              </a:rPr>
              <a:t>4 w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8D83F10A-40AD-1C8E-8084-BB92DD274F1F}"/>
              </a:ext>
            </a:extLst>
          </p:cNvPr>
          <p:cNvSpPr txBox="1"/>
          <p:nvPr/>
        </p:nvSpPr>
        <p:spPr>
          <a:xfrm>
            <a:off x="120470" y="3755025"/>
            <a:ext cx="11498939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Timeline:</a:t>
            </a:r>
          </a:p>
          <a:p>
            <a:pPr marL="400050" indent="-400050">
              <a:buFont typeface="Arial" panose="020B0604020202020204" pitchFamily="34" charset="0"/>
              <a:buChar char="•"/>
            </a:pPr>
            <a:r>
              <a:rPr lang="en-GB" sz="1400" dirty="0"/>
              <a:t>The PCB is redesigned and the drawings are validated for mechanical compatibility and design re-submitted.</a:t>
            </a:r>
          </a:p>
          <a:p>
            <a:pPr marL="400050" indent="-400050">
              <a:buFont typeface="Arial" panose="020B0604020202020204" pitchFamily="34" charset="0"/>
              <a:buChar char="•"/>
            </a:pPr>
            <a:r>
              <a:rPr lang="en-GB" sz="1400" dirty="0"/>
              <a:t>The Pre-Series, delivered in 4 to 6 weeks, will consist of 360 PCBs.</a:t>
            </a:r>
          </a:p>
          <a:p>
            <a:pPr marL="400050" indent="-400050">
              <a:buFont typeface="Arial" panose="020B0604020202020204" pitchFamily="34" charset="0"/>
              <a:buChar char="•"/>
            </a:pPr>
            <a:r>
              <a:rPr lang="en-GB" sz="1400" dirty="0"/>
              <a:t>60 PCBs will be used for PCB qualification. </a:t>
            </a:r>
          </a:p>
          <a:p>
            <a:pPr marL="400050" indent="-400050">
              <a:buFont typeface="Arial" panose="020B0604020202020204" pitchFamily="34" charset="0"/>
              <a:buChar char="•"/>
            </a:pPr>
            <a:r>
              <a:rPr lang="en-GB" sz="1400" dirty="0"/>
              <a:t>Upon qualification, the remaining 300 will be delivered to ROMPAL to start Pre-Series production of </a:t>
            </a:r>
            <a:r>
              <a:rPr lang="en-GB" sz="1400" dirty="0" err="1"/>
              <a:t>CTTx</a:t>
            </a:r>
            <a:r>
              <a:rPr lang="en-GB" sz="1400" dirty="0"/>
              <a:t>. </a:t>
            </a:r>
          </a:p>
          <a:p>
            <a:pPr marL="400050" indent="-400050">
              <a:buFont typeface="Arial" panose="020B0604020202020204" pitchFamily="34" charset="0"/>
              <a:buChar char="•"/>
            </a:pPr>
            <a:r>
              <a:rPr lang="en-GB" sz="1400" dirty="0"/>
              <a:t>While the Pre-Series of </a:t>
            </a:r>
            <a:r>
              <a:rPr lang="en-GB" sz="1400" dirty="0" err="1"/>
              <a:t>CTTx</a:t>
            </a:r>
            <a:r>
              <a:rPr lang="en-GB" sz="1400" dirty="0"/>
              <a:t> is manufactured, delivered at CERN and qualified, the remaining PCBs intended for series production are manufactured, qualified and delivered to ROMPAL. </a:t>
            </a:r>
          </a:p>
          <a:p>
            <a:pPr marL="400050" indent="-400050">
              <a:buFont typeface="Arial" panose="020B0604020202020204" pitchFamily="34" charset="0"/>
              <a:buChar char="•"/>
            </a:pPr>
            <a:r>
              <a:rPr lang="en-GB" sz="1400" dirty="0" err="1"/>
              <a:t>CTTx</a:t>
            </a:r>
            <a:r>
              <a:rPr lang="en-GB" sz="1400" dirty="0"/>
              <a:t> Series Production is started. </a:t>
            </a:r>
          </a:p>
          <a:p>
            <a:pPr marL="400050" indent="-400050">
              <a:buFont typeface="Arial" panose="020B0604020202020204" pitchFamily="34" charset="0"/>
              <a:buChar char="•"/>
            </a:pPr>
            <a:r>
              <a:rPr lang="en-GB" sz="1400" dirty="0"/>
              <a:t>Total delay on </a:t>
            </a:r>
            <a:r>
              <a:rPr lang="en-GB" sz="1400" dirty="0" err="1"/>
              <a:t>CTTx</a:t>
            </a:r>
            <a:r>
              <a:rPr lang="en-GB" sz="1400" dirty="0"/>
              <a:t> start of production ~ 8-10 w.</a:t>
            </a:r>
          </a:p>
          <a:p>
            <a:pPr marL="400050" indent="-400050">
              <a:buFont typeface="Arial" panose="020B0604020202020204" pitchFamily="34" charset="0"/>
              <a:buChar char="•"/>
            </a:pPr>
            <a:r>
              <a:rPr lang="en-GB" sz="1400" dirty="0"/>
              <a:t>Additional cost foreseen ~ 10-11 </a:t>
            </a:r>
            <a:r>
              <a:rPr lang="en-GB" sz="1400" dirty="0" err="1"/>
              <a:t>kCHF</a:t>
            </a:r>
            <a:r>
              <a:rPr lang="en-GB" sz="1400" dirty="0"/>
              <a:t>. </a:t>
            </a:r>
          </a:p>
          <a:p>
            <a:pPr marL="400050" indent="-400050">
              <a:buFont typeface="Arial" panose="020B0604020202020204" pitchFamily="34" charset="0"/>
              <a:buChar char="•"/>
            </a:pPr>
            <a:endParaRPr lang="en-GB" sz="1400" dirty="0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8C43C9A9-4C4B-4F49-9DEC-0401D6153B7A}"/>
              </a:ext>
            </a:extLst>
          </p:cNvPr>
          <p:cNvSpPr txBox="1"/>
          <p:nvPr/>
        </p:nvSpPr>
        <p:spPr>
          <a:xfrm>
            <a:off x="10976160" y="2110305"/>
            <a:ext cx="1166787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err="1">
                <a:solidFill>
                  <a:srgbClr val="00B050"/>
                </a:solidFill>
              </a:rPr>
              <a:t>CTTx</a:t>
            </a:r>
            <a:r>
              <a:rPr lang="en-US" sz="1400" b="1" dirty="0">
                <a:solidFill>
                  <a:srgbClr val="00B050"/>
                </a:solidFill>
              </a:rPr>
              <a:t> Series production</a:t>
            </a:r>
          </a:p>
        </p:txBody>
      </p:sp>
      <p:cxnSp>
        <p:nvCxnSpPr>
          <p:cNvPr id="95" name="Connector: Elbow 94">
            <a:extLst>
              <a:ext uri="{FF2B5EF4-FFF2-40B4-BE49-F238E27FC236}">
                <a16:creationId xmlns:a16="http://schemas.microsoft.com/office/drawing/2014/main" id="{C382DAB5-148A-BD4D-B7EB-A1B4A47A11D8}"/>
              </a:ext>
            </a:extLst>
          </p:cNvPr>
          <p:cNvCxnSpPr>
            <a:cxnSpLocks/>
            <a:stCxn id="40" idx="3"/>
            <a:endCxn id="93" idx="1"/>
          </p:cNvCxnSpPr>
          <p:nvPr/>
        </p:nvCxnSpPr>
        <p:spPr>
          <a:xfrm>
            <a:off x="10763085" y="1724650"/>
            <a:ext cx="213075" cy="647265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Connector: Elbow 95">
            <a:extLst>
              <a:ext uri="{FF2B5EF4-FFF2-40B4-BE49-F238E27FC236}">
                <a16:creationId xmlns:a16="http://schemas.microsoft.com/office/drawing/2014/main" id="{D875A7B1-6225-2DC9-D2DF-7086A3DBD3D3}"/>
              </a:ext>
            </a:extLst>
          </p:cNvPr>
          <p:cNvCxnSpPr>
            <a:cxnSpLocks/>
            <a:stCxn id="50" idx="3"/>
            <a:endCxn id="93" idx="1"/>
          </p:cNvCxnSpPr>
          <p:nvPr/>
        </p:nvCxnSpPr>
        <p:spPr>
          <a:xfrm flipV="1">
            <a:off x="10474475" y="2371915"/>
            <a:ext cx="501685" cy="267010"/>
          </a:xfrm>
          <a:prstGeom prst="bentConnector3">
            <a:avLst>
              <a:gd name="adj1" fmla="val 76779"/>
            </a:avLst>
          </a:prstGeom>
          <a:ln w="127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Left Brace 126">
            <a:extLst>
              <a:ext uri="{FF2B5EF4-FFF2-40B4-BE49-F238E27FC236}">
                <a16:creationId xmlns:a16="http://schemas.microsoft.com/office/drawing/2014/main" id="{7E414316-96E6-4344-C9A9-D2EC5751AD02}"/>
              </a:ext>
            </a:extLst>
          </p:cNvPr>
          <p:cNvSpPr/>
          <p:nvPr/>
        </p:nvSpPr>
        <p:spPr>
          <a:xfrm rot="5400000">
            <a:off x="3140625" y="-1604868"/>
            <a:ext cx="523218" cy="5350987"/>
          </a:xfrm>
          <a:prstGeom prst="leftBrace">
            <a:avLst>
              <a:gd name="adj1" fmla="val 168174"/>
              <a:gd name="adj2" fmla="val 49716"/>
            </a:avLst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745C87BA-8300-1ED0-3C1A-F422171794E2}"/>
              </a:ext>
            </a:extLst>
          </p:cNvPr>
          <p:cNvSpPr txBox="1"/>
          <p:nvPr/>
        </p:nvSpPr>
        <p:spPr>
          <a:xfrm>
            <a:off x="3164972" y="508934"/>
            <a:ext cx="7112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cs typeface="Times New Roman" panose="02020603050405020304" pitchFamily="18" charset="0"/>
              </a:rPr>
              <a:t>7-9 w</a:t>
            </a:r>
          </a:p>
        </p:txBody>
      </p:sp>
      <p:sp>
        <p:nvSpPr>
          <p:cNvPr id="129" name="Left Brace 128">
            <a:extLst>
              <a:ext uri="{FF2B5EF4-FFF2-40B4-BE49-F238E27FC236}">
                <a16:creationId xmlns:a16="http://schemas.microsoft.com/office/drawing/2014/main" id="{F70359C4-6DAB-C0EA-9BC4-243402CCA9A4}"/>
              </a:ext>
            </a:extLst>
          </p:cNvPr>
          <p:cNvSpPr/>
          <p:nvPr/>
        </p:nvSpPr>
        <p:spPr>
          <a:xfrm rot="5400000">
            <a:off x="8321187" y="-1240146"/>
            <a:ext cx="523218" cy="4621543"/>
          </a:xfrm>
          <a:prstGeom prst="leftBrace">
            <a:avLst>
              <a:gd name="adj1" fmla="val 168174"/>
              <a:gd name="adj2" fmla="val 49716"/>
            </a:avLst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DDD826E4-FE3E-76F3-E41B-4FA6CB23E946}"/>
              </a:ext>
            </a:extLst>
          </p:cNvPr>
          <p:cNvSpPr txBox="1"/>
          <p:nvPr/>
        </p:nvSpPr>
        <p:spPr>
          <a:xfrm>
            <a:off x="8371342" y="508934"/>
            <a:ext cx="7112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cs typeface="Times New Roman" panose="02020603050405020304" pitchFamily="18" charset="0"/>
              </a:rPr>
              <a:t>6-8 w</a:t>
            </a:r>
          </a:p>
        </p:txBody>
      </p:sp>
      <p:sp>
        <p:nvSpPr>
          <p:cNvPr id="131" name="Left Brace 130">
            <a:extLst>
              <a:ext uri="{FF2B5EF4-FFF2-40B4-BE49-F238E27FC236}">
                <a16:creationId xmlns:a16="http://schemas.microsoft.com/office/drawing/2014/main" id="{EA24D883-A2EF-46D9-73CC-7261702A30B6}"/>
              </a:ext>
            </a:extLst>
          </p:cNvPr>
          <p:cNvSpPr/>
          <p:nvPr/>
        </p:nvSpPr>
        <p:spPr>
          <a:xfrm rot="16200000">
            <a:off x="8259587" y="886203"/>
            <a:ext cx="523218" cy="4621543"/>
          </a:xfrm>
          <a:prstGeom prst="leftBrace">
            <a:avLst>
              <a:gd name="adj1" fmla="val 168174"/>
              <a:gd name="adj2" fmla="val 49716"/>
            </a:avLst>
          </a:prstGeom>
          <a:ln w="158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64C4A130-C1B6-6E82-975A-996505F882AB}"/>
              </a:ext>
            </a:extLst>
          </p:cNvPr>
          <p:cNvSpPr txBox="1"/>
          <p:nvPr/>
        </p:nvSpPr>
        <p:spPr>
          <a:xfrm>
            <a:off x="8250693" y="3403386"/>
            <a:ext cx="5784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00B050"/>
                </a:solidFill>
                <a:cs typeface="Times New Roman" panose="02020603050405020304" pitchFamily="18" charset="0"/>
              </a:rPr>
              <a:t>9 w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21B4792-70BA-CEEC-EA9B-3246A4F3B2F2}"/>
              </a:ext>
            </a:extLst>
          </p:cNvPr>
          <p:cNvSpPr txBox="1"/>
          <p:nvPr/>
        </p:nvSpPr>
        <p:spPr>
          <a:xfrm>
            <a:off x="0" y="1570761"/>
            <a:ext cx="637046" cy="307777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Today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E15DCA9-401E-3F33-6DB6-C3DA7EE7C892}"/>
              </a:ext>
            </a:extLst>
          </p:cNvPr>
          <p:cNvSpPr txBox="1"/>
          <p:nvPr/>
        </p:nvSpPr>
        <p:spPr>
          <a:xfrm>
            <a:off x="3520573" y="1190506"/>
            <a:ext cx="10350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cs typeface="Times New Roman" panose="02020603050405020304" pitchFamily="18" charset="0"/>
              </a:rPr>
              <a:t>360 PCBs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8ABB9E8-B51E-5B8C-559D-C7E838C3C2D6}"/>
              </a:ext>
            </a:extLst>
          </p:cNvPr>
          <p:cNvSpPr txBox="1"/>
          <p:nvPr/>
        </p:nvSpPr>
        <p:spPr>
          <a:xfrm>
            <a:off x="5007102" y="1190506"/>
            <a:ext cx="10350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cs typeface="Times New Roman" panose="02020603050405020304" pitchFamily="18" charset="0"/>
              </a:rPr>
              <a:t>60 PCBs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B523687-5328-8441-1BF0-7CD240F17B5E}"/>
              </a:ext>
            </a:extLst>
          </p:cNvPr>
          <p:cNvSpPr txBox="1"/>
          <p:nvPr/>
        </p:nvSpPr>
        <p:spPr>
          <a:xfrm>
            <a:off x="5293489" y="2431176"/>
            <a:ext cx="10350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00B050"/>
                </a:solidFill>
                <a:cs typeface="Times New Roman" panose="02020603050405020304" pitchFamily="18" charset="0"/>
              </a:rPr>
              <a:t>300 PCBs</a:t>
            </a:r>
          </a:p>
        </p:txBody>
      </p:sp>
    </p:spTree>
    <p:extLst>
      <p:ext uri="{BB962C8B-B14F-4D97-AF65-F5344CB8AC3E}">
        <p14:creationId xmlns:p14="http://schemas.microsoft.com/office/powerpoint/2010/main" val="41766098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79ED6A-5ECE-21FF-E39E-4A6D2D9FEA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547DEB22-3CED-FD54-F43D-C603822CF4C2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24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2A9FAB4-5E36-DEA2-9E40-07CB59DE6E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z="1200" smtClean="0"/>
              <a:t>13</a:t>
            </a:fld>
            <a:endParaRPr lang="en-GB" sz="1200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DBE11045-3124-1882-B6C0-064D8F3CA0F2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err="1">
                <a:solidFill>
                  <a:schemeClr val="bg1"/>
                </a:solidFill>
                <a:latin typeface="Rockwell" panose="02060603020205020403" pitchFamily="18" charset="0"/>
              </a:rPr>
              <a:t>CTTx</a:t>
            </a:r>
            <a:r>
              <a:rPr lang="en-US" sz="2800" dirty="0">
                <a:solidFill>
                  <a:schemeClr val="bg1"/>
                </a:solidFill>
                <a:latin typeface="Rockwell" panose="02060603020205020403" pitchFamily="18" charset="0"/>
              </a:rPr>
              <a:t> PCB production timeline.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DB3F64A-134F-0EF9-B74B-4218976F63F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458" r="3033" b="7495"/>
          <a:stretch/>
        </p:blipFill>
        <p:spPr>
          <a:xfrm>
            <a:off x="1699282" y="648585"/>
            <a:ext cx="8793436" cy="203719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94B4345-AB40-9B96-2E3D-0E187CDDB1F6}"/>
              </a:ext>
            </a:extLst>
          </p:cNvPr>
          <p:cNvSpPr txBox="1"/>
          <p:nvPr/>
        </p:nvSpPr>
        <p:spPr>
          <a:xfrm>
            <a:off x="4582950" y="450509"/>
            <a:ext cx="3026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cs typeface="Times New Roman" panose="02020603050405020304" pitchFamily="18" charset="0"/>
              </a:rPr>
              <a:t>Previous production schedule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5331BA4-E740-7319-0A25-F9E07855351C}"/>
              </a:ext>
            </a:extLst>
          </p:cNvPr>
          <p:cNvSpPr txBox="1"/>
          <p:nvPr/>
        </p:nvSpPr>
        <p:spPr>
          <a:xfrm>
            <a:off x="1556852" y="2733450"/>
            <a:ext cx="3026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cs typeface="Times New Roman" panose="02020603050405020304" pitchFamily="18" charset="0"/>
              </a:rPr>
              <a:t>Current production schedule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013F27BF-CBB0-67F3-A592-8236C4B757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75034" y="3031013"/>
            <a:ext cx="5954268" cy="263652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A56A7251-55DC-D1DE-896E-F0CD82444B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79727" y="3031013"/>
            <a:ext cx="5954268" cy="263652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4CD71A9-74D7-B161-FD82-894C3177FC7E}"/>
              </a:ext>
            </a:extLst>
          </p:cNvPr>
          <p:cNvSpPr txBox="1"/>
          <p:nvPr/>
        </p:nvSpPr>
        <p:spPr>
          <a:xfrm>
            <a:off x="6888824" y="2733450"/>
            <a:ext cx="37463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B050"/>
                </a:solidFill>
                <a:cs typeface="Times New Roman" panose="02020603050405020304" pitchFamily="18" charset="0"/>
              </a:rPr>
              <a:t>Production schedule to be proposed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92305A1-3815-AC5C-7BA5-917BF9F2B730}"/>
              </a:ext>
            </a:extLst>
          </p:cNvPr>
          <p:cNvSpPr txBox="1"/>
          <p:nvPr/>
        </p:nvSpPr>
        <p:spPr>
          <a:xfrm>
            <a:off x="5879234" y="5491715"/>
            <a:ext cx="634718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ROMPAL previously mentioned the possibility of increasing volume production up to the values of </a:t>
            </a:r>
            <a:r>
              <a:rPr lang="en-US" sz="1400" b="1" dirty="0" err="1"/>
              <a:t>VTRx</a:t>
            </a:r>
            <a:r>
              <a:rPr lang="en-US" sz="1400" b="1" dirty="0"/>
              <a:t> production (~2000 modules/month). </a:t>
            </a:r>
          </a:p>
          <a:p>
            <a:r>
              <a:rPr lang="en-US" sz="1400" b="1" dirty="0"/>
              <a:t>The production schedule shown above will be discussed shortly. </a:t>
            </a:r>
          </a:p>
        </p:txBody>
      </p:sp>
    </p:spTree>
    <p:extLst>
      <p:ext uri="{BB962C8B-B14F-4D97-AF65-F5344CB8AC3E}">
        <p14:creationId xmlns:p14="http://schemas.microsoft.com/office/powerpoint/2010/main" val="14406081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9C305A-52A2-2000-19E4-641B271054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6E80CCFA-47B2-34E0-22FD-CF599C64116E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24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28B4256-923E-2840-EC84-80D80B6133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z="1200" smtClean="0"/>
              <a:t>14</a:t>
            </a:fld>
            <a:endParaRPr lang="en-GB" sz="1200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2D3B5858-4B08-5A6D-F62A-21E8AFA5B55B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chemeClr val="bg1"/>
                </a:solidFill>
                <a:latin typeface="Rockwell" panose="02060603020205020403" pitchFamily="18" charset="0"/>
              </a:rPr>
              <a:t>Front-end Modules Production Timeline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AECDB76-363A-B794-8260-1992D4C0BF2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54" r="726" b="14798"/>
          <a:stretch/>
        </p:blipFill>
        <p:spPr>
          <a:xfrm>
            <a:off x="564369" y="589525"/>
            <a:ext cx="11571237" cy="188370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FCD8EC41-B342-01EA-977E-EA0D03657399}"/>
              </a:ext>
            </a:extLst>
          </p:cNvPr>
          <p:cNvCxnSpPr>
            <a:cxnSpLocks/>
            <a:stCxn id="6" idx="2"/>
          </p:cNvCxnSpPr>
          <p:nvPr/>
        </p:nvCxnSpPr>
        <p:spPr>
          <a:xfrm>
            <a:off x="6349988" y="2473234"/>
            <a:ext cx="0" cy="999899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EA6E5AFE-E68E-9425-799B-ABD1B130E1D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43" t="1058" r="143" b="1767"/>
          <a:stretch/>
        </p:blipFill>
        <p:spPr>
          <a:xfrm>
            <a:off x="564369" y="3507078"/>
            <a:ext cx="11593238" cy="186660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460883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C87EED-8AAA-E535-F19C-56129060DB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1D9B46FB-A9DE-ECCB-E5F1-DE40E7362C46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24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0364879-3445-699D-B39B-953CFC087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z="1200" smtClean="0"/>
              <a:t>15</a:t>
            </a:fld>
            <a:endParaRPr lang="en-GB" sz="1200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88E53B65-373C-AB50-3986-C2640A8F6FC4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chemeClr val="bg1"/>
                </a:solidFill>
                <a:latin typeface="Rockwell" panose="02060603020205020403" pitchFamily="18" charset="0"/>
              </a:rPr>
              <a:t>Front-end Modules Production Timeline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3C2DAE3-7A10-3737-1299-6DB396141B0B}"/>
              </a:ext>
            </a:extLst>
          </p:cNvPr>
          <p:cNvSpPr txBox="1"/>
          <p:nvPr/>
        </p:nvSpPr>
        <p:spPr>
          <a:xfrm>
            <a:off x="581301" y="2549574"/>
            <a:ext cx="11498939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 b="1" dirty="0"/>
              <a:t>PCB </a:t>
            </a:r>
            <a:endParaRPr lang="en-GB" sz="12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200" dirty="0" err="1"/>
              <a:t>CTTx</a:t>
            </a:r>
            <a:r>
              <a:rPr lang="en-GB" sz="1200" dirty="0"/>
              <a:t> PCB series production arrived on the 5</a:t>
            </a:r>
            <a:r>
              <a:rPr lang="en-GB" sz="1200" baseline="30000" dirty="0"/>
              <a:t>th</a:t>
            </a:r>
            <a:r>
              <a:rPr lang="en-GB" sz="1200" dirty="0"/>
              <a:t> of June.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200" dirty="0"/>
              <a:t>A design problem was found.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200" dirty="0"/>
              <a:t>The problem called for a new PCB design. 8-10 weeks of delay foreseen to start the production. </a:t>
            </a:r>
          </a:p>
          <a:p>
            <a:pPr>
              <a:lnSpc>
                <a:spcPct val="150000"/>
              </a:lnSpc>
            </a:pPr>
            <a:r>
              <a:rPr lang="en-GB" sz="1400" b="1" dirty="0"/>
              <a:t>TOSA </a:t>
            </a:r>
            <a:endParaRPr lang="en-GB" sz="12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200" dirty="0"/>
              <a:t>LOTs 4 and 5 Qualified and accepted. </a:t>
            </a:r>
          </a:p>
          <a:p>
            <a:pPr lvl="1"/>
            <a:endParaRPr lang="en-GB" sz="12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6DC9378-4F59-B191-03A5-CB5E8BD1E65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43" t="1058" r="143" b="1767"/>
          <a:stretch/>
        </p:blipFill>
        <p:spPr>
          <a:xfrm>
            <a:off x="560136" y="576912"/>
            <a:ext cx="11593238" cy="186660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008732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9F8D78-3A62-A483-E277-93F971D0B7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7103945A-64E9-1AC3-B92B-E7A947BFF352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24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C73FDC6-CB4C-ACBF-7BC4-185B0398E7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z="1200" smtClean="0"/>
              <a:t>16</a:t>
            </a:fld>
            <a:endParaRPr lang="en-GB" sz="1200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6AF25706-BA37-59C5-1EFA-9042EE936A8C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chemeClr val="bg1"/>
                </a:solidFill>
                <a:latin typeface="Rockwell" panose="02060603020205020403" pitchFamily="18" charset="0"/>
              </a:rPr>
              <a:t>TOSA Lot 4-5 acceptance</a:t>
            </a:r>
            <a:endParaRPr lang="en-GB" sz="28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8D2EF1E-652B-0123-89AB-4D36C4C45691}"/>
              </a:ext>
            </a:extLst>
          </p:cNvPr>
          <p:cNvSpPr txBox="1"/>
          <p:nvPr/>
        </p:nvSpPr>
        <p:spPr>
          <a:xfrm>
            <a:off x="93889" y="1640766"/>
            <a:ext cx="20020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Static tests results</a:t>
            </a:r>
            <a:endParaRPr lang="en-GB" sz="1600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A82E3C7-E268-93AC-118D-EAEA4B5F630F}"/>
              </a:ext>
            </a:extLst>
          </p:cNvPr>
          <p:cNvSpPr txBox="1"/>
          <p:nvPr/>
        </p:nvSpPr>
        <p:spPr>
          <a:xfrm>
            <a:off x="93889" y="4383193"/>
            <a:ext cx="20020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Dynamic tests results</a:t>
            </a:r>
            <a:endParaRPr lang="en-GB" sz="1600" b="1" dirty="0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456DBEB2-FCDA-4FDD-E330-2F1FE644EA0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224184" y="3492649"/>
            <a:ext cx="3540819" cy="2464045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AD359A00-43B3-77EB-F714-F66B658FCC8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8557291" y="729787"/>
            <a:ext cx="3540819" cy="2416416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CCD62F0A-E8BA-54F2-D84A-EFC01BBABB7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5279945" y="708896"/>
            <a:ext cx="3540819" cy="2464045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8CB8A849-D6B4-6CAE-FF61-5B644595BA58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2002599" y="729788"/>
            <a:ext cx="3540819" cy="2416416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E4E0A25C-F505-084D-D1CF-8CECB7AD216C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7485244" y="3492649"/>
            <a:ext cx="3540818" cy="2416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57102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934F81-3F0D-1D34-C02E-0872ABCAAD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D4354257-D387-0107-31C6-2B8CF87E6544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24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2236FBC-84D0-307A-9C38-9BD24FF62C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z="1200" smtClean="0"/>
              <a:t>17</a:t>
            </a:fld>
            <a:endParaRPr lang="en-GB" sz="1200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4226BAB9-38FB-4A12-8AB1-5B8AD2A74536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chemeClr val="bg1"/>
                </a:solidFill>
                <a:latin typeface="Rockwell" panose="02060603020205020403" pitchFamily="18" charset="0"/>
              </a:rPr>
              <a:t>Optical Multiplexers and Back-End components</a:t>
            </a:r>
            <a:endParaRPr lang="en-GB" sz="28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64B6E3B-C247-338E-CEE4-EEAAD6281638}"/>
              </a:ext>
            </a:extLst>
          </p:cNvPr>
          <p:cNvSpPr txBox="1"/>
          <p:nvPr/>
        </p:nvSpPr>
        <p:spPr>
          <a:xfrm>
            <a:off x="581301" y="3358116"/>
            <a:ext cx="1149893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 b="1" dirty="0"/>
              <a:t>Link demonstrator:</a:t>
            </a:r>
            <a:endParaRPr lang="en-GB" sz="12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200" dirty="0"/>
              <a:t>Test system for the optical link implemented.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F74415F-3154-0912-177E-BBD11743349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34" t="718" r="1" b="946"/>
          <a:stretch/>
        </p:blipFill>
        <p:spPr>
          <a:xfrm>
            <a:off x="560134" y="579143"/>
            <a:ext cx="11593239" cy="26206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863161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796488-0B4F-9132-B9DE-14B0917FEC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81981DA3-48DA-BFF3-5FD3-2CB123F0CD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03" r="2614" b="17469"/>
          <a:stretch/>
        </p:blipFill>
        <p:spPr>
          <a:xfrm>
            <a:off x="2516470" y="1286011"/>
            <a:ext cx="7104231" cy="4719131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3B8BA9F5-CB25-5528-9373-6C11F00FBB62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24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4009DF4-CE1C-74AE-4A20-D11B3ED87F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z="1200" smtClean="0"/>
              <a:t>18</a:t>
            </a:fld>
            <a:endParaRPr lang="en-GB" sz="1200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8370A8C5-79A0-010D-AD58-CB2D3134F7A8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chemeClr val="bg1"/>
                </a:solidFill>
                <a:latin typeface="Rockwell" panose="02060603020205020403" pitchFamily="18" charset="0"/>
              </a:rPr>
              <a:t>Link demonstrator</a:t>
            </a:r>
            <a:endParaRPr lang="en-GB" sz="28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27950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0473B6-39A3-F68D-1343-9639735A94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7776234A-1FB6-53C6-2D21-663E6B1562C2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24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5727494-B250-2B3D-2346-836C174AFF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z="1200" smtClean="0"/>
              <a:t>19</a:t>
            </a:fld>
            <a:endParaRPr lang="en-GB" sz="1200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E18DEB4A-F6CE-61B0-1232-FABBCA25A8BA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chemeClr val="bg1"/>
                </a:solidFill>
                <a:latin typeface="Rockwell" panose="02060603020205020403" pitchFamily="18" charset="0"/>
              </a:rPr>
              <a:t>Link demonstrator</a:t>
            </a:r>
            <a:endParaRPr lang="en-GB" sz="28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0B06892-4A63-E353-7042-4E5B2A398DBE}"/>
              </a:ext>
            </a:extLst>
          </p:cNvPr>
          <p:cNvGrpSpPr/>
          <p:nvPr/>
        </p:nvGrpSpPr>
        <p:grpSpPr>
          <a:xfrm>
            <a:off x="2501900" y="1286011"/>
            <a:ext cx="7118802" cy="4719131"/>
            <a:chOff x="2185543" y="1286011"/>
            <a:chExt cx="6351745" cy="4210641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251A3C1F-7271-DDE7-259A-59D57E045D2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03" r="2614" b="17469"/>
            <a:stretch/>
          </p:blipFill>
          <p:spPr>
            <a:xfrm>
              <a:off x="2198543" y="1286011"/>
              <a:ext cx="6338745" cy="4210641"/>
            </a:xfrm>
            <a:prstGeom prst="rect">
              <a:avLst/>
            </a:prstGeom>
          </p:spPr>
        </p:pic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607C81E5-ED04-FC65-1D70-828EC06010CC}"/>
                </a:ext>
              </a:extLst>
            </p:cNvPr>
            <p:cNvSpPr/>
            <p:nvPr/>
          </p:nvSpPr>
          <p:spPr>
            <a:xfrm>
              <a:off x="2185543" y="1286011"/>
              <a:ext cx="6351745" cy="4210641"/>
            </a:xfrm>
            <a:prstGeom prst="rect">
              <a:avLst/>
            </a:prstGeom>
            <a:solidFill>
              <a:schemeClr val="bg1">
                <a:alpha val="79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0EF71DC9-8AC4-D0E3-487D-3E6C1723B17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597" t="53195" r="60014" b="24635"/>
            <a:stretch/>
          </p:blipFill>
          <p:spPr>
            <a:xfrm>
              <a:off x="2578521" y="3999958"/>
              <a:ext cx="2067151" cy="1131083"/>
            </a:xfrm>
            <a:prstGeom prst="rect">
              <a:avLst/>
            </a:prstGeom>
            <a:ln w="38100">
              <a:solidFill>
                <a:schemeClr val="accent2"/>
              </a:solidFill>
            </a:ln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D914040-C5DE-EDC5-84CD-CECBE696000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197" t="54384" r="32556" b="25654"/>
            <a:stretch/>
          </p:blipFill>
          <p:spPr>
            <a:xfrm>
              <a:off x="4715010" y="4060630"/>
              <a:ext cx="1785464" cy="1018408"/>
            </a:xfrm>
            <a:prstGeom prst="rect">
              <a:avLst/>
            </a:prstGeom>
            <a:ln w="28575">
              <a:solidFill>
                <a:schemeClr val="accent2"/>
              </a:solidFill>
            </a:ln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84B4B299-033E-7DDE-9247-A2C4AFB1D6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9164" t="30770" r="2614" b="24635"/>
            <a:stretch/>
          </p:blipFill>
          <p:spPr>
            <a:xfrm>
              <a:off x="6617482" y="2855875"/>
              <a:ext cx="1919806" cy="2275166"/>
            </a:xfrm>
            <a:prstGeom prst="rect">
              <a:avLst/>
            </a:prstGeom>
            <a:ln w="28575">
              <a:solidFill>
                <a:schemeClr val="accent2"/>
              </a:solidFill>
            </a:ln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798FD83D-E7EE-7F2E-255A-9BFAA5AE022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379" t="1" r="42590" b="76279"/>
            <a:stretch/>
          </p:blipFill>
          <p:spPr>
            <a:xfrm>
              <a:off x="3904617" y="1286011"/>
              <a:ext cx="1906807" cy="1210171"/>
            </a:xfrm>
            <a:prstGeom prst="rect">
              <a:avLst/>
            </a:prstGeom>
            <a:ln w="28575">
              <a:solidFill>
                <a:schemeClr val="accent2"/>
              </a:solidFill>
            </a:ln>
          </p:spPr>
        </p:pic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3BDFD395-9CA4-F9AD-27E1-4E34328A5CDE}"/>
              </a:ext>
            </a:extLst>
          </p:cNvPr>
          <p:cNvSpPr txBox="1"/>
          <p:nvPr/>
        </p:nvSpPr>
        <p:spPr>
          <a:xfrm>
            <a:off x="4619794" y="587943"/>
            <a:ext cx="1906806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/>
              <a:t>Optical Variable Attenuator (OVA)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78DBCC7-092A-EA73-3DF2-E67A6BF950C6}"/>
              </a:ext>
            </a:extLst>
          </p:cNvPr>
          <p:cNvSpPr txBox="1"/>
          <p:nvPr/>
        </p:nvSpPr>
        <p:spPr>
          <a:xfrm>
            <a:off x="3430083" y="3594774"/>
            <a:ext cx="1581783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/>
              <a:t>FPGA KC705 +</a:t>
            </a:r>
          </a:p>
          <a:p>
            <a:r>
              <a:rPr lang="en-US" b="1" dirty="0"/>
              <a:t>FMC &amp; </a:t>
            </a:r>
            <a:r>
              <a:rPr lang="en-US" b="1" dirty="0" err="1"/>
              <a:t>CTTx</a:t>
            </a:r>
            <a:endParaRPr lang="en-US" b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427EC86-5B94-E4B6-2C9C-42C8EB6B03CB}"/>
              </a:ext>
            </a:extLst>
          </p:cNvPr>
          <p:cNvSpPr txBox="1"/>
          <p:nvPr/>
        </p:nvSpPr>
        <p:spPr>
          <a:xfrm>
            <a:off x="5573197" y="3645897"/>
            <a:ext cx="1581783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/>
              <a:t>QSFP board +</a:t>
            </a:r>
          </a:p>
          <a:p>
            <a:r>
              <a:rPr lang="en-US" b="1" dirty="0"/>
              <a:t>QSFP Module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EF3618F-8829-266C-2BF1-16F448B9A52F}"/>
              </a:ext>
            </a:extLst>
          </p:cNvPr>
          <p:cNvSpPr txBox="1"/>
          <p:nvPr/>
        </p:nvSpPr>
        <p:spPr>
          <a:xfrm>
            <a:off x="7677337" y="2335879"/>
            <a:ext cx="1735082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/>
              <a:t>3 km SM </a:t>
            </a:r>
            <a:r>
              <a:rPr lang="en-US" b="1" dirty="0" err="1"/>
              <a:t>Fibre</a:t>
            </a:r>
            <a:r>
              <a:rPr lang="en-US" b="1" dirty="0"/>
              <a:t> + Optical MUX</a:t>
            </a:r>
          </a:p>
        </p:txBody>
      </p:sp>
    </p:spTree>
    <p:extLst>
      <p:ext uri="{BB962C8B-B14F-4D97-AF65-F5344CB8AC3E}">
        <p14:creationId xmlns:p14="http://schemas.microsoft.com/office/powerpoint/2010/main" val="26810123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E5E840-00E1-E048-8E4D-B2855EA282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9E8531A7-1682-29A0-1C8F-98D489D1854B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24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6F61C95-6ACC-41A6-13AC-1560C129B9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z="1200" smtClean="0"/>
              <a:t>2</a:t>
            </a:fld>
            <a:endParaRPr lang="en-GB" sz="1200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013051F5-7823-14FC-8154-60A4A1525D0A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chemeClr val="bg1"/>
                </a:solidFill>
                <a:latin typeface="Rockwell" panose="02060603020205020403" pitchFamily="18" charset="0"/>
              </a:rPr>
              <a:t>Front-end Modules Production Timeline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DF91790-AE61-E801-9CA7-F1D1CDBDE40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54" r="726" b="14798"/>
          <a:stretch/>
        </p:blipFill>
        <p:spPr>
          <a:xfrm>
            <a:off x="581301" y="589525"/>
            <a:ext cx="11571237" cy="188370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Picture 2" descr="A red and black logo&#10;&#10;AI-generated content may be incorrect.">
            <a:extLst>
              <a:ext uri="{FF2B5EF4-FFF2-40B4-BE49-F238E27FC236}">
                <a16:creationId xmlns:a16="http://schemas.microsoft.com/office/drawing/2014/main" id="{7BC0EB32-BC42-664B-2F8D-F3D83BAAB02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4609" y="947300"/>
            <a:ext cx="351465" cy="35146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8128C5C-5913-FC17-8631-8B25BA265122}"/>
              </a:ext>
            </a:extLst>
          </p:cNvPr>
          <p:cNvSpPr txBox="1"/>
          <p:nvPr/>
        </p:nvSpPr>
        <p:spPr>
          <a:xfrm>
            <a:off x="581301" y="2549574"/>
            <a:ext cx="11498939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 b="1" dirty="0"/>
              <a:t>PCB </a:t>
            </a:r>
            <a:endParaRPr lang="en-GB" sz="12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200" dirty="0" err="1"/>
              <a:t>CTTx</a:t>
            </a:r>
            <a:r>
              <a:rPr lang="en-GB" sz="1200" dirty="0"/>
              <a:t> PCB series production arrived on the 5</a:t>
            </a:r>
            <a:r>
              <a:rPr lang="en-GB" sz="1200" baseline="30000" dirty="0"/>
              <a:t>th</a:t>
            </a:r>
            <a:r>
              <a:rPr lang="en-GB" sz="1200" dirty="0"/>
              <a:t> of June.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200" dirty="0"/>
              <a:t>A design problem was found: </a:t>
            </a:r>
          </a:p>
        </p:txBody>
      </p:sp>
    </p:spTree>
    <p:extLst>
      <p:ext uri="{BB962C8B-B14F-4D97-AF65-F5344CB8AC3E}">
        <p14:creationId xmlns:p14="http://schemas.microsoft.com/office/powerpoint/2010/main" val="32058833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F0A362-DF4C-23A2-80D2-9C4A207814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C52B94A1-B47A-9F3F-9DD6-838B29E585F6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24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26F1E29-63B9-5E2F-565C-16BD806C16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z="1200" smtClean="0"/>
              <a:t>20</a:t>
            </a:fld>
            <a:endParaRPr lang="en-GB" sz="1200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8D8A2BBE-076B-CA6B-F8C9-8BB63BFDCE2B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chemeClr val="bg1"/>
                </a:solidFill>
                <a:latin typeface="Rockwell" panose="02060603020205020403" pitchFamily="18" charset="0"/>
              </a:rPr>
              <a:t>Optical Multiplexers and Back-End components</a:t>
            </a:r>
            <a:endParaRPr lang="en-GB" sz="28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D160605-7465-F632-F2C3-FA7AA0D51E94}"/>
              </a:ext>
            </a:extLst>
          </p:cNvPr>
          <p:cNvSpPr txBox="1"/>
          <p:nvPr/>
        </p:nvSpPr>
        <p:spPr>
          <a:xfrm>
            <a:off x="581301" y="3358116"/>
            <a:ext cx="11498939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 b="1" dirty="0"/>
              <a:t>Link demonstrator:</a:t>
            </a:r>
            <a:endParaRPr lang="en-GB" sz="12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200" dirty="0"/>
              <a:t>Test system for the optical link implemented.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200" dirty="0"/>
              <a:t>Preliminary results obtained with only two optical signals transmitted simultaneously. 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8023523-5172-C2B2-33DC-A5E58910FAA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34" t="718" r="1" b="946"/>
          <a:stretch/>
        </p:blipFill>
        <p:spPr>
          <a:xfrm>
            <a:off x="560134" y="579143"/>
            <a:ext cx="11593239" cy="26206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686059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9BCE6E-BF46-D746-244B-7232F6C40F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D71F6688-1D71-234A-CAEA-10E5FD9CD387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24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3318BA2-9F69-41A7-5BD7-2FB7DB8C08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z="1200" smtClean="0"/>
              <a:t>21</a:t>
            </a:fld>
            <a:endParaRPr lang="en-GB" sz="1200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70E27007-C2B1-2B5E-3ACE-EF9BF9E208AC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chemeClr val="bg1"/>
                </a:solidFill>
                <a:latin typeface="Rockwell" panose="02060603020205020403" pitchFamily="18" charset="0"/>
              </a:rPr>
              <a:t>Link demonstrator – Preliminary results</a:t>
            </a:r>
            <a:endParaRPr lang="en-GB" sz="28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C0E596A-7A00-2149-70BC-4932182277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6087" y="541462"/>
            <a:ext cx="3431253" cy="180757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73179A4-A4DD-4DF9-D60C-6782E37200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6524" y="541462"/>
            <a:ext cx="3431253" cy="180757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FD434B4-000F-4D82-0247-3764F89085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96087" y="2547419"/>
            <a:ext cx="3431253" cy="180757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86258CE-E6E9-1906-DDEF-C3DD5C22334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96523" y="2547419"/>
            <a:ext cx="3431253" cy="180757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FB6CF0E-72C8-D366-C1BC-E633EA34D38E}"/>
              </a:ext>
            </a:extLst>
          </p:cNvPr>
          <p:cNvSpPr txBox="1"/>
          <p:nvPr/>
        </p:nvSpPr>
        <p:spPr>
          <a:xfrm flipH="1">
            <a:off x="8581127" y="1450657"/>
            <a:ext cx="343174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Preliminary results obtained with two </a:t>
            </a:r>
            <a:r>
              <a:rPr lang="en-US" sz="1600" dirty="0" err="1"/>
              <a:t>CTTx</a:t>
            </a:r>
            <a:r>
              <a:rPr lang="en-US" sz="1600" dirty="0"/>
              <a:t> of different variant (1271/1291 nm and 1311/1331 nm)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Insertion losses of each channel of the multiplexer were measured before the link test.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2B8A20E-E0B1-D62A-5284-9E401BA345FD}"/>
              </a:ext>
            </a:extLst>
          </p:cNvPr>
          <p:cNvSpPr txBox="1"/>
          <p:nvPr/>
        </p:nvSpPr>
        <p:spPr>
          <a:xfrm>
            <a:off x="119891" y="1117025"/>
            <a:ext cx="94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/>
              <a:t>CTTx</a:t>
            </a:r>
            <a:r>
              <a:rPr lang="en-US" b="1" dirty="0"/>
              <a:t> V1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CA428FD-5D3D-006D-9B0C-C34CF7F83309}"/>
              </a:ext>
            </a:extLst>
          </p:cNvPr>
          <p:cNvSpPr txBox="1"/>
          <p:nvPr/>
        </p:nvSpPr>
        <p:spPr>
          <a:xfrm>
            <a:off x="119891" y="3081873"/>
            <a:ext cx="94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/>
              <a:t>CTTx</a:t>
            </a:r>
            <a:r>
              <a:rPr lang="en-US" b="1" dirty="0"/>
              <a:t> V2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34FF996-D103-8D7A-EB51-8CC8EC476F06}"/>
              </a:ext>
            </a:extLst>
          </p:cNvPr>
          <p:cNvSpPr txBox="1"/>
          <p:nvPr/>
        </p:nvSpPr>
        <p:spPr>
          <a:xfrm>
            <a:off x="3351500" y="2041345"/>
            <a:ext cx="15264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l-GR" sz="1200" b="1" dirty="0"/>
              <a:t>λ</a:t>
            </a:r>
            <a:r>
              <a:rPr lang="en-US" sz="1200" b="1" dirty="0"/>
              <a:t>= 1271 nm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dirty="0"/>
              <a:t>Tx OMA = 2.5 dB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A8BBD94-3B8A-DAF2-30D2-9A8BC1EB9AB0}"/>
              </a:ext>
            </a:extLst>
          </p:cNvPr>
          <p:cNvSpPr txBox="1"/>
          <p:nvPr/>
        </p:nvSpPr>
        <p:spPr>
          <a:xfrm>
            <a:off x="6928010" y="2041345"/>
            <a:ext cx="15264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l-GR" sz="1200" b="1" dirty="0"/>
              <a:t>λ</a:t>
            </a:r>
            <a:r>
              <a:rPr lang="en-US" sz="1200" b="1" dirty="0"/>
              <a:t>= 1291 nm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dirty="0"/>
              <a:t>Tx OMA = 2.41 dB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3EDCF00-F68A-A4B6-D9F2-AB93964672E3}"/>
              </a:ext>
            </a:extLst>
          </p:cNvPr>
          <p:cNvSpPr txBox="1"/>
          <p:nvPr/>
        </p:nvSpPr>
        <p:spPr>
          <a:xfrm>
            <a:off x="3351500" y="4073740"/>
            <a:ext cx="15264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l-GR" sz="1200" b="1" dirty="0"/>
              <a:t>λ</a:t>
            </a:r>
            <a:r>
              <a:rPr lang="en-US" sz="1200" b="1" dirty="0"/>
              <a:t>= 1311 nm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dirty="0"/>
              <a:t>Tx OMA = 2.44 dB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A037897-B76A-B2D9-FDB5-E1497A742F1E}"/>
              </a:ext>
            </a:extLst>
          </p:cNvPr>
          <p:cNvSpPr txBox="1"/>
          <p:nvPr/>
        </p:nvSpPr>
        <p:spPr>
          <a:xfrm>
            <a:off x="6928010" y="4073740"/>
            <a:ext cx="15264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l-GR" sz="1200" b="1" dirty="0"/>
              <a:t>λ</a:t>
            </a:r>
            <a:r>
              <a:rPr lang="en-US" sz="1200" b="1" dirty="0"/>
              <a:t>= 1331 nm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dirty="0"/>
              <a:t>Tx OMA = 2.31 dB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6CDF846-A264-3F12-1164-CAA8E879F53F}"/>
              </a:ext>
            </a:extLst>
          </p:cNvPr>
          <p:cNvSpPr txBox="1"/>
          <p:nvPr/>
        </p:nvSpPr>
        <p:spPr>
          <a:xfrm>
            <a:off x="119891" y="4851353"/>
            <a:ext cx="3922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Optical multiplexer : </a:t>
            </a:r>
            <a:r>
              <a:rPr lang="en-US" dirty="0" err="1"/>
              <a:t>ACALbfi</a:t>
            </a:r>
            <a:r>
              <a:rPr lang="en-US" dirty="0"/>
              <a:t> 4x1 MUX</a:t>
            </a:r>
            <a:endParaRPr lang="en-US" b="1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E8EEBEA-6DCF-3D8B-9702-0878F937534D}"/>
              </a:ext>
            </a:extLst>
          </p:cNvPr>
          <p:cNvSpPr txBox="1"/>
          <p:nvPr/>
        </p:nvSpPr>
        <p:spPr>
          <a:xfrm>
            <a:off x="4134822" y="4838177"/>
            <a:ext cx="26805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Insertion losses = 1±0.2 dB</a:t>
            </a:r>
            <a:endParaRPr lang="en-US" b="1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EBC74D6-163E-F61E-DA23-8AF0DCE1E1AE}"/>
              </a:ext>
            </a:extLst>
          </p:cNvPr>
          <p:cNvSpPr txBox="1"/>
          <p:nvPr/>
        </p:nvSpPr>
        <p:spPr>
          <a:xfrm>
            <a:off x="119891" y="5558504"/>
            <a:ext cx="30973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QSFP : </a:t>
            </a:r>
            <a:r>
              <a:rPr lang="en-US" dirty="0" err="1"/>
              <a:t>Skylane</a:t>
            </a:r>
            <a:r>
              <a:rPr lang="en-US" dirty="0"/>
              <a:t> QFPQL010400D</a:t>
            </a:r>
            <a:endParaRPr lang="en-US" b="1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90CFB58-F762-B190-C9F9-552D2D9983BF}"/>
              </a:ext>
            </a:extLst>
          </p:cNvPr>
          <p:cNvSpPr txBox="1"/>
          <p:nvPr/>
        </p:nvSpPr>
        <p:spPr>
          <a:xfrm>
            <a:off x="4134822" y="5545328"/>
            <a:ext cx="2547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Rx Sensitivity &lt;-11.5 dBm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11158449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3D3F03-36B0-F196-6805-95E13AD3DC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A1E35166-0FD7-40D9-25F3-42F714E0BD13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24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FD3950B-705A-1752-C41E-42F44EACF5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z="1200" smtClean="0"/>
              <a:t>22</a:t>
            </a:fld>
            <a:endParaRPr lang="en-GB" sz="1200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A8476E5F-3C34-DBB3-C66D-B99DBDE6DF49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chemeClr val="bg1"/>
                </a:solidFill>
                <a:latin typeface="Rockwell" panose="02060603020205020403" pitchFamily="18" charset="0"/>
              </a:rPr>
              <a:t>Link demonstrator – Preliminary results</a:t>
            </a:r>
            <a:endParaRPr lang="en-GB" sz="28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0CF7CB0-4511-8AA4-AC9C-80D8BF8ADEF2}"/>
              </a:ext>
            </a:extLst>
          </p:cNvPr>
          <p:cNvSpPr/>
          <p:nvPr/>
        </p:nvSpPr>
        <p:spPr>
          <a:xfrm>
            <a:off x="49054" y="848067"/>
            <a:ext cx="1586116" cy="51318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>
                <a:solidFill>
                  <a:schemeClr val="tx1"/>
                </a:solidFill>
              </a:rPr>
              <a:t>CTTx</a:t>
            </a:r>
            <a:endParaRPr lang="en-US" sz="2400" b="1" dirty="0">
              <a:solidFill>
                <a:schemeClr val="tx1"/>
              </a:solidFill>
            </a:endParaRP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B1C6D155-8FA7-66A1-4818-87A49C00614A}"/>
              </a:ext>
            </a:extLst>
          </p:cNvPr>
          <p:cNvCxnSpPr/>
          <p:nvPr/>
        </p:nvCxnSpPr>
        <p:spPr>
          <a:xfrm>
            <a:off x="1635170" y="982411"/>
            <a:ext cx="914400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66F6977B-C3A7-ED4A-5F47-C9696812100D}"/>
              </a:ext>
            </a:extLst>
          </p:cNvPr>
          <p:cNvCxnSpPr/>
          <p:nvPr/>
        </p:nvCxnSpPr>
        <p:spPr>
          <a:xfrm>
            <a:off x="1635170" y="1199093"/>
            <a:ext cx="914400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83EE853D-CFC4-E9E0-558C-902CF3D1AC1C}"/>
              </a:ext>
            </a:extLst>
          </p:cNvPr>
          <p:cNvSpPr/>
          <p:nvPr/>
        </p:nvSpPr>
        <p:spPr>
          <a:xfrm>
            <a:off x="2549570" y="848067"/>
            <a:ext cx="1586116" cy="51318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OVA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B99823B0-5626-0550-6DCA-862C15AB0BA7}"/>
              </a:ext>
            </a:extLst>
          </p:cNvPr>
          <p:cNvCxnSpPr/>
          <p:nvPr/>
        </p:nvCxnSpPr>
        <p:spPr>
          <a:xfrm>
            <a:off x="4135686" y="982411"/>
            <a:ext cx="914400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9448465E-B337-76E2-E749-0C667EBAF4F0}"/>
              </a:ext>
            </a:extLst>
          </p:cNvPr>
          <p:cNvCxnSpPr/>
          <p:nvPr/>
        </p:nvCxnSpPr>
        <p:spPr>
          <a:xfrm>
            <a:off x="4135686" y="1199093"/>
            <a:ext cx="914400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7162FE56-0F29-D086-0DC9-2D8132AFF8D5}"/>
              </a:ext>
            </a:extLst>
          </p:cNvPr>
          <p:cNvSpPr/>
          <p:nvPr/>
        </p:nvSpPr>
        <p:spPr>
          <a:xfrm>
            <a:off x="5050086" y="848067"/>
            <a:ext cx="1586116" cy="51318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QSFP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9C9303D-72C8-EA26-0906-F2E85301B968}"/>
              </a:ext>
            </a:extLst>
          </p:cNvPr>
          <p:cNvSpPr txBox="1"/>
          <p:nvPr/>
        </p:nvSpPr>
        <p:spPr>
          <a:xfrm flipH="1">
            <a:off x="8455453" y="692988"/>
            <a:ext cx="34317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All the measurements were carried on with only two optical signals transmitted.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2F8C6771-E039-0934-C5F3-A8F5EF6894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2028" y="4018797"/>
            <a:ext cx="3740403" cy="2150514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70FA757E-E60C-DD03-F9D0-FB71633F84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696134"/>
            <a:ext cx="3740403" cy="2150514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3DF8E306-7B3A-CCC5-FAF6-28BB8796D0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018797"/>
            <a:ext cx="3740403" cy="2150514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0204BAA7-51BD-A8AE-5C08-8896024C239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62029" y="1696134"/>
            <a:ext cx="3740403" cy="2150514"/>
          </a:xfrm>
          <a:prstGeom prst="rect">
            <a:avLst/>
          </a:prstGeom>
        </p:spPr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id="{44CE4E0F-400F-3B2A-30D5-3A1F6E0AB1A8}"/>
              </a:ext>
            </a:extLst>
          </p:cNvPr>
          <p:cNvSpPr/>
          <p:nvPr/>
        </p:nvSpPr>
        <p:spPr>
          <a:xfrm>
            <a:off x="1498915" y="1618225"/>
            <a:ext cx="947458" cy="15581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CTTx</a:t>
            </a:r>
            <a:r>
              <a:rPr lang="en-US" sz="1000" b="1" dirty="0">
                <a:solidFill>
                  <a:schemeClr val="tx1"/>
                </a:solidFill>
              </a:rPr>
              <a:t> V1 – CH1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D3CE6661-3A12-6191-F8C0-B7F0A231EDC1}"/>
              </a:ext>
            </a:extLst>
          </p:cNvPr>
          <p:cNvSpPr/>
          <p:nvPr/>
        </p:nvSpPr>
        <p:spPr>
          <a:xfrm>
            <a:off x="1498915" y="3924556"/>
            <a:ext cx="947458" cy="15581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CTTx</a:t>
            </a:r>
            <a:r>
              <a:rPr lang="en-US" sz="1000" b="1" dirty="0">
                <a:solidFill>
                  <a:schemeClr val="tx1"/>
                </a:solidFill>
              </a:rPr>
              <a:t> V1 – CH2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6BE2B268-5829-4544-40D1-D55FE2E0FFB4}"/>
              </a:ext>
            </a:extLst>
          </p:cNvPr>
          <p:cNvSpPr/>
          <p:nvPr/>
        </p:nvSpPr>
        <p:spPr>
          <a:xfrm>
            <a:off x="6496594" y="3924556"/>
            <a:ext cx="947458" cy="15581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CTTx</a:t>
            </a:r>
            <a:r>
              <a:rPr lang="en-US" sz="1000" b="1" dirty="0">
                <a:solidFill>
                  <a:schemeClr val="tx1"/>
                </a:solidFill>
              </a:rPr>
              <a:t> V2 – CH2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DE72E97E-D150-D74B-FECD-381626310324}"/>
              </a:ext>
            </a:extLst>
          </p:cNvPr>
          <p:cNvSpPr/>
          <p:nvPr/>
        </p:nvSpPr>
        <p:spPr>
          <a:xfrm>
            <a:off x="6496594" y="1617022"/>
            <a:ext cx="947458" cy="15581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CTTx</a:t>
            </a:r>
            <a:r>
              <a:rPr lang="en-US" sz="1000" b="1" dirty="0">
                <a:solidFill>
                  <a:schemeClr val="tx1"/>
                </a:solidFill>
              </a:rPr>
              <a:t> V2 – CH1</a:t>
            </a:r>
          </a:p>
        </p:txBody>
      </p:sp>
    </p:spTree>
    <p:extLst>
      <p:ext uri="{BB962C8B-B14F-4D97-AF65-F5344CB8AC3E}">
        <p14:creationId xmlns:p14="http://schemas.microsoft.com/office/powerpoint/2010/main" val="215334087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300204-B861-C91C-2B0F-9CC4580B04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1107DF04-215D-FC90-27FE-3ADC97FF06B9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24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368CBCA-19AD-98AB-32E9-A04BC3BC44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z="1200" smtClean="0"/>
              <a:t>23</a:t>
            </a:fld>
            <a:endParaRPr lang="en-GB" sz="1200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608446ED-463C-CAC0-BACA-50F835E6223D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chemeClr val="bg1"/>
                </a:solidFill>
                <a:latin typeface="Rockwell" panose="02060603020205020403" pitchFamily="18" charset="0"/>
              </a:rPr>
              <a:t>Link demonstrator – Preliminary results</a:t>
            </a:r>
            <a:endParaRPr lang="en-GB" sz="28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2F66255-ABB6-0099-EE30-C2CF14D7381A}"/>
              </a:ext>
            </a:extLst>
          </p:cNvPr>
          <p:cNvSpPr/>
          <p:nvPr/>
        </p:nvSpPr>
        <p:spPr>
          <a:xfrm>
            <a:off x="49054" y="848067"/>
            <a:ext cx="1586116" cy="51318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>
                <a:solidFill>
                  <a:schemeClr val="tx1"/>
                </a:solidFill>
              </a:rPr>
              <a:t>CTTx</a:t>
            </a:r>
            <a:endParaRPr lang="en-US" sz="2400" b="1" dirty="0">
              <a:solidFill>
                <a:schemeClr val="tx1"/>
              </a:solidFill>
            </a:endParaRP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6C34F738-3957-9243-F235-EF4AEF750FD4}"/>
              </a:ext>
            </a:extLst>
          </p:cNvPr>
          <p:cNvCxnSpPr>
            <a:cxnSpLocks/>
          </p:cNvCxnSpPr>
          <p:nvPr/>
        </p:nvCxnSpPr>
        <p:spPr>
          <a:xfrm>
            <a:off x="1635170" y="982411"/>
            <a:ext cx="471586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E8E3A171-730B-8590-DFA5-6885804FAD1C}"/>
              </a:ext>
            </a:extLst>
          </p:cNvPr>
          <p:cNvCxnSpPr>
            <a:cxnSpLocks/>
          </p:cNvCxnSpPr>
          <p:nvPr/>
        </p:nvCxnSpPr>
        <p:spPr>
          <a:xfrm>
            <a:off x="1635170" y="1199093"/>
            <a:ext cx="471586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57DC2C4F-20CD-375F-3A6D-002ECAF79776}"/>
              </a:ext>
            </a:extLst>
          </p:cNvPr>
          <p:cNvSpPr/>
          <p:nvPr/>
        </p:nvSpPr>
        <p:spPr>
          <a:xfrm>
            <a:off x="2106756" y="848067"/>
            <a:ext cx="1586116" cy="51318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OVA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0CA897DE-C1B4-D81F-D9E1-9C2D7D40AA77}"/>
              </a:ext>
            </a:extLst>
          </p:cNvPr>
          <p:cNvCxnSpPr>
            <a:cxnSpLocks/>
          </p:cNvCxnSpPr>
          <p:nvPr/>
        </p:nvCxnSpPr>
        <p:spPr>
          <a:xfrm>
            <a:off x="3702220" y="982411"/>
            <a:ext cx="322075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C64A20E-DA06-2CD0-90C0-BFD7B766F195}"/>
              </a:ext>
            </a:extLst>
          </p:cNvPr>
          <p:cNvCxnSpPr>
            <a:cxnSpLocks/>
          </p:cNvCxnSpPr>
          <p:nvPr/>
        </p:nvCxnSpPr>
        <p:spPr>
          <a:xfrm>
            <a:off x="3702220" y="1199093"/>
            <a:ext cx="322075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E18A06A2-742D-F078-B680-98FD8F104D23}"/>
              </a:ext>
            </a:extLst>
          </p:cNvPr>
          <p:cNvSpPr/>
          <p:nvPr/>
        </p:nvSpPr>
        <p:spPr>
          <a:xfrm>
            <a:off x="4024295" y="848067"/>
            <a:ext cx="1586116" cy="51318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MUX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F7623DF-DBC8-46D5-A373-0C5AFB572247}"/>
              </a:ext>
            </a:extLst>
          </p:cNvPr>
          <p:cNvSpPr txBox="1"/>
          <p:nvPr/>
        </p:nvSpPr>
        <p:spPr>
          <a:xfrm flipH="1">
            <a:off x="8455453" y="692988"/>
            <a:ext cx="34317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All the measurements were carried on with only two optical signals transmitted.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D205A22F-D3AA-D020-D00D-82537BCFBE5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962028" y="4018797"/>
            <a:ext cx="3740402" cy="2150514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A09756F9-D02C-8A90-3FA7-40D14C8A0D8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1696134"/>
            <a:ext cx="3740402" cy="2150514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26918518-0F68-A8ED-24AB-475A4EED943C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4962029" y="1696134"/>
            <a:ext cx="3740402" cy="2150514"/>
          </a:xfrm>
          <a:prstGeom prst="rect">
            <a:avLst/>
          </a:prstGeom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967904F0-5C6F-4325-D8B8-D1DE60C17735}"/>
              </a:ext>
            </a:extLst>
          </p:cNvPr>
          <p:cNvCxnSpPr/>
          <p:nvPr/>
        </p:nvCxnSpPr>
        <p:spPr>
          <a:xfrm>
            <a:off x="5610411" y="1099882"/>
            <a:ext cx="914400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F1CD45E8-8DDC-BFE3-BA85-7A251824604F}"/>
              </a:ext>
            </a:extLst>
          </p:cNvPr>
          <p:cNvSpPr/>
          <p:nvPr/>
        </p:nvSpPr>
        <p:spPr>
          <a:xfrm>
            <a:off x="6537914" y="848067"/>
            <a:ext cx="1586116" cy="51318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QSFP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07FC9215-AEEA-5140-BCCA-0417E771E3D4}"/>
              </a:ext>
            </a:extLst>
          </p:cNvPr>
          <p:cNvGrpSpPr/>
          <p:nvPr/>
        </p:nvGrpSpPr>
        <p:grpSpPr>
          <a:xfrm>
            <a:off x="0" y="4018797"/>
            <a:ext cx="3740402" cy="2150514"/>
            <a:chOff x="0" y="4018797"/>
            <a:chExt cx="3740402" cy="2150514"/>
          </a:xfrm>
        </p:grpSpPr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457D0C83-9BF4-8C33-BB43-24571A82E5E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/>
            <a:stretch/>
          </p:blipFill>
          <p:spPr>
            <a:xfrm>
              <a:off x="0" y="4018797"/>
              <a:ext cx="3740402" cy="2150514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3C7C3F95-C437-107C-CF83-EB1BEFDAC4A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l="45050" t="30124" r="21234" b="50732"/>
            <a:stretch/>
          </p:blipFill>
          <p:spPr>
            <a:xfrm>
              <a:off x="2067149" y="4095299"/>
              <a:ext cx="1261093" cy="411698"/>
            </a:xfrm>
            <a:prstGeom prst="rect">
              <a:avLst/>
            </a:prstGeom>
          </p:spPr>
        </p:pic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69ADF610-20FC-0BFD-0523-A0C67B2F3D0A}"/>
                </a:ext>
              </a:extLst>
            </p:cNvPr>
            <p:cNvSpPr/>
            <p:nvPr/>
          </p:nvSpPr>
          <p:spPr>
            <a:xfrm>
              <a:off x="1733460" y="4628337"/>
              <a:ext cx="1213422" cy="53352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D2D5B9AF-392B-8656-847A-71E406725D43}"/>
              </a:ext>
            </a:extLst>
          </p:cNvPr>
          <p:cNvSpPr/>
          <p:nvPr/>
        </p:nvSpPr>
        <p:spPr>
          <a:xfrm>
            <a:off x="1498915" y="1618225"/>
            <a:ext cx="947458" cy="15581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CTTx</a:t>
            </a:r>
            <a:r>
              <a:rPr lang="en-US" sz="1000" b="1" dirty="0">
                <a:solidFill>
                  <a:schemeClr val="tx1"/>
                </a:solidFill>
              </a:rPr>
              <a:t> V1 – CH1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99EC870-7170-4D43-6554-D46DEA40BD1D}"/>
              </a:ext>
            </a:extLst>
          </p:cNvPr>
          <p:cNvSpPr/>
          <p:nvPr/>
        </p:nvSpPr>
        <p:spPr>
          <a:xfrm>
            <a:off x="1498915" y="3924556"/>
            <a:ext cx="947458" cy="15581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CTTx</a:t>
            </a:r>
            <a:r>
              <a:rPr lang="en-US" sz="1000" b="1" dirty="0">
                <a:solidFill>
                  <a:schemeClr val="tx1"/>
                </a:solidFill>
              </a:rPr>
              <a:t> V1 – CH2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11C3DD1A-2C74-B0E9-DD34-62807BAAAB7D}"/>
              </a:ext>
            </a:extLst>
          </p:cNvPr>
          <p:cNvSpPr/>
          <p:nvPr/>
        </p:nvSpPr>
        <p:spPr>
          <a:xfrm>
            <a:off x="6496594" y="3924556"/>
            <a:ext cx="947458" cy="15581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CTTx</a:t>
            </a:r>
            <a:r>
              <a:rPr lang="en-US" sz="1000" b="1" dirty="0">
                <a:solidFill>
                  <a:schemeClr val="tx1"/>
                </a:solidFill>
              </a:rPr>
              <a:t> V2 – CH2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D7981D21-8E48-5E38-F1D2-AA0D716C7A9A}"/>
              </a:ext>
            </a:extLst>
          </p:cNvPr>
          <p:cNvSpPr/>
          <p:nvPr/>
        </p:nvSpPr>
        <p:spPr>
          <a:xfrm>
            <a:off x="6496594" y="1617022"/>
            <a:ext cx="947458" cy="15581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CTTx</a:t>
            </a:r>
            <a:r>
              <a:rPr lang="en-US" sz="1000" b="1" dirty="0">
                <a:solidFill>
                  <a:schemeClr val="tx1"/>
                </a:solidFill>
              </a:rPr>
              <a:t> V2 – CH1</a:t>
            </a:r>
          </a:p>
        </p:txBody>
      </p:sp>
    </p:spTree>
    <p:extLst>
      <p:ext uri="{BB962C8B-B14F-4D97-AF65-F5344CB8AC3E}">
        <p14:creationId xmlns:p14="http://schemas.microsoft.com/office/powerpoint/2010/main" val="99806429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22E9A5-9052-3E47-1E85-D5B1AE7E8D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32">
            <a:extLst>
              <a:ext uri="{FF2B5EF4-FFF2-40B4-BE49-F238E27FC236}">
                <a16:creationId xmlns:a16="http://schemas.microsoft.com/office/drawing/2014/main" id="{2D11122D-CBC9-1E55-7FE0-8B050F14600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962028" y="4018797"/>
            <a:ext cx="3740402" cy="2150514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2390716B-A23F-FC86-A8FB-9E0B92F5F67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962029" y="1696134"/>
            <a:ext cx="3740402" cy="2150514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EB70231D-9C74-EE2B-8082-3FE67F72FC8C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24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361BB74-3F81-C40C-ECAE-9E77C4BC06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z="1200" smtClean="0"/>
              <a:t>24</a:t>
            </a:fld>
            <a:endParaRPr lang="en-GB" sz="1200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299BF6F1-5799-9655-7632-E169084D673F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chemeClr val="bg1"/>
                </a:solidFill>
                <a:latin typeface="Rockwell" panose="02060603020205020403" pitchFamily="18" charset="0"/>
              </a:rPr>
              <a:t>Link demonstrator – Preliminary results</a:t>
            </a:r>
            <a:endParaRPr lang="en-GB" sz="28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410FEBF-18C6-ED9B-672C-BB897AB776DA}"/>
              </a:ext>
            </a:extLst>
          </p:cNvPr>
          <p:cNvSpPr/>
          <p:nvPr/>
        </p:nvSpPr>
        <p:spPr>
          <a:xfrm>
            <a:off x="49054" y="848067"/>
            <a:ext cx="1143302" cy="51318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>
                <a:solidFill>
                  <a:schemeClr val="tx1"/>
                </a:solidFill>
              </a:rPr>
              <a:t>CTTx</a:t>
            </a:r>
            <a:endParaRPr lang="en-US" sz="2400" b="1" dirty="0">
              <a:solidFill>
                <a:schemeClr val="tx1"/>
              </a:solidFill>
            </a:endParaRP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1A98B589-E49A-2E5E-5308-E3C710BDE4AE}"/>
              </a:ext>
            </a:extLst>
          </p:cNvPr>
          <p:cNvCxnSpPr>
            <a:cxnSpLocks/>
          </p:cNvCxnSpPr>
          <p:nvPr/>
        </p:nvCxnSpPr>
        <p:spPr>
          <a:xfrm>
            <a:off x="1180591" y="982411"/>
            <a:ext cx="471586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1BA70A54-32E3-2BC7-CA42-0EAA854BF61A}"/>
              </a:ext>
            </a:extLst>
          </p:cNvPr>
          <p:cNvCxnSpPr>
            <a:cxnSpLocks/>
          </p:cNvCxnSpPr>
          <p:nvPr/>
        </p:nvCxnSpPr>
        <p:spPr>
          <a:xfrm>
            <a:off x="1180591" y="1199093"/>
            <a:ext cx="471586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35DFA3C7-CF8E-3740-1D23-D84C77CABDE3}"/>
              </a:ext>
            </a:extLst>
          </p:cNvPr>
          <p:cNvSpPr/>
          <p:nvPr/>
        </p:nvSpPr>
        <p:spPr>
          <a:xfrm>
            <a:off x="1652177" y="848067"/>
            <a:ext cx="990036" cy="51318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OVA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F6D240F2-A042-4BA5-7FE1-314D60B449F6}"/>
              </a:ext>
            </a:extLst>
          </p:cNvPr>
          <p:cNvCxnSpPr>
            <a:cxnSpLocks/>
          </p:cNvCxnSpPr>
          <p:nvPr/>
        </p:nvCxnSpPr>
        <p:spPr>
          <a:xfrm>
            <a:off x="2647859" y="982411"/>
            <a:ext cx="384030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1B2EE2B7-0B67-B27B-C74B-BBED2A5C2632}"/>
              </a:ext>
            </a:extLst>
          </p:cNvPr>
          <p:cNvCxnSpPr>
            <a:cxnSpLocks/>
          </p:cNvCxnSpPr>
          <p:nvPr/>
        </p:nvCxnSpPr>
        <p:spPr>
          <a:xfrm>
            <a:off x="2634858" y="1199093"/>
            <a:ext cx="397031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ED923A47-01EF-2607-31ED-E6B349411AF1}"/>
              </a:ext>
            </a:extLst>
          </p:cNvPr>
          <p:cNvSpPr/>
          <p:nvPr/>
        </p:nvSpPr>
        <p:spPr>
          <a:xfrm>
            <a:off x="3031889" y="848067"/>
            <a:ext cx="1106746" cy="51318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MUX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46E5200-CAEB-554F-1F58-3439A3E0D8D7}"/>
              </a:ext>
            </a:extLst>
          </p:cNvPr>
          <p:cNvSpPr txBox="1"/>
          <p:nvPr/>
        </p:nvSpPr>
        <p:spPr>
          <a:xfrm flipH="1">
            <a:off x="8455453" y="692988"/>
            <a:ext cx="3431747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All the measurements were carried on with only two optical signals transmitted.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In the setup with the 3 km optical </a:t>
            </a:r>
            <a:r>
              <a:rPr lang="en-US" sz="1600" dirty="0" err="1"/>
              <a:t>fibre</a:t>
            </a:r>
            <a:r>
              <a:rPr lang="en-US" sz="1600" dirty="0"/>
              <a:t> included in the chain, for the </a:t>
            </a:r>
            <a:r>
              <a:rPr lang="en-US" sz="1600" dirty="0" err="1"/>
              <a:t>CTTx</a:t>
            </a:r>
            <a:r>
              <a:rPr lang="en-US" sz="1600" dirty="0"/>
              <a:t> V2 link was unstable also at 0 </a:t>
            </a:r>
            <a:r>
              <a:rPr lang="en-US" sz="1600" dirty="0" err="1"/>
              <a:t>db</a:t>
            </a:r>
            <a:r>
              <a:rPr lang="en-US" sz="1600" dirty="0"/>
              <a:t> attenuation.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05825CCC-7FD5-A443-1288-D962FBDF1E4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0" y="1696134"/>
            <a:ext cx="3740402" cy="2150513"/>
          </a:xfrm>
          <a:prstGeom prst="rect">
            <a:avLst/>
          </a:prstGeom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2B83AECD-37D5-6990-413A-40E73ED79ECA}"/>
              </a:ext>
            </a:extLst>
          </p:cNvPr>
          <p:cNvCxnSpPr>
            <a:cxnSpLocks/>
            <a:stCxn id="4" idx="3"/>
            <a:endCxn id="7" idx="1"/>
          </p:cNvCxnSpPr>
          <p:nvPr/>
        </p:nvCxnSpPr>
        <p:spPr>
          <a:xfrm>
            <a:off x="5735735" y="1100810"/>
            <a:ext cx="524020" cy="3849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E9D35837-66F9-658F-1A81-AC8CCADAAADD}"/>
              </a:ext>
            </a:extLst>
          </p:cNvPr>
          <p:cNvSpPr/>
          <p:nvPr/>
        </p:nvSpPr>
        <p:spPr>
          <a:xfrm>
            <a:off x="6259755" y="848067"/>
            <a:ext cx="1071974" cy="51318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QSFP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7478CB7-3873-F69D-47AB-ED84D75A4BDE}"/>
              </a:ext>
            </a:extLst>
          </p:cNvPr>
          <p:cNvSpPr/>
          <p:nvPr/>
        </p:nvSpPr>
        <p:spPr>
          <a:xfrm>
            <a:off x="4663761" y="779898"/>
            <a:ext cx="1071974" cy="64182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3 km </a:t>
            </a:r>
            <a:r>
              <a:rPr lang="en-US" sz="2400" b="1" dirty="0" err="1">
                <a:solidFill>
                  <a:schemeClr val="tx1"/>
                </a:solidFill>
              </a:rPr>
              <a:t>fibre</a:t>
            </a:r>
            <a:endParaRPr lang="en-US" sz="2400" b="1" dirty="0">
              <a:solidFill>
                <a:schemeClr val="tx1"/>
              </a:solidFill>
            </a:endParaRP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B77EC023-0A6A-287E-9BF6-10056CC820C1}"/>
              </a:ext>
            </a:extLst>
          </p:cNvPr>
          <p:cNvCxnSpPr>
            <a:cxnSpLocks/>
          </p:cNvCxnSpPr>
          <p:nvPr/>
        </p:nvCxnSpPr>
        <p:spPr>
          <a:xfrm>
            <a:off x="4138635" y="1100810"/>
            <a:ext cx="524020" cy="3849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Picture 27">
            <a:extLst>
              <a:ext uri="{FF2B5EF4-FFF2-40B4-BE49-F238E27FC236}">
                <a16:creationId xmlns:a16="http://schemas.microsoft.com/office/drawing/2014/main" id="{4CDAE0E3-7AF4-FE11-F528-E6E6233786C1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0" y="4018797"/>
            <a:ext cx="3740402" cy="2150514"/>
          </a:xfrm>
          <a:prstGeom prst="rect">
            <a:avLst/>
          </a:prstGeom>
        </p:spPr>
      </p:pic>
      <p:sp>
        <p:nvSpPr>
          <p:cNvPr id="29" name="Multiplication Sign 28">
            <a:extLst>
              <a:ext uri="{FF2B5EF4-FFF2-40B4-BE49-F238E27FC236}">
                <a16:creationId xmlns:a16="http://schemas.microsoft.com/office/drawing/2014/main" id="{1FF71D51-5483-34F8-AC96-B22A4D1303AA}"/>
              </a:ext>
            </a:extLst>
          </p:cNvPr>
          <p:cNvSpPr/>
          <p:nvPr/>
        </p:nvSpPr>
        <p:spPr>
          <a:xfrm>
            <a:off x="5546720" y="1559306"/>
            <a:ext cx="2717198" cy="2224616"/>
          </a:xfrm>
          <a:prstGeom prst="mathMultiply">
            <a:avLst>
              <a:gd name="adj1" fmla="val 10663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Multiplication Sign 30">
            <a:extLst>
              <a:ext uri="{FF2B5EF4-FFF2-40B4-BE49-F238E27FC236}">
                <a16:creationId xmlns:a16="http://schemas.microsoft.com/office/drawing/2014/main" id="{CE91A095-B229-17CB-5A15-1984C25F30AC}"/>
              </a:ext>
            </a:extLst>
          </p:cNvPr>
          <p:cNvSpPr/>
          <p:nvPr/>
        </p:nvSpPr>
        <p:spPr>
          <a:xfrm>
            <a:off x="5611724" y="3783922"/>
            <a:ext cx="2717198" cy="2224616"/>
          </a:xfrm>
          <a:prstGeom prst="mathMultiply">
            <a:avLst>
              <a:gd name="adj1" fmla="val 10663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27A17349-DE09-02A3-03F5-8997DB9FF2CE}"/>
              </a:ext>
            </a:extLst>
          </p:cNvPr>
          <p:cNvSpPr/>
          <p:nvPr/>
        </p:nvSpPr>
        <p:spPr>
          <a:xfrm>
            <a:off x="1498915" y="1618225"/>
            <a:ext cx="947458" cy="15581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CTTx</a:t>
            </a:r>
            <a:r>
              <a:rPr lang="en-US" sz="1000" b="1" dirty="0">
                <a:solidFill>
                  <a:schemeClr val="tx1"/>
                </a:solidFill>
              </a:rPr>
              <a:t> V1 – CH1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48741FD0-EF6B-5EC8-D04E-2A9F04CC2894}"/>
              </a:ext>
            </a:extLst>
          </p:cNvPr>
          <p:cNvSpPr/>
          <p:nvPr/>
        </p:nvSpPr>
        <p:spPr>
          <a:xfrm>
            <a:off x="1498915" y="3924556"/>
            <a:ext cx="947458" cy="15581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CTTx</a:t>
            </a:r>
            <a:r>
              <a:rPr lang="en-US" sz="1000" b="1" dirty="0">
                <a:solidFill>
                  <a:schemeClr val="tx1"/>
                </a:solidFill>
              </a:rPr>
              <a:t> V1 – CH2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19D05368-6F41-DBD6-8847-83F323E42447}"/>
              </a:ext>
            </a:extLst>
          </p:cNvPr>
          <p:cNvSpPr/>
          <p:nvPr/>
        </p:nvSpPr>
        <p:spPr>
          <a:xfrm>
            <a:off x="6496594" y="3924556"/>
            <a:ext cx="947458" cy="15581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CTTx</a:t>
            </a:r>
            <a:r>
              <a:rPr lang="en-US" sz="1000" b="1" dirty="0">
                <a:solidFill>
                  <a:schemeClr val="tx1"/>
                </a:solidFill>
              </a:rPr>
              <a:t> V2 – CH2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4556023-C8A3-06FD-B364-B33736CFE082}"/>
              </a:ext>
            </a:extLst>
          </p:cNvPr>
          <p:cNvSpPr/>
          <p:nvPr/>
        </p:nvSpPr>
        <p:spPr>
          <a:xfrm>
            <a:off x="6496594" y="1617022"/>
            <a:ext cx="947458" cy="15581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CTTx</a:t>
            </a:r>
            <a:r>
              <a:rPr lang="en-US" sz="1000" b="1" dirty="0">
                <a:solidFill>
                  <a:schemeClr val="tx1"/>
                </a:solidFill>
              </a:rPr>
              <a:t> V2 – CH1</a:t>
            </a:r>
          </a:p>
        </p:txBody>
      </p:sp>
    </p:spTree>
    <p:extLst>
      <p:ext uri="{BB962C8B-B14F-4D97-AF65-F5344CB8AC3E}">
        <p14:creationId xmlns:p14="http://schemas.microsoft.com/office/powerpoint/2010/main" val="86343937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E23772-9801-C870-7062-7FEFB8063D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32">
            <a:extLst>
              <a:ext uri="{FF2B5EF4-FFF2-40B4-BE49-F238E27FC236}">
                <a16:creationId xmlns:a16="http://schemas.microsoft.com/office/drawing/2014/main" id="{74ED728B-DA35-8070-16E7-74410EC0972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962028" y="4018797"/>
            <a:ext cx="3740402" cy="2150514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9CD4A451-7703-1FF4-07AD-FE4089670FC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962029" y="1696134"/>
            <a:ext cx="3740402" cy="2150514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AB7E96F2-072F-ADC5-F813-51DF92960280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24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E904776-531C-3DD3-991E-CAB67738A6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z="1200" smtClean="0"/>
              <a:t>25</a:t>
            </a:fld>
            <a:endParaRPr lang="en-GB" sz="1200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DDA5549D-D905-D3D7-7FFB-C2F1AA26389D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chemeClr val="bg1"/>
                </a:solidFill>
                <a:latin typeface="Rockwell" panose="02060603020205020403" pitchFamily="18" charset="0"/>
              </a:rPr>
              <a:t>Link demonstrator – Preliminary results</a:t>
            </a:r>
            <a:endParaRPr lang="en-GB" sz="28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F2B57FD-1F4D-F14D-983A-C23D7F6FD5B1}"/>
              </a:ext>
            </a:extLst>
          </p:cNvPr>
          <p:cNvSpPr/>
          <p:nvPr/>
        </p:nvSpPr>
        <p:spPr>
          <a:xfrm>
            <a:off x="49054" y="848067"/>
            <a:ext cx="1143302" cy="51318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>
                <a:solidFill>
                  <a:schemeClr val="tx1"/>
                </a:solidFill>
              </a:rPr>
              <a:t>CTTx</a:t>
            </a:r>
            <a:endParaRPr lang="en-US" sz="2400" b="1" dirty="0">
              <a:solidFill>
                <a:schemeClr val="tx1"/>
              </a:solidFill>
            </a:endParaRP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0883B0B9-0DC0-D3A7-CDB6-E494D7CEA824}"/>
              </a:ext>
            </a:extLst>
          </p:cNvPr>
          <p:cNvCxnSpPr>
            <a:cxnSpLocks/>
          </p:cNvCxnSpPr>
          <p:nvPr/>
        </p:nvCxnSpPr>
        <p:spPr>
          <a:xfrm>
            <a:off x="1180591" y="982411"/>
            <a:ext cx="471586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607045E5-F618-DDB3-DAE9-9DB1B54620F5}"/>
              </a:ext>
            </a:extLst>
          </p:cNvPr>
          <p:cNvCxnSpPr>
            <a:cxnSpLocks/>
          </p:cNvCxnSpPr>
          <p:nvPr/>
        </p:nvCxnSpPr>
        <p:spPr>
          <a:xfrm>
            <a:off x="1180591" y="1199093"/>
            <a:ext cx="471586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7C7BE03E-FE2E-CDEE-1492-55EC240F5620}"/>
              </a:ext>
            </a:extLst>
          </p:cNvPr>
          <p:cNvSpPr/>
          <p:nvPr/>
        </p:nvSpPr>
        <p:spPr>
          <a:xfrm>
            <a:off x="1652177" y="848067"/>
            <a:ext cx="990036" cy="51318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OVA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DE366079-010D-0EE6-4CFE-20BB5E59A926}"/>
              </a:ext>
            </a:extLst>
          </p:cNvPr>
          <p:cNvCxnSpPr>
            <a:cxnSpLocks/>
          </p:cNvCxnSpPr>
          <p:nvPr/>
        </p:nvCxnSpPr>
        <p:spPr>
          <a:xfrm>
            <a:off x="2647859" y="982411"/>
            <a:ext cx="384030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C25AE4A4-F474-48AA-AB0F-CE2EA69BD2F2}"/>
              </a:ext>
            </a:extLst>
          </p:cNvPr>
          <p:cNvCxnSpPr>
            <a:cxnSpLocks/>
          </p:cNvCxnSpPr>
          <p:nvPr/>
        </p:nvCxnSpPr>
        <p:spPr>
          <a:xfrm>
            <a:off x="2634858" y="1199093"/>
            <a:ext cx="397031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72B89121-9A5E-7C2E-F3BA-1D4244BB06B1}"/>
              </a:ext>
            </a:extLst>
          </p:cNvPr>
          <p:cNvSpPr/>
          <p:nvPr/>
        </p:nvSpPr>
        <p:spPr>
          <a:xfrm>
            <a:off x="3031889" y="848067"/>
            <a:ext cx="1106746" cy="51318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MUX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92DA978-7B30-BC8D-F09C-98BC07E9BBC8}"/>
              </a:ext>
            </a:extLst>
          </p:cNvPr>
          <p:cNvSpPr txBox="1"/>
          <p:nvPr/>
        </p:nvSpPr>
        <p:spPr>
          <a:xfrm flipH="1">
            <a:off x="8455453" y="692988"/>
            <a:ext cx="3431747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All the measurements were carried on with only two optical signals transmitted.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In the setup with the 3 km optical </a:t>
            </a:r>
            <a:r>
              <a:rPr lang="en-US" sz="1600" dirty="0" err="1"/>
              <a:t>fibre</a:t>
            </a:r>
            <a:r>
              <a:rPr lang="en-US" sz="1600" dirty="0"/>
              <a:t> included in the chain, for the </a:t>
            </a:r>
            <a:r>
              <a:rPr lang="en-US" sz="1600" dirty="0" err="1"/>
              <a:t>CTTx</a:t>
            </a:r>
            <a:r>
              <a:rPr lang="en-US" sz="1600" dirty="0"/>
              <a:t> V2 link was unstable also at 0 </a:t>
            </a:r>
            <a:r>
              <a:rPr lang="en-US" sz="1600" dirty="0" err="1"/>
              <a:t>db</a:t>
            </a:r>
            <a:r>
              <a:rPr lang="en-US" sz="1600" dirty="0"/>
              <a:t> attenuation.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The </a:t>
            </a:r>
            <a:r>
              <a:rPr lang="en-US" sz="1600" dirty="0" err="1"/>
              <a:t>CTTx</a:t>
            </a:r>
            <a:r>
              <a:rPr lang="en-US" sz="1600" dirty="0"/>
              <a:t> V1 link show a remaining power budget greater than 8 dB, enough to accommodate the: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Tx penalties: 2.7 dB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RIA : 1 dB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A better analysis on the </a:t>
            </a:r>
            <a:r>
              <a:rPr lang="en-US" sz="1600" dirty="0" err="1"/>
              <a:t>CTTx</a:t>
            </a:r>
            <a:r>
              <a:rPr lang="en-US" sz="1600" dirty="0"/>
              <a:t> V2 unstable link will follow.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21603322-5425-3253-4655-AD604BC380E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0" y="1696134"/>
            <a:ext cx="3740402" cy="2150513"/>
          </a:xfrm>
          <a:prstGeom prst="rect">
            <a:avLst/>
          </a:prstGeom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71A32C0C-EDCB-97BE-C508-14E6CEFE9E6E}"/>
              </a:ext>
            </a:extLst>
          </p:cNvPr>
          <p:cNvCxnSpPr>
            <a:cxnSpLocks/>
            <a:stCxn id="4" idx="3"/>
            <a:endCxn id="7" idx="1"/>
          </p:cNvCxnSpPr>
          <p:nvPr/>
        </p:nvCxnSpPr>
        <p:spPr>
          <a:xfrm>
            <a:off x="5735735" y="1100810"/>
            <a:ext cx="524020" cy="3849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C3FA1076-549A-BA49-C8E4-86D3246C8FF4}"/>
              </a:ext>
            </a:extLst>
          </p:cNvPr>
          <p:cNvSpPr/>
          <p:nvPr/>
        </p:nvSpPr>
        <p:spPr>
          <a:xfrm>
            <a:off x="6259755" y="848067"/>
            <a:ext cx="1071974" cy="51318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QSFP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18C992B-C729-CE27-87E9-FA41F0C0998B}"/>
              </a:ext>
            </a:extLst>
          </p:cNvPr>
          <p:cNvSpPr/>
          <p:nvPr/>
        </p:nvSpPr>
        <p:spPr>
          <a:xfrm>
            <a:off x="4663761" y="779898"/>
            <a:ext cx="1071974" cy="64182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3 km </a:t>
            </a:r>
            <a:r>
              <a:rPr lang="en-US" sz="2400" b="1" dirty="0" err="1">
                <a:solidFill>
                  <a:schemeClr val="tx1"/>
                </a:solidFill>
              </a:rPr>
              <a:t>fibre</a:t>
            </a:r>
            <a:endParaRPr lang="en-US" sz="2400" b="1" dirty="0">
              <a:solidFill>
                <a:schemeClr val="tx1"/>
              </a:solidFill>
            </a:endParaRP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63B17205-A5CA-FE9F-4CBF-CE6CFD008253}"/>
              </a:ext>
            </a:extLst>
          </p:cNvPr>
          <p:cNvCxnSpPr>
            <a:cxnSpLocks/>
          </p:cNvCxnSpPr>
          <p:nvPr/>
        </p:nvCxnSpPr>
        <p:spPr>
          <a:xfrm>
            <a:off x="4138635" y="1100810"/>
            <a:ext cx="524020" cy="3849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Picture 27">
            <a:extLst>
              <a:ext uri="{FF2B5EF4-FFF2-40B4-BE49-F238E27FC236}">
                <a16:creationId xmlns:a16="http://schemas.microsoft.com/office/drawing/2014/main" id="{5AE1A7F6-334D-33AE-F5C4-CC4DBEB46432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0" y="4018797"/>
            <a:ext cx="3740402" cy="2150514"/>
          </a:xfrm>
          <a:prstGeom prst="rect">
            <a:avLst/>
          </a:prstGeom>
        </p:spPr>
      </p:pic>
      <p:sp>
        <p:nvSpPr>
          <p:cNvPr id="29" name="Multiplication Sign 28">
            <a:extLst>
              <a:ext uri="{FF2B5EF4-FFF2-40B4-BE49-F238E27FC236}">
                <a16:creationId xmlns:a16="http://schemas.microsoft.com/office/drawing/2014/main" id="{CC7AD74E-F9DE-BC78-1975-BAF036DF7EA1}"/>
              </a:ext>
            </a:extLst>
          </p:cNvPr>
          <p:cNvSpPr/>
          <p:nvPr/>
        </p:nvSpPr>
        <p:spPr>
          <a:xfrm>
            <a:off x="5546720" y="1559306"/>
            <a:ext cx="2717198" cy="2224616"/>
          </a:xfrm>
          <a:prstGeom prst="mathMultiply">
            <a:avLst>
              <a:gd name="adj1" fmla="val 10663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Multiplication Sign 30">
            <a:extLst>
              <a:ext uri="{FF2B5EF4-FFF2-40B4-BE49-F238E27FC236}">
                <a16:creationId xmlns:a16="http://schemas.microsoft.com/office/drawing/2014/main" id="{68D7447C-B0F6-F323-2706-9D9E03867D36}"/>
              </a:ext>
            </a:extLst>
          </p:cNvPr>
          <p:cNvSpPr/>
          <p:nvPr/>
        </p:nvSpPr>
        <p:spPr>
          <a:xfrm>
            <a:off x="5611724" y="3783922"/>
            <a:ext cx="2717198" cy="2224616"/>
          </a:xfrm>
          <a:prstGeom prst="mathMultiply">
            <a:avLst>
              <a:gd name="adj1" fmla="val 10663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4EF8063-F87B-4B00-1376-8E6C6B36A78F}"/>
              </a:ext>
            </a:extLst>
          </p:cNvPr>
          <p:cNvSpPr/>
          <p:nvPr/>
        </p:nvSpPr>
        <p:spPr>
          <a:xfrm>
            <a:off x="1498915" y="1618225"/>
            <a:ext cx="947458" cy="15581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CTTx</a:t>
            </a:r>
            <a:r>
              <a:rPr lang="en-US" sz="1000" b="1" dirty="0">
                <a:solidFill>
                  <a:schemeClr val="tx1"/>
                </a:solidFill>
              </a:rPr>
              <a:t> V1 – CH1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E50359FF-C682-824C-2AD1-E8AE8E84952B}"/>
              </a:ext>
            </a:extLst>
          </p:cNvPr>
          <p:cNvSpPr/>
          <p:nvPr/>
        </p:nvSpPr>
        <p:spPr>
          <a:xfrm>
            <a:off x="1498915" y="3924556"/>
            <a:ext cx="947458" cy="15581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CTTx</a:t>
            </a:r>
            <a:r>
              <a:rPr lang="en-US" sz="1000" b="1" dirty="0">
                <a:solidFill>
                  <a:schemeClr val="tx1"/>
                </a:solidFill>
              </a:rPr>
              <a:t> V1 – CH2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E2738C0-B1B5-B849-4406-77CB0286AEC3}"/>
              </a:ext>
            </a:extLst>
          </p:cNvPr>
          <p:cNvSpPr/>
          <p:nvPr/>
        </p:nvSpPr>
        <p:spPr>
          <a:xfrm>
            <a:off x="6496594" y="3924556"/>
            <a:ext cx="947458" cy="15581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CTTx</a:t>
            </a:r>
            <a:r>
              <a:rPr lang="en-US" sz="1000" b="1" dirty="0">
                <a:solidFill>
                  <a:schemeClr val="tx1"/>
                </a:solidFill>
              </a:rPr>
              <a:t> V2 – CH2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8FD9B167-34CC-E33A-6FA9-0253FEA4965F}"/>
              </a:ext>
            </a:extLst>
          </p:cNvPr>
          <p:cNvSpPr/>
          <p:nvPr/>
        </p:nvSpPr>
        <p:spPr>
          <a:xfrm>
            <a:off x="6496594" y="1617022"/>
            <a:ext cx="947458" cy="15581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CTTx</a:t>
            </a:r>
            <a:r>
              <a:rPr lang="en-US" sz="1000" b="1" dirty="0">
                <a:solidFill>
                  <a:schemeClr val="tx1"/>
                </a:solidFill>
              </a:rPr>
              <a:t> V2 – CH1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B4ABCD58-E453-80EC-C04B-5B60DC1AA3E1}"/>
              </a:ext>
            </a:extLst>
          </p:cNvPr>
          <p:cNvCxnSpPr/>
          <p:nvPr/>
        </p:nvCxnSpPr>
        <p:spPr>
          <a:xfrm>
            <a:off x="2132155" y="2847208"/>
            <a:ext cx="1178753" cy="0"/>
          </a:xfrm>
          <a:prstGeom prst="straightConnector1">
            <a:avLst/>
          </a:prstGeom>
          <a:ln w="2222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56BBEB9C-2A67-4D69-30F5-601798F7C4BA}"/>
              </a:ext>
            </a:extLst>
          </p:cNvPr>
          <p:cNvSpPr/>
          <p:nvPr/>
        </p:nvSpPr>
        <p:spPr>
          <a:xfrm>
            <a:off x="2094763" y="2644273"/>
            <a:ext cx="1331792" cy="12500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Power budget &gt; 8 dB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11AF5930-0479-7C3A-0FF6-828FA075FCDD}"/>
              </a:ext>
            </a:extLst>
          </p:cNvPr>
          <p:cNvCxnSpPr>
            <a:cxnSpLocks/>
          </p:cNvCxnSpPr>
          <p:nvPr/>
        </p:nvCxnSpPr>
        <p:spPr>
          <a:xfrm>
            <a:off x="1971810" y="5031549"/>
            <a:ext cx="1339098" cy="0"/>
          </a:xfrm>
          <a:prstGeom prst="straightConnector1">
            <a:avLst/>
          </a:prstGeom>
          <a:ln w="2222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1671226A-8DD4-11AD-2BDA-852838593A86}"/>
              </a:ext>
            </a:extLst>
          </p:cNvPr>
          <p:cNvSpPr/>
          <p:nvPr/>
        </p:nvSpPr>
        <p:spPr>
          <a:xfrm>
            <a:off x="1971810" y="4828614"/>
            <a:ext cx="1373767" cy="9330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Power budget &gt; 9 dB</a:t>
            </a:r>
          </a:p>
        </p:txBody>
      </p:sp>
    </p:spTree>
    <p:extLst>
      <p:ext uri="{BB962C8B-B14F-4D97-AF65-F5344CB8AC3E}">
        <p14:creationId xmlns:p14="http://schemas.microsoft.com/office/powerpoint/2010/main" val="416063836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C2CFA0-1DFE-3CC1-D78D-F4D7A262C0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8C21FEF1-C073-FD7F-1003-4237546EB39D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24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B002750-225B-F636-A72F-109BD451E0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z="1200" smtClean="0"/>
              <a:t>26</a:t>
            </a:fld>
            <a:endParaRPr lang="en-GB" sz="1200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59DCAE23-EC0B-383E-5E1C-B4E8E7C6E6A3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chemeClr val="bg1"/>
                </a:solidFill>
                <a:latin typeface="Rockwell" panose="02060603020205020403" pitchFamily="18" charset="0"/>
              </a:rPr>
              <a:t>Summary and next steps</a:t>
            </a:r>
            <a:endParaRPr lang="en-GB" sz="28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1ACFCEB-CB13-5A9D-EE91-955292E70BD9}"/>
              </a:ext>
            </a:extLst>
          </p:cNvPr>
          <p:cNvSpPr txBox="1"/>
          <p:nvPr/>
        </p:nvSpPr>
        <p:spPr>
          <a:xfrm>
            <a:off x="-1" y="673829"/>
            <a:ext cx="11850255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Front-End modules production: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Design mistake of </a:t>
            </a:r>
            <a:r>
              <a:rPr lang="en-US" sz="2000" dirty="0" err="1"/>
              <a:t>CTTx</a:t>
            </a:r>
            <a:r>
              <a:rPr lang="en-US" sz="2000" dirty="0"/>
              <a:t> PCB discovered.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~2 months of delay from now to start the production.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New volumes of production will be discussed with ROMPAL to recover from the delay.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TOSA LOT4 and LOT5 qualified and accepted.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QA samples will be “patched up” and distributed.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MUX and Back-End components validation: </a:t>
            </a:r>
            <a:r>
              <a:rPr lang="en-US" sz="2000" dirty="0"/>
              <a:t> 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Link demonstrator hardware and software ready.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Preliminary measurements have been performed transmitting only two of the four channels.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The full link using the </a:t>
            </a:r>
            <a:r>
              <a:rPr lang="en-US" sz="2000" dirty="0" err="1"/>
              <a:t>CTTx</a:t>
            </a:r>
            <a:r>
              <a:rPr lang="en-US" sz="2000" dirty="0"/>
              <a:t> V2 selected for the test was unstable, the analysis of the problem will follow.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An additional FPGA board was procured to transmit in parallel the four channels. </a:t>
            </a:r>
          </a:p>
          <a:p>
            <a:pPr lvl="1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558394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F990F7-6B29-B8C7-E2A9-D06F6CB166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38EC9F0D-92BB-4032-DEBF-0E75B3300350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24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9E12DF2-136E-71DB-CB0E-0A5EDAA320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z="1200" smtClean="0"/>
              <a:t>3</a:t>
            </a:fld>
            <a:endParaRPr lang="en-GB" sz="1200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A0EB898E-4388-DC8C-BC2C-2F1AFC7F2D7B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err="1">
                <a:solidFill>
                  <a:schemeClr val="bg1"/>
                </a:solidFill>
                <a:latin typeface="Rockwell" panose="02060603020205020403" pitchFamily="18" charset="0"/>
              </a:rPr>
              <a:t>CTTx</a:t>
            </a:r>
            <a:r>
              <a:rPr lang="en-US" sz="2800" dirty="0">
                <a:solidFill>
                  <a:schemeClr val="bg1"/>
                </a:solidFill>
                <a:latin typeface="Rockwell" panose="02060603020205020403" pitchFamily="18" charset="0"/>
              </a:rPr>
              <a:t> PCB – Design problem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AEACB9B-0B43-984B-1A29-51199785791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51" t="17540" r="23072" b="21375"/>
          <a:stretch/>
        </p:blipFill>
        <p:spPr>
          <a:xfrm>
            <a:off x="457200" y="932263"/>
            <a:ext cx="3957320" cy="2394996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1721589-123E-E74E-8405-25A9E4A58A9B}"/>
              </a:ext>
            </a:extLst>
          </p:cNvPr>
          <p:cNvSpPr txBox="1"/>
          <p:nvPr/>
        </p:nvSpPr>
        <p:spPr>
          <a:xfrm>
            <a:off x="1302932" y="467392"/>
            <a:ext cx="2487144" cy="464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b="1" dirty="0" err="1"/>
              <a:t>CTTx</a:t>
            </a:r>
            <a:r>
              <a:rPr lang="en-GB" b="1" dirty="0"/>
              <a:t> PCB - Front side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63768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A9650E-AB35-8176-44BC-E0EEC81D63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95366153-ED26-D527-2722-9EF2ED99279B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24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943EDEB-269E-52C6-341F-8DC94F6D18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z="1200" smtClean="0"/>
              <a:t>4</a:t>
            </a:fld>
            <a:endParaRPr lang="en-GB" sz="1200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3CF4A945-3E4E-25F4-D1B2-BF357450D04C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err="1">
                <a:solidFill>
                  <a:schemeClr val="bg1"/>
                </a:solidFill>
                <a:latin typeface="Rockwell" panose="02060603020205020403" pitchFamily="18" charset="0"/>
              </a:rPr>
              <a:t>CTTx</a:t>
            </a:r>
            <a:r>
              <a:rPr lang="en-US" sz="2800" dirty="0">
                <a:solidFill>
                  <a:schemeClr val="bg1"/>
                </a:solidFill>
                <a:latin typeface="Rockwell" panose="02060603020205020403" pitchFamily="18" charset="0"/>
              </a:rPr>
              <a:t> PCB – Design problem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B1651AE-CF7B-E15A-5C7F-73E61947C67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51" t="17540" r="23072" b="21375"/>
          <a:stretch/>
        </p:blipFill>
        <p:spPr>
          <a:xfrm>
            <a:off x="457200" y="932263"/>
            <a:ext cx="3957320" cy="2394996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709368F-8A61-123E-F361-E6FE32C32D52}"/>
              </a:ext>
            </a:extLst>
          </p:cNvPr>
          <p:cNvSpPr txBox="1"/>
          <p:nvPr/>
        </p:nvSpPr>
        <p:spPr>
          <a:xfrm>
            <a:off x="1302932" y="467392"/>
            <a:ext cx="2487144" cy="464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b="1" dirty="0" err="1"/>
              <a:t>CTTx</a:t>
            </a:r>
            <a:r>
              <a:rPr lang="en-GB" b="1" dirty="0"/>
              <a:t> PCB - Front side</a:t>
            </a:r>
            <a:endParaRPr lang="en-GB" sz="16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35F58A9-25DA-4401-4FE7-5DE5D5FA3715}"/>
              </a:ext>
            </a:extLst>
          </p:cNvPr>
          <p:cNvSpPr/>
          <p:nvPr/>
        </p:nvSpPr>
        <p:spPr>
          <a:xfrm>
            <a:off x="2189480" y="1418081"/>
            <a:ext cx="279400" cy="229032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2EF7333-F832-5C92-C0ED-E6E3EC6C1F10}"/>
              </a:ext>
            </a:extLst>
          </p:cNvPr>
          <p:cNvSpPr/>
          <p:nvPr/>
        </p:nvSpPr>
        <p:spPr>
          <a:xfrm>
            <a:off x="2189480" y="2683001"/>
            <a:ext cx="279400" cy="229032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E4F851D-F055-3B7C-4463-B53DC76B61DE}"/>
              </a:ext>
            </a:extLst>
          </p:cNvPr>
          <p:cNvSpPr txBox="1"/>
          <p:nvPr/>
        </p:nvSpPr>
        <p:spPr>
          <a:xfrm>
            <a:off x="5729754" y="603157"/>
            <a:ext cx="2487144" cy="646331"/>
          </a:xfrm>
          <a:prstGeom prst="rect">
            <a:avLst/>
          </a:prstGeom>
          <a:noFill/>
          <a:ln w="31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C00000"/>
                </a:solidFill>
              </a:rPr>
              <a:t>1.5 V Power supply decoupling capacitors </a:t>
            </a:r>
            <a:endParaRPr lang="en-GB" sz="1600" dirty="0">
              <a:solidFill>
                <a:srgbClr val="C00000"/>
              </a:solidFill>
            </a:endParaRPr>
          </a:p>
        </p:txBody>
      </p:sp>
      <p:cxnSp>
        <p:nvCxnSpPr>
          <p:cNvPr id="16" name="Connector: Elbow 15">
            <a:extLst>
              <a:ext uri="{FF2B5EF4-FFF2-40B4-BE49-F238E27FC236}">
                <a16:creationId xmlns:a16="http://schemas.microsoft.com/office/drawing/2014/main" id="{86B4EFCD-ACDA-679B-6585-F22F05C91810}"/>
              </a:ext>
            </a:extLst>
          </p:cNvPr>
          <p:cNvCxnSpPr>
            <a:cxnSpLocks/>
            <a:stCxn id="14" idx="1"/>
            <a:endCxn id="6" idx="3"/>
          </p:cNvCxnSpPr>
          <p:nvPr/>
        </p:nvCxnSpPr>
        <p:spPr>
          <a:xfrm rot="10800000" flipV="1">
            <a:off x="2468880" y="926323"/>
            <a:ext cx="3260874" cy="606274"/>
          </a:xfrm>
          <a:prstGeom prst="bentConnector3">
            <a:avLst>
              <a:gd name="adj1" fmla="val 35668"/>
            </a:avLst>
          </a:prstGeom>
          <a:ln w="3492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or: Elbow 17">
            <a:extLst>
              <a:ext uri="{FF2B5EF4-FFF2-40B4-BE49-F238E27FC236}">
                <a16:creationId xmlns:a16="http://schemas.microsoft.com/office/drawing/2014/main" id="{2CD61C42-9A8B-EC51-A22F-574B5E8E0DC2}"/>
              </a:ext>
            </a:extLst>
          </p:cNvPr>
          <p:cNvCxnSpPr>
            <a:cxnSpLocks/>
            <a:stCxn id="14" idx="1"/>
          </p:cNvCxnSpPr>
          <p:nvPr/>
        </p:nvCxnSpPr>
        <p:spPr>
          <a:xfrm rot="10800000" flipV="1">
            <a:off x="2468884" y="926322"/>
            <a:ext cx="3260871" cy="1882917"/>
          </a:xfrm>
          <a:prstGeom prst="bentConnector3">
            <a:avLst>
              <a:gd name="adj1" fmla="val 35512"/>
            </a:avLst>
          </a:prstGeom>
          <a:ln w="3492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22297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7B2DD9-6D24-F331-86CA-6551BB386A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879CE31E-689C-9E27-EC07-124046FE25C9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24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4359DA3-3EEA-CEDE-8372-20B2AF795D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z="1200" smtClean="0"/>
              <a:t>5</a:t>
            </a:fld>
            <a:endParaRPr lang="en-GB" sz="1200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4634F13C-3DF7-0D1C-7870-292C4485F42A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err="1">
                <a:solidFill>
                  <a:schemeClr val="bg1"/>
                </a:solidFill>
                <a:latin typeface="Rockwell" panose="02060603020205020403" pitchFamily="18" charset="0"/>
              </a:rPr>
              <a:t>CTTx</a:t>
            </a:r>
            <a:r>
              <a:rPr lang="en-US" sz="2800" dirty="0">
                <a:solidFill>
                  <a:schemeClr val="bg1"/>
                </a:solidFill>
                <a:latin typeface="Rockwell" panose="02060603020205020403" pitchFamily="18" charset="0"/>
              </a:rPr>
              <a:t> PCB – Design problem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2D967EB-D154-F4ED-6272-1EB90476151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60" t="18286" r="19543" b="24859"/>
          <a:stretch/>
        </p:blipFill>
        <p:spPr>
          <a:xfrm flipV="1">
            <a:off x="457200" y="3850639"/>
            <a:ext cx="3957320" cy="2268219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B692BD7-09E4-77F5-C3B8-4D51E59EB912}"/>
              </a:ext>
            </a:extLst>
          </p:cNvPr>
          <p:cNvSpPr txBox="1"/>
          <p:nvPr/>
        </p:nvSpPr>
        <p:spPr>
          <a:xfrm>
            <a:off x="1302932" y="3327259"/>
            <a:ext cx="2487144" cy="464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b="1" dirty="0" err="1"/>
              <a:t>CTTx</a:t>
            </a:r>
            <a:r>
              <a:rPr lang="en-GB" b="1" dirty="0"/>
              <a:t> PCB - Back side</a:t>
            </a:r>
            <a:endParaRPr lang="en-GB" sz="16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8D747E5-00FB-41A9-5A10-A2B7050DCBA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51" t="17540" r="23072" b="21375"/>
          <a:stretch/>
        </p:blipFill>
        <p:spPr>
          <a:xfrm>
            <a:off x="457200" y="932263"/>
            <a:ext cx="3957320" cy="2394996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8DE3D9E-42F9-D36E-4ED1-32473AD00183}"/>
              </a:ext>
            </a:extLst>
          </p:cNvPr>
          <p:cNvSpPr txBox="1"/>
          <p:nvPr/>
        </p:nvSpPr>
        <p:spPr>
          <a:xfrm>
            <a:off x="1302932" y="467392"/>
            <a:ext cx="2487144" cy="464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b="1" dirty="0" err="1"/>
              <a:t>CTTx</a:t>
            </a:r>
            <a:r>
              <a:rPr lang="en-GB" b="1" dirty="0"/>
              <a:t> PCB - Front side</a:t>
            </a:r>
            <a:endParaRPr lang="en-GB" sz="16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C2C78F2-C45A-9670-08D4-6147ACC71B24}"/>
              </a:ext>
            </a:extLst>
          </p:cNvPr>
          <p:cNvSpPr/>
          <p:nvPr/>
        </p:nvSpPr>
        <p:spPr>
          <a:xfrm>
            <a:off x="2189480" y="1418081"/>
            <a:ext cx="279400" cy="229032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62961A0-0453-C9E1-652A-D71AFB9F5468}"/>
              </a:ext>
            </a:extLst>
          </p:cNvPr>
          <p:cNvSpPr/>
          <p:nvPr/>
        </p:nvSpPr>
        <p:spPr>
          <a:xfrm>
            <a:off x="2189480" y="2683001"/>
            <a:ext cx="279400" cy="229032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1355E5C-C5FE-131A-FC19-E65FEA4D2483}"/>
              </a:ext>
            </a:extLst>
          </p:cNvPr>
          <p:cNvSpPr txBox="1"/>
          <p:nvPr/>
        </p:nvSpPr>
        <p:spPr>
          <a:xfrm>
            <a:off x="5729754" y="603157"/>
            <a:ext cx="2487144" cy="646331"/>
          </a:xfrm>
          <a:prstGeom prst="rect">
            <a:avLst/>
          </a:prstGeom>
          <a:noFill/>
          <a:ln w="31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C00000"/>
                </a:solidFill>
              </a:rPr>
              <a:t>1.5 V Power supply decoupling capacitors </a:t>
            </a:r>
            <a:endParaRPr lang="en-GB" sz="1600" dirty="0">
              <a:solidFill>
                <a:srgbClr val="C00000"/>
              </a:solidFill>
            </a:endParaRPr>
          </a:p>
        </p:txBody>
      </p:sp>
      <p:cxnSp>
        <p:nvCxnSpPr>
          <p:cNvPr id="14" name="Connector: Elbow 13">
            <a:extLst>
              <a:ext uri="{FF2B5EF4-FFF2-40B4-BE49-F238E27FC236}">
                <a16:creationId xmlns:a16="http://schemas.microsoft.com/office/drawing/2014/main" id="{87ED6DF3-CDFC-E048-4281-E0319F6D0DB6}"/>
              </a:ext>
            </a:extLst>
          </p:cNvPr>
          <p:cNvCxnSpPr>
            <a:cxnSpLocks/>
            <a:stCxn id="12" idx="1"/>
            <a:endCxn id="8" idx="3"/>
          </p:cNvCxnSpPr>
          <p:nvPr/>
        </p:nvCxnSpPr>
        <p:spPr>
          <a:xfrm rot="10800000" flipV="1">
            <a:off x="2468880" y="926323"/>
            <a:ext cx="3260874" cy="606274"/>
          </a:xfrm>
          <a:prstGeom prst="bentConnector3">
            <a:avLst>
              <a:gd name="adj1" fmla="val 35668"/>
            </a:avLst>
          </a:prstGeom>
          <a:ln w="3492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or: Elbow 14">
            <a:extLst>
              <a:ext uri="{FF2B5EF4-FFF2-40B4-BE49-F238E27FC236}">
                <a16:creationId xmlns:a16="http://schemas.microsoft.com/office/drawing/2014/main" id="{639D4510-AD48-769F-A267-A6CD9D0AA709}"/>
              </a:ext>
            </a:extLst>
          </p:cNvPr>
          <p:cNvCxnSpPr>
            <a:cxnSpLocks/>
            <a:stCxn id="12" idx="1"/>
          </p:cNvCxnSpPr>
          <p:nvPr/>
        </p:nvCxnSpPr>
        <p:spPr>
          <a:xfrm rot="10800000" flipV="1">
            <a:off x="2468884" y="926322"/>
            <a:ext cx="3260871" cy="1882917"/>
          </a:xfrm>
          <a:prstGeom prst="bentConnector3">
            <a:avLst>
              <a:gd name="adj1" fmla="val 35512"/>
            </a:avLst>
          </a:prstGeom>
          <a:ln w="3492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09554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E59B04-923F-A4EE-5D88-EE41EDE696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2B1FD913-FB46-6E80-F5F1-71310DD523EE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24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043DF6E-0D16-45E4-2E6B-BA30B5D017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z="1200" smtClean="0"/>
              <a:t>6</a:t>
            </a:fld>
            <a:endParaRPr lang="en-GB" sz="1200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62B82D88-2FE5-AFD0-F4CD-693C0912897B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err="1">
                <a:solidFill>
                  <a:schemeClr val="bg1"/>
                </a:solidFill>
                <a:latin typeface="Rockwell" panose="02060603020205020403" pitchFamily="18" charset="0"/>
              </a:rPr>
              <a:t>CTTx</a:t>
            </a:r>
            <a:r>
              <a:rPr lang="en-US" sz="2800" dirty="0">
                <a:solidFill>
                  <a:schemeClr val="bg1"/>
                </a:solidFill>
                <a:latin typeface="Rockwell" panose="02060603020205020403" pitchFamily="18" charset="0"/>
              </a:rPr>
              <a:t> PCB – Design problem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6CBFC1E-96CC-7394-0674-12E51D7B47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34000"/>
                    </a14:imgEffect>
                    <a14:imgEffect>
                      <a14:colorTemperature colorTemp="4771"/>
                    </a14:imgEffect>
                    <a14:imgEffect>
                      <a14:brightnessContrast bright="18000" contrast="1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369" r="7716" b="17361"/>
          <a:stretch/>
        </p:blipFill>
        <p:spPr>
          <a:xfrm>
            <a:off x="4801626" y="1855763"/>
            <a:ext cx="4266173" cy="3650527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073E4F4-F577-1043-192C-D44B47812BF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60" t="18286" r="19543" b="24859"/>
          <a:stretch/>
        </p:blipFill>
        <p:spPr>
          <a:xfrm flipV="1">
            <a:off x="457200" y="3850639"/>
            <a:ext cx="3957320" cy="2268219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FCCA433-BF01-D63C-45B0-C0F0A368A731}"/>
              </a:ext>
            </a:extLst>
          </p:cNvPr>
          <p:cNvSpPr txBox="1"/>
          <p:nvPr/>
        </p:nvSpPr>
        <p:spPr>
          <a:xfrm>
            <a:off x="1302932" y="3327259"/>
            <a:ext cx="2487144" cy="464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b="1" dirty="0" err="1"/>
              <a:t>CTTx</a:t>
            </a:r>
            <a:r>
              <a:rPr lang="en-GB" b="1" dirty="0"/>
              <a:t> PCB - Back side</a:t>
            </a:r>
            <a:endParaRPr lang="en-GB" sz="1600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047BEBCD-0D14-D1F8-0927-E624A5E2D5D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51" t="17540" r="23072" b="21375"/>
          <a:stretch/>
        </p:blipFill>
        <p:spPr>
          <a:xfrm>
            <a:off x="457200" y="932263"/>
            <a:ext cx="3957320" cy="2394996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27A8ACF6-91B1-A0E1-8FCE-50FE445CA83D}"/>
              </a:ext>
            </a:extLst>
          </p:cNvPr>
          <p:cNvSpPr txBox="1"/>
          <p:nvPr/>
        </p:nvSpPr>
        <p:spPr>
          <a:xfrm>
            <a:off x="1302932" y="467392"/>
            <a:ext cx="2487144" cy="464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b="1" dirty="0" err="1"/>
              <a:t>CTTx</a:t>
            </a:r>
            <a:r>
              <a:rPr lang="en-GB" b="1" dirty="0"/>
              <a:t> PCB - Front side</a:t>
            </a:r>
            <a:endParaRPr lang="en-GB" sz="1600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CDF3709-8104-EB6F-1F02-A7B35DE62D7D}"/>
              </a:ext>
            </a:extLst>
          </p:cNvPr>
          <p:cNvSpPr/>
          <p:nvPr/>
        </p:nvSpPr>
        <p:spPr>
          <a:xfrm>
            <a:off x="2189480" y="1418081"/>
            <a:ext cx="279400" cy="229032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9891C7A-2272-93FD-F702-CB1340B800B5}"/>
              </a:ext>
            </a:extLst>
          </p:cNvPr>
          <p:cNvSpPr/>
          <p:nvPr/>
        </p:nvSpPr>
        <p:spPr>
          <a:xfrm>
            <a:off x="2189480" y="2683001"/>
            <a:ext cx="279400" cy="229032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132493B-DD2B-199C-51C4-DD8286403CA3}"/>
              </a:ext>
            </a:extLst>
          </p:cNvPr>
          <p:cNvSpPr txBox="1"/>
          <p:nvPr/>
        </p:nvSpPr>
        <p:spPr>
          <a:xfrm>
            <a:off x="5729754" y="603157"/>
            <a:ext cx="2487144" cy="646331"/>
          </a:xfrm>
          <a:prstGeom prst="rect">
            <a:avLst/>
          </a:prstGeom>
          <a:noFill/>
          <a:ln w="31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C00000"/>
                </a:solidFill>
              </a:rPr>
              <a:t>1.5 V Power supply decoupling capacitors </a:t>
            </a:r>
            <a:endParaRPr lang="en-GB" sz="1600" dirty="0">
              <a:solidFill>
                <a:srgbClr val="C00000"/>
              </a:solidFill>
            </a:endParaRPr>
          </a:p>
        </p:txBody>
      </p:sp>
      <p:cxnSp>
        <p:nvCxnSpPr>
          <p:cNvPr id="23" name="Connector: Elbow 22">
            <a:extLst>
              <a:ext uri="{FF2B5EF4-FFF2-40B4-BE49-F238E27FC236}">
                <a16:creationId xmlns:a16="http://schemas.microsoft.com/office/drawing/2014/main" id="{D5B4C564-0F45-40BA-0D6F-078EA0E32976}"/>
              </a:ext>
            </a:extLst>
          </p:cNvPr>
          <p:cNvCxnSpPr>
            <a:cxnSpLocks/>
            <a:stCxn id="22" idx="1"/>
            <a:endCxn id="19" idx="3"/>
          </p:cNvCxnSpPr>
          <p:nvPr/>
        </p:nvCxnSpPr>
        <p:spPr>
          <a:xfrm rot="10800000" flipV="1">
            <a:off x="2468880" y="926323"/>
            <a:ext cx="3260874" cy="606274"/>
          </a:xfrm>
          <a:prstGeom prst="bentConnector3">
            <a:avLst>
              <a:gd name="adj1" fmla="val 35668"/>
            </a:avLst>
          </a:prstGeom>
          <a:ln w="3492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or: Elbow 23">
            <a:extLst>
              <a:ext uri="{FF2B5EF4-FFF2-40B4-BE49-F238E27FC236}">
                <a16:creationId xmlns:a16="http://schemas.microsoft.com/office/drawing/2014/main" id="{4791E108-AECC-FE4B-08BF-F3DE314EE1D7}"/>
              </a:ext>
            </a:extLst>
          </p:cNvPr>
          <p:cNvCxnSpPr>
            <a:cxnSpLocks/>
            <a:stCxn id="22" idx="1"/>
          </p:cNvCxnSpPr>
          <p:nvPr/>
        </p:nvCxnSpPr>
        <p:spPr>
          <a:xfrm rot="10800000" flipV="1">
            <a:off x="2468884" y="926322"/>
            <a:ext cx="3260871" cy="1882917"/>
          </a:xfrm>
          <a:prstGeom prst="bentConnector3">
            <a:avLst>
              <a:gd name="adj1" fmla="val 35512"/>
            </a:avLst>
          </a:prstGeom>
          <a:ln w="3492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>
            <a:extLst>
              <a:ext uri="{FF2B5EF4-FFF2-40B4-BE49-F238E27FC236}">
                <a16:creationId xmlns:a16="http://schemas.microsoft.com/office/drawing/2014/main" id="{D385DD3A-778C-B558-754E-169FE3849DE4}"/>
              </a:ext>
            </a:extLst>
          </p:cNvPr>
          <p:cNvSpPr/>
          <p:nvPr/>
        </p:nvSpPr>
        <p:spPr>
          <a:xfrm>
            <a:off x="5984240" y="3360330"/>
            <a:ext cx="533400" cy="421639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Connector: Elbow 25">
            <a:extLst>
              <a:ext uri="{FF2B5EF4-FFF2-40B4-BE49-F238E27FC236}">
                <a16:creationId xmlns:a16="http://schemas.microsoft.com/office/drawing/2014/main" id="{E093A7F2-8FF5-7201-703E-FCC485659291}"/>
              </a:ext>
            </a:extLst>
          </p:cNvPr>
          <p:cNvCxnSpPr>
            <a:cxnSpLocks/>
            <a:stCxn id="22" idx="2"/>
            <a:endCxn id="25" idx="0"/>
          </p:cNvCxnSpPr>
          <p:nvPr/>
        </p:nvCxnSpPr>
        <p:spPr>
          <a:xfrm rot="5400000">
            <a:off x="5556712" y="1943716"/>
            <a:ext cx="2110842" cy="722386"/>
          </a:xfrm>
          <a:prstGeom prst="bentConnector3">
            <a:avLst>
              <a:gd name="adj1" fmla="val 50000"/>
            </a:avLst>
          </a:prstGeom>
          <a:ln w="3492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F42EC43C-DB12-2012-FDBB-8E728FF494B3}"/>
              </a:ext>
            </a:extLst>
          </p:cNvPr>
          <p:cNvSpPr txBox="1"/>
          <p:nvPr/>
        </p:nvSpPr>
        <p:spPr>
          <a:xfrm>
            <a:off x="5691140" y="5518359"/>
            <a:ext cx="2487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err="1"/>
              <a:t>CTTx</a:t>
            </a:r>
            <a:r>
              <a:rPr lang="en-GB" b="1" dirty="0"/>
              <a:t> Module</a:t>
            </a:r>
          </a:p>
          <a:p>
            <a:pPr algn="ctr"/>
            <a:r>
              <a:rPr lang="en-GB" b="1" dirty="0"/>
              <a:t> Edge connector view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2366356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3ED5BF-68D2-6F92-D6F0-02A58FC6F6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CC3DF4F4-CC87-5C7B-5329-B47379CAC6EB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24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C9222FC-DF89-3C71-12FE-D14AFA7038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z="1200" smtClean="0"/>
              <a:t>7</a:t>
            </a:fld>
            <a:endParaRPr lang="en-GB" sz="1200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E743BD2A-7A52-5948-F39D-551010612273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err="1">
                <a:solidFill>
                  <a:schemeClr val="bg1"/>
                </a:solidFill>
                <a:latin typeface="Rockwell" panose="02060603020205020403" pitchFamily="18" charset="0"/>
              </a:rPr>
              <a:t>CTTx</a:t>
            </a:r>
            <a:r>
              <a:rPr lang="en-US" sz="2800" dirty="0">
                <a:solidFill>
                  <a:schemeClr val="bg1"/>
                </a:solidFill>
                <a:latin typeface="Rockwell" panose="02060603020205020403" pitchFamily="18" charset="0"/>
              </a:rPr>
              <a:t> PCB – Design problem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FB7F053-28D6-5F28-77B8-BBFAF59B3B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34000"/>
                    </a14:imgEffect>
                    <a14:imgEffect>
                      <a14:colorTemperature colorTemp="4771"/>
                    </a14:imgEffect>
                    <a14:imgEffect>
                      <a14:brightnessContrast bright="18000" contrast="1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369" r="7716" b="17361"/>
          <a:stretch/>
        </p:blipFill>
        <p:spPr>
          <a:xfrm>
            <a:off x="4801626" y="1855763"/>
            <a:ext cx="4266173" cy="3650527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ED63B5C-E684-30F0-C39D-46C85FE4D6D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60" t="18286" r="19543" b="24859"/>
          <a:stretch/>
        </p:blipFill>
        <p:spPr>
          <a:xfrm flipV="1">
            <a:off x="457200" y="3850639"/>
            <a:ext cx="3957320" cy="2268219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6B9634F-1707-A58E-008D-62680BF13215}"/>
              </a:ext>
            </a:extLst>
          </p:cNvPr>
          <p:cNvSpPr txBox="1"/>
          <p:nvPr/>
        </p:nvSpPr>
        <p:spPr>
          <a:xfrm>
            <a:off x="1302932" y="3327259"/>
            <a:ext cx="2487144" cy="464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b="1" dirty="0" err="1"/>
              <a:t>CTTx</a:t>
            </a:r>
            <a:r>
              <a:rPr lang="en-GB" b="1" dirty="0"/>
              <a:t> PCB - Back side</a:t>
            </a:r>
            <a:endParaRPr lang="en-GB" sz="1600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3B4CF099-C6E9-B05A-E0C6-D654BA4079E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51" t="17540" r="23072" b="21375"/>
          <a:stretch/>
        </p:blipFill>
        <p:spPr>
          <a:xfrm>
            <a:off x="457200" y="932263"/>
            <a:ext cx="3957320" cy="2394996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A523586-C853-D76E-8899-6CC24017E5FE}"/>
              </a:ext>
            </a:extLst>
          </p:cNvPr>
          <p:cNvSpPr txBox="1"/>
          <p:nvPr/>
        </p:nvSpPr>
        <p:spPr>
          <a:xfrm>
            <a:off x="1302932" y="467392"/>
            <a:ext cx="2487144" cy="464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b="1" dirty="0" err="1"/>
              <a:t>CTTx</a:t>
            </a:r>
            <a:r>
              <a:rPr lang="en-GB" b="1" dirty="0"/>
              <a:t> PCB - Front side</a:t>
            </a:r>
            <a:endParaRPr lang="en-GB" sz="1600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512EFFC-ED17-09A5-6B2B-C00E882CE358}"/>
              </a:ext>
            </a:extLst>
          </p:cNvPr>
          <p:cNvSpPr/>
          <p:nvPr/>
        </p:nvSpPr>
        <p:spPr>
          <a:xfrm>
            <a:off x="2189480" y="1418081"/>
            <a:ext cx="279400" cy="229032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8109B90-73B9-4AE5-4078-327DA176FE9F}"/>
              </a:ext>
            </a:extLst>
          </p:cNvPr>
          <p:cNvSpPr/>
          <p:nvPr/>
        </p:nvSpPr>
        <p:spPr>
          <a:xfrm>
            <a:off x="2189480" y="2683001"/>
            <a:ext cx="279400" cy="229032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D79814A-56E7-3D24-CDB9-D3005644A17A}"/>
              </a:ext>
            </a:extLst>
          </p:cNvPr>
          <p:cNvSpPr txBox="1"/>
          <p:nvPr/>
        </p:nvSpPr>
        <p:spPr>
          <a:xfrm>
            <a:off x="5729754" y="603157"/>
            <a:ext cx="2487144" cy="646331"/>
          </a:xfrm>
          <a:prstGeom prst="rect">
            <a:avLst/>
          </a:prstGeom>
          <a:noFill/>
          <a:ln w="31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C00000"/>
                </a:solidFill>
              </a:rPr>
              <a:t>1.5 V Power supply decoupling capacitors </a:t>
            </a:r>
            <a:endParaRPr lang="en-GB" sz="1600" dirty="0">
              <a:solidFill>
                <a:srgbClr val="C00000"/>
              </a:solidFill>
            </a:endParaRPr>
          </a:p>
        </p:txBody>
      </p:sp>
      <p:cxnSp>
        <p:nvCxnSpPr>
          <p:cNvPr id="23" name="Connector: Elbow 22">
            <a:extLst>
              <a:ext uri="{FF2B5EF4-FFF2-40B4-BE49-F238E27FC236}">
                <a16:creationId xmlns:a16="http://schemas.microsoft.com/office/drawing/2014/main" id="{22B98E74-D338-466C-4CE2-A4D3FB42A1F7}"/>
              </a:ext>
            </a:extLst>
          </p:cNvPr>
          <p:cNvCxnSpPr>
            <a:cxnSpLocks/>
            <a:stCxn id="22" idx="1"/>
            <a:endCxn id="19" idx="3"/>
          </p:cNvCxnSpPr>
          <p:nvPr/>
        </p:nvCxnSpPr>
        <p:spPr>
          <a:xfrm rot="10800000" flipV="1">
            <a:off x="2468880" y="926323"/>
            <a:ext cx="3260874" cy="606274"/>
          </a:xfrm>
          <a:prstGeom prst="bentConnector3">
            <a:avLst>
              <a:gd name="adj1" fmla="val 35668"/>
            </a:avLst>
          </a:prstGeom>
          <a:ln w="3492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or: Elbow 23">
            <a:extLst>
              <a:ext uri="{FF2B5EF4-FFF2-40B4-BE49-F238E27FC236}">
                <a16:creationId xmlns:a16="http://schemas.microsoft.com/office/drawing/2014/main" id="{58475C7D-3D34-9FEA-0043-A9CF154F6FF2}"/>
              </a:ext>
            </a:extLst>
          </p:cNvPr>
          <p:cNvCxnSpPr>
            <a:cxnSpLocks/>
            <a:stCxn id="22" idx="1"/>
          </p:cNvCxnSpPr>
          <p:nvPr/>
        </p:nvCxnSpPr>
        <p:spPr>
          <a:xfrm rot="10800000" flipV="1">
            <a:off x="2468884" y="926322"/>
            <a:ext cx="3260871" cy="1882917"/>
          </a:xfrm>
          <a:prstGeom prst="bentConnector3">
            <a:avLst>
              <a:gd name="adj1" fmla="val 35512"/>
            </a:avLst>
          </a:prstGeom>
          <a:ln w="3492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>
            <a:extLst>
              <a:ext uri="{FF2B5EF4-FFF2-40B4-BE49-F238E27FC236}">
                <a16:creationId xmlns:a16="http://schemas.microsoft.com/office/drawing/2014/main" id="{5F6355BE-FC08-ECD9-960F-C95827F00907}"/>
              </a:ext>
            </a:extLst>
          </p:cNvPr>
          <p:cNvSpPr/>
          <p:nvPr/>
        </p:nvSpPr>
        <p:spPr>
          <a:xfrm>
            <a:off x="5984240" y="3360330"/>
            <a:ext cx="533400" cy="421639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Connector: Elbow 25">
            <a:extLst>
              <a:ext uri="{FF2B5EF4-FFF2-40B4-BE49-F238E27FC236}">
                <a16:creationId xmlns:a16="http://schemas.microsoft.com/office/drawing/2014/main" id="{67230F3D-675F-8719-0F61-50E4BFE8F5E7}"/>
              </a:ext>
            </a:extLst>
          </p:cNvPr>
          <p:cNvCxnSpPr>
            <a:cxnSpLocks/>
            <a:stCxn id="22" idx="2"/>
            <a:endCxn id="25" idx="0"/>
          </p:cNvCxnSpPr>
          <p:nvPr/>
        </p:nvCxnSpPr>
        <p:spPr>
          <a:xfrm rot="5400000">
            <a:off x="5556712" y="1943716"/>
            <a:ext cx="2110842" cy="722386"/>
          </a:xfrm>
          <a:prstGeom prst="bentConnector3">
            <a:avLst>
              <a:gd name="adj1" fmla="val 50000"/>
            </a:avLst>
          </a:prstGeom>
          <a:ln w="3492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D56287B9-195E-D969-5BE4-DA14FF1FA85C}"/>
              </a:ext>
            </a:extLst>
          </p:cNvPr>
          <p:cNvSpPr txBox="1"/>
          <p:nvPr/>
        </p:nvSpPr>
        <p:spPr>
          <a:xfrm>
            <a:off x="9113521" y="1473671"/>
            <a:ext cx="307848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600" dirty="0"/>
              <a:t>70% of 30 </a:t>
            </a:r>
            <a:r>
              <a:rPr lang="en-GB" sz="1600" dirty="0" err="1"/>
              <a:t>CTTx</a:t>
            </a:r>
            <a:r>
              <a:rPr lang="en-GB" sz="1600" dirty="0"/>
              <a:t> tested show a contact between the metal enclosure and the power supply pad.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sz="16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600" dirty="0"/>
              <a:t>When metal case is grounded, as in real application, the laser driver stops working.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sz="16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600" dirty="0"/>
              <a:t>The modules passed the qualification procedure with the metal case being floating on the automated test system.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sz="16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600" dirty="0"/>
              <a:t>Second round of production for PCB required.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sz="140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8825BA5-FB37-86D7-EE83-EC6B71165E33}"/>
              </a:ext>
            </a:extLst>
          </p:cNvPr>
          <p:cNvSpPr txBox="1"/>
          <p:nvPr/>
        </p:nvSpPr>
        <p:spPr>
          <a:xfrm>
            <a:off x="5691140" y="5518359"/>
            <a:ext cx="2487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err="1"/>
              <a:t>CTTx</a:t>
            </a:r>
            <a:r>
              <a:rPr lang="en-GB" b="1" dirty="0"/>
              <a:t> Module</a:t>
            </a:r>
          </a:p>
          <a:p>
            <a:pPr algn="ctr"/>
            <a:r>
              <a:rPr lang="en-GB" b="1" dirty="0"/>
              <a:t> Edge connector view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0903800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2AB9CE-F95D-5A9E-CD5E-2794F687EB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FA500979-44DC-8B48-27A5-0DBAEC45F25A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24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04C434B-1A2E-5065-A2D5-A9C1CD588C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z="1200" smtClean="0"/>
              <a:t>8</a:t>
            </a:fld>
            <a:endParaRPr lang="en-GB" sz="1200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8701A248-DFEB-DFC4-3D70-0FA5AF240457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err="1">
                <a:solidFill>
                  <a:schemeClr val="bg1"/>
                </a:solidFill>
                <a:latin typeface="Rockwell" panose="02060603020205020403" pitchFamily="18" charset="0"/>
              </a:rPr>
              <a:t>CTTx</a:t>
            </a:r>
            <a:r>
              <a:rPr lang="en-US" sz="2800" dirty="0">
                <a:solidFill>
                  <a:schemeClr val="bg1"/>
                </a:solidFill>
                <a:latin typeface="Rockwell" panose="02060603020205020403" pitchFamily="18" charset="0"/>
              </a:rPr>
              <a:t> PCB production timeline.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0E9E84CC-43A7-732B-29BA-133E6940ADE4}"/>
              </a:ext>
            </a:extLst>
          </p:cNvPr>
          <p:cNvSpPr txBox="1"/>
          <p:nvPr/>
        </p:nvSpPr>
        <p:spPr>
          <a:xfrm>
            <a:off x="120470" y="3755025"/>
            <a:ext cx="11498939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Timeline:</a:t>
            </a:r>
          </a:p>
          <a:p>
            <a:pPr marL="400050" indent="-400050">
              <a:buFont typeface="Arial" panose="020B0604020202020204" pitchFamily="34" charset="0"/>
              <a:buChar char="•"/>
            </a:pPr>
            <a:r>
              <a:rPr lang="en-GB" sz="1400" dirty="0"/>
              <a:t>The PCB is redesigned and the drawings are validated for mechanical compatibility and design re-submitted.</a:t>
            </a:r>
          </a:p>
          <a:p>
            <a:pPr marL="400050" indent="-400050">
              <a:buFont typeface="Arial" panose="020B0604020202020204" pitchFamily="34" charset="0"/>
              <a:buChar char="•"/>
            </a:pPr>
            <a:r>
              <a:rPr lang="en-GB" sz="1400" dirty="0"/>
              <a:t>The Pre-Series, delivered in 4 to 6 weeks, will consist of 360 PCBs.</a:t>
            </a:r>
          </a:p>
          <a:p>
            <a:pPr marL="400050" indent="-400050">
              <a:buFont typeface="Arial" panose="020B0604020202020204" pitchFamily="34" charset="0"/>
              <a:buChar char="•"/>
            </a:pPr>
            <a:r>
              <a:rPr lang="en-GB" sz="1400" dirty="0"/>
              <a:t>60 PCBs will be used for PCB qualification. </a:t>
            </a: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07CA5CA3-BFFB-B862-EAAB-EC7A3A47C9D5}"/>
              </a:ext>
            </a:extLst>
          </p:cNvPr>
          <p:cNvSpPr txBox="1"/>
          <p:nvPr/>
        </p:nvSpPr>
        <p:spPr>
          <a:xfrm>
            <a:off x="677685" y="1463040"/>
            <a:ext cx="1280160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PCB Redesign and validation</a:t>
            </a:r>
          </a:p>
        </p:txBody>
      </p:sp>
      <p:cxnSp>
        <p:nvCxnSpPr>
          <p:cNvPr id="134" name="Straight Arrow Connector 133">
            <a:extLst>
              <a:ext uri="{FF2B5EF4-FFF2-40B4-BE49-F238E27FC236}">
                <a16:creationId xmlns:a16="http://schemas.microsoft.com/office/drawing/2014/main" id="{0E6DCBBA-1C99-4777-3233-EF60A316783C}"/>
              </a:ext>
            </a:extLst>
          </p:cNvPr>
          <p:cNvCxnSpPr>
            <a:cxnSpLocks/>
            <a:stCxn id="133" idx="3"/>
            <a:endCxn id="135" idx="1"/>
          </p:cNvCxnSpPr>
          <p:nvPr/>
        </p:nvCxnSpPr>
        <p:spPr>
          <a:xfrm>
            <a:off x="1957845" y="1724650"/>
            <a:ext cx="253999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TextBox 134">
            <a:extLst>
              <a:ext uri="{FF2B5EF4-FFF2-40B4-BE49-F238E27FC236}">
                <a16:creationId xmlns:a16="http://schemas.microsoft.com/office/drawing/2014/main" id="{A2B817F2-2B8D-9E29-91B3-0B326E81833B}"/>
              </a:ext>
            </a:extLst>
          </p:cNvPr>
          <p:cNvSpPr txBox="1"/>
          <p:nvPr/>
        </p:nvSpPr>
        <p:spPr>
          <a:xfrm>
            <a:off x="2211844" y="1463040"/>
            <a:ext cx="1021080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Design submission</a:t>
            </a:r>
          </a:p>
        </p:txBody>
      </p:sp>
      <p:cxnSp>
        <p:nvCxnSpPr>
          <p:cNvPr id="136" name="Straight Arrow Connector 135">
            <a:extLst>
              <a:ext uri="{FF2B5EF4-FFF2-40B4-BE49-F238E27FC236}">
                <a16:creationId xmlns:a16="http://schemas.microsoft.com/office/drawing/2014/main" id="{D99B37BB-4AE4-A0E3-17A3-0EB494EFF49F}"/>
              </a:ext>
            </a:extLst>
          </p:cNvPr>
          <p:cNvCxnSpPr>
            <a:cxnSpLocks/>
            <a:stCxn id="135" idx="3"/>
            <a:endCxn id="137" idx="1"/>
          </p:cNvCxnSpPr>
          <p:nvPr/>
        </p:nvCxnSpPr>
        <p:spPr>
          <a:xfrm>
            <a:off x="3232924" y="1724650"/>
            <a:ext cx="253996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TextBox 136">
            <a:extLst>
              <a:ext uri="{FF2B5EF4-FFF2-40B4-BE49-F238E27FC236}">
                <a16:creationId xmlns:a16="http://schemas.microsoft.com/office/drawing/2014/main" id="{733E8B6D-ED75-4A4E-25CA-B39345E1918D}"/>
              </a:ext>
            </a:extLst>
          </p:cNvPr>
          <p:cNvSpPr txBox="1"/>
          <p:nvPr/>
        </p:nvSpPr>
        <p:spPr>
          <a:xfrm>
            <a:off x="3486920" y="1463040"/>
            <a:ext cx="1102361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Pre-Series</a:t>
            </a:r>
          </a:p>
          <a:p>
            <a:pPr algn="ctr"/>
            <a:r>
              <a:rPr lang="en-US" sz="1400" dirty="0"/>
              <a:t>Delivery</a:t>
            </a:r>
          </a:p>
        </p:txBody>
      </p:sp>
      <p:cxnSp>
        <p:nvCxnSpPr>
          <p:cNvPr id="138" name="Straight Arrow Connector 137">
            <a:extLst>
              <a:ext uri="{FF2B5EF4-FFF2-40B4-BE49-F238E27FC236}">
                <a16:creationId xmlns:a16="http://schemas.microsoft.com/office/drawing/2014/main" id="{85AA7F17-1E5E-F1A1-E431-D74934233593}"/>
              </a:ext>
            </a:extLst>
          </p:cNvPr>
          <p:cNvCxnSpPr>
            <a:cxnSpLocks/>
            <a:stCxn id="137" idx="3"/>
            <a:endCxn id="139" idx="1"/>
          </p:cNvCxnSpPr>
          <p:nvPr/>
        </p:nvCxnSpPr>
        <p:spPr>
          <a:xfrm>
            <a:off x="4589281" y="1724650"/>
            <a:ext cx="253995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TextBox 138">
            <a:extLst>
              <a:ext uri="{FF2B5EF4-FFF2-40B4-BE49-F238E27FC236}">
                <a16:creationId xmlns:a16="http://schemas.microsoft.com/office/drawing/2014/main" id="{D0AF16A6-8C82-9D8D-FF1D-8C78868AECE4}"/>
              </a:ext>
            </a:extLst>
          </p:cNvPr>
          <p:cNvSpPr txBox="1"/>
          <p:nvPr/>
        </p:nvSpPr>
        <p:spPr>
          <a:xfrm>
            <a:off x="4843276" y="1463040"/>
            <a:ext cx="1198880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Assembly and</a:t>
            </a:r>
          </a:p>
          <a:p>
            <a:pPr algn="ctr"/>
            <a:r>
              <a:rPr lang="en-US" sz="1400" dirty="0"/>
              <a:t>qualification</a:t>
            </a:r>
          </a:p>
        </p:txBody>
      </p:sp>
      <p:sp>
        <p:nvSpPr>
          <p:cNvPr id="152" name="TextBox 151">
            <a:extLst>
              <a:ext uri="{FF2B5EF4-FFF2-40B4-BE49-F238E27FC236}">
                <a16:creationId xmlns:a16="http://schemas.microsoft.com/office/drawing/2014/main" id="{CACD6888-A1B1-CC0A-6C39-213919526869}"/>
              </a:ext>
            </a:extLst>
          </p:cNvPr>
          <p:cNvSpPr txBox="1"/>
          <p:nvPr/>
        </p:nvSpPr>
        <p:spPr>
          <a:xfrm>
            <a:off x="1033285" y="1920240"/>
            <a:ext cx="5689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cs typeface="Times New Roman" panose="02020603050405020304" pitchFamily="18" charset="0"/>
              </a:rPr>
              <a:t>1 w</a:t>
            </a:r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7EED17DB-BB97-15F6-42A6-E84E25516D18}"/>
              </a:ext>
            </a:extLst>
          </p:cNvPr>
          <p:cNvSpPr txBox="1"/>
          <p:nvPr/>
        </p:nvSpPr>
        <p:spPr>
          <a:xfrm>
            <a:off x="2442985" y="1920240"/>
            <a:ext cx="5689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cs typeface="Times New Roman" panose="02020603050405020304" pitchFamily="18" charset="0"/>
              </a:rPr>
              <a:t>1 w</a:t>
            </a:r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0499DEC9-FA94-CA8A-2044-6B031D7D58C6}"/>
              </a:ext>
            </a:extLst>
          </p:cNvPr>
          <p:cNvSpPr txBox="1"/>
          <p:nvPr/>
        </p:nvSpPr>
        <p:spPr>
          <a:xfrm>
            <a:off x="3686308" y="1920240"/>
            <a:ext cx="7112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cs typeface="Times New Roman" panose="02020603050405020304" pitchFamily="18" charset="0"/>
              </a:rPr>
              <a:t>4-6 w</a:t>
            </a:r>
          </a:p>
        </p:txBody>
      </p:sp>
      <p:sp>
        <p:nvSpPr>
          <p:cNvPr id="155" name="TextBox 154">
            <a:extLst>
              <a:ext uri="{FF2B5EF4-FFF2-40B4-BE49-F238E27FC236}">
                <a16:creationId xmlns:a16="http://schemas.microsoft.com/office/drawing/2014/main" id="{113C5D39-05D5-FC40-A1BC-64E055E14F55}"/>
              </a:ext>
            </a:extLst>
          </p:cNvPr>
          <p:cNvSpPr txBox="1"/>
          <p:nvPr/>
        </p:nvSpPr>
        <p:spPr>
          <a:xfrm>
            <a:off x="5176016" y="1920240"/>
            <a:ext cx="5333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cs typeface="Times New Roman" panose="02020603050405020304" pitchFamily="18" charset="0"/>
              </a:rPr>
              <a:t>1 w</a:t>
            </a:r>
          </a:p>
        </p:txBody>
      </p:sp>
      <p:sp>
        <p:nvSpPr>
          <p:cNvPr id="156" name="TextBox 155">
            <a:extLst>
              <a:ext uri="{FF2B5EF4-FFF2-40B4-BE49-F238E27FC236}">
                <a16:creationId xmlns:a16="http://schemas.microsoft.com/office/drawing/2014/main" id="{DB574073-587A-4C0B-BD02-397A8DB1DA2D}"/>
              </a:ext>
            </a:extLst>
          </p:cNvPr>
          <p:cNvSpPr txBox="1"/>
          <p:nvPr/>
        </p:nvSpPr>
        <p:spPr>
          <a:xfrm>
            <a:off x="3520573" y="1190506"/>
            <a:ext cx="10350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cs typeface="Times New Roman" panose="02020603050405020304" pitchFamily="18" charset="0"/>
              </a:rPr>
              <a:t>360 PCBs</a:t>
            </a:r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FCED80B7-D3DE-FCD3-CA56-FAEE6CC1F136}"/>
              </a:ext>
            </a:extLst>
          </p:cNvPr>
          <p:cNvSpPr txBox="1"/>
          <p:nvPr/>
        </p:nvSpPr>
        <p:spPr>
          <a:xfrm>
            <a:off x="5007102" y="1190506"/>
            <a:ext cx="10350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cs typeface="Times New Roman" panose="02020603050405020304" pitchFamily="18" charset="0"/>
              </a:rPr>
              <a:t>60 PCBs</a:t>
            </a:r>
          </a:p>
        </p:txBody>
      </p:sp>
      <p:sp>
        <p:nvSpPr>
          <p:cNvPr id="165" name="TextBox 164">
            <a:extLst>
              <a:ext uri="{FF2B5EF4-FFF2-40B4-BE49-F238E27FC236}">
                <a16:creationId xmlns:a16="http://schemas.microsoft.com/office/drawing/2014/main" id="{FCB3C2AD-9C85-BE86-3C7E-9C905AB87CC7}"/>
              </a:ext>
            </a:extLst>
          </p:cNvPr>
          <p:cNvSpPr txBox="1"/>
          <p:nvPr/>
        </p:nvSpPr>
        <p:spPr>
          <a:xfrm>
            <a:off x="0" y="1570761"/>
            <a:ext cx="637046" cy="307777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Today</a:t>
            </a:r>
          </a:p>
        </p:txBody>
      </p:sp>
    </p:spTree>
    <p:extLst>
      <p:ext uri="{BB962C8B-B14F-4D97-AF65-F5344CB8AC3E}">
        <p14:creationId xmlns:p14="http://schemas.microsoft.com/office/powerpoint/2010/main" val="4646409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29434D-6A44-50F4-B66E-C4367E6933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49CAAF51-58FC-4D10-B7B5-7499059FD31C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24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D932EB2-54FA-BAE3-F04A-DB4B486212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1C96F-A8F4-45BA-9F34-902DB14CD0A7}" type="slidenum">
              <a:rPr lang="en-GB" sz="1200" smtClean="0"/>
              <a:t>9</a:t>
            </a:fld>
            <a:endParaRPr lang="en-GB" sz="1200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29D141F6-DA9B-8213-336A-FCC0A78E3D24}"/>
              </a:ext>
            </a:extLst>
          </p:cNvPr>
          <p:cNvSpPr txBox="1">
            <a:spLocks/>
          </p:cNvSpPr>
          <p:nvPr/>
        </p:nvSpPr>
        <p:spPr>
          <a:xfrm>
            <a:off x="49054" y="1"/>
            <a:ext cx="10515600" cy="513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err="1">
                <a:solidFill>
                  <a:schemeClr val="bg1"/>
                </a:solidFill>
                <a:latin typeface="Rockwell" panose="02060603020205020403" pitchFamily="18" charset="0"/>
              </a:rPr>
              <a:t>CTTx</a:t>
            </a:r>
            <a:r>
              <a:rPr lang="en-US" sz="2800" dirty="0">
                <a:solidFill>
                  <a:schemeClr val="bg1"/>
                </a:solidFill>
                <a:latin typeface="Rockwell" panose="02060603020205020403" pitchFamily="18" charset="0"/>
              </a:rPr>
              <a:t> PCB production timeline.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8CBD50B8-3D24-2D76-20CC-2A2B69501C21}"/>
              </a:ext>
            </a:extLst>
          </p:cNvPr>
          <p:cNvSpPr txBox="1"/>
          <p:nvPr/>
        </p:nvSpPr>
        <p:spPr>
          <a:xfrm>
            <a:off x="120470" y="3755025"/>
            <a:ext cx="1149893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Timeline:</a:t>
            </a:r>
          </a:p>
          <a:p>
            <a:pPr marL="400050" indent="-400050">
              <a:buFont typeface="Arial" panose="020B0604020202020204" pitchFamily="34" charset="0"/>
              <a:buChar char="•"/>
            </a:pPr>
            <a:r>
              <a:rPr lang="en-GB" sz="1400" dirty="0"/>
              <a:t>The PCB is redesigned and the drawings are validated for mechanical compatibility and design re-submitted.</a:t>
            </a:r>
          </a:p>
          <a:p>
            <a:pPr marL="400050" indent="-400050">
              <a:buFont typeface="Arial" panose="020B0604020202020204" pitchFamily="34" charset="0"/>
              <a:buChar char="•"/>
            </a:pPr>
            <a:r>
              <a:rPr lang="en-GB" sz="1400" dirty="0"/>
              <a:t>The Pre-Series, delivered in 4 to 6 weeks, will consist of 300 PCBs.</a:t>
            </a:r>
          </a:p>
          <a:p>
            <a:pPr marL="400050" indent="-400050">
              <a:buFont typeface="Arial" panose="020B0604020202020204" pitchFamily="34" charset="0"/>
              <a:buChar char="•"/>
            </a:pPr>
            <a:r>
              <a:rPr lang="en-GB" sz="1400" dirty="0"/>
              <a:t>60 PCBs will be used for PCB qualification. </a:t>
            </a:r>
          </a:p>
          <a:p>
            <a:pPr marL="400050" indent="-400050">
              <a:buFont typeface="Arial" panose="020B0604020202020204" pitchFamily="34" charset="0"/>
              <a:buChar char="•"/>
            </a:pPr>
            <a:r>
              <a:rPr lang="en-GB" sz="1400" dirty="0"/>
              <a:t>Upon qualification, the remaining 300 will be delivered to ROMPAL to start Pre-Series production of </a:t>
            </a:r>
            <a:r>
              <a:rPr lang="en-GB" sz="1400" dirty="0" err="1"/>
              <a:t>CTTx</a:t>
            </a:r>
            <a:r>
              <a:rPr lang="en-GB" sz="1400" dirty="0"/>
              <a:t>.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237E0EA-2EBC-3E37-866E-5372736F54DF}"/>
              </a:ext>
            </a:extLst>
          </p:cNvPr>
          <p:cNvSpPr txBox="1"/>
          <p:nvPr/>
        </p:nvSpPr>
        <p:spPr>
          <a:xfrm>
            <a:off x="677685" y="1463040"/>
            <a:ext cx="1280160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PCB Redesign and validation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4FC059D5-53ED-FEC5-FEA4-F4F73A49BDF7}"/>
              </a:ext>
            </a:extLst>
          </p:cNvPr>
          <p:cNvCxnSpPr>
            <a:cxnSpLocks/>
            <a:stCxn id="4" idx="3"/>
            <a:endCxn id="7" idx="1"/>
          </p:cNvCxnSpPr>
          <p:nvPr/>
        </p:nvCxnSpPr>
        <p:spPr>
          <a:xfrm>
            <a:off x="1957845" y="1724650"/>
            <a:ext cx="253999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8D0731D6-ED48-0E3C-3132-D070FB9F7472}"/>
              </a:ext>
            </a:extLst>
          </p:cNvPr>
          <p:cNvSpPr txBox="1"/>
          <p:nvPr/>
        </p:nvSpPr>
        <p:spPr>
          <a:xfrm>
            <a:off x="2211844" y="1463040"/>
            <a:ext cx="1021080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Design submission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5560F876-582E-4B05-83DD-72DEB8138116}"/>
              </a:ext>
            </a:extLst>
          </p:cNvPr>
          <p:cNvCxnSpPr>
            <a:cxnSpLocks/>
            <a:stCxn id="7" idx="3"/>
            <a:endCxn id="12" idx="1"/>
          </p:cNvCxnSpPr>
          <p:nvPr/>
        </p:nvCxnSpPr>
        <p:spPr>
          <a:xfrm>
            <a:off x="3232924" y="1724650"/>
            <a:ext cx="253996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B50C4BEE-2873-D494-00FD-DA0B818230FC}"/>
              </a:ext>
            </a:extLst>
          </p:cNvPr>
          <p:cNvSpPr txBox="1"/>
          <p:nvPr/>
        </p:nvSpPr>
        <p:spPr>
          <a:xfrm>
            <a:off x="3486920" y="1463040"/>
            <a:ext cx="1102361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Pre-Series</a:t>
            </a:r>
          </a:p>
          <a:p>
            <a:pPr algn="ctr"/>
            <a:r>
              <a:rPr lang="en-US" sz="1400" dirty="0"/>
              <a:t>Delivery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0661EE05-5B16-9B4D-4839-B39717E21C61}"/>
              </a:ext>
            </a:extLst>
          </p:cNvPr>
          <p:cNvCxnSpPr>
            <a:cxnSpLocks/>
            <a:stCxn id="12" idx="3"/>
            <a:endCxn id="18" idx="1"/>
          </p:cNvCxnSpPr>
          <p:nvPr/>
        </p:nvCxnSpPr>
        <p:spPr>
          <a:xfrm>
            <a:off x="4589281" y="1724650"/>
            <a:ext cx="253995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4C40DEF8-602C-7DF5-EF01-7506257E37CE}"/>
              </a:ext>
            </a:extLst>
          </p:cNvPr>
          <p:cNvSpPr txBox="1"/>
          <p:nvPr/>
        </p:nvSpPr>
        <p:spPr>
          <a:xfrm>
            <a:off x="4843276" y="1463040"/>
            <a:ext cx="1198880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Assembly and</a:t>
            </a:r>
          </a:p>
          <a:p>
            <a:pPr algn="ctr"/>
            <a:r>
              <a:rPr lang="en-US" sz="1400" dirty="0"/>
              <a:t>qualification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6F69FB0-8F25-6F1C-66B4-C6ABE8457244}"/>
              </a:ext>
            </a:extLst>
          </p:cNvPr>
          <p:cNvSpPr txBox="1"/>
          <p:nvPr/>
        </p:nvSpPr>
        <p:spPr>
          <a:xfrm>
            <a:off x="6392055" y="2377315"/>
            <a:ext cx="1066799" cy="52322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B050"/>
                </a:solidFill>
              </a:rPr>
              <a:t>Delivery to ROMPAL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4C8D8AE9-B3F6-6B23-6127-CF71CCD44F4D}"/>
              </a:ext>
            </a:extLst>
          </p:cNvPr>
          <p:cNvCxnSpPr>
            <a:cxnSpLocks/>
            <a:stCxn id="26" idx="3"/>
          </p:cNvCxnSpPr>
          <p:nvPr/>
        </p:nvCxnSpPr>
        <p:spPr>
          <a:xfrm>
            <a:off x="7458854" y="2638925"/>
            <a:ext cx="315591" cy="0"/>
          </a:xfrm>
          <a:prstGeom prst="straightConnector1">
            <a:avLst/>
          </a:prstGeom>
          <a:ln w="127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EA102EE6-3B84-2BA1-BF1D-31099274CDC4}"/>
              </a:ext>
            </a:extLst>
          </p:cNvPr>
          <p:cNvSpPr txBox="1"/>
          <p:nvPr/>
        </p:nvSpPr>
        <p:spPr>
          <a:xfrm>
            <a:off x="7774445" y="2377315"/>
            <a:ext cx="952498" cy="52322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>
                <a:solidFill>
                  <a:srgbClr val="00B050"/>
                </a:solidFill>
              </a:rPr>
              <a:t>CTTx</a:t>
            </a:r>
            <a:r>
              <a:rPr lang="en-US" sz="1400" dirty="0">
                <a:solidFill>
                  <a:srgbClr val="00B050"/>
                </a:solidFill>
              </a:rPr>
              <a:t> </a:t>
            </a:r>
          </a:p>
          <a:p>
            <a:pPr algn="ctr"/>
            <a:r>
              <a:rPr lang="en-US" sz="1400" dirty="0">
                <a:solidFill>
                  <a:srgbClr val="00B050"/>
                </a:solidFill>
              </a:rPr>
              <a:t>Pre-Series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BACF51D0-FF3B-161C-F770-889DE576D5A7}"/>
              </a:ext>
            </a:extLst>
          </p:cNvPr>
          <p:cNvCxnSpPr>
            <a:cxnSpLocks/>
            <a:stCxn id="29" idx="3"/>
            <a:endCxn id="31" idx="1"/>
          </p:cNvCxnSpPr>
          <p:nvPr/>
        </p:nvCxnSpPr>
        <p:spPr>
          <a:xfrm>
            <a:off x="8726943" y="2638925"/>
            <a:ext cx="314973" cy="0"/>
          </a:xfrm>
          <a:prstGeom prst="straightConnector1">
            <a:avLst/>
          </a:prstGeom>
          <a:ln w="127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7EF1B091-EB01-0B13-7091-9DE21093B75E}"/>
              </a:ext>
            </a:extLst>
          </p:cNvPr>
          <p:cNvSpPr txBox="1"/>
          <p:nvPr/>
        </p:nvSpPr>
        <p:spPr>
          <a:xfrm>
            <a:off x="9041916" y="2377315"/>
            <a:ext cx="1432559" cy="52322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>
                <a:solidFill>
                  <a:srgbClr val="00B050"/>
                </a:solidFill>
              </a:rPr>
              <a:t>CTTx</a:t>
            </a:r>
            <a:r>
              <a:rPr lang="en-US" sz="1400" dirty="0">
                <a:solidFill>
                  <a:srgbClr val="00B050"/>
                </a:solidFill>
              </a:rPr>
              <a:t> Delivery and qualification</a:t>
            </a:r>
          </a:p>
        </p:txBody>
      </p:sp>
      <p:cxnSp>
        <p:nvCxnSpPr>
          <p:cNvPr id="32" name="Connector: Elbow 31">
            <a:extLst>
              <a:ext uri="{FF2B5EF4-FFF2-40B4-BE49-F238E27FC236}">
                <a16:creationId xmlns:a16="http://schemas.microsoft.com/office/drawing/2014/main" id="{9D5C4BEA-ED83-049F-CB87-47096FFED1B7}"/>
              </a:ext>
            </a:extLst>
          </p:cNvPr>
          <p:cNvCxnSpPr>
            <a:stCxn id="18" idx="3"/>
            <a:endCxn id="26" idx="1"/>
          </p:cNvCxnSpPr>
          <p:nvPr/>
        </p:nvCxnSpPr>
        <p:spPr>
          <a:xfrm>
            <a:off x="6042156" y="1724650"/>
            <a:ext cx="349899" cy="914275"/>
          </a:xfrm>
          <a:prstGeom prst="bentConnector3">
            <a:avLst/>
          </a:prstGeom>
          <a:ln w="158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0BEE5632-34FA-31F3-C4BB-AD2ED8F66361}"/>
              </a:ext>
            </a:extLst>
          </p:cNvPr>
          <p:cNvSpPr txBox="1"/>
          <p:nvPr/>
        </p:nvSpPr>
        <p:spPr>
          <a:xfrm>
            <a:off x="1033285" y="1920240"/>
            <a:ext cx="5689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cs typeface="Times New Roman" panose="02020603050405020304" pitchFamily="18" charset="0"/>
              </a:rPr>
              <a:t>1 w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284FDFA-D80A-BFCC-BD06-86C2A62DD046}"/>
              </a:ext>
            </a:extLst>
          </p:cNvPr>
          <p:cNvSpPr txBox="1"/>
          <p:nvPr/>
        </p:nvSpPr>
        <p:spPr>
          <a:xfrm>
            <a:off x="2442985" y="1920240"/>
            <a:ext cx="5689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cs typeface="Times New Roman" panose="02020603050405020304" pitchFamily="18" charset="0"/>
              </a:rPr>
              <a:t>1 w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9716963-D46A-ED0A-B673-07959D119388}"/>
              </a:ext>
            </a:extLst>
          </p:cNvPr>
          <p:cNvSpPr txBox="1"/>
          <p:nvPr/>
        </p:nvSpPr>
        <p:spPr>
          <a:xfrm>
            <a:off x="3686308" y="1920240"/>
            <a:ext cx="7112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cs typeface="Times New Roman" panose="02020603050405020304" pitchFamily="18" charset="0"/>
              </a:rPr>
              <a:t>4-6 w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149F54D-3F5D-F995-C9A8-F099A6FF6AE1}"/>
              </a:ext>
            </a:extLst>
          </p:cNvPr>
          <p:cNvSpPr txBox="1"/>
          <p:nvPr/>
        </p:nvSpPr>
        <p:spPr>
          <a:xfrm>
            <a:off x="5176016" y="1920240"/>
            <a:ext cx="5333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cs typeface="Times New Roman" panose="02020603050405020304" pitchFamily="18" charset="0"/>
              </a:rPr>
              <a:t>1 w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826DE7F-D28A-481E-8490-B777FB2E087F}"/>
              </a:ext>
            </a:extLst>
          </p:cNvPr>
          <p:cNvSpPr txBox="1"/>
          <p:nvPr/>
        </p:nvSpPr>
        <p:spPr>
          <a:xfrm>
            <a:off x="3520573" y="1190506"/>
            <a:ext cx="10350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cs typeface="Times New Roman" panose="02020603050405020304" pitchFamily="18" charset="0"/>
              </a:rPr>
              <a:t>360 PCBs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07C5738-038D-9FBB-B183-BF359008609E}"/>
              </a:ext>
            </a:extLst>
          </p:cNvPr>
          <p:cNvSpPr txBox="1"/>
          <p:nvPr/>
        </p:nvSpPr>
        <p:spPr>
          <a:xfrm>
            <a:off x="5007102" y="1190506"/>
            <a:ext cx="10350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cs typeface="Times New Roman" panose="02020603050405020304" pitchFamily="18" charset="0"/>
              </a:rPr>
              <a:t>60 PCBs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F167D40-C92E-3EC9-024D-77D903329EEA}"/>
              </a:ext>
            </a:extLst>
          </p:cNvPr>
          <p:cNvSpPr txBox="1"/>
          <p:nvPr/>
        </p:nvSpPr>
        <p:spPr>
          <a:xfrm>
            <a:off x="5293489" y="2431176"/>
            <a:ext cx="10350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00B050"/>
                </a:solidFill>
                <a:cs typeface="Times New Roman" panose="02020603050405020304" pitchFamily="18" charset="0"/>
              </a:rPr>
              <a:t>300 PCBs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A232C6EC-63E8-102C-2333-F81CE8BAEF3B}"/>
              </a:ext>
            </a:extLst>
          </p:cNvPr>
          <p:cNvSpPr txBox="1"/>
          <p:nvPr/>
        </p:nvSpPr>
        <p:spPr>
          <a:xfrm>
            <a:off x="6658754" y="2899197"/>
            <a:ext cx="5333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00B050"/>
                </a:solidFill>
                <a:cs typeface="Times New Roman" panose="02020603050405020304" pitchFamily="18" charset="0"/>
              </a:rPr>
              <a:t>1 w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EEAFDF1-FB37-B6CC-9491-DC7AF65AF8F4}"/>
              </a:ext>
            </a:extLst>
          </p:cNvPr>
          <p:cNvSpPr txBox="1"/>
          <p:nvPr/>
        </p:nvSpPr>
        <p:spPr>
          <a:xfrm>
            <a:off x="7983994" y="2899197"/>
            <a:ext cx="5333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00B050"/>
                </a:solidFill>
                <a:cs typeface="Times New Roman" panose="02020603050405020304" pitchFamily="18" charset="0"/>
              </a:rPr>
              <a:t>4 w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9897BA84-ED9E-BD3D-AFBB-B910EC7A7824}"/>
              </a:ext>
            </a:extLst>
          </p:cNvPr>
          <p:cNvSpPr txBox="1"/>
          <p:nvPr/>
        </p:nvSpPr>
        <p:spPr>
          <a:xfrm>
            <a:off x="9422919" y="2899197"/>
            <a:ext cx="5333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00B050"/>
                </a:solidFill>
                <a:cs typeface="Times New Roman" panose="02020603050405020304" pitchFamily="18" charset="0"/>
              </a:rPr>
              <a:t>4 w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42C6E85-EAE3-F4A7-D31C-9EA099F51D59}"/>
              </a:ext>
            </a:extLst>
          </p:cNvPr>
          <p:cNvSpPr txBox="1"/>
          <p:nvPr/>
        </p:nvSpPr>
        <p:spPr>
          <a:xfrm>
            <a:off x="0" y="1570761"/>
            <a:ext cx="637046" cy="307777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Today</a:t>
            </a:r>
          </a:p>
        </p:txBody>
      </p:sp>
    </p:spTree>
    <p:extLst>
      <p:ext uri="{BB962C8B-B14F-4D97-AF65-F5344CB8AC3E}">
        <p14:creationId xmlns:p14="http://schemas.microsoft.com/office/powerpoint/2010/main" val="5878498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TM02900769[[fn=Retrospect]]</Template>
  <TotalTime>134869</TotalTime>
  <Words>1568</Words>
  <Application>Microsoft Office PowerPoint</Application>
  <PresentationFormat>Widescreen</PresentationFormat>
  <Paragraphs>338</Paragraphs>
  <Slides>26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3" baseType="lpstr">
      <vt:lpstr>Arial</vt:lpstr>
      <vt:lpstr>Calibri</vt:lpstr>
      <vt:lpstr>Calibri Light</vt:lpstr>
      <vt:lpstr>Rockwell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Antonio Cristiano</dc:creator>
  <cp:lastModifiedBy>Antonio Cristiano</cp:lastModifiedBy>
  <cp:revision>661</cp:revision>
  <cp:lastPrinted>2022-02-18T08:26:16Z</cp:lastPrinted>
  <dcterms:created xsi:type="dcterms:W3CDTF">2021-11-03T11:22:53Z</dcterms:created>
  <dcterms:modified xsi:type="dcterms:W3CDTF">2025-06-13T06:31:21Z</dcterms:modified>
</cp:coreProperties>
</file>