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9" r:id="rId2"/>
    <p:sldId id="289" r:id="rId3"/>
    <p:sldId id="1930" r:id="rId4"/>
    <p:sldId id="380" r:id="rId5"/>
    <p:sldId id="1926" r:id="rId6"/>
    <p:sldId id="1927" r:id="rId7"/>
    <p:sldId id="390" r:id="rId8"/>
    <p:sldId id="1928" r:id="rId9"/>
    <p:sldId id="1929" r:id="rId10"/>
    <p:sldId id="1924" r:id="rId11"/>
    <p:sldId id="411" r:id="rId12"/>
    <p:sldId id="392" r:id="rId13"/>
    <p:sldId id="412" r:id="rId14"/>
    <p:sldId id="413" r:id="rId15"/>
    <p:sldId id="414" r:id="rId16"/>
    <p:sldId id="415" r:id="rId17"/>
    <p:sldId id="1922" r:id="rId18"/>
    <p:sldId id="306" r:id="rId19"/>
    <p:sldId id="1923" r:id="rId20"/>
    <p:sldId id="379" r:id="rId21"/>
    <p:sldId id="28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FF00FF"/>
    <a:srgbClr val="00FF00"/>
    <a:srgbClr val="4D0099"/>
    <a:srgbClr val="5289FF"/>
    <a:srgbClr val="8797BA"/>
    <a:srgbClr val="6786A9"/>
    <a:srgbClr val="E0FD99"/>
    <a:srgbClr val="2F2F2F"/>
    <a:srgbClr val="5F05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86"/>
  </p:normalViewPr>
  <p:slideViewPr>
    <p:cSldViewPr snapToObjects="1">
      <p:cViewPr varScale="1">
        <p:scale>
          <a:sx n="120" d="100"/>
          <a:sy n="120" d="100"/>
        </p:scale>
        <p:origin x="120" y="2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HI-ECN3 WP4 - Coordination meeting #13 ¦ EN-HE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HI-ECN3 WP4 - Coordination meeting #13 ¦ EN-HE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box.cern.ch/s/OI2EjwA2K7Me4DA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EN-HE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GB" sz="1800" dirty="0"/>
              <a:t>HI-ECN3 WP4 - Coordination meeting #13 – </a:t>
            </a:r>
            <a:r>
              <a:rPr lang="fr-CH" sz="1800" dirty="0"/>
              <a:t>C. Duran Gutierrez, R. Rinaldesi </a:t>
            </a:r>
            <a:r>
              <a:rPr lang="en-US" sz="1800" dirty="0"/>
              <a:t>– EN-HE</a:t>
            </a:r>
          </a:p>
          <a:p>
            <a:pPr algn="l"/>
            <a:r>
              <a:rPr lang="en-US" sz="1800" dirty="0"/>
              <a:t>18-06-2025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21F8B1-6C1D-A269-160F-E01882131D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CFA00D-4D44-5BF4-9F12-8FD345FF1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8CFD8-CD2B-45C9-06FE-D342B1137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FFB5E9-8C66-06F6-3263-EC8838334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DDF8232A-66B4-8FA1-5E38-E3A072C52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dirty="0"/>
              <a:t>TCC8</a:t>
            </a:r>
            <a:endParaRPr lang="fr-CH" sz="3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EB92FE-773A-FFD5-EBB4-9952EC5017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" t="5273" r="17499" b="-5273"/>
          <a:stretch/>
        </p:blipFill>
        <p:spPr bwMode="auto">
          <a:xfrm>
            <a:off x="4349060" y="1066800"/>
            <a:ext cx="7439740" cy="513225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5B6948E-9395-B0F8-59D3-3C0FAF660092}"/>
              </a:ext>
            </a:extLst>
          </p:cNvPr>
          <p:cNvSpPr txBox="1"/>
          <p:nvPr/>
        </p:nvSpPr>
        <p:spPr>
          <a:xfrm>
            <a:off x="580321" y="1861705"/>
            <a:ext cx="3305879" cy="2585323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l"/>
            <a:r>
              <a:rPr lang="en-US" sz="1400" b="1" dirty="0">
                <a:solidFill>
                  <a:srgbClr val="2F2F2F"/>
                </a:solidFill>
              </a:rPr>
              <a:t>Spectrometer Magnet (</a:t>
            </a:r>
            <a:r>
              <a:rPr lang="en-US" sz="1400" b="1" dirty="0" err="1">
                <a:solidFill>
                  <a:srgbClr val="2F2F2F"/>
                </a:solidFill>
              </a:rPr>
              <a:t>SHiP</a:t>
            </a:r>
            <a:r>
              <a:rPr lang="en-US" sz="1400" b="1" dirty="0">
                <a:solidFill>
                  <a:srgbClr val="2F2F2F"/>
                </a:solidFill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The existing transfer tables may not provide sufficient transport support area for the required length (7250mm)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3"/>
                </a:solidFill>
              </a:rPr>
              <a:t>Some alternatives under study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i="1" dirty="0">
                <a:solidFill>
                  <a:srgbClr val="FF0000"/>
                </a:solidFill>
              </a:rPr>
              <a:t>Max height </a:t>
            </a:r>
            <a:r>
              <a:rPr lang="en-GB" sz="1400" b="0" i="1" dirty="0">
                <a:solidFill>
                  <a:srgbClr val="FF0000"/>
                </a:solidFill>
                <a:effectLst/>
                <a:latin typeface="Google Sans"/>
              </a:rPr>
              <a:t>≤</a:t>
            </a:r>
            <a:r>
              <a:rPr lang="en-US" sz="1400" i="1" dirty="0">
                <a:solidFill>
                  <a:srgbClr val="FF0000"/>
                </a:solidFill>
              </a:rPr>
              <a:t> 620 mm</a:t>
            </a:r>
          </a:p>
          <a:p>
            <a:pPr lvl="1"/>
            <a:endParaRPr lang="en-US" sz="1400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Space reservation for CV pipes through the shaft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3"/>
                </a:solidFill>
              </a:rPr>
              <a:t>Could it be less than 400 mm?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2F2F2F"/>
              </a:solidFill>
            </a:endParaRPr>
          </a:p>
          <a:p>
            <a:pPr algn="l"/>
            <a:endParaRPr lang="en-GB" sz="1400" dirty="0">
              <a:solidFill>
                <a:srgbClr val="2F2F2F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E9E6C9-5F81-D73E-43D1-1CA14D16ED3B}"/>
              </a:ext>
            </a:extLst>
          </p:cNvPr>
          <p:cNvSpPr txBox="1"/>
          <p:nvPr/>
        </p:nvSpPr>
        <p:spPr>
          <a:xfrm>
            <a:off x="407988" y="1129681"/>
            <a:ext cx="29448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3D Model Update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0589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C2E61F-E366-248C-13F2-E3FAB9AFF5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FD62BA-FE25-2049-925B-F1B050DED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B400E-ACA1-2610-D689-94B2B3AF2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21ED8C-0719-7136-C539-64DB9025E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7F96C424-ED81-9D6E-7731-F476A69E2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dirty="0"/>
              <a:t>TCC8</a:t>
            </a:r>
            <a:endParaRPr lang="fr-CH" sz="3600" dirty="0"/>
          </a:p>
        </p:txBody>
      </p:sp>
      <p:pic>
        <p:nvPicPr>
          <p:cNvPr id="13" name="Picture 12" descr="A aerial view of a town&#10;&#10;AI-generated content may be incorrect.">
            <a:extLst>
              <a:ext uri="{FF2B5EF4-FFF2-40B4-BE49-F238E27FC236}">
                <a16:creationId xmlns:a16="http://schemas.microsoft.com/office/drawing/2014/main" id="{E5B7486A-AB43-986A-8902-089133544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544" y="1129682"/>
            <a:ext cx="8886912" cy="50694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1A69D95-80AF-8E25-E89A-CDE43F0870AD}"/>
              </a:ext>
            </a:extLst>
          </p:cNvPr>
          <p:cNvSpPr txBox="1"/>
          <p:nvPr/>
        </p:nvSpPr>
        <p:spPr>
          <a:xfrm>
            <a:off x="407988" y="1129681"/>
            <a:ext cx="424021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Transport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study</a:t>
            </a:r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: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from</a:t>
            </a:r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EHN2 to TCC8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993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BAA0AE-5900-163E-0391-E884207D05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3CCB24-9D94-80E2-3333-CA13626B8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B63F30-B450-2DB4-E379-341C353D5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D270C-C600-7B6B-9D43-AA8BC98EC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684431-B6E3-EF17-8E83-88ED2D8B1859}"/>
              </a:ext>
            </a:extLst>
          </p:cNvPr>
          <p:cNvSpPr txBox="1"/>
          <p:nvPr/>
        </p:nvSpPr>
        <p:spPr>
          <a:xfrm>
            <a:off x="580321" y="1861705"/>
            <a:ext cx="3763951" cy="3016210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en-GB" sz="1400" dirty="0">
                <a:solidFill>
                  <a:srgbClr val="303030"/>
                </a:solidFill>
              </a:rPr>
              <a:t>It is not advisable to dismantle these doors unless it is very justified and there are no alternative transport routes.</a:t>
            </a:r>
          </a:p>
          <a:p>
            <a:pPr algn="l"/>
            <a:endParaRPr lang="en-US" sz="1400" dirty="0">
              <a:solidFill>
                <a:srgbClr val="2F2F2F"/>
              </a:solidFill>
            </a:endParaRPr>
          </a:p>
          <a:p>
            <a:pPr algn="l"/>
            <a:r>
              <a:rPr lang="en-US" sz="1400" dirty="0">
                <a:solidFill>
                  <a:srgbClr val="2F2F2F"/>
                </a:solidFill>
              </a:rPr>
              <a:t>The </a:t>
            </a:r>
            <a:r>
              <a:rPr lang="en-US" sz="1400" b="1" dirty="0">
                <a:solidFill>
                  <a:srgbClr val="2F2F2F"/>
                </a:solidFill>
              </a:rPr>
              <a:t>maximum transport volume </a:t>
            </a:r>
            <a:r>
              <a:rPr lang="en-US" sz="1400" dirty="0">
                <a:solidFill>
                  <a:srgbClr val="2F2F2F"/>
                </a:solidFill>
              </a:rPr>
              <a:t>is limited by the red door opening and the sector door in TT85:</a:t>
            </a:r>
          </a:p>
          <a:p>
            <a:pPr algn="l"/>
            <a:endParaRPr lang="en-US" sz="1400" dirty="0">
              <a:solidFill>
                <a:srgbClr val="2F2F2F"/>
              </a:solidFill>
            </a:endParaRPr>
          </a:p>
          <a:p>
            <a:pPr algn="l"/>
            <a:endParaRPr lang="en-US" sz="1400" dirty="0">
              <a:solidFill>
                <a:srgbClr val="2F2F2F"/>
              </a:solidFill>
            </a:endParaRPr>
          </a:p>
          <a:p>
            <a:pPr algn="ctr"/>
            <a:r>
              <a:rPr lang="en-US" sz="1400" b="1" dirty="0">
                <a:solidFill>
                  <a:schemeClr val="accent3"/>
                </a:solidFill>
              </a:rPr>
              <a:t>Max Width = 1500 mm</a:t>
            </a:r>
          </a:p>
          <a:p>
            <a:pPr algn="ctr"/>
            <a:r>
              <a:rPr lang="en-US" sz="1400" b="1" dirty="0">
                <a:solidFill>
                  <a:schemeClr val="accent3"/>
                </a:solidFill>
              </a:rPr>
              <a:t>Max Height = 2032 mm</a:t>
            </a:r>
          </a:p>
          <a:p>
            <a:pPr algn="ctr"/>
            <a:r>
              <a:rPr lang="en-US" sz="1400" dirty="0">
                <a:solidFill>
                  <a:schemeClr val="accent3"/>
                </a:solidFill>
              </a:rPr>
              <a:t>(verified on site)</a:t>
            </a:r>
          </a:p>
          <a:p>
            <a:pPr algn="ctr"/>
            <a:endParaRPr lang="en-US" sz="1400" dirty="0">
              <a:solidFill>
                <a:schemeClr val="accent3"/>
              </a:solidFill>
            </a:endParaRPr>
          </a:p>
          <a:p>
            <a:pPr algn="ctr"/>
            <a:r>
              <a:rPr lang="en-US" sz="1400" b="1" dirty="0">
                <a:solidFill>
                  <a:schemeClr val="accent3"/>
                </a:solidFill>
              </a:rPr>
              <a:t>Tunnel slope (TT84) </a:t>
            </a:r>
            <a:r>
              <a:rPr lang="en-US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 </a:t>
            </a:r>
            <a:r>
              <a:rPr lang="en-US" sz="1400" b="1" dirty="0">
                <a:solidFill>
                  <a:schemeClr val="accent3"/>
                </a:solidFill>
              </a:rPr>
              <a:t>30T maximum.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EF1574A-0372-1A67-04DD-A5246CCC7A3B}"/>
              </a:ext>
            </a:extLst>
          </p:cNvPr>
          <p:cNvGrpSpPr/>
          <p:nvPr/>
        </p:nvGrpSpPr>
        <p:grpSpPr>
          <a:xfrm>
            <a:off x="5232902" y="1110264"/>
            <a:ext cx="2414207" cy="2587649"/>
            <a:chOff x="4154488" y="1142999"/>
            <a:chExt cx="4191000" cy="449209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732CCED-E33F-C4EE-D2EA-522369D34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091" r="10689"/>
            <a:stretch/>
          </p:blipFill>
          <p:spPr>
            <a:xfrm>
              <a:off x="4154488" y="1242848"/>
              <a:ext cx="4191000" cy="4392241"/>
            </a:xfrm>
            <a:prstGeom prst="rect">
              <a:avLst/>
            </a:prstGeom>
          </p:spPr>
        </p:pic>
        <p:sp>
          <p:nvSpPr>
            <p:cNvPr id="13" name="TextBox 7">
              <a:extLst>
                <a:ext uri="{FF2B5EF4-FFF2-40B4-BE49-F238E27FC236}">
                  <a16:creationId xmlns:a16="http://schemas.microsoft.com/office/drawing/2014/main" id="{E3BA0AA7-42E1-40A8-ACA2-AE6024B2F8B9}"/>
                </a:ext>
              </a:extLst>
            </p:cNvPr>
            <p:cNvSpPr txBox="1"/>
            <p:nvPr/>
          </p:nvSpPr>
          <p:spPr>
            <a:xfrm>
              <a:off x="4154488" y="1142999"/>
              <a:ext cx="4191000" cy="26714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000" dirty="0">
                  <a:solidFill>
                    <a:schemeClr val="bg1"/>
                  </a:solidFill>
                </a:rPr>
                <a:t>  TT84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1D93DB60-F60B-988A-B3DA-AAA9AC21B195}"/>
                </a:ext>
              </a:extLst>
            </p:cNvPr>
            <p:cNvCxnSpPr/>
            <p:nvPr/>
          </p:nvCxnSpPr>
          <p:spPr>
            <a:xfrm>
              <a:off x="5562600" y="4572000"/>
              <a:ext cx="160020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77E2916-66D9-A9C2-7370-4DF45E5A201E}"/>
                </a:ext>
              </a:extLst>
            </p:cNvPr>
            <p:cNvSpPr txBox="1"/>
            <p:nvPr/>
          </p:nvSpPr>
          <p:spPr>
            <a:xfrm>
              <a:off x="5988690" y="4150636"/>
              <a:ext cx="589948" cy="320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>
                  <a:solidFill>
                    <a:schemeClr val="bg1"/>
                  </a:solidFill>
                  <a:highlight>
                    <a:srgbClr val="FF0000"/>
                  </a:highlight>
                </a:rPr>
                <a:t>1500</a:t>
              </a:r>
              <a:endParaRPr lang="en-GB" sz="1200" dirty="0">
                <a:solidFill>
                  <a:schemeClr val="bg1"/>
                </a:solidFill>
                <a:highlight>
                  <a:srgbClr val="FF0000"/>
                </a:highlight>
              </a:endParaRPr>
            </a:p>
          </p:txBody>
        </p:sp>
      </p:grp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2FE6C79-5F04-B6EB-FF6C-94FBD61122DA}"/>
              </a:ext>
            </a:extLst>
          </p:cNvPr>
          <p:cNvCxnSpPr>
            <a:cxnSpLocks/>
          </p:cNvCxnSpPr>
          <p:nvPr/>
        </p:nvCxnSpPr>
        <p:spPr>
          <a:xfrm>
            <a:off x="2819400" y="2362200"/>
            <a:ext cx="3470086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2">
            <a:extLst>
              <a:ext uri="{FF2B5EF4-FFF2-40B4-BE49-F238E27FC236}">
                <a16:creationId xmlns:a16="http://schemas.microsoft.com/office/drawing/2014/main" id="{E1C92702-F282-51E6-0150-BD7DD73A6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486940"/>
          </a:xfrm>
        </p:spPr>
        <p:txBody>
          <a:bodyPr/>
          <a:lstStyle/>
          <a:p>
            <a:r>
              <a:rPr lang="fr-CH" dirty="0"/>
              <a:t>TCC8</a:t>
            </a:r>
            <a:endParaRPr lang="fr-CH" sz="36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922533A-C6ED-2C59-FB46-B7D68F2C802B}"/>
              </a:ext>
            </a:extLst>
          </p:cNvPr>
          <p:cNvGrpSpPr/>
          <p:nvPr/>
        </p:nvGrpSpPr>
        <p:grpSpPr>
          <a:xfrm>
            <a:off x="7812082" y="1110264"/>
            <a:ext cx="1937517" cy="2587650"/>
            <a:chOff x="8756654" y="1142997"/>
            <a:chExt cx="2970208" cy="396686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8CB19EC-1CAB-C573-5307-FBE08B4E0272}"/>
                </a:ext>
              </a:extLst>
            </p:cNvPr>
            <p:cNvGrpSpPr/>
            <p:nvPr/>
          </p:nvGrpSpPr>
          <p:grpSpPr>
            <a:xfrm>
              <a:off x="8756654" y="1142997"/>
              <a:ext cx="2970208" cy="3966860"/>
              <a:chOff x="8756654" y="1142997"/>
              <a:chExt cx="2970208" cy="3966860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681A50A8-DD0F-E1C7-C304-3750280FDB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5400000">
                <a:off x="8266104" y="1649100"/>
                <a:ext cx="3955151" cy="2966363"/>
              </a:xfrm>
              <a:prstGeom prst="rect">
                <a:avLst/>
              </a:prstGeom>
            </p:spPr>
          </p:pic>
          <p:sp>
            <p:nvSpPr>
              <p:cNvPr id="30" name="TextBox 7">
                <a:extLst>
                  <a:ext uri="{FF2B5EF4-FFF2-40B4-BE49-F238E27FC236}">
                    <a16:creationId xmlns:a16="http://schemas.microsoft.com/office/drawing/2014/main" id="{52389F54-FDF7-73F6-6370-96E1463E0855}"/>
                  </a:ext>
                </a:extLst>
              </p:cNvPr>
              <p:cNvSpPr txBox="1"/>
              <p:nvPr/>
            </p:nvSpPr>
            <p:spPr>
              <a:xfrm>
                <a:off x="8756654" y="1142997"/>
                <a:ext cx="2970208" cy="23591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000" dirty="0">
                    <a:solidFill>
                      <a:schemeClr val="bg1"/>
                    </a:solidFill>
                  </a:rPr>
                  <a:t> </a:t>
                </a:r>
                <a:r>
                  <a:rPr lang="en-GB" sz="1000" dirty="0">
                    <a:solidFill>
                      <a:schemeClr val="bg1"/>
                    </a:solidFill>
                  </a:rPr>
                  <a:t>TT85 (YDPS01.850) – door 1</a:t>
                </a:r>
              </a:p>
            </p:txBody>
          </p:sp>
        </p:grp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DFB0D2C1-1BAD-B0F4-B93B-4778A7CD0738}"/>
                </a:ext>
              </a:extLst>
            </p:cNvPr>
            <p:cNvCxnSpPr>
              <a:cxnSpLocks/>
            </p:cNvCxnSpPr>
            <p:nvPr/>
          </p:nvCxnSpPr>
          <p:spPr>
            <a:xfrm>
              <a:off x="9372600" y="4495800"/>
              <a:ext cx="1657655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693CA2A-F66A-D26F-AA59-CE47EF4EEF1A}"/>
                </a:ext>
              </a:extLst>
            </p:cNvPr>
            <p:cNvSpPr txBox="1"/>
            <p:nvPr/>
          </p:nvSpPr>
          <p:spPr>
            <a:xfrm>
              <a:off x="9914260" y="4115218"/>
              <a:ext cx="833924" cy="28309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dirty="0">
                  <a:solidFill>
                    <a:schemeClr val="bg1"/>
                  </a:solidFill>
                  <a:highlight>
                    <a:srgbClr val="FF0000"/>
                  </a:highlight>
                </a:rPr>
                <a:t>1500</a:t>
              </a:r>
              <a:endParaRPr lang="en-GB" sz="1200" dirty="0">
                <a:solidFill>
                  <a:schemeClr val="bg1"/>
                </a:solidFill>
                <a:highlight>
                  <a:srgbClr val="FF0000"/>
                </a:highlight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91203D0-C188-ED28-84BF-E0A47A33B0BC}"/>
                </a:ext>
              </a:extLst>
            </p:cNvPr>
            <p:cNvGrpSpPr/>
            <p:nvPr/>
          </p:nvGrpSpPr>
          <p:grpSpPr>
            <a:xfrm rot="16200000">
              <a:off x="8000954" y="3177582"/>
              <a:ext cx="2222694" cy="285012"/>
              <a:chOff x="9448799" y="4210789"/>
              <a:chExt cx="2222694" cy="285012"/>
            </a:xfrm>
          </p:grpSpPr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665E15AA-A97B-8D4F-3D85-DE1B7ADEBC1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10560146" y="3384454"/>
                <a:ext cx="0" cy="222269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C3B5EA5-3390-DABA-5DAA-632F1ADB841C}"/>
                  </a:ext>
                </a:extLst>
              </p:cNvPr>
              <p:cNvSpPr txBox="1"/>
              <p:nvPr/>
            </p:nvSpPr>
            <p:spPr>
              <a:xfrm>
                <a:off x="10299665" y="4210789"/>
                <a:ext cx="520969" cy="2830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200" dirty="0">
                    <a:solidFill>
                      <a:schemeClr val="bg1"/>
                    </a:solidFill>
                    <a:highlight>
                      <a:srgbClr val="FF0000"/>
                    </a:highlight>
                  </a:rPr>
                  <a:t>2032</a:t>
                </a:r>
                <a:endParaRPr lang="en-GB" sz="1200" dirty="0">
                  <a:solidFill>
                    <a:schemeClr val="bg1"/>
                  </a:solidFill>
                  <a:highlight>
                    <a:srgbClr val="FF0000"/>
                  </a:highlight>
                </a:endParaRPr>
              </a:p>
            </p:txBody>
          </p:sp>
        </p:grpSp>
      </p:grpSp>
      <p:pic>
        <p:nvPicPr>
          <p:cNvPr id="31" name="Picture 30" descr="A person working on a machine&#10;&#10;AI-generated content may be incorrect.">
            <a:extLst>
              <a:ext uri="{FF2B5EF4-FFF2-40B4-BE49-F238E27FC236}">
                <a16:creationId xmlns:a16="http://schemas.microsoft.com/office/drawing/2014/main" id="{00EEEB00-92CE-CBD2-EACC-C5496D0F4B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368553" y="4107786"/>
            <a:ext cx="2464859" cy="1750872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8EA48B84-B23E-A01D-894E-F66579C88BDB}"/>
              </a:ext>
            </a:extLst>
          </p:cNvPr>
          <p:cNvGrpSpPr/>
          <p:nvPr/>
        </p:nvGrpSpPr>
        <p:grpSpPr>
          <a:xfrm>
            <a:off x="8512200" y="3744305"/>
            <a:ext cx="3276600" cy="2471346"/>
            <a:chOff x="7086600" y="3744305"/>
            <a:chExt cx="3276600" cy="2471346"/>
          </a:xfrm>
        </p:grpSpPr>
        <p:pic>
          <p:nvPicPr>
            <p:cNvPr id="33" name="Picture 32" descr="A yellow container on a cart&#10;&#10;AI-generated content may be incorrect.">
              <a:extLst>
                <a:ext uri="{FF2B5EF4-FFF2-40B4-BE49-F238E27FC236}">
                  <a16:creationId xmlns:a16="http://schemas.microsoft.com/office/drawing/2014/main" id="{3B131743-6EF9-8D49-96AA-27854C9E067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86600" y="3758201"/>
              <a:ext cx="3276600" cy="2457450"/>
            </a:xfrm>
            <a:prstGeom prst="rect">
              <a:avLst/>
            </a:prstGeom>
          </p:spPr>
        </p:pic>
        <p:sp>
          <p:nvSpPr>
            <p:cNvPr id="37" name="TextBox 7">
              <a:extLst>
                <a:ext uri="{FF2B5EF4-FFF2-40B4-BE49-F238E27FC236}">
                  <a16:creationId xmlns:a16="http://schemas.microsoft.com/office/drawing/2014/main" id="{8F49D6B1-3158-3FD4-B4D5-EB896293F132}"/>
                </a:ext>
              </a:extLst>
            </p:cNvPr>
            <p:cNvSpPr txBox="1"/>
            <p:nvPr/>
          </p:nvSpPr>
          <p:spPr>
            <a:xfrm>
              <a:off x="7086600" y="3744305"/>
              <a:ext cx="3276600" cy="1538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000" dirty="0">
                  <a:solidFill>
                    <a:schemeClr val="bg1"/>
                  </a:solidFill>
                </a:rPr>
                <a:t> 2018 – QNL with MAFI KOUBA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6841D3FF-264C-A88F-5D85-FA91C84C6175}"/>
              </a:ext>
            </a:extLst>
          </p:cNvPr>
          <p:cNvSpPr txBox="1"/>
          <p:nvPr/>
        </p:nvSpPr>
        <p:spPr>
          <a:xfrm>
            <a:off x="407988" y="1129681"/>
            <a:ext cx="424021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Transport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study</a:t>
            </a:r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: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from</a:t>
            </a:r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EHN2 to TCC8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918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89BB58-6AE6-3430-E43E-D6DAC87BD0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255C71-DFFD-AF90-DBA0-7BCB3F929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E22631-6244-4715-F6F0-DE3DF3953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A082A-5507-229E-7FBE-8F96E89CA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ECDE28-A7D1-DBE7-876A-2976ED00A700}"/>
              </a:ext>
            </a:extLst>
          </p:cNvPr>
          <p:cNvSpPr txBox="1"/>
          <p:nvPr/>
        </p:nvSpPr>
        <p:spPr>
          <a:xfrm>
            <a:off x="580321" y="1861705"/>
            <a:ext cx="3763951" cy="3016210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l"/>
            <a:r>
              <a:rPr lang="en-US" sz="1400" b="1" dirty="0">
                <a:solidFill>
                  <a:srgbClr val="2F2F2F"/>
                </a:solidFill>
              </a:rPr>
              <a:t>TT84 Inputs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The yellow door can be dismantled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The concrete blocks can be dismantled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F2F2F"/>
                </a:solidFill>
              </a:rPr>
              <a:t>Turning radius will depend on the dimensions and configuration of the equipment to be transported.</a:t>
            </a:r>
          </a:p>
          <a:p>
            <a:pPr algn="l"/>
            <a:endParaRPr lang="en-GB" sz="1400" dirty="0">
              <a:solidFill>
                <a:srgbClr val="2F2F2F"/>
              </a:solidFill>
            </a:endParaRPr>
          </a:p>
          <a:p>
            <a:pPr algn="l"/>
            <a:r>
              <a:rPr lang="en-US" sz="1400" b="1" dirty="0"/>
              <a:t>Blindage dismountable with chariot à potence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303030"/>
                </a:solidFill>
              </a:rPr>
              <a:t>Total Height = 2400 mm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303030"/>
                </a:solidFill>
              </a:rPr>
              <a:t>Concrete Blocks 1688 (9B1BE 60)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303030"/>
                </a:solidFill>
              </a:rPr>
              <a:t>1600x800x800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303030"/>
                </a:solidFill>
              </a:rPr>
              <a:t>2500kg</a:t>
            </a:r>
          </a:p>
          <a:p>
            <a:pPr algn="l"/>
            <a:endParaRPr lang="en-US" sz="1400" dirty="0">
              <a:solidFill>
                <a:srgbClr val="303030"/>
              </a:solidFill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BEA29C5F-D3BF-495D-B013-29FE74657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486940"/>
          </a:xfrm>
        </p:spPr>
        <p:txBody>
          <a:bodyPr/>
          <a:lstStyle/>
          <a:p>
            <a:r>
              <a:rPr lang="fr-CH" dirty="0"/>
              <a:t>TCC8</a:t>
            </a:r>
            <a:endParaRPr lang="fr-CH" sz="3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C741703-2A62-B93E-2EC9-5437DD16EB9E}"/>
              </a:ext>
            </a:extLst>
          </p:cNvPr>
          <p:cNvGrpSpPr/>
          <p:nvPr/>
        </p:nvGrpSpPr>
        <p:grpSpPr>
          <a:xfrm>
            <a:off x="4876800" y="1148339"/>
            <a:ext cx="3644925" cy="2145842"/>
            <a:chOff x="4168065" y="1142998"/>
            <a:chExt cx="7630260" cy="449209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9B6D566F-A17F-AB5B-FEFE-D11FCA2F82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68065" y="1142998"/>
              <a:ext cx="7630260" cy="4492091"/>
            </a:xfrm>
            <a:prstGeom prst="rect">
              <a:avLst/>
            </a:prstGeom>
          </p:spPr>
        </p:pic>
        <p:sp>
          <p:nvSpPr>
            <p:cNvPr id="33" name="TextBox 7">
              <a:extLst>
                <a:ext uri="{FF2B5EF4-FFF2-40B4-BE49-F238E27FC236}">
                  <a16:creationId xmlns:a16="http://schemas.microsoft.com/office/drawing/2014/main" id="{DC9D0F18-5F5B-155E-3EA0-96CBF59642F6}"/>
                </a:ext>
              </a:extLst>
            </p:cNvPr>
            <p:cNvSpPr txBox="1"/>
            <p:nvPr/>
          </p:nvSpPr>
          <p:spPr>
            <a:xfrm>
              <a:off x="4168065" y="1154177"/>
              <a:ext cx="7630260" cy="3221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000" dirty="0">
                  <a:solidFill>
                    <a:schemeClr val="bg1"/>
                  </a:solidFill>
                </a:rPr>
                <a:t> TT83 – TT84 – TT85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0A18AE07-DEAE-B05A-F8DE-07BB0F71C8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12268" y="1483711"/>
              <a:ext cx="4967617" cy="1257566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88772DA-8CCB-D2FE-BC3C-1B8440AB0AD3}"/>
                </a:ext>
              </a:extLst>
            </p:cNvPr>
            <p:cNvSpPr txBox="1"/>
            <p:nvPr/>
          </p:nvSpPr>
          <p:spPr>
            <a:xfrm rot="20635889">
              <a:off x="7761047" y="1839369"/>
              <a:ext cx="711412" cy="38657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b="1" dirty="0"/>
                <a:t>3130</a:t>
              </a:r>
              <a:endParaRPr lang="en-GB" sz="1200" b="1" dirty="0"/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E3526F4B-BCCE-BD0C-7FA2-77063B3553CE}"/>
                </a:ext>
              </a:extLst>
            </p:cNvPr>
            <p:cNvCxnSpPr/>
            <p:nvPr/>
          </p:nvCxnSpPr>
          <p:spPr>
            <a:xfrm>
              <a:off x="6374168" y="2126646"/>
              <a:ext cx="76200" cy="2362200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99A2454-223E-BF8A-47EC-E86A8ACD201A}"/>
                </a:ext>
              </a:extLst>
            </p:cNvPr>
            <p:cNvSpPr txBox="1"/>
            <p:nvPr/>
          </p:nvSpPr>
          <p:spPr>
            <a:xfrm rot="16200000">
              <a:off x="5825174" y="3074532"/>
              <a:ext cx="711412" cy="3865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b="1" dirty="0"/>
                <a:t>2410</a:t>
              </a:r>
              <a:endParaRPr lang="en-GB" sz="1200" b="1"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3B93EAC-CB5B-76CD-9330-76303304E172}"/>
              </a:ext>
            </a:extLst>
          </p:cNvPr>
          <p:cNvGrpSpPr/>
          <p:nvPr/>
        </p:nvGrpSpPr>
        <p:grpSpPr>
          <a:xfrm>
            <a:off x="4876799" y="3383983"/>
            <a:ext cx="3644926" cy="2812996"/>
            <a:chOff x="5288851" y="3383983"/>
            <a:chExt cx="3644926" cy="2812996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53905E92-C5B5-3B9F-9698-42BBE9BCFC82}"/>
                </a:ext>
              </a:extLst>
            </p:cNvPr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88851" y="3383983"/>
              <a:ext cx="3644925" cy="2812996"/>
            </a:xfrm>
            <a:prstGeom prst="rect">
              <a:avLst/>
            </a:prstGeom>
          </p:spPr>
        </p:pic>
        <p:sp>
          <p:nvSpPr>
            <p:cNvPr id="43" name="TextBox 7">
              <a:extLst>
                <a:ext uri="{FF2B5EF4-FFF2-40B4-BE49-F238E27FC236}">
                  <a16:creationId xmlns:a16="http://schemas.microsoft.com/office/drawing/2014/main" id="{AF28F568-9892-BB35-3E66-00579515F9E2}"/>
                </a:ext>
              </a:extLst>
            </p:cNvPr>
            <p:cNvSpPr txBox="1"/>
            <p:nvPr/>
          </p:nvSpPr>
          <p:spPr>
            <a:xfrm>
              <a:off x="5288852" y="3383983"/>
              <a:ext cx="3644925" cy="1538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000" dirty="0">
                  <a:solidFill>
                    <a:schemeClr val="bg1"/>
                  </a:solidFill>
                </a:rPr>
                <a:t> TT83 - ST1542986_01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07FBD6C-9CF7-2DD8-4866-B7299FBE6FEA}"/>
              </a:ext>
            </a:extLst>
          </p:cNvPr>
          <p:cNvGrpSpPr/>
          <p:nvPr/>
        </p:nvGrpSpPr>
        <p:grpSpPr>
          <a:xfrm>
            <a:off x="8627129" y="1999974"/>
            <a:ext cx="3147755" cy="4197006"/>
            <a:chOff x="8627129" y="1999974"/>
            <a:chExt cx="3147755" cy="4197006"/>
          </a:xfrm>
        </p:grpSpPr>
        <p:pic>
          <p:nvPicPr>
            <p:cNvPr id="45" name="Picture 44" descr="A long shot of a factory&#10;&#10;AI-generated content may be incorrect.">
              <a:extLst>
                <a:ext uri="{FF2B5EF4-FFF2-40B4-BE49-F238E27FC236}">
                  <a16:creationId xmlns:a16="http://schemas.microsoft.com/office/drawing/2014/main" id="{200713EF-58C2-FB29-DC43-B47A37624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8102504" y="2524599"/>
              <a:ext cx="4197006" cy="3147755"/>
            </a:xfrm>
            <a:prstGeom prst="rect">
              <a:avLst/>
            </a:prstGeom>
          </p:spPr>
        </p:pic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27E574B-BC5E-9BEB-D5D4-2D9B3E42027C}"/>
                </a:ext>
              </a:extLst>
            </p:cNvPr>
            <p:cNvSpPr/>
            <p:nvPr/>
          </p:nvSpPr>
          <p:spPr>
            <a:xfrm>
              <a:off x="9562915" y="3706510"/>
              <a:ext cx="543193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TT85</a:t>
              </a:r>
              <a:endParaRPr lang="en-GB" sz="1000" dirty="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BA0BC85-5A7B-822D-D7AA-82D3C92E8356}"/>
                </a:ext>
              </a:extLst>
            </p:cNvPr>
            <p:cNvSpPr/>
            <p:nvPr/>
          </p:nvSpPr>
          <p:spPr>
            <a:xfrm>
              <a:off x="9681862" y="5936814"/>
              <a:ext cx="515746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TT83</a:t>
              </a:r>
              <a:endParaRPr lang="en-GB" sz="1000" dirty="0"/>
            </a:p>
          </p:txBody>
        </p:sp>
        <p:sp>
          <p:nvSpPr>
            <p:cNvPr id="50" name="Arrow: U-Turn 49">
              <a:extLst>
                <a:ext uri="{FF2B5EF4-FFF2-40B4-BE49-F238E27FC236}">
                  <a16:creationId xmlns:a16="http://schemas.microsoft.com/office/drawing/2014/main" id="{3B2E61DD-6383-DA1E-ED49-C75FC9F7CCA3}"/>
                </a:ext>
              </a:extLst>
            </p:cNvPr>
            <p:cNvSpPr/>
            <p:nvPr/>
          </p:nvSpPr>
          <p:spPr>
            <a:xfrm rot="12331489">
              <a:off x="9683232" y="3871708"/>
              <a:ext cx="1588049" cy="1447800"/>
            </a:xfrm>
            <a:prstGeom prst="uturnArrow">
              <a:avLst>
                <a:gd name="adj1" fmla="val 14179"/>
                <a:gd name="adj2" fmla="val 19228"/>
                <a:gd name="adj3" fmla="val 31391"/>
                <a:gd name="adj4" fmla="val 34832"/>
                <a:gd name="adj5" fmla="val 77943"/>
              </a:avLst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55F889F9-01E6-A0A7-7266-4353A110D8DD}"/>
                </a:ext>
              </a:extLst>
            </p:cNvPr>
            <p:cNvSpPr/>
            <p:nvPr/>
          </p:nvSpPr>
          <p:spPr>
            <a:xfrm>
              <a:off x="11190300" y="4070225"/>
              <a:ext cx="515746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TT84</a:t>
              </a:r>
              <a:endParaRPr lang="en-GB" sz="1000" dirty="0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19F8C9E0-7212-E110-1F45-F03CDB7A35B4}"/>
              </a:ext>
            </a:extLst>
          </p:cNvPr>
          <p:cNvSpPr txBox="1"/>
          <p:nvPr/>
        </p:nvSpPr>
        <p:spPr>
          <a:xfrm>
            <a:off x="407988" y="1129681"/>
            <a:ext cx="424021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Transport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study</a:t>
            </a:r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: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from</a:t>
            </a:r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EHN2 to TCC8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735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C8655A-F882-1251-E7F0-EE5BD9B105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5C2DF1-313F-32C2-1E7F-B51948733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C285C8-8557-998A-C80C-2F0BA591E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F60097-EDCC-A93C-4FB6-012D51181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A3D210-7E5C-B81D-25F1-EFEEA600E796}"/>
              </a:ext>
            </a:extLst>
          </p:cNvPr>
          <p:cNvSpPr txBox="1"/>
          <p:nvPr/>
        </p:nvSpPr>
        <p:spPr>
          <a:xfrm>
            <a:off x="580321" y="1861705"/>
            <a:ext cx="3763951" cy="3016210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l"/>
            <a:r>
              <a:rPr lang="en-US" sz="1400" b="1" dirty="0">
                <a:solidFill>
                  <a:srgbClr val="2F2F2F"/>
                </a:solidFill>
              </a:rPr>
              <a:t>TT85 Inputs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303030"/>
                </a:solidFill>
              </a:rPr>
              <a:t>The cable trays limit a bit the clearance of the passage in the door area BUT: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303030"/>
                </a:solidFill>
              </a:rPr>
              <a:t>It is not a constraint if enough shielding is dismantled.</a:t>
            </a:r>
          </a:p>
          <a:p>
            <a:pPr lvl="1"/>
            <a:endParaRPr lang="en-US" sz="1400" dirty="0">
              <a:solidFill>
                <a:srgbClr val="30303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A </a:t>
            </a:r>
            <a:r>
              <a:rPr lang="en-US" sz="1400" dirty="0">
                <a:solidFill>
                  <a:srgbClr val="FF0080"/>
                </a:solidFill>
              </a:rPr>
              <a:t>section of the beamline </a:t>
            </a:r>
            <a:r>
              <a:rPr lang="en-US" sz="1400" dirty="0">
                <a:solidFill>
                  <a:srgbClr val="2F2F2F"/>
                </a:solidFill>
              </a:rPr>
              <a:t>must be dismantled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F2F2F"/>
                </a:solidFill>
              </a:rPr>
              <a:t>Turning radius will depend on the dimensions and configuration of the equipment to be transported.</a:t>
            </a:r>
          </a:p>
          <a:p>
            <a:pPr algn="l"/>
            <a:endParaRPr lang="en-GB" sz="1400" dirty="0">
              <a:solidFill>
                <a:srgbClr val="2F2F2F"/>
              </a:solidFill>
            </a:endParaRPr>
          </a:p>
          <a:p>
            <a:pPr algn="l"/>
            <a:endParaRPr lang="en-US" sz="1400" dirty="0">
              <a:solidFill>
                <a:srgbClr val="303030"/>
              </a:solidFill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67C6FEE4-14F1-66A9-2B79-B54ADF7ED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486940"/>
          </a:xfrm>
        </p:spPr>
        <p:txBody>
          <a:bodyPr/>
          <a:lstStyle/>
          <a:p>
            <a:r>
              <a:rPr lang="fr-CH" dirty="0"/>
              <a:t>TCC8</a:t>
            </a:r>
            <a:endParaRPr lang="fr-CH" sz="36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8B1EDE0-6C38-C543-B43D-23B7DF354AD5}"/>
              </a:ext>
            </a:extLst>
          </p:cNvPr>
          <p:cNvGrpSpPr/>
          <p:nvPr/>
        </p:nvGrpSpPr>
        <p:grpSpPr>
          <a:xfrm>
            <a:off x="6518990" y="373592"/>
            <a:ext cx="5308593" cy="3340996"/>
            <a:chOff x="3856148" y="1182751"/>
            <a:chExt cx="7927863" cy="4989449"/>
          </a:xfrm>
        </p:grpSpPr>
        <p:pic>
          <p:nvPicPr>
            <p:cNvPr id="3" name="Picture 2" descr="A drawing of a machine&#10;&#10;AI-generated content may be incorrect.">
              <a:extLst>
                <a:ext uri="{FF2B5EF4-FFF2-40B4-BE49-F238E27FC236}">
                  <a16:creationId xmlns:a16="http://schemas.microsoft.com/office/drawing/2014/main" id="{E71A0E92-A8F5-3AE6-50EE-9049F6763487}"/>
                </a:ext>
              </a:extLst>
            </p:cNvPr>
            <p:cNvPicPr/>
            <p:nvPr/>
          </p:nvPicPr>
          <p:blipFill>
            <a:blip r:embed="rId2"/>
            <a:srcRect t="22641" r="12340" b="3924"/>
            <a:stretch/>
          </p:blipFill>
          <p:spPr>
            <a:xfrm>
              <a:off x="3856148" y="1182752"/>
              <a:ext cx="7927863" cy="498944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2A423FF-DDAF-0AE8-4F21-8A6C08D301AF}"/>
                </a:ext>
              </a:extLst>
            </p:cNvPr>
            <p:cNvSpPr txBox="1"/>
            <p:nvPr/>
          </p:nvSpPr>
          <p:spPr>
            <a:xfrm>
              <a:off x="3886201" y="1182751"/>
              <a:ext cx="7839891" cy="22981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000" dirty="0">
                  <a:solidFill>
                    <a:schemeClr val="bg1"/>
                  </a:solidFill>
                </a:rPr>
                <a:t> TT84 – TT85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C96682F-CE3E-F985-0A22-9F901693AE11}"/>
              </a:ext>
            </a:extLst>
          </p:cNvPr>
          <p:cNvGrpSpPr/>
          <p:nvPr/>
        </p:nvGrpSpPr>
        <p:grpSpPr>
          <a:xfrm>
            <a:off x="4618194" y="3323602"/>
            <a:ext cx="3541217" cy="2901441"/>
            <a:chOff x="407987" y="1295400"/>
            <a:chExt cx="6013905" cy="492739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85B2C8B-CCB5-F3B8-5286-D7E8464E3D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7987" y="1295400"/>
              <a:ext cx="6013905" cy="4927399"/>
            </a:xfrm>
            <a:prstGeom prst="rect">
              <a:avLst/>
            </a:prstGeom>
          </p:spPr>
        </p:pic>
        <p:sp>
          <p:nvSpPr>
            <p:cNvPr id="13" name="TextBox 7">
              <a:extLst>
                <a:ext uri="{FF2B5EF4-FFF2-40B4-BE49-F238E27FC236}">
                  <a16:creationId xmlns:a16="http://schemas.microsoft.com/office/drawing/2014/main" id="{50847BEC-AC41-756D-9FDF-F11731C1DD54}"/>
                </a:ext>
              </a:extLst>
            </p:cNvPr>
            <p:cNvSpPr txBox="1"/>
            <p:nvPr/>
          </p:nvSpPr>
          <p:spPr>
            <a:xfrm>
              <a:off x="407989" y="1295400"/>
              <a:ext cx="6013903" cy="26134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000" dirty="0">
                  <a:solidFill>
                    <a:schemeClr val="bg1"/>
                  </a:solidFill>
                </a:rPr>
                <a:t> TT85</a:t>
              </a: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267F7F6-051A-9F16-EF25-0739A135554C}"/>
                </a:ext>
              </a:extLst>
            </p:cNvPr>
            <p:cNvSpPr/>
            <p:nvPr/>
          </p:nvSpPr>
          <p:spPr>
            <a:xfrm>
              <a:off x="2917825" y="3302000"/>
              <a:ext cx="704850" cy="196850"/>
            </a:xfrm>
            <a:custGeom>
              <a:avLst/>
              <a:gdLst>
                <a:gd name="connsiteX0" fmla="*/ 12700 w 704850"/>
                <a:gd name="connsiteY0" fmla="*/ 53975 h 196850"/>
                <a:gd name="connsiteX1" fmla="*/ 676275 w 704850"/>
                <a:gd name="connsiteY1" fmla="*/ 0 h 196850"/>
                <a:gd name="connsiteX2" fmla="*/ 704850 w 704850"/>
                <a:gd name="connsiteY2" fmla="*/ 28575 h 196850"/>
                <a:gd name="connsiteX3" fmla="*/ 673100 w 704850"/>
                <a:gd name="connsiteY3" fmla="*/ 60325 h 196850"/>
                <a:gd name="connsiteX4" fmla="*/ 0 w 704850"/>
                <a:gd name="connsiteY4" fmla="*/ 196850 h 196850"/>
                <a:gd name="connsiteX5" fmla="*/ 44450 w 704850"/>
                <a:gd name="connsiteY5" fmla="*/ 133350 h 196850"/>
                <a:gd name="connsiteX6" fmla="*/ 12700 w 704850"/>
                <a:gd name="connsiteY6" fmla="*/ 53975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4850" h="196850">
                  <a:moveTo>
                    <a:pt x="12700" y="53975"/>
                  </a:moveTo>
                  <a:lnTo>
                    <a:pt x="676275" y="0"/>
                  </a:lnTo>
                  <a:lnTo>
                    <a:pt x="704850" y="28575"/>
                  </a:lnTo>
                  <a:lnTo>
                    <a:pt x="673100" y="60325"/>
                  </a:lnTo>
                  <a:lnTo>
                    <a:pt x="0" y="196850"/>
                  </a:lnTo>
                  <a:lnTo>
                    <a:pt x="44450" y="133350"/>
                  </a:lnTo>
                  <a:lnTo>
                    <a:pt x="12700" y="53975"/>
                  </a:lnTo>
                  <a:close/>
                </a:path>
              </a:pathLst>
            </a:custGeom>
            <a:solidFill>
              <a:srgbClr val="FF008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5739058-A342-4F7F-FF77-D38CDD46A6B3}"/>
                </a:ext>
              </a:extLst>
            </p:cNvPr>
            <p:cNvSpPr/>
            <p:nvPr/>
          </p:nvSpPr>
          <p:spPr>
            <a:xfrm>
              <a:off x="3200400" y="3498850"/>
              <a:ext cx="87288" cy="692150"/>
            </a:xfrm>
            <a:prstGeom prst="rect">
              <a:avLst/>
            </a:prstGeom>
            <a:solidFill>
              <a:srgbClr val="FF008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7E900FF-B0B0-25F4-2090-BDD32DBEB661}"/>
                </a:ext>
              </a:extLst>
            </p:cNvPr>
            <p:cNvGrpSpPr/>
            <p:nvPr/>
          </p:nvGrpSpPr>
          <p:grpSpPr>
            <a:xfrm>
              <a:off x="710686" y="2514600"/>
              <a:ext cx="313611" cy="2819400"/>
              <a:chOff x="710686" y="2514600"/>
              <a:chExt cx="313611" cy="2819400"/>
            </a:xfrm>
          </p:grpSpPr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15C02323-1B8C-D0F0-8D39-5BEDB50D1B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0600" y="2514600"/>
                <a:ext cx="0" cy="281940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8FAE5F9-2F4E-2BFF-F142-D9DD7C1D4352}"/>
                  </a:ext>
                </a:extLst>
              </p:cNvPr>
              <p:cNvSpPr txBox="1"/>
              <p:nvPr/>
            </p:nvSpPr>
            <p:spPr>
              <a:xfrm rot="16200000">
                <a:off x="578926" y="3527159"/>
                <a:ext cx="577131" cy="3136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200" dirty="0">
                    <a:solidFill>
                      <a:schemeClr val="bg1"/>
                    </a:solidFill>
                    <a:highlight>
                      <a:srgbClr val="FF0000"/>
                    </a:highlight>
                  </a:rPr>
                  <a:t>1800</a:t>
                </a:r>
                <a:endParaRPr lang="en-GB" sz="1200" dirty="0">
                  <a:solidFill>
                    <a:schemeClr val="bg1"/>
                  </a:solidFill>
                  <a:highlight>
                    <a:srgbClr val="FF0000"/>
                  </a:highlight>
                </a:endParaRPr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E8243C1E-F5FC-1B4B-42CD-0B767A304848}"/>
              </a:ext>
            </a:extLst>
          </p:cNvPr>
          <p:cNvSpPr txBox="1"/>
          <p:nvPr/>
        </p:nvSpPr>
        <p:spPr>
          <a:xfrm>
            <a:off x="407988" y="1129681"/>
            <a:ext cx="424021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Transport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study</a:t>
            </a:r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: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from</a:t>
            </a:r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EHN2 to TCC8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07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F91358-5F6A-AA0E-3C4A-43C39D0EFD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erson working on a machine&#10;&#10;AI-generated content may be incorrect.">
            <a:extLst>
              <a:ext uri="{FF2B5EF4-FFF2-40B4-BE49-F238E27FC236}">
                <a16:creationId xmlns:a16="http://schemas.microsoft.com/office/drawing/2014/main" id="{68F81374-D53A-5FB9-992C-8875E97B09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76421" y="2452063"/>
            <a:ext cx="4224225" cy="300060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87F65F-2DAA-144A-447D-3C04ED49C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00DEB6-ADD4-C306-F546-F66C59888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1B2AD3-68A0-9ED0-C5B7-6E51CCC09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4DB62DA8-E46F-F5F0-2B8F-F0B5C43D4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486940"/>
          </a:xfrm>
        </p:spPr>
        <p:txBody>
          <a:bodyPr/>
          <a:lstStyle/>
          <a:p>
            <a:r>
              <a:rPr lang="fr-CH" dirty="0"/>
              <a:t>TCC8</a:t>
            </a:r>
            <a:endParaRPr lang="fr-CH" sz="3600" dirty="0"/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id="{BB57E73F-B355-838C-98BB-8807B982DE9E}"/>
              </a:ext>
            </a:extLst>
          </p:cNvPr>
          <p:cNvSpPr txBox="1"/>
          <p:nvPr/>
        </p:nvSpPr>
        <p:spPr>
          <a:xfrm>
            <a:off x="533400" y="1840254"/>
            <a:ext cx="3002596" cy="2154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solidFill>
                  <a:schemeClr val="bg1"/>
                </a:solidFill>
              </a:rPr>
              <a:t> 2023 – Chariot Loer + magnet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F4C3609-4EE4-22D5-5178-D63564A0EC24}"/>
              </a:ext>
            </a:extLst>
          </p:cNvPr>
          <p:cNvGrpSpPr/>
          <p:nvPr/>
        </p:nvGrpSpPr>
        <p:grpSpPr>
          <a:xfrm>
            <a:off x="3671092" y="1844594"/>
            <a:ext cx="7954204" cy="2953369"/>
            <a:chOff x="3671092" y="1844594"/>
            <a:chExt cx="7954204" cy="2953369"/>
          </a:xfrm>
        </p:grpSpPr>
        <p:pic>
          <p:nvPicPr>
            <p:cNvPr id="22" name="Picture 21" descr="A yellow container on a cart&#10;&#10;AI-generated content may be incorrect.">
              <a:extLst>
                <a:ext uri="{FF2B5EF4-FFF2-40B4-BE49-F238E27FC236}">
                  <a16:creationId xmlns:a16="http://schemas.microsoft.com/office/drawing/2014/main" id="{6501F00B-322E-07D1-2881-2B5C5FBA9D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71092" y="1865797"/>
              <a:ext cx="3909555" cy="2932166"/>
            </a:xfrm>
            <a:prstGeom prst="rect">
              <a:avLst/>
            </a:prstGeom>
          </p:spPr>
        </p:pic>
        <p:pic>
          <p:nvPicPr>
            <p:cNvPr id="24" name="Picture 23" descr="A machine in a factory&#10;&#10;AI-generated content may be incorrect.">
              <a:extLst>
                <a:ext uri="{FF2B5EF4-FFF2-40B4-BE49-F238E27FC236}">
                  <a16:creationId xmlns:a16="http://schemas.microsoft.com/office/drawing/2014/main" id="{6D305287-2232-3BD9-258A-27775FDEDC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15743" y="1865796"/>
              <a:ext cx="3909553" cy="2932165"/>
            </a:xfrm>
            <a:prstGeom prst="rect">
              <a:avLst/>
            </a:prstGeom>
          </p:spPr>
        </p:pic>
        <p:sp>
          <p:nvSpPr>
            <p:cNvPr id="23" name="TextBox 7">
              <a:extLst>
                <a:ext uri="{FF2B5EF4-FFF2-40B4-BE49-F238E27FC236}">
                  <a16:creationId xmlns:a16="http://schemas.microsoft.com/office/drawing/2014/main" id="{771FA809-1634-D3A1-0603-68F4F14722AD}"/>
                </a:ext>
              </a:extLst>
            </p:cNvPr>
            <p:cNvSpPr txBox="1"/>
            <p:nvPr/>
          </p:nvSpPr>
          <p:spPr>
            <a:xfrm>
              <a:off x="3671092" y="1844594"/>
              <a:ext cx="7954203" cy="2154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solidFill>
                    <a:schemeClr val="bg1"/>
                  </a:solidFill>
                </a:rPr>
                <a:t> 2018 – QNL with MAFI KOUBA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6288B61B-005E-EFB6-3C76-68E2AAF0470C}"/>
              </a:ext>
            </a:extLst>
          </p:cNvPr>
          <p:cNvSpPr txBox="1"/>
          <p:nvPr/>
        </p:nvSpPr>
        <p:spPr>
          <a:xfrm>
            <a:off x="3671092" y="4797961"/>
            <a:ext cx="7954203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endParaRPr lang="en-GB" sz="1200" b="1" dirty="0">
              <a:solidFill>
                <a:srgbClr val="303030"/>
              </a:solidFill>
            </a:endParaRPr>
          </a:p>
          <a:p>
            <a:r>
              <a:rPr lang="en-GB" sz="1200" b="1" dirty="0">
                <a:solidFill>
                  <a:srgbClr val="303030"/>
                </a:solidFill>
              </a:rPr>
              <a:t>For heavy or long equipment, a specific transport study shall be carried out to assess the manoeuvring requirements and the feasibility of performing a 180-degree turn.</a:t>
            </a:r>
          </a:p>
          <a:p>
            <a:endParaRPr lang="en-GB" sz="1200" b="1" dirty="0">
              <a:solidFill>
                <a:srgbClr val="303030"/>
              </a:solidFill>
            </a:endParaRPr>
          </a:p>
          <a:p>
            <a:r>
              <a:rPr lang="en-GB" sz="1200" b="1" dirty="0">
                <a:solidFill>
                  <a:srgbClr val="303030"/>
                </a:solidFill>
              </a:rPr>
              <a:t>Concrete blocks will be dismantled as necessary and where feasible.</a:t>
            </a:r>
          </a:p>
          <a:p>
            <a:endParaRPr lang="en-GB" sz="1200" dirty="0">
              <a:solidFill>
                <a:srgbClr val="30303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9CD6139-EC3C-55C5-5230-481406677631}"/>
              </a:ext>
            </a:extLst>
          </p:cNvPr>
          <p:cNvSpPr txBox="1"/>
          <p:nvPr/>
        </p:nvSpPr>
        <p:spPr>
          <a:xfrm>
            <a:off x="407988" y="1129681"/>
            <a:ext cx="424021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Transport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study</a:t>
            </a:r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: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from</a:t>
            </a:r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EHN2 to TCC8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0025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2AB285-D68D-02B7-F546-79FD037CFC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02DBBC8C-0EBB-D2AE-068A-F9405085339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51" b="16238"/>
          <a:stretch/>
        </p:blipFill>
        <p:spPr bwMode="auto">
          <a:xfrm>
            <a:off x="2163993" y="3026641"/>
            <a:ext cx="9446527" cy="3132786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TextBox 7">
            <a:extLst>
              <a:ext uri="{FF2B5EF4-FFF2-40B4-BE49-F238E27FC236}">
                <a16:creationId xmlns:a16="http://schemas.microsoft.com/office/drawing/2014/main" id="{0138A513-F380-69B6-625C-227A000AAB75}"/>
              </a:ext>
            </a:extLst>
          </p:cNvPr>
          <p:cNvSpPr txBox="1"/>
          <p:nvPr/>
        </p:nvSpPr>
        <p:spPr>
          <a:xfrm>
            <a:off x="3320458" y="5710658"/>
            <a:ext cx="1327742" cy="1538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GB" sz="1000" dirty="0">
                <a:solidFill>
                  <a:schemeClr val="bg1"/>
                </a:solidFill>
              </a:rPr>
              <a:t> TT85 (YDPZ01.851)</a:t>
            </a:r>
          </a:p>
        </p:txBody>
      </p:sp>
      <p:sp>
        <p:nvSpPr>
          <p:cNvPr id="27" name="TextBox 7">
            <a:extLst>
              <a:ext uri="{FF2B5EF4-FFF2-40B4-BE49-F238E27FC236}">
                <a16:creationId xmlns:a16="http://schemas.microsoft.com/office/drawing/2014/main" id="{4705C4B0-EFC6-D555-C38C-D555BB2DDB03}"/>
              </a:ext>
            </a:extLst>
          </p:cNvPr>
          <p:cNvSpPr txBox="1"/>
          <p:nvPr/>
        </p:nvSpPr>
        <p:spPr>
          <a:xfrm>
            <a:off x="10744200" y="3026641"/>
            <a:ext cx="866320" cy="2154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 TCC8 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99A0790-270D-1204-A017-E28F4635CC5A}"/>
              </a:ext>
            </a:extLst>
          </p:cNvPr>
          <p:cNvSpPr/>
          <p:nvPr/>
        </p:nvSpPr>
        <p:spPr>
          <a:xfrm>
            <a:off x="6300334" y="4451565"/>
            <a:ext cx="2268038" cy="1249869"/>
          </a:xfrm>
          <a:prstGeom prst="rect">
            <a:avLst/>
          </a:prstGeom>
          <a:solidFill>
            <a:srgbClr val="FFFF00">
              <a:alpha val="30000"/>
            </a:srgb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04BD0A6-B8FF-7DD7-23BE-FCED40974EBD}"/>
              </a:ext>
            </a:extLst>
          </p:cNvPr>
          <p:cNvSpPr txBox="1"/>
          <p:nvPr/>
        </p:nvSpPr>
        <p:spPr>
          <a:xfrm>
            <a:off x="6539075" y="5787602"/>
            <a:ext cx="2029297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000" dirty="0">
                <a:solidFill>
                  <a:srgbClr val="2F2F2F"/>
                </a:solidFill>
              </a:rPr>
              <a:t>Determine the available space in this area that can be designated for handling operations</a:t>
            </a:r>
          </a:p>
        </p:txBody>
      </p:sp>
      <p:sp>
        <p:nvSpPr>
          <p:cNvPr id="30" name="TextBox 7">
            <a:extLst>
              <a:ext uri="{FF2B5EF4-FFF2-40B4-BE49-F238E27FC236}">
                <a16:creationId xmlns:a16="http://schemas.microsoft.com/office/drawing/2014/main" id="{27A8BDFB-7BE1-F650-ED47-36AF04EC4C5A}"/>
              </a:ext>
            </a:extLst>
          </p:cNvPr>
          <p:cNvSpPr txBox="1"/>
          <p:nvPr/>
        </p:nvSpPr>
        <p:spPr>
          <a:xfrm>
            <a:off x="9220200" y="3862253"/>
            <a:ext cx="895278" cy="1538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tx2"/>
                </a:solidFill>
              </a:rPr>
              <a:t>  TCC8 crane </a:t>
            </a:r>
            <a:endParaRPr lang="en-GB" sz="1000" dirty="0">
              <a:solidFill>
                <a:schemeClr val="tx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D9EC1-81DF-6E62-636E-BDC376523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C41687-F921-E496-9472-75D0FE25A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D9287-8791-1260-AAF9-E12D55860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E1BB75-5936-8EE3-F714-6D0F46136757}"/>
              </a:ext>
            </a:extLst>
          </p:cNvPr>
          <p:cNvSpPr txBox="1"/>
          <p:nvPr/>
        </p:nvSpPr>
        <p:spPr>
          <a:xfrm>
            <a:off x="580321" y="1861705"/>
            <a:ext cx="3763951" cy="2154436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l"/>
            <a:r>
              <a:rPr lang="en-US" sz="1400" b="1" dirty="0">
                <a:solidFill>
                  <a:srgbClr val="2F2F2F"/>
                </a:solidFill>
              </a:rPr>
              <a:t>TCC8 Inputs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All transport and handling activities will depend on the new layout planned for TCC8.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F2F2F"/>
                </a:solidFill>
              </a:rPr>
              <a:t>If the existing overhead crane is retained in that tunnel area, its hook coverage can be used to assist with transport.</a:t>
            </a:r>
            <a:endParaRPr lang="en-US" sz="1400" dirty="0">
              <a:solidFill>
                <a:srgbClr val="2F2F2F"/>
              </a:solidFill>
            </a:endParaRPr>
          </a:p>
          <a:p>
            <a:pPr algn="l"/>
            <a:endParaRPr lang="en-GB" sz="1400" dirty="0">
              <a:solidFill>
                <a:srgbClr val="2F2F2F"/>
              </a:solidFill>
            </a:endParaRPr>
          </a:p>
          <a:p>
            <a:pPr algn="l"/>
            <a:endParaRPr lang="en-US" sz="1400" dirty="0">
              <a:solidFill>
                <a:srgbClr val="303030"/>
              </a:solidFill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E796A20E-2F20-499D-8A12-B69613FAC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486940"/>
          </a:xfrm>
        </p:spPr>
        <p:txBody>
          <a:bodyPr/>
          <a:lstStyle/>
          <a:p>
            <a:r>
              <a:rPr lang="fr-CH" dirty="0"/>
              <a:t>TCC8</a:t>
            </a:r>
            <a:endParaRPr lang="fr-CH" sz="36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09649B2-AD7E-1F91-8A06-ECF9A082425C}"/>
              </a:ext>
            </a:extLst>
          </p:cNvPr>
          <p:cNvSpPr txBox="1"/>
          <p:nvPr/>
        </p:nvSpPr>
        <p:spPr>
          <a:xfrm>
            <a:off x="407988" y="1129681"/>
            <a:ext cx="424021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Transport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study</a:t>
            </a:r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: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from</a:t>
            </a:r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EHN2 to TCC8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0520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A7AE41-763A-3A7A-5F29-E7C455711E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2DC60E-1302-8CE8-57D1-C3622AAC2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52631C-5950-92D9-54D1-083F476C0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530EB8D-071B-7650-DB27-AB633511D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TCC8: Retention of the two overhead cranes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5F2BF3E-50DD-A94B-B9F5-8BCBC503DED5}"/>
              </a:ext>
            </a:extLst>
          </p:cNvPr>
          <p:cNvSpPr/>
          <p:nvPr/>
        </p:nvSpPr>
        <p:spPr>
          <a:xfrm rot="20720312">
            <a:off x="4999949" y="2001533"/>
            <a:ext cx="860120" cy="36512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DRAFT</a:t>
            </a:r>
            <a:endParaRPr lang="en-GB" sz="1400" b="1" dirty="0">
              <a:solidFill>
                <a:srgbClr val="FF0000"/>
              </a:solidFill>
            </a:endParaRPr>
          </a:p>
        </p:txBody>
      </p:sp>
      <p:graphicFrame>
        <p:nvGraphicFramePr>
          <p:cNvPr id="53" name="Table 52">
            <a:extLst>
              <a:ext uri="{FF2B5EF4-FFF2-40B4-BE49-F238E27FC236}">
                <a16:creationId xmlns:a16="http://schemas.microsoft.com/office/drawing/2014/main" id="{02B1D6B6-FDBC-EB09-0AC7-473E04257E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193861"/>
              </p:ext>
            </p:extLst>
          </p:nvPr>
        </p:nvGraphicFramePr>
        <p:xfrm>
          <a:off x="415875" y="1019829"/>
          <a:ext cx="3509381" cy="4956634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509381">
                  <a:extLst>
                    <a:ext uri="{9D8B030D-6E8A-4147-A177-3AD203B41FA5}">
                      <a16:colId xmlns:a16="http://schemas.microsoft.com/office/drawing/2014/main" val="1109460761"/>
                    </a:ext>
                  </a:extLst>
                </a:gridCol>
              </a:tblGrid>
              <a:tr h="268833">
                <a:tc>
                  <a:txBody>
                    <a:bodyPr/>
                    <a:lstStyle/>
                    <a:p>
                      <a:r>
                        <a:rPr lang="en-US" sz="1200" dirty="0"/>
                        <a:t>MAIN MOTIVATION</a:t>
                      </a:r>
                      <a:endParaRPr lang="en-GB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428061"/>
                  </a:ext>
                </a:extLst>
              </a:tr>
              <a:tr h="537666">
                <a:tc>
                  <a:txBody>
                    <a:bodyPr/>
                    <a:lstStyle/>
                    <a:p>
                      <a:r>
                        <a:rPr lang="en-GB" sz="1000" dirty="0"/>
                        <a:t>To avoid dismantling the new TCC8 confinement wall each time access to the upstream part of the tunnel is required. Material can be introduced through EHN2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6587553"/>
                  </a:ext>
                </a:extLst>
              </a:tr>
              <a:tr h="268833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IMPACTS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7849204"/>
                  </a:ext>
                </a:extLst>
              </a:tr>
              <a:tr h="2389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The new festoon cables will be shorter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60499"/>
                  </a:ext>
                </a:extLst>
              </a:tr>
              <a:tr h="3235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The festoon storage area will be moved close to the confinement wall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208224"/>
                  </a:ext>
                </a:extLst>
              </a:tr>
              <a:tr h="2946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Loss of crane coverage between cranes in the longitudinal direction (new festoon storage area)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280669"/>
                  </a:ext>
                </a:extLst>
              </a:tr>
              <a:tr h="5376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The hook coverage of the existing crane in the transversal direction may be reduced to avoid conflict with the cables in fixed installation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0902533"/>
                  </a:ext>
                </a:extLst>
              </a:tr>
              <a:tr h="3883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It may be necessary to modify the maintenance walkway of the existing crane (handrails)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5870012"/>
                  </a:ext>
                </a:extLst>
              </a:tr>
              <a:tr h="3883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New end stops for each crane before reaching the confinement wall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4671299"/>
                  </a:ext>
                </a:extLst>
              </a:tr>
              <a:tr h="2389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Some modification to the cabling required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1726471"/>
                  </a:ext>
                </a:extLst>
              </a:tr>
              <a:tr h="658176">
                <a:tc>
                  <a:txBody>
                    <a:bodyPr/>
                    <a:lstStyle/>
                    <a:p>
                      <a:r>
                        <a:rPr lang="en-GB" sz="1000" dirty="0"/>
                        <a:t>Access to the existing crane for maintenance will still be possible via a removable ladder</a:t>
                      </a:r>
                    </a:p>
                    <a:p>
                      <a:r>
                        <a:rPr lang="en-GB" sz="1000" i="1" dirty="0">
                          <a:solidFill>
                            <a:srgbClr val="303030"/>
                          </a:solidFill>
                        </a:rPr>
                        <a:t>- A corridor shall be kept clear to allow the possibility to attach a removable ladder (position can be modified)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8503741"/>
                  </a:ext>
                </a:extLst>
              </a:tr>
              <a:tr h="537034">
                <a:tc>
                  <a:txBody>
                    <a:bodyPr/>
                    <a:lstStyle/>
                    <a:p>
                      <a:r>
                        <a:rPr lang="en-GB" sz="1000" dirty="0"/>
                        <a:t>The existing crane has electronic components on-board</a:t>
                      </a:r>
                    </a:p>
                    <a:p>
                      <a:r>
                        <a:rPr lang="en-GB" sz="1000" i="1" dirty="0">
                          <a:solidFill>
                            <a:srgbClr val="303030"/>
                          </a:solidFill>
                        </a:rPr>
                        <a:t>- Resistance to radiation to be checked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8094565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ECA99435-B515-69E2-8CCB-2332B21760AD}"/>
              </a:ext>
            </a:extLst>
          </p:cNvPr>
          <p:cNvGrpSpPr/>
          <p:nvPr/>
        </p:nvGrpSpPr>
        <p:grpSpPr>
          <a:xfrm>
            <a:off x="3961367" y="1979912"/>
            <a:ext cx="7822645" cy="3071632"/>
            <a:chOff x="3961367" y="1979912"/>
            <a:chExt cx="7822645" cy="307163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9D095A2-48E6-7586-7970-3A48A8D16194}"/>
                </a:ext>
              </a:extLst>
            </p:cNvPr>
            <p:cNvGrpSpPr/>
            <p:nvPr/>
          </p:nvGrpSpPr>
          <p:grpSpPr>
            <a:xfrm>
              <a:off x="3961367" y="1979912"/>
              <a:ext cx="7822645" cy="2793334"/>
              <a:chOff x="1382514" y="1245266"/>
              <a:chExt cx="7822645" cy="2793334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D50CC33-5BA2-EA35-302C-848F6723033D}"/>
                  </a:ext>
                </a:extLst>
              </p:cNvPr>
              <p:cNvSpPr txBox="1"/>
              <p:nvPr/>
            </p:nvSpPr>
            <p:spPr>
              <a:xfrm>
                <a:off x="1382514" y="3421022"/>
                <a:ext cx="132288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solidFill>
                      <a:prstClr val="black"/>
                    </a:solidFill>
                    <a:latin typeface="+mj-lt"/>
                    <a:cs typeface="Times New Roman" panose="02020603050405020304" pitchFamily="18" charset="0"/>
                  </a:rPr>
                  <a:t>Existing festoon</a:t>
                </a:r>
                <a:r>
                  <a:rPr lang="fr-CH" sz="1200" dirty="0">
                    <a:solidFill>
                      <a:prstClr val="black"/>
                    </a:solidFill>
                    <a:latin typeface="+mj-lt"/>
                    <a:cs typeface="Times New Roman" panose="02020603050405020304" pitchFamily="18" charset="0"/>
                  </a:rPr>
                  <a:t> </a:t>
                </a:r>
                <a:r>
                  <a:rPr lang="en-GB" sz="1200" dirty="0">
                    <a:solidFill>
                      <a:prstClr val="black"/>
                    </a:solidFill>
                    <a:latin typeface="+mj-lt"/>
                    <a:cs typeface="Times New Roman" panose="02020603050405020304" pitchFamily="18" charset="0"/>
                  </a:rPr>
                  <a:t>storage</a:t>
                </a:r>
                <a:r>
                  <a:rPr lang="fr-CH" sz="1200" dirty="0">
                    <a:solidFill>
                      <a:prstClr val="black"/>
                    </a:solidFill>
                    <a:latin typeface="+mj-lt"/>
                    <a:cs typeface="Times New Roman" panose="02020603050405020304" pitchFamily="18" charset="0"/>
                  </a:rPr>
                  <a:t> area</a:t>
                </a:r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0AAC7073-5B89-0EF7-831D-2502A07B926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11516" y="2723859"/>
                <a:ext cx="79273" cy="713462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5AD53F88-A7B3-2879-F15D-25868F2C4E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31243" y="1987255"/>
                <a:ext cx="6556619" cy="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DA9080A7-D988-F8E5-77B3-3384B97585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22154" y="4027092"/>
                <a:ext cx="6556619" cy="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B9370D7-2D24-5165-49EF-38D6C6ACF1A2}"/>
                  </a:ext>
                </a:extLst>
              </p:cNvPr>
              <p:cNvSpPr/>
              <p:nvPr/>
            </p:nvSpPr>
            <p:spPr>
              <a:xfrm>
                <a:off x="2725432" y="2847349"/>
                <a:ext cx="6424850" cy="64858"/>
              </a:xfrm>
              <a:prstGeom prst="rect">
                <a:avLst/>
              </a:prstGeom>
              <a:solidFill>
                <a:srgbClr val="E7E6E6">
                  <a:lumMod val="9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CH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1C857B2F-2E6A-95EF-A72B-35187C66CD04}"/>
                  </a:ext>
                </a:extLst>
              </p:cNvPr>
              <p:cNvGrpSpPr/>
              <p:nvPr/>
            </p:nvGrpSpPr>
            <p:grpSpPr>
              <a:xfrm>
                <a:off x="7520478" y="2286000"/>
                <a:ext cx="806968" cy="567889"/>
                <a:chOff x="7520478" y="2279460"/>
                <a:chExt cx="806968" cy="567889"/>
              </a:xfrm>
            </p:grpSpPr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5D403597-515A-7B04-677B-B34ACC410E8B}"/>
                    </a:ext>
                  </a:extLst>
                </p:cNvPr>
                <p:cNvSpPr/>
                <p:nvPr/>
              </p:nvSpPr>
              <p:spPr>
                <a:xfrm>
                  <a:off x="7543900" y="2690438"/>
                  <a:ext cx="145703" cy="15691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A61CE556-AECD-59E4-57C0-2CE74A7896F2}"/>
                    </a:ext>
                  </a:extLst>
                </p:cNvPr>
                <p:cNvGrpSpPr/>
                <p:nvPr/>
              </p:nvGrpSpPr>
              <p:grpSpPr>
                <a:xfrm>
                  <a:off x="7520478" y="2279460"/>
                  <a:ext cx="806968" cy="567889"/>
                  <a:chOff x="7520478" y="2279460"/>
                  <a:chExt cx="806968" cy="567889"/>
                </a:xfrm>
              </p:grpSpPr>
              <p:sp>
                <p:nvSpPr>
                  <p:cNvPr id="46" name="Oval 45">
                    <a:extLst>
                      <a:ext uri="{FF2B5EF4-FFF2-40B4-BE49-F238E27FC236}">
                        <a16:creationId xmlns:a16="http://schemas.microsoft.com/office/drawing/2014/main" id="{66A84B50-5C76-8D6A-1C13-E5CB5FB7D37F}"/>
                      </a:ext>
                    </a:extLst>
                  </p:cNvPr>
                  <p:cNvSpPr/>
                  <p:nvPr/>
                </p:nvSpPr>
                <p:spPr>
                  <a:xfrm>
                    <a:off x="8156392" y="2690438"/>
                    <a:ext cx="145703" cy="156911"/>
                  </a:xfrm>
                  <a:prstGeom prst="ellipse">
                    <a:avLst/>
                  </a:prstGeom>
                  <a:solidFill>
                    <a:srgbClr val="4472C4"/>
                  </a:solidFill>
                  <a:ln w="12700" cap="flat" cmpd="sng" algn="ctr">
                    <a:solidFill>
                      <a:srgbClr val="4472C4">
                        <a:shade val="1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7" name="Rectangle 46">
                    <a:extLst>
                      <a:ext uri="{FF2B5EF4-FFF2-40B4-BE49-F238E27FC236}">
                        <a16:creationId xmlns:a16="http://schemas.microsoft.com/office/drawing/2014/main" id="{538BBE2C-6C81-846E-F5B5-E0172EF0A1F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862768" y="2328873"/>
                    <a:ext cx="122388" cy="806968"/>
                  </a:xfrm>
                  <a:prstGeom prst="rect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CH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8" name="Rectangle 47">
                    <a:extLst>
                      <a:ext uri="{FF2B5EF4-FFF2-40B4-BE49-F238E27FC236}">
                        <a16:creationId xmlns:a16="http://schemas.microsoft.com/office/drawing/2014/main" id="{57B1E1F1-9C46-F1EB-C292-7F92AC374185}"/>
                      </a:ext>
                    </a:extLst>
                  </p:cNvPr>
                  <p:cNvSpPr/>
                  <p:nvPr/>
                </p:nvSpPr>
                <p:spPr>
                  <a:xfrm>
                    <a:off x="7726089" y="2279460"/>
                    <a:ext cx="373930" cy="213262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CH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9" name="Rectangle 48">
                    <a:extLst>
                      <a:ext uri="{FF2B5EF4-FFF2-40B4-BE49-F238E27FC236}">
                        <a16:creationId xmlns:a16="http://schemas.microsoft.com/office/drawing/2014/main" id="{AE366799-936D-5A42-3DAD-66E8E9A3054A}"/>
                      </a:ext>
                    </a:extLst>
                  </p:cNvPr>
                  <p:cNvSpPr/>
                  <p:nvPr/>
                </p:nvSpPr>
                <p:spPr>
                  <a:xfrm>
                    <a:off x="7666474" y="2492722"/>
                    <a:ext cx="118125" cy="222780"/>
                  </a:xfrm>
                  <a:prstGeom prst="rect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CH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0" name="Rectangle 49">
                    <a:extLst>
                      <a:ext uri="{FF2B5EF4-FFF2-40B4-BE49-F238E27FC236}">
                        <a16:creationId xmlns:a16="http://schemas.microsoft.com/office/drawing/2014/main" id="{C11D78E9-BE87-4E1B-76D2-9328E554DD01}"/>
                      </a:ext>
                    </a:extLst>
                  </p:cNvPr>
                  <p:cNvSpPr/>
                  <p:nvPr/>
                </p:nvSpPr>
                <p:spPr>
                  <a:xfrm>
                    <a:off x="8040956" y="2497432"/>
                    <a:ext cx="118125" cy="222780"/>
                  </a:xfrm>
                  <a:prstGeom prst="rect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CH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81C6C0A-18CB-70D3-794B-BB83508CD99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583493" y="2029585"/>
                <a:ext cx="100871" cy="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EA34DCF9-4CEF-14C8-6D5D-ED28CACFF5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45263" y="2089348"/>
                <a:ext cx="706097" cy="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496CC184-A873-701D-ECB3-3878C35CB215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557424" y="2484427"/>
                <a:ext cx="806968" cy="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B659C33E-9BDC-BF77-FC7F-65EBF19A94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41595" y="2913129"/>
                <a:ext cx="706097" cy="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07BEF55C-7D68-DB69-1BA4-D7658F8CA34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092902" y="3466997"/>
                <a:ext cx="1109582" cy="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A53EB60-F93E-0BB6-EC1F-47B65AF1DBA5}"/>
                  </a:ext>
                </a:extLst>
              </p:cNvPr>
              <p:cNvSpPr/>
              <p:nvPr/>
            </p:nvSpPr>
            <p:spPr>
              <a:xfrm>
                <a:off x="2054893" y="2125890"/>
                <a:ext cx="6424850" cy="64858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CH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D617D01C-6948-0BF4-B05C-FD977282CE45}"/>
                  </a:ext>
                </a:extLst>
              </p:cNvPr>
              <p:cNvSpPr/>
              <p:nvPr/>
            </p:nvSpPr>
            <p:spPr>
              <a:xfrm>
                <a:off x="5937857" y="1987255"/>
                <a:ext cx="145693" cy="2034532"/>
              </a:xfrm>
              <a:prstGeom prst="rect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8135F429-7FC1-CBC1-0F58-FA639CA175B5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8157054" y="3004672"/>
                <a:ext cx="2067857" cy="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1478052-363F-A7E4-8A07-1216BD40B9AF}"/>
                  </a:ext>
                </a:extLst>
              </p:cNvPr>
              <p:cNvSpPr txBox="1"/>
              <p:nvPr/>
            </p:nvSpPr>
            <p:spPr>
              <a:xfrm>
                <a:off x="6002961" y="1245266"/>
                <a:ext cx="227952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solidFill>
                      <a:prstClr val="black"/>
                    </a:solidFill>
                    <a:latin typeface="+mj-lt"/>
                    <a:cs typeface="Times New Roman" panose="02020603050405020304" pitchFamily="18" charset="0"/>
                  </a:rPr>
                  <a:t>New festoon storage area with junction box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5B42E663-CBE9-8468-5FD1-9471BF0892AD}"/>
                  </a:ext>
                </a:extLst>
              </p:cNvPr>
              <p:cNvCxnSpPr>
                <a:cxnSpLocks/>
                <a:stCxn id="22" idx="2"/>
              </p:cNvCxnSpPr>
              <p:nvPr/>
            </p:nvCxnSpPr>
            <p:spPr>
              <a:xfrm flipH="1">
                <a:off x="6418609" y="1706931"/>
                <a:ext cx="724113" cy="661351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FBEF745F-EB5D-0CBA-95C2-DED5462F0056}"/>
                  </a:ext>
                </a:extLst>
              </p:cNvPr>
              <p:cNvSpPr/>
              <p:nvPr/>
            </p:nvSpPr>
            <p:spPr>
              <a:xfrm>
                <a:off x="6152640" y="2190748"/>
                <a:ext cx="665646" cy="654703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6172DD3D-2B64-FDAB-A760-83569A620C57}"/>
                  </a:ext>
                </a:extLst>
              </p:cNvPr>
              <p:cNvSpPr/>
              <p:nvPr/>
            </p:nvSpPr>
            <p:spPr>
              <a:xfrm>
                <a:off x="6780481" y="2152147"/>
                <a:ext cx="901590" cy="687553"/>
              </a:xfrm>
              <a:custGeom>
                <a:avLst/>
                <a:gdLst>
                  <a:gd name="connsiteX0" fmla="*/ 817295 w 817295"/>
                  <a:gd name="connsiteY0" fmla="*/ 137969 h 623269"/>
                  <a:gd name="connsiteX1" fmla="*/ 720191 w 817295"/>
                  <a:gd name="connsiteY1" fmla="*/ 162245 h 623269"/>
                  <a:gd name="connsiteX2" fmla="*/ 679731 w 817295"/>
                  <a:gd name="connsiteY2" fmla="*/ 235073 h 623269"/>
                  <a:gd name="connsiteX3" fmla="*/ 663547 w 817295"/>
                  <a:gd name="connsiteY3" fmla="*/ 356454 h 623269"/>
                  <a:gd name="connsiteX4" fmla="*/ 614995 w 817295"/>
                  <a:gd name="connsiteY4" fmla="*/ 477834 h 623269"/>
                  <a:gd name="connsiteX5" fmla="*/ 558350 w 817295"/>
                  <a:gd name="connsiteY5" fmla="*/ 607307 h 623269"/>
                  <a:gd name="connsiteX6" fmla="*/ 517890 w 817295"/>
                  <a:gd name="connsiteY6" fmla="*/ 526386 h 623269"/>
                  <a:gd name="connsiteX7" fmla="*/ 501706 w 817295"/>
                  <a:gd name="connsiteY7" fmla="*/ 461650 h 623269"/>
                  <a:gd name="connsiteX8" fmla="*/ 493614 w 817295"/>
                  <a:gd name="connsiteY8" fmla="*/ 348361 h 623269"/>
                  <a:gd name="connsiteX9" fmla="*/ 453154 w 817295"/>
                  <a:gd name="connsiteY9" fmla="*/ 210797 h 623269"/>
                  <a:gd name="connsiteX10" fmla="*/ 420786 w 817295"/>
                  <a:gd name="connsiteY10" fmla="*/ 113692 h 623269"/>
                  <a:gd name="connsiteX11" fmla="*/ 380325 w 817295"/>
                  <a:gd name="connsiteY11" fmla="*/ 48956 h 623269"/>
                  <a:gd name="connsiteX12" fmla="*/ 347957 w 817295"/>
                  <a:gd name="connsiteY12" fmla="*/ 404 h 623269"/>
                  <a:gd name="connsiteX13" fmla="*/ 299405 w 817295"/>
                  <a:gd name="connsiteY13" fmla="*/ 32772 h 623269"/>
                  <a:gd name="connsiteX14" fmla="*/ 267037 w 817295"/>
                  <a:gd name="connsiteY14" fmla="*/ 146061 h 623269"/>
                  <a:gd name="connsiteX15" fmla="*/ 258945 w 817295"/>
                  <a:gd name="connsiteY15" fmla="*/ 251257 h 623269"/>
                  <a:gd name="connsiteX16" fmla="*/ 234669 w 817295"/>
                  <a:gd name="connsiteY16" fmla="*/ 388822 h 623269"/>
                  <a:gd name="connsiteX17" fmla="*/ 218485 w 817295"/>
                  <a:gd name="connsiteY17" fmla="*/ 518294 h 623269"/>
                  <a:gd name="connsiteX18" fmla="*/ 186117 w 817295"/>
                  <a:gd name="connsiteY18" fmla="*/ 615399 h 623269"/>
                  <a:gd name="connsiteX19" fmla="*/ 153748 w 817295"/>
                  <a:gd name="connsiteY19" fmla="*/ 607307 h 623269"/>
                  <a:gd name="connsiteX20" fmla="*/ 129472 w 817295"/>
                  <a:gd name="connsiteY20" fmla="*/ 526386 h 623269"/>
                  <a:gd name="connsiteX21" fmla="*/ 137564 w 817295"/>
                  <a:gd name="connsiteY21" fmla="*/ 405006 h 623269"/>
                  <a:gd name="connsiteX22" fmla="*/ 105196 w 817295"/>
                  <a:gd name="connsiteY22" fmla="*/ 267441 h 623269"/>
                  <a:gd name="connsiteX23" fmla="*/ 0 w 817295"/>
                  <a:gd name="connsiteY23" fmla="*/ 24680 h 6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817295" h="623269">
                    <a:moveTo>
                      <a:pt x="817295" y="137969"/>
                    </a:moveTo>
                    <a:cubicBezTo>
                      <a:pt x="780206" y="142015"/>
                      <a:pt x="743118" y="146061"/>
                      <a:pt x="720191" y="162245"/>
                    </a:cubicBezTo>
                    <a:cubicBezTo>
                      <a:pt x="697264" y="178429"/>
                      <a:pt x="689172" y="202705"/>
                      <a:pt x="679731" y="235073"/>
                    </a:cubicBezTo>
                    <a:cubicBezTo>
                      <a:pt x="670290" y="267441"/>
                      <a:pt x="674336" y="315994"/>
                      <a:pt x="663547" y="356454"/>
                    </a:cubicBezTo>
                    <a:cubicBezTo>
                      <a:pt x="652758" y="396914"/>
                      <a:pt x="632528" y="436025"/>
                      <a:pt x="614995" y="477834"/>
                    </a:cubicBezTo>
                    <a:cubicBezTo>
                      <a:pt x="597462" y="519643"/>
                      <a:pt x="574534" y="599215"/>
                      <a:pt x="558350" y="607307"/>
                    </a:cubicBezTo>
                    <a:cubicBezTo>
                      <a:pt x="542166" y="615399"/>
                      <a:pt x="527331" y="550662"/>
                      <a:pt x="517890" y="526386"/>
                    </a:cubicBezTo>
                    <a:cubicBezTo>
                      <a:pt x="508449" y="502110"/>
                      <a:pt x="505752" y="491321"/>
                      <a:pt x="501706" y="461650"/>
                    </a:cubicBezTo>
                    <a:cubicBezTo>
                      <a:pt x="497660" y="431979"/>
                      <a:pt x="501706" y="390170"/>
                      <a:pt x="493614" y="348361"/>
                    </a:cubicBezTo>
                    <a:cubicBezTo>
                      <a:pt x="485522" y="306552"/>
                      <a:pt x="465292" y="249908"/>
                      <a:pt x="453154" y="210797"/>
                    </a:cubicBezTo>
                    <a:cubicBezTo>
                      <a:pt x="441016" y="171686"/>
                      <a:pt x="432924" y="140666"/>
                      <a:pt x="420786" y="113692"/>
                    </a:cubicBezTo>
                    <a:cubicBezTo>
                      <a:pt x="408648" y="86718"/>
                      <a:pt x="392463" y="67837"/>
                      <a:pt x="380325" y="48956"/>
                    </a:cubicBezTo>
                    <a:cubicBezTo>
                      <a:pt x="368187" y="30075"/>
                      <a:pt x="361444" y="3101"/>
                      <a:pt x="347957" y="404"/>
                    </a:cubicBezTo>
                    <a:cubicBezTo>
                      <a:pt x="334470" y="-2293"/>
                      <a:pt x="312892" y="8496"/>
                      <a:pt x="299405" y="32772"/>
                    </a:cubicBezTo>
                    <a:cubicBezTo>
                      <a:pt x="285918" y="57048"/>
                      <a:pt x="273780" y="109647"/>
                      <a:pt x="267037" y="146061"/>
                    </a:cubicBezTo>
                    <a:cubicBezTo>
                      <a:pt x="260294" y="182475"/>
                      <a:pt x="264340" y="210797"/>
                      <a:pt x="258945" y="251257"/>
                    </a:cubicBezTo>
                    <a:cubicBezTo>
                      <a:pt x="253550" y="291717"/>
                      <a:pt x="241412" y="344316"/>
                      <a:pt x="234669" y="388822"/>
                    </a:cubicBezTo>
                    <a:cubicBezTo>
                      <a:pt x="227926" y="433328"/>
                      <a:pt x="226577" y="480531"/>
                      <a:pt x="218485" y="518294"/>
                    </a:cubicBezTo>
                    <a:cubicBezTo>
                      <a:pt x="210393" y="556057"/>
                      <a:pt x="186117" y="615399"/>
                      <a:pt x="186117" y="615399"/>
                    </a:cubicBezTo>
                    <a:cubicBezTo>
                      <a:pt x="175328" y="630234"/>
                      <a:pt x="163189" y="622142"/>
                      <a:pt x="153748" y="607307"/>
                    </a:cubicBezTo>
                    <a:cubicBezTo>
                      <a:pt x="144307" y="592472"/>
                      <a:pt x="132169" y="560103"/>
                      <a:pt x="129472" y="526386"/>
                    </a:cubicBezTo>
                    <a:cubicBezTo>
                      <a:pt x="126775" y="492669"/>
                      <a:pt x="141610" y="448163"/>
                      <a:pt x="137564" y="405006"/>
                    </a:cubicBezTo>
                    <a:cubicBezTo>
                      <a:pt x="133518" y="361849"/>
                      <a:pt x="128123" y="330829"/>
                      <a:pt x="105196" y="267441"/>
                    </a:cubicBezTo>
                    <a:cubicBezTo>
                      <a:pt x="82269" y="204053"/>
                      <a:pt x="41134" y="114366"/>
                      <a:pt x="0" y="24680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E5AAFBB2-2469-C720-9705-52A52E8CB1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90272" y="2227288"/>
                <a:ext cx="3110191" cy="0"/>
              </a:xfrm>
              <a:prstGeom prst="line">
                <a:avLst/>
              </a:prstGeom>
              <a:ln w="38100">
                <a:solidFill>
                  <a:schemeClr val="tx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A2552BB0-55D3-F813-1902-E14C79DE31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90272" y="2198002"/>
                <a:ext cx="0" cy="1191098"/>
              </a:xfrm>
              <a:prstGeom prst="line">
                <a:avLst/>
              </a:prstGeom>
              <a:ln w="38100">
                <a:solidFill>
                  <a:schemeClr val="tx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0B4FE9B7-7C9F-3218-9518-AECB55E47580}"/>
                  </a:ext>
                </a:extLst>
              </p:cNvPr>
              <p:cNvSpPr/>
              <p:nvPr/>
            </p:nvSpPr>
            <p:spPr>
              <a:xfrm>
                <a:off x="2757732" y="3389099"/>
                <a:ext cx="190532" cy="577183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D158D9A-6764-3278-43B0-8FC954792ED1}"/>
                  </a:ext>
                </a:extLst>
              </p:cNvPr>
              <p:cNvSpPr txBox="1"/>
              <p:nvPr/>
            </p:nvSpPr>
            <p:spPr>
              <a:xfrm>
                <a:off x="2876617" y="3604306"/>
                <a:ext cx="150297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200" dirty="0">
                    <a:solidFill>
                      <a:prstClr val="black"/>
                    </a:solidFill>
                    <a:latin typeface="+mj-lt"/>
                    <a:cs typeface="Times New Roman" panose="02020603050405020304" pitchFamily="18" charset="0"/>
                  </a:rPr>
                  <a:t>Control panel</a:t>
                </a:r>
              </a:p>
            </p:txBody>
          </p: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E8E36E40-0DF9-DDB1-0D5B-D0D07F015A3A}"/>
                  </a:ext>
                </a:extLst>
              </p:cNvPr>
              <p:cNvGrpSpPr/>
              <p:nvPr/>
            </p:nvGrpSpPr>
            <p:grpSpPr>
              <a:xfrm>
                <a:off x="4897495" y="2286000"/>
                <a:ext cx="806968" cy="567889"/>
                <a:chOff x="7520478" y="2279460"/>
                <a:chExt cx="806968" cy="567889"/>
              </a:xfrm>
            </p:grpSpPr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D943F532-E503-330D-FAD0-8FCBC047F1C9}"/>
                    </a:ext>
                  </a:extLst>
                </p:cNvPr>
                <p:cNvSpPr/>
                <p:nvPr/>
              </p:nvSpPr>
              <p:spPr>
                <a:xfrm>
                  <a:off x="7543900" y="2690438"/>
                  <a:ext cx="145703" cy="15691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69CCDDD9-BB6B-3F11-0A6A-1BF3E8C56859}"/>
                    </a:ext>
                  </a:extLst>
                </p:cNvPr>
                <p:cNvGrpSpPr/>
                <p:nvPr/>
              </p:nvGrpSpPr>
              <p:grpSpPr>
                <a:xfrm>
                  <a:off x="7520478" y="2279460"/>
                  <a:ext cx="806968" cy="567889"/>
                  <a:chOff x="7520478" y="2279460"/>
                  <a:chExt cx="806968" cy="567889"/>
                </a:xfrm>
              </p:grpSpPr>
              <p:sp>
                <p:nvSpPr>
                  <p:cNvPr id="39" name="Oval 38">
                    <a:extLst>
                      <a:ext uri="{FF2B5EF4-FFF2-40B4-BE49-F238E27FC236}">
                        <a16:creationId xmlns:a16="http://schemas.microsoft.com/office/drawing/2014/main" id="{759CD4F0-523A-368B-285D-C80CCCD93017}"/>
                      </a:ext>
                    </a:extLst>
                  </p:cNvPr>
                  <p:cNvSpPr/>
                  <p:nvPr/>
                </p:nvSpPr>
                <p:spPr>
                  <a:xfrm>
                    <a:off x="8156392" y="2690438"/>
                    <a:ext cx="145703" cy="156911"/>
                  </a:xfrm>
                  <a:prstGeom prst="ellipse">
                    <a:avLst/>
                  </a:prstGeom>
                  <a:solidFill>
                    <a:srgbClr val="4472C4"/>
                  </a:solidFill>
                  <a:ln w="12700" cap="flat" cmpd="sng" algn="ctr">
                    <a:solidFill>
                      <a:srgbClr val="4472C4">
                        <a:shade val="1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" name="Rectangle 39">
                    <a:extLst>
                      <a:ext uri="{FF2B5EF4-FFF2-40B4-BE49-F238E27FC236}">
                        <a16:creationId xmlns:a16="http://schemas.microsoft.com/office/drawing/2014/main" id="{5DFFCD97-CF7A-F22D-6EEE-E7A3D8D789F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862768" y="2328873"/>
                    <a:ext cx="122388" cy="806968"/>
                  </a:xfrm>
                  <a:prstGeom prst="rect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CH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" name="Rectangle 40">
                    <a:extLst>
                      <a:ext uri="{FF2B5EF4-FFF2-40B4-BE49-F238E27FC236}">
                        <a16:creationId xmlns:a16="http://schemas.microsoft.com/office/drawing/2014/main" id="{CE85DA93-490E-A8DF-28ED-6C4E681A0067}"/>
                      </a:ext>
                    </a:extLst>
                  </p:cNvPr>
                  <p:cNvSpPr/>
                  <p:nvPr/>
                </p:nvSpPr>
                <p:spPr>
                  <a:xfrm>
                    <a:off x="7726089" y="2279460"/>
                    <a:ext cx="373930" cy="213262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CH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" name="Rectangle 41">
                    <a:extLst>
                      <a:ext uri="{FF2B5EF4-FFF2-40B4-BE49-F238E27FC236}">
                        <a16:creationId xmlns:a16="http://schemas.microsoft.com/office/drawing/2014/main" id="{95B4D8B4-C39A-1ED7-5442-CDE0A8CABFFD}"/>
                      </a:ext>
                    </a:extLst>
                  </p:cNvPr>
                  <p:cNvSpPr/>
                  <p:nvPr/>
                </p:nvSpPr>
                <p:spPr>
                  <a:xfrm>
                    <a:off x="7666474" y="2492722"/>
                    <a:ext cx="118125" cy="222780"/>
                  </a:xfrm>
                  <a:prstGeom prst="rect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CH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" name="Rectangle 42">
                    <a:extLst>
                      <a:ext uri="{FF2B5EF4-FFF2-40B4-BE49-F238E27FC236}">
                        <a16:creationId xmlns:a16="http://schemas.microsoft.com/office/drawing/2014/main" id="{1790577A-3B16-57B1-4819-DEC29C167AA3}"/>
                      </a:ext>
                    </a:extLst>
                  </p:cNvPr>
                  <p:cNvSpPr/>
                  <p:nvPr/>
                </p:nvSpPr>
                <p:spPr>
                  <a:xfrm>
                    <a:off x="8040956" y="2497432"/>
                    <a:ext cx="118125" cy="222780"/>
                  </a:xfrm>
                  <a:prstGeom prst="rect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CH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303207E-9C1B-C826-20D2-A447CC599A49}"/>
                  </a:ext>
                </a:extLst>
              </p:cNvPr>
              <p:cNvSpPr txBox="1"/>
              <p:nvPr/>
            </p:nvSpPr>
            <p:spPr>
              <a:xfrm>
                <a:off x="3591365" y="1671666"/>
                <a:ext cx="162087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>
                    <a:solidFill>
                      <a:prstClr val="black"/>
                    </a:solidFill>
                    <a:latin typeface="+mj-lt"/>
                    <a:cs typeface="Times New Roman" panose="02020603050405020304" pitchFamily="18" charset="0"/>
                  </a:rPr>
                  <a:t>Upstream TCC8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2621EEB-374E-FE93-D9DE-EFF669C78A53}"/>
                  </a:ext>
                </a:extLst>
              </p:cNvPr>
              <p:cNvSpPr txBox="1"/>
              <p:nvPr/>
            </p:nvSpPr>
            <p:spPr>
              <a:xfrm>
                <a:off x="8042488" y="1689083"/>
                <a:ext cx="116267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>
                    <a:solidFill>
                      <a:prstClr val="black"/>
                    </a:solidFill>
                    <a:latin typeface="+mj-lt"/>
                    <a:cs typeface="Times New Roman" panose="02020603050405020304" pitchFamily="18" charset="0"/>
                  </a:rPr>
                  <a:t>Target Area</a:t>
                </a:r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56A2E642-1022-1181-F4C8-E80E0DA891D7}"/>
                  </a:ext>
                </a:extLst>
              </p:cNvPr>
              <p:cNvGrpSpPr/>
              <p:nvPr/>
            </p:nvGrpSpPr>
            <p:grpSpPr>
              <a:xfrm>
                <a:off x="5606260" y="2947329"/>
                <a:ext cx="2010491" cy="307777"/>
                <a:chOff x="5606260" y="2947329"/>
                <a:chExt cx="2010491" cy="307777"/>
              </a:xfrm>
            </p:grpSpPr>
            <p:cxnSp>
              <p:nvCxnSpPr>
                <p:cNvPr id="35" name="Straight Arrow Connector 34">
                  <a:extLst>
                    <a:ext uri="{FF2B5EF4-FFF2-40B4-BE49-F238E27FC236}">
                      <a16:creationId xmlns:a16="http://schemas.microsoft.com/office/drawing/2014/main" id="{E069E13F-DD01-AB70-AE2B-886CDCEA8E2E}"/>
                    </a:ext>
                  </a:extLst>
                </p:cNvPr>
                <p:cNvCxnSpPr/>
                <p:nvPr/>
              </p:nvCxnSpPr>
              <p:spPr>
                <a:xfrm>
                  <a:off x="5606260" y="3196882"/>
                  <a:ext cx="2010491" cy="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triangle"/>
                  <a:tailEnd type="triangle"/>
                </a:ln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4D4F6C57-82B0-EBA5-BCB6-AF8A7837D0D7}"/>
                    </a:ext>
                  </a:extLst>
                </p:cNvPr>
                <p:cNvSpPr txBox="1"/>
                <p:nvPr/>
              </p:nvSpPr>
              <p:spPr>
                <a:xfrm>
                  <a:off x="6282226" y="2947329"/>
                  <a:ext cx="83919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b="0" i="0" dirty="0">
                      <a:solidFill>
                        <a:srgbClr val="FF0000"/>
                      </a:solidFill>
                      <a:effectLst/>
                      <a:latin typeface="Google Sans"/>
                    </a:rPr>
                    <a:t>≈</a:t>
                  </a:r>
                  <a:r>
                    <a:rPr lang="en-GB" sz="1400" dirty="0">
                      <a:solidFill>
                        <a:srgbClr val="FF0000"/>
                      </a:solidFill>
                      <a:latin typeface="+mj-lt"/>
                      <a:cs typeface="Times New Roman" panose="02020603050405020304" pitchFamily="18" charset="0"/>
                    </a:rPr>
                    <a:t> 10000</a:t>
                  </a:r>
                </a:p>
              </p:txBody>
            </p:sp>
          </p:grp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9B51F86-C187-76E5-F212-3DDE0254A3DC}"/>
                  </a:ext>
                </a:extLst>
              </p:cNvPr>
              <p:cNvSpPr txBox="1"/>
              <p:nvPr/>
            </p:nvSpPr>
            <p:spPr>
              <a:xfrm>
                <a:off x="5937857" y="3195862"/>
                <a:ext cx="219395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</a:rPr>
                  <a:t>Loss of crane coverage</a:t>
                </a:r>
              </a:p>
            </p:txBody>
          </p: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2C8FCDC9-3317-7A3B-9027-35C45E1FB799}"/>
                </a:ext>
              </a:extLst>
            </p:cNvPr>
            <p:cNvSpPr txBox="1"/>
            <p:nvPr/>
          </p:nvSpPr>
          <p:spPr>
            <a:xfrm>
              <a:off x="7968031" y="4774545"/>
              <a:ext cx="14797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prstClr val="black"/>
                  </a:solidFill>
                  <a:latin typeface="+mj-lt"/>
                  <a:cs typeface="Times New Roman" panose="02020603050405020304" pitchFamily="18" charset="0"/>
                </a:rPr>
                <a:t>Confinement wall</a:t>
              </a:r>
            </a:p>
          </p:txBody>
        </p:sp>
      </p:grpSp>
      <p:sp>
        <p:nvSpPr>
          <p:cNvPr id="52" name="Date Placeholder 51">
            <a:extLst>
              <a:ext uri="{FF2B5EF4-FFF2-40B4-BE49-F238E27FC236}">
                <a16:creationId xmlns:a16="http://schemas.microsoft.com/office/drawing/2014/main" id="{1B9D6935-D59A-85A5-295D-0D694F1AD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5734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407C3D-609D-C976-AB3A-00E8AF8632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B77474-B430-57E2-8710-0A743169C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64A613-0C7D-17C6-7923-5587DEE55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A5A7BC4-3B24-161F-9DA0-16DAB4538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11370"/>
          </a:xfrm>
        </p:spPr>
        <p:txBody>
          <a:bodyPr/>
          <a:lstStyle/>
          <a:p>
            <a:r>
              <a:rPr lang="en-GB" dirty="0"/>
              <a:t>TCC8: Retention of the two overhead cranes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BC1456-5EBF-1207-809E-280957628650}"/>
              </a:ext>
            </a:extLst>
          </p:cNvPr>
          <p:cNvSpPr txBox="1"/>
          <p:nvPr/>
        </p:nvSpPr>
        <p:spPr>
          <a:xfrm>
            <a:off x="407988" y="1129681"/>
            <a:ext cx="401161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Layouts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CE11D24B-1CC1-412A-25E4-CA60EAB3D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D73A483A-5C14-A978-3469-2C4B9FDC416F}"/>
              </a:ext>
            </a:extLst>
          </p:cNvPr>
          <p:cNvGrpSpPr/>
          <p:nvPr/>
        </p:nvGrpSpPr>
        <p:grpSpPr>
          <a:xfrm>
            <a:off x="407988" y="1795330"/>
            <a:ext cx="5373605" cy="1927834"/>
            <a:chOff x="407988" y="1122971"/>
            <a:chExt cx="5373605" cy="1927834"/>
          </a:xfrm>
        </p:grpSpPr>
        <p:grpSp>
          <p:nvGrpSpPr>
            <p:cNvPr id="295" name="Group 294">
              <a:extLst>
                <a:ext uri="{FF2B5EF4-FFF2-40B4-BE49-F238E27FC236}">
                  <a16:creationId xmlns:a16="http://schemas.microsoft.com/office/drawing/2014/main" id="{12B4C9EC-9C1D-1026-09B0-F31BF1EA3AF9}"/>
                </a:ext>
              </a:extLst>
            </p:cNvPr>
            <p:cNvGrpSpPr/>
            <p:nvPr/>
          </p:nvGrpSpPr>
          <p:grpSpPr>
            <a:xfrm>
              <a:off x="407988" y="1122971"/>
              <a:ext cx="5373605" cy="1927834"/>
              <a:chOff x="407988" y="1122971"/>
              <a:chExt cx="5373605" cy="1927834"/>
            </a:xfrm>
          </p:grpSpPr>
          <p:grpSp>
            <p:nvGrpSpPr>
              <p:cNvPr id="299" name="Group 298">
                <a:extLst>
                  <a:ext uri="{FF2B5EF4-FFF2-40B4-BE49-F238E27FC236}">
                    <a16:creationId xmlns:a16="http://schemas.microsoft.com/office/drawing/2014/main" id="{350DCB7D-8F81-A975-CA8D-8CA3E9B4256F}"/>
                  </a:ext>
                </a:extLst>
              </p:cNvPr>
              <p:cNvGrpSpPr/>
              <p:nvPr/>
            </p:nvGrpSpPr>
            <p:grpSpPr>
              <a:xfrm>
                <a:off x="407988" y="1122971"/>
                <a:ext cx="5373605" cy="1927834"/>
                <a:chOff x="407988" y="1122971"/>
                <a:chExt cx="5373605" cy="1927834"/>
              </a:xfrm>
            </p:grpSpPr>
            <p:grpSp>
              <p:nvGrpSpPr>
                <p:cNvPr id="301" name="Group 300">
                  <a:extLst>
                    <a:ext uri="{FF2B5EF4-FFF2-40B4-BE49-F238E27FC236}">
                      <a16:creationId xmlns:a16="http://schemas.microsoft.com/office/drawing/2014/main" id="{E42EE391-C69F-EE06-ECD3-E67CD6E3FF84}"/>
                    </a:ext>
                  </a:extLst>
                </p:cNvPr>
                <p:cNvGrpSpPr/>
                <p:nvPr/>
              </p:nvGrpSpPr>
              <p:grpSpPr>
                <a:xfrm>
                  <a:off x="407988" y="1122971"/>
                  <a:ext cx="5373605" cy="1927834"/>
                  <a:chOff x="1941595" y="1453514"/>
                  <a:chExt cx="7263564" cy="2605876"/>
                </a:xfrm>
              </p:grpSpPr>
              <p:cxnSp>
                <p:nvCxnSpPr>
                  <p:cNvPr id="303" name="Straight Connector 302">
                    <a:extLst>
                      <a:ext uri="{FF2B5EF4-FFF2-40B4-BE49-F238E27FC236}">
                        <a16:creationId xmlns:a16="http://schemas.microsoft.com/office/drawing/2014/main" id="{5EFE0794-86B9-22B0-DA7B-6B27D1F1AAE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631243" y="2008045"/>
                    <a:ext cx="6556619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304" name="Straight Connector 303">
                    <a:extLst>
                      <a:ext uri="{FF2B5EF4-FFF2-40B4-BE49-F238E27FC236}">
                        <a16:creationId xmlns:a16="http://schemas.microsoft.com/office/drawing/2014/main" id="{F4037537-E58C-B859-F54F-A5EB720031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622154" y="4047882"/>
                    <a:ext cx="6556619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305" name="Rectangle 304">
                    <a:extLst>
                      <a:ext uri="{FF2B5EF4-FFF2-40B4-BE49-F238E27FC236}">
                        <a16:creationId xmlns:a16="http://schemas.microsoft.com/office/drawing/2014/main" id="{0EE3D943-7BC9-D1BB-DD4E-3D4B10ADBA99}"/>
                      </a:ext>
                    </a:extLst>
                  </p:cNvPr>
                  <p:cNvSpPr/>
                  <p:nvPr/>
                </p:nvSpPr>
                <p:spPr>
                  <a:xfrm>
                    <a:off x="2725432" y="2868139"/>
                    <a:ext cx="6424850" cy="64858"/>
                  </a:xfrm>
                  <a:prstGeom prst="rect">
                    <a:avLst/>
                  </a:prstGeom>
                  <a:solidFill>
                    <a:srgbClr val="E7E6E6">
                      <a:lumMod val="9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CH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306" name="Group 305">
                    <a:extLst>
                      <a:ext uri="{FF2B5EF4-FFF2-40B4-BE49-F238E27FC236}">
                        <a16:creationId xmlns:a16="http://schemas.microsoft.com/office/drawing/2014/main" id="{A8B17CE6-044E-D15F-CED5-0C9F53EE728F}"/>
                      </a:ext>
                    </a:extLst>
                  </p:cNvPr>
                  <p:cNvGrpSpPr/>
                  <p:nvPr/>
                </p:nvGrpSpPr>
                <p:grpSpPr>
                  <a:xfrm>
                    <a:off x="7520478" y="2306790"/>
                    <a:ext cx="806968" cy="567889"/>
                    <a:chOff x="7520478" y="2279460"/>
                    <a:chExt cx="806968" cy="567889"/>
                  </a:xfrm>
                </p:grpSpPr>
                <p:sp>
                  <p:nvSpPr>
                    <p:cNvPr id="332" name="Oval 331">
                      <a:extLst>
                        <a:ext uri="{FF2B5EF4-FFF2-40B4-BE49-F238E27FC236}">
                          <a16:creationId xmlns:a16="http://schemas.microsoft.com/office/drawing/2014/main" id="{396DBA07-C4E6-94F5-09ED-8AA93E5E34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43900" y="2690438"/>
                      <a:ext cx="145703" cy="156911"/>
                    </a:xfrm>
                    <a:prstGeom prst="ellipse">
                      <a:avLst/>
                    </a:prstGeom>
                    <a:solidFill>
                      <a:srgbClr val="4472C4"/>
                    </a:solidFill>
                    <a:ln w="12700" cap="flat" cmpd="sng" algn="ctr">
                      <a:solidFill>
                        <a:srgbClr val="4472C4">
                          <a:shade val="1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grpSp>
                  <p:nvGrpSpPr>
                    <p:cNvPr id="333" name="Group 332">
                      <a:extLst>
                        <a:ext uri="{FF2B5EF4-FFF2-40B4-BE49-F238E27FC236}">
                          <a16:creationId xmlns:a16="http://schemas.microsoft.com/office/drawing/2014/main" id="{92E0D385-99A0-7CDC-8122-8056E99E6AB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520478" y="2279460"/>
                      <a:ext cx="806968" cy="567889"/>
                      <a:chOff x="7520478" y="2279460"/>
                      <a:chExt cx="806968" cy="567889"/>
                    </a:xfrm>
                  </p:grpSpPr>
                  <p:sp>
                    <p:nvSpPr>
                      <p:cNvPr id="334" name="Oval 333">
                        <a:extLst>
                          <a:ext uri="{FF2B5EF4-FFF2-40B4-BE49-F238E27FC236}">
                            <a16:creationId xmlns:a16="http://schemas.microsoft.com/office/drawing/2014/main" id="{3F39DEF2-DDE9-1B9C-5E44-4A18CC02DD1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56392" y="2690438"/>
                        <a:ext cx="145703" cy="156911"/>
                      </a:xfrm>
                      <a:prstGeom prst="ellipse">
                        <a:avLst/>
                      </a:prstGeom>
                      <a:solidFill>
                        <a:srgbClr val="4472C4"/>
                      </a:solidFill>
                      <a:ln w="12700" cap="flat" cmpd="sng" algn="ctr">
                        <a:solidFill>
                          <a:srgbClr val="4472C4">
                            <a:shade val="1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GB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335" name="Rectangle 334">
                        <a:extLst>
                          <a:ext uri="{FF2B5EF4-FFF2-40B4-BE49-F238E27FC236}">
                            <a16:creationId xmlns:a16="http://schemas.microsoft.com/office/drawing/2014/main" id="{48733D47-9694-E1AB-EA61-F0DDE443AC30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7862768" y="2328873"/>
                        <a:ext cx="122388" cy="806968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fr-CH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336" name="Rectangle 335">
                        <a:extLst>
                          <a:ext uri="{FF2B5EF4-FFF2-40B4-BE49-F238E27FC236}">
                            <a16:creationId xmlns:a16="http://schemas.microsoft.com/office/drawing/2014/main" id="{07DA8BAC-6E28-E278-DC97-032B8B5B270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26089" y="2279460"/>
                        <a:ext cx="373930" cy="213262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fr-CH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337" name="Rectangle 336">
                        <a:extLst>
                          <a:ext uri="{FF2B5EF4-FFF2-40B4-BE49-F238E27FC236}">
                            <a16:creationId xmlns:a16="http://schemas.microsoft.com/office/drawing/2014/main" id="{86286C62-276E-4492-8217-96DA3D396BD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666474" y="2492722"/>
                        <a:ext cx="118125" cy="222780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fr-CH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338" name="Rectangle 337">
                        <a:extLst>
                          <a:ext uri="{FF2B5EF4-FFF2-40B4-BE49-F238E27FC236}">
                            <a16:creationId xmlns:a16="http://schemas.microsoft.com/office/drawing/2014/main" id="{41EDAF91-D87E-91AC-7148-CF0EB78E96A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40956" y="2497432"/>
                        <a:ext cx="118125" cy="222780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fr-CH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</p:grpSp>
              </p:grpSp>
              <p:cxnSp>
                <p:nvCxnSpPr>
                  <p:cNvPr id="307" name="Straight Connector 306">
                    <a:extLst>
                      <a:ext uri="{FF2B5EF4-FFF2-40B4-BE49-F238E27FC236}">
                        <a16:creationId xmlns:a16="http://schemas.microsoft.com/office/drawing/2014/main" id="{51CC5852-BBED-14DC-D384-7260C44F804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2583493" y="2050375"/>
                    <a:ext cx="100871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308" name="Straight Connector 307">
                    <a:extLst>
                      <a:ext uri="{FF2B5EF4-FFF2-40B4-BE49-F238E27FC236}">
                        <a16:creationId xmlns:a16="http://schemas.microsoft.com/office/drawing/2014/main" id="{CE8C1ECF-1CAF-0AFD-2D0D-0719917D26B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945263" y="2110138"/>
                    <a:ext cx="706097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309" name="Straight Connector 308">
                    <a:extLst>
                      <a:ext uri="{FF2B5EF4-FFF2-40B4-BE49-F238E27FC236}">
                        <a16:creationId xmlns:a16="http://schemas.microsoft.com/office/drawing/2014/main" id="{AA86A134-C156-7825-F5DB-36FCC677277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1557424" y="2505217"/>
                    <a:ext cx="806968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310" name="Straight Connector 309">
                    <a:extLst>
                      <a:ext uri="{FF2B5EF4-FFF2-40B4-BE49-F238E27FC236}">
                        <a16:creationId xmlns:a16="http://schemas.microsoft.com/office/drawing/2014/main" id="{33396073-1EC9-BCD7-973D-BF1E61948C3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941595" y="2933919"/>
                    <a:ext cx="706097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311" name="Straight Connector 310">
                    <a:extLst>
                      <a:ext uri="{FF2B5EF4-FFF2-40B4-BE49-F238E27FC236}">
                        <a16:creationId xmlns:a16="http://schemas.microsoft.com/office/drawing/2014/main" id="{E42C9D62-E41D-8EBF-0D8C-96DBF1A8E5A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2092902" y="3487787"/>
                    <a:ext cx="1109582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312" name="Rectangle 311">
                    <a:extLst>
                      <a:ext uri="{FF2B5EF4-FFF2-40B4-BE49-F238E27FC236}">
                        <a16:creationId xmlns:a16="http://schemas.microsoft.com/office/drawing/2014/main" id="{4BE489EF-8BCB-AE51-0B7B-A0D94CDEAD6E}"/>
                      </a:ext>
                    </a:extLst>
                  </p:cNvPr>
                  <p:cNvSpPr/>
                  <p:nvPr/>
                </p:nvSpPr>
                <p:spPr>
                  <a:xfrm>
                    <a:off x="2054893" y="2146680"/>
                    <a:ext cx="6424850" cy="6485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CH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3" name="Rectangle 312">
                    <a:extLst>
                      <a:ext uri="{FF2B5EF4-FFF2-40B4-BE49-F238E27FC236}">
                        <a16:creationId xmlns:a16="http://schemas.microsoft.com/office/drawing/2014/main" id="{F8A4B0EA-18D0-7AB7-126E-9D8D12893847}"/>
                      </a:ext>
                    </a:extLst>
                  </p:cNvPr>
                  <p:cNvSpPr/>
                  <p:nvPr/>
                </p:nvSpPr>
                <p:spPr>
                  <a:xfrm>
                    <a:off x="5937857" y="2008045"/>
                    <a:ext cx="145693" cy="2034532"/>
                  </a:xfrm>
                  <a:prstGeom prst="rect">
                    <a:avLst/>
                  </a:prstGeom>
                  <a:solidFill>
                    <a:srgbClr val="00B050"/>
                  </a:solidFill>
                  <a:ln w="12700" cap="flat" cmpd="sng" algn="ctr">
                    <a:solidFill>
                      <a:srgbClr val="00B05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314" name="Straight Connector 313">
                    <a:extLst>
                      <a:ext uri="{FF2B5EF4-FFF2-40B4-BE49-F238E27FC236}">
                        <a16:creationId xmlns:a16="http://schemas.microsoft.com/office/drawing/2014/main" id="{B7D95DAD-7C04-1BCA-5AFD-5ED4B272280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8157054" y="3025462"/>
                    <a:ext cx="2067857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315" name="Rectangle: Rounded Corners 314">
                    <a:extLst>
                      <a:ext uri="{FF2B5EF4-FFF2-40B4-BE49-F238E27FC236}">
                        <a16:creationId xmlns:a16="http://schemas.microsoft.com/office/drawing/2014/main" id="{4F6C9503-A8C5-BDE6-FC72-BC947DE21C35}"/>
                      </a:ext>
                    </a:extLst>
                  </p:cNvPr>
                  <p:cNvSpPr/>
                  <p:nvPr/>
                </p:nvSpPr>
                <p:spPr>
                  <a:xfrm>
                    <a:off x="6152640" y="2211538"/>
                    <a:ext cx="665646" cy="654703"/>
                  </a:xfrm>
                  <a:prstGeom prst="round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16" name="Freeform: Shape 315">
                    <a:extLst>
                      <a:ext uri="{FF2B5EF4-FFF2-40B4-BE49-F238E27FC236}">
                        <a16:creationId xmlns:a16="http://schemas.microsoft.com/office/drawing/2014/main" id="{8B5125F0-F829-5FD4-C92D-7B38CBDB9520}"/>
                      </a:ext>
                    </a:extLst>
                  </p:cNvPr>
                  <p:cNvSpPr/>
                  <p:nvPr/>
                </p:nvSpPr>
                <p:spPr>
                  <a:xfrm>
                    <a:off x="6780481" y="2172937"/>
                    <a:ext cx="901590" cy="687553"/>
                  </a:xfrm>
                  <a:custGeom>
                    <a:avLst/>
                    <a:gdLst>
                      <a:gd name="connsiteX0" fmla="*/ 817295 w 817295"/>
                      <a:gd name="connsiteY0" fmla="*/ 137969 h 623269"/>
                      <a:gd name="connsiteX1" fmla="*/ 720191 w 817295"/>
                      <a:gd name="connsiteY1" fmla="*/ 162245 h 623269"/>
                      <a:gd name="connsiteX2" fmla="*/ 679731 w 817295"/>
                      <a:gd name="connsiteY2" fmla="*/ 235073 h 623269"/>
                      <a:gd name="connsiteX3" fmla="*/ 663547 w 817295"/>
                      <a:gd name="connsiteY3" fmla="*/ 356454 h 623269"/>
                      <a:gd name="connsiteX4" fmla="*/ 614995 w 817295"/>
                      <a:gd name="connsiteY4" fmla="*/ 477834 h 623269"/>
                      <a:gd name="connsiteX5" fmla="*/ 558350 w 817295"/>
                      <a:gd name="connsiteY5" fmla="*/ 607307 h 623269"/>
                      <a:gd name="connsiteX6" fmla="*/ 517890 w 817295"/>
                      <a:gd name="connsiteY6" fmla="*/ 526386 h 623269"/>
                      <a:gd name="connsiteX7" fmla="*/ 501706 w 817295"/>
                      <a:gd name="connsiteY7" fmla="*/ 461650 h 623269"/>
                      <a:gd name="connsiteX8" fmla="*/ 493614 w 817295"/>
                      <a:gd name="connsiteY8" fmla="*/ 348361 h 623269"/>
                      <a:gd name="connsiteX9" fmla="*/ 453154 w 817295"/>
                      <a:gd name="connsiteY9" fmla="*/ 210797 h 623269"/>
                      <a:gd name="connsiteX10" fmla="*/ 420786 w 817295"/>
                      <a:gd name="connsiteY10" fmla="*/ 113692 h 623269"/>
                      <a:gd name="connsiteX11" fmla="*/ 380325 w 817295"/>
                      <a:gd name="connsiteY11" fmla="*/ 48956 h 623269"/>
                      <a:gd name="connsiteX12" fmla="*/ 347957 w 817295"/>
                      <a:gd name="connsiteY12" fmla="*/ 404 h 623269"/>
                      <a:gd name="connsiteX13" fmla="*/ 299405 w 817295"/>
                      <a:gd name="connsiteY13" fmla="*/ 32772 h 623269"/>
                      <a:gd name="connsiteX14" fmla="*/ 267037 w 817295"/>
                      <a:gd name="connsiteY14" fmla="*/ 146061 h 623269"/>
                      <a:gd name="connsiteX15" fmla="*/ 258945 w 817295"/>
                      <a:gd name="connsiteY15" fmla="*/ 251257 h 623269"/>
                      <a:gd name="connsiteX16" fmla="*/ 234669 w 817295"/>
                      <a:gd name="connsiteY16" fmla="*/ 388822 h 623269"/>
                      <a:gd name="connsiteX17" fmla="*/ 218485 w 817295"/>
                      <a:gd name="connsiteY17" fmla="*/ 518294 h 623269"/>
                      <a:gd name="connsiteX18" fmla="*/ 186117 w 817295"/>
                      <a:gd name="connsiteY18" fmla="*/ 615399 h 623269"/>
                      <a:gd name="connsiteX19" fmla="*/ 153748 w 817295"/>
                      <a:gd name="connsiteY19" fmla="*/ 607307 h 623269"/>
                      <a:gd name="connsiteX20" fmla="*/ 129472 w 817295"/>
                      <a:gd name="connsiteY20" fmla="*/ 526386 h 623269"/>
                      <a:gd name="connsiteX21" fmla="*/ 137564 w 817295"/>
                      <a:gd name="connsiteY21" fmla="*/ 405006 h 623269"/>
                      <a:gd name="connsiteX22" fmla="*/ 105196 w 817295"/>
                      <a:gd name="connsiteY22" fmla="*/ 267441 h 623269"/>
                      <a:gd name="connsiteX23" fmla="*/ 0 w 817295"/>
                      <a:gd name="connsiteY23" fmla="*/ 24680 h 6232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817295" h="623269">
                        <a:moveTo>
                          <a:pt x="817295" y="137969"/>
                        </a:moveTo>
                        <a:cubicBezTo>
                          <a:pt x="780206" y="142015"/>
                          <a:pt x="743118" y="146061"/>
                          <a:pt x="720191" y="162245"/>
                        </a:cubicBezTo>
                        <a:cubicBezTo>
                          <a:pt x="697264" y="178429"/>
                          <a:pt x="689172" y="202705"/>
                          <a:pt x="679731" y="235073"/>
                        </a:cubicBezTo>
                        <a:cubicBezTo>
                          <a:pt x="670290" y="267441"/>
                          <a:pt x="674336" y="315994"/>
                          <a:pt x="663547" y="356454"/>
                        </a:cubicBezTo>
                        <a:cubicBezTo>
                          <a:pt x="652758" y="396914"/>
                          <a:pt x="632528" y="436025"/>
                          <a:pt x="614995" y="477834"/>
                        </a:cubicBezTo>
                        <a:cubicBezTo>
                          <a:pt x="597462" y="519643"/>
                          <a:pt x="574534" y="599215"/>
                          <a:pt x="558350" y="607307"/>
                        </a:cubicBezTo>
                        <a:cubicBezTo>
                          <a:pt x="542166" y="615399"/>
                          <a:pt x="527331" y="550662"/>
                          <a:pt x="517890" y="526386"/>
                        </a:cubicBezTo>
                        <a:cubicBezTo>
                          <a:pt x="508449" y="502110"/>
                          <a:pt x="505752" y="491321"/>
                          <a:pt x="501706" y="461650"/>
                        </a:cubicBezTo>
                        <a:cubicBezTo>
                          <a:pt x="497660" y="431979"/>
                          <a:pt x="501706" y="390170"/>
                          <a:pt x="493614" y="348361"/>
                        </a:cubicBezTo>
                        <a:cubicBezTo>
                          <a:pt x="485522" y="306552"/>
                          <a:pt x="465292" y="249908"/>
                          <a:pt x="453154" y="210797"/>
                        </a:cubicBezTo>
                        <a:cubicBezTo>
                          <a:pt x="441016" y="171686"/>
                          <a:pt x="432924" y="140666"/>
                          <a:pt x="420786" y="113692"/>
                        </a:cubicBezTo>
                        <a:cubicBezTo>
                          <a:pt x="408648" y="86718"/>
                          <a:pt x="392463" y="67837"/>
                          <a:pt x="380325" y="48956"/>
                        </a:cubicBezTo>
                        <a:cubicBezTo>
                          <a:pt x="368187" y="30075"/>
                          <a:pt x="361444" y="3101"/>
                          <a:pt x="347957" y="404"/>
                        </a:cubicBezTo>
                        <a:cubicBezTo>
                          <a:pt x="334470" y="-2293"/>
                          <a:pt x="312892" y="8496"/>
                          <a:pt x="299405" y="32772"/>
                        </a:cubicBezTo>
                        <a:cubicBezTo>
                          <a:pt x="285918" y="57048"/>
                          <a:pt x="273780" y="109647"/>
                          <a:pt x="267037" y="146061"/>
                        </a:cubicBezTo>
                        <a:cubicBezTo>
                          <a:pt x="260294" y="182475"/>
                          <a:pt x="264340" y="210797"/>
                          <a:pt x="258945" y="251257"/>
                        </a:cubicBezTo>
                        <a:cubicBezTo>
                          <a:pt x="253550" y="291717"/>
                          <a:pt x="241412" y="344316"/>
                          <a:pt x="234669" y="388822"/>
                        </a:cubicBezTo>
                        <a:cubicBezTo>
                          <a:pt x="227926" y="433328"/>
                          <a:pt x="226577" y="480531"/>
                          <a:pt x="218485" y="518294"/>
                        </a:cubicBezTo>
                        <a:cubicBezTo>
                          <a:pt x="210393" y="556057"/>
                          <a:pt x="186117" y="615399"/>
                          <a:pt x="186117" y="615399"/>
                        </a:cubicBezTo>
                        <a:cubicBezTo>
                          <a:pt x="175328" y="630234"/>
                          <a:pt x="163189" y="622142"/>
                          <a:pt x="153748" y="607307"/>
                        </a:cubicBezTo>
                        <a:cubicBezTo>
                          <a:pt x="144307" y="592472"/>
                          <a:pt x="132169" y="560103"/>
                          <a:pt x="129472" y="526386"/>
                        </a:cubicBezTo>
                        <a:cubicBezTo>
                          <a:pt x="126775" y="492669"/>
                          <a:pt x="141610" y="448163"/>
                          <a:pt x="137564" y="405006"/>
                        </a:cubicBezTo>
                        <a:cubicBezTo>
                          <a:pt x="133518" y="361849"/>
                          <a:pt x="128123" y="330829"/>
                          <a:pt x="105196" y="267441"/>
                        </a:cubicBezTo>
                        <a:cubicBezTo>
                          <a:pt x="82269" y="204053"/>
                          <a:pt x="41134" y="114366"/>
                          <a:pt x="0" y="24680"/>
                        </a:cubicBezTo>
                      </a:path>
                    </a:pathLst>
                  </a:custGeom>
                  <a:noFill/>
                  <a:ln w="2857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317" name="Straight Connector 316">
                    <a:extLst>
                      <a:ext uri="{FF2B5EF4-FFF2-40B4-BE49-F238E27FC236}">
                        <a16:creationId xmlns:a16="http://schemas.microsoft.com/office/drawing/2014/main" id="{BA59B0F0-7E2A-BDA7-AB84-C496AA4BC8A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790272" y="2248078"/>
                    <a:ext cx="3110191" cy="0"/>
                  </a:xfrm>
                  <a:prstGeom prst="line">
                    <a:avLst/>
                  </a:prstGeom>
                  <a:ln w="38100">
                    <a:solidFill>
                      <a:schemeClr val="tx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8" name="Straight Connector 317">
                    <a:extLst>
                      <a:ext uri="{FF2B5EF4-FFF2-40B4-BE49-F238E27FC236}">
                        <a16:creationId xmlns:a16="http://schemas.microsoft.com/office/drawing/2014/main" id="{28FB9D0F-2617-0398-E997-A15DECC982E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790272" y="2218792"/>
                    <a:ext cx="0" cy="1191098"/>
                  </a:xfrm>
                  <a:prstGeom prst="line">
                    <a:avLst/>
                  </a:prstGeom>
                  <a:ln w="38100">
                    <a:solidFill>
                      <a:schemeClr val="tx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9" name="Rectangle 318">
                    <a:extLst>
                      <a:ext uri="{FF2B5EF4-FFF2-40B4-BE49-F238E27FC236}">
                        <a16:creationId xmlns:a16="http://schemas.microsoft.com/office/drawing/2014/main" id="{615E8A47-F5DB-1725-70CB-8F69C01C8446}"/>
                      </a:ext>
                    </a:extLst>
                  </p:cNvPr>
                  <p:cNvSpPr/>
                  <p:nvPr/>
                </p:nvSpPr>
                <p:spPr>
                  <a:xfrm>
                    <a:off x="2757732" y="3409889"/>
                    <a:ext cx="190532" cy="577183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CH"/>
                  </a:p>
                </p:txBody>
              </p:sp>
              <p:sp>
                <p:nvSpPr>
                  <p:cNvPr id="320" name="TextBox 319">
                    <a:extLst>
                      <a:ext uri="{FF2B5EF4-FFF2-40B4-BE49-F238E27FC236}">
                        <a16:creationId xmlns:a16="http://schemas.microsoft.com/office/drawing/2014/main" id="{DA5D706F-5F5B-6D7A-E6BA-1E094EB2C63C}"/>
                      </a:ext>
                    </a:extLst>
                  </p:cNvPr>
                  <p:cNvSpPr txBox="1"/>
                  <p:nvPr/>
                </p:nvSpPr>
                <p:spPr>
                  <a:xfrm>
                    <a:off x="2876617" y="3709759"/>
                    <a:ext cx="2020878" cy="3328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CH" sz="1000" dirty="0">
                        <a:solidFill>
                          <a:prstClr val="black"/>
                        </a:solidFill>
                        <a:latin typeface="+mj-lt"/>
                        <a:cs typeface="Times New Roman" panose="02020603050405020304" pitchFamily="18" charset="0"/>
                      </a:rPr>
                      <a:t>Control panel</a:t>
                    </a:r>
                  </a:p>
                </p:txBody>
              </p:sp>
              <p:grpSp>
                <p:nvGrpSpPr>
                  <p:cNvPr id="321" name="Group 320">
                    <a:extLst>
                      <a:ext uri="{FF2B5EF4-FFF2-40B4-BE49-F238E27FC236}">
                        <a16:creationId xmlns:a16="http://schemas.microsoft.com/office/drawing/2014/main" id="{868CF22A-F870-B794-F7B5-E7C6C1C998CC}"/>
                      </a:ext>
                    </a:extLst>
                  </p:cNvPr>
                  <p:cNvGrpSpPr/>
                  <p:nvPr/>
                </p:nvGrpSpPr>
                <p:grpSpPr>
                  <a:xfrm>
                    <a:off x="4897495" y="2306790"/>
                    <a:ext cx="806968" cy="567889"/>
                    <a:chOff x="7520478" y="2279460"/>
                    <a:chExt cx="806968" cy="567889"/>
                  </a:xfrm>
                </p:grpSpPr>
                <p:sp>
                  <p:nvSpPr>
                    <p:cNvPr id="325" name="Oval 324">
                      <a:extLst>
                        <a:ext uri="{FF2B5EF4-FFF2-40B4-BE49-F238E27FC236}">
                          <a16:creationId xmlns:a16="http://schemas.microsoft.com/office/drawing/2014/main" id="{D9017AF6-EC4E-AB76-613A-C65F28364A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43900" y="2690438"/>
                      <a:ext cx="145703" cy="156911"/>
                    </a:xfrm>
                    <a:prstGeom prst="ellipse">
                      <a:avLst/>
                    </a:prstGeom>
                    <a:solidFill>
                      <a:srgbClr val="4472C4"/>
                    </a:solidFill>
                    <a:ln w="12700" cap="flat" cmpd="sng" algn="ctr">
                      <a:solidFill>
                        <a:srgbClr val="4472C4">
                          <a:shade val="1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grpSp>
                  <p:nvGrpSpPr>
                    <p:cNvPr id="326" name="Group 325">
                      <a:extLst>
                        <a:ext uri="{FF2B5EF4-FFF2-40B4-BE49-F238E27FC236}">
                          <a16:creationId xmlns:a16="http://schemas.microsoft.com/office/drawing/2014/main" id="{83607AC1-B1B7-F7FC-8ACD-7452381A56E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520478" y="2279460"/>
                      <a:ext cx="806968" cy="567889"/>
                      <a:chOff x="7520478" y="2279460"/>
                      <a:chExt cx="806968" cy="567889"/>
                    </a:xfrm>
                  </p:grpSpPr>
                  <p:sp>
                    <p:nvSpPr>
                      <p:cNvPr id="327" name="Oval 326">
                        <a:extLst>
                          <a:ext uri="{FF2B5EF4-FFF2-40B4-BE49-F238E27FC236}">
                            <a16:creationId xmlns:a16="http://schemas.microsoft.com/office/drawing/2014/main" id="{0C141DDF-4AB5-A1BC-FCAC-72D28C5A90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56392" y="2690438"/>
                        <a:ext cx="145703" cy="156911"/>
                      </a:xfrm>
                      <a:prstGeom prst="ellipse">
                        <a:avLst/>
                      </a:prstGeom>
                      <a:solidFill>
                        <a:srgbClr val="4472C4"/>
                      </a:solidFill>
                      <a:ln w="12700" cap="flat" cmpd="sng" algn="ctr">
                        <a:solidFill>
                          <a:srgbClr val="4472C4">
                            <a:shade val="15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GB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328" name="Rectangle 327">
                        <a:extLst>
                          <a:ext uri="{FF2B5EF4-FFF2-40B4-BE49-F238E27FC236}">
                            <a16:creationId xmlns:a16="http://schemas.microsoft.com/office/drawing/2014/main" id="{65AB185A-2ACD-7180-18AC-B2D0DB0C8DA3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7862768" y="2328873"/>
                        <a:ext cx="122388" cy="806968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fr-CH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329" name="Rectangle 328">
                        <a:extLst>
                          <a:ext uri="{FF2B5EF4-FFF2-40B4-BE49-F238E27FC236}">
                            <a16:creationId xmlns:a16="http://schemas.microsoft.com/office/drawing/2014/main" id="{C4F5E52E-37F3-BDDE-745F-026AD6F1BCB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26089" y="2279460"/>
                        <a:ext cx="373930" cy="213262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fr-CH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330" name="Rectangle 329">
                        <a:extLst>
                          <a:ext uri="{FF2B5EF4-FFF2-40B4-BE49-F238E27FC236}">
                            <a16:creationId xmlns:a16="http://schemas.microsoft.com/office/drawing/2014/main" id="{616A985D-2C01-F7BD-AEDD-E2C57C391C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666474" y="2492722"/>
                        <a:ext cx="118125" cy="222780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fr-CH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331" name="Rectangle 330">
                        <a:extLst>
                          <a:ext uri="{FF2B5EF4-FFF2-40B4-BE49-F238E27FC236}">
                            <a16:creationId xmlns:a16="http://schemas.microsoft.com/office/drawing/2014/main" id="{D9985EBE-0D78-941A-7010-D7A511F9F5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40956" y="2497432"/>
                        <a:ext cx="118125" cy="222780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fr-CH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322" name="TextBox 321">
                    <a:extLst>
                      <a:ext uri="{FF2B5EF4-FFF2-40B4-BE49-F238E27FC236}">
                        <a16:creationId xmlns:a16="http://schemas.microsoft.com/office/drawing/2014/main" id="{B2B7CDA5-E5BB-8534-16DB-D2987A218E3B}"/>
                      </a:ext>
                    </a:extLst>
                  </p:cNvPr>
                  <p:cNvSpPr txBox="1"/>
                  <p:nvPr/>
                </p:nvSpPr>
                <p:spPr>
                  <a:xfrm>
                    <a:off x="2090947" y="1682065"/>
                    <a:ext cx="2486809" cy="3328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dirty="0">
                        <a:solidFill>
                          <a:prstClr val="black"/>
                        </a:solidFill>
                        <a:latin typeface="+mj-lt"/>
                        <a:cs typeface="Times New Roman" panose="02020603050405020304" pitchFamily="18" charset="0"/>
                      </a:rPr>
                      <a:t>Upstream TCC8</a:t>
                    </a:r>
                  </a:p>
                </p:txBody>
              </p:sp>
              <p:sp>
                <p:nvSpPr>
                  <p:cNvPr id="323" name="TextBox 322">
                    <a:extLst>
                      <a:ext uri="{FF2B5EF4-FFF2-40B4-BE49-F238E27FC236}">
                        <a16:creationId xmlns:a16="http://schemas.microsoft.com/office/drawing/2014/main" id="{4521EB2B-009D-F989-8710-323FB449D844}"/>
                      </a:ext>
                    </a:extLst>
                  </p:cNvPr>
                  <p:cNvSpPr txBox="1"/>
                  <p:nvPr/>
                </p:nvSpPr>
                <p:spPr>
                  <a:xfrm>
                    <a:off x="8042488" y="1709873"/>
                    <a:ext cx="1162671" cy="3328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GB" sz="1000" dirty="0">
                        <a:solidFill>
                          <a:prstClr val="black"/>
                        </a:solidFill>
                        <a:latin typeface="+mj-lt"/>
                        <a:cs typeface="Times New Roman" panose="02020603050405020304" pitchFamily="18" charset="0"/>
                      </a:rPr>
                      <a:t>Target Area</a:t>
                    </a:r>
                  </a:p>
                </p:txBody>
              </p:sp>
              <p:sp>
                <p:nvSpPr>
                  <p:cNvPr id="324" name="TextBox 323">
                    <a:extLst>
                      <a:ext uri="{FF2B5EF4-FFF2-40B4-BE49-F238E27FC236}">
                        <a16:creationId xmlns:a16="http://schemas.microsoft.com/office/drawing/2014/main" id="{AD5BDE70-2061-DB9D-0580-941F55A0C156}"/>
                      </a:ext>
                    </a:extLst>
                  </p:cNvPr>
                  <p:cNvSpPr txBox="1"/>
                  <p:nvPr/>
                </p:nvSpPr>
                <p:spPr>
                  <a:xfrm>
                    <a:off x="5988765" y="1453514"/>
                    <a:ext cx="2039549" cy="54083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000" dirty="0">
                        <a:solidFill>
                          <a:prstClr val="black"/>
                        </a:solidFill>
                        <a:latin typeface="+mj-lt"/>
                        <a:cs typeface="Times New Roman" panose="02020603050405020304" pitchFamily="18" charset="0"/>
                      </a:rPr>
                      <a:t>New festoon storage area with junction box</a:t>
                    </a:r>
                  </a:p>
                </p:txBody>
              </p:sp>
            </p:grpSp>
            <p:cxnSp>
              <p:nvCxnSpPr>
                <p:cNvPr id="302" name="Straight Arrow Connector 301">
                  <a:extLst>
                    <a:ext uri="{FF2B5EF4-FFF2-40B4-BE49-F238E27FC236}">
                      <a16:creationId xmlns:a16="http://schemas.microsoft.com/office/drawing/2014/main" id="{BA30214C-BA14-78D8-6B2D-73BF01BAC6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78776" y="1488259"/>
                  <a:ext cx="0" cy="391000"/>
                </a:xfrm>
                <a:prstGeom prst="straightConnector1">
                  <a:avLst/>
                </a:prstGeom>
                <a:ln>
                  <a:solidFill>
                    <a:srgbClr val="2F2F2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id="{AFE053F7-32C0-11BD-C7A3-7709E6376A16}"/>
                  </a:ext>
                </a:extLst>
              </p:cNvPr>
              <p:cNvSpPr/>
              <p:nvPr/>
            </p:nvSpPr>
            <p:spPr>
              <a:xfrm>
                <a:off x="414519" y="2302084"/>
                <a:ext cx="392988" cy="392988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A</a:t>
                </a:r>
                <a:endParaRPr lang="en-GB" sz="1400" dirty="0"/>
              </a:p>
            </p:txBody>
          </p:sp>
        </p:grp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2D3986DF-EAA2-E765-B96A-6403491E200A}"/>
                </a:ext>
              </a:extLst>
            </p:cNvPr>
            <p:cNvGrpSpPr/>
            <p:nvPr/>
          </p:nvGrpSpPr>
          <p:grpSpPr>
            <a:xfrm>
              <a:off x="3101450" y="2208843"/>
              <a:ext cx="1489284" cy="246221"/>
              <a:chOff x="5606260" y="3005849"/>
              <a:chExt cx="2010491" cy="246221"/>
            </a:xfrm>
          </p:grpSpPr>
          <p:cxnSp>
            <p:nvCxnSpPr>
              <p:cNvPr id="297" name="Straight Arrow Connector 296">
                <a:extLst>
                  <a:ext uri="{FF2B5EF4-FFF2-40B4-BE49-F238E27FC236}">
                    <a16:creationId xmlns:a16="http://schemas.microsoft.com/office/drawing/2014/main" id="{29C47AAF-97B0-D997-404F-6348A52EA200}"/>
                  </a:ext>
                </a:extLst>
              </p:cNvPr>
              <p:cNvCxnSpPr/>
              <p:nvPr/>
            </p:nvCxnSpPr>
            <p:spPr>
              <a:xfrm>
                <a:off x="5606260" y="3196882"/>
                <a:ext cx="2010491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298" name="TextBox 297">
                <a:extLst>
                  <a:ext uri="{FF2B5EF4-FFF2-40B4-BE49-F238E27FC236}">
                    <a16:creationId xmlns:a16="http://schemas.microsoft.com/office/drawing/2014/main" id="{56758917-13FA-91CF-3E36-65B3684F978C}"/>
                  </a:ext>
                </a:extLst>
              </p:cNvPr>
              <p:cNvSpPr txBox="1"/>
              <p:nvPr/>
            </p:nvSpPr>
            <p:spPr>
              <a:xfrm>
                <a:off x="6177463" y="3005849"/>
                <a:ext cx="9715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b="0" i="0" dirty="0">
                    <a:solidFill>
                      <a:srgbClr val="FF0000"/>
                    </a:solidFill>
                    <a:effectLst/>
                    <a:latin typeface="Google Sans"/>
                  </a:rPr>
                  <a:t>≈</a:t>
                </a:r>
                <a:r>
                  <a:rPr lang="en-GB" sz="1000" dirty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</a:rPr>
                  <a:t> 10000</a:t>
                </a:r>
              </a:p>
            </p:txBody>
          </p:sp>
        </p:grp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5694F277-B36B-C538-3B6C-003863C5D79A}"/>
              </a:ext>
            </a:extLst>
          </p:cNvPr>
          <p:cNvGrpSpPr/>
          <p:nvPr/>
        </p:nvGrpSpPr>
        <p:grpSpPr>
          <a:xfrm>
            <a:off x="6396952" y="1779304"/>
            <a:ext cx="5373605" cy="1927834"/>
            <a:chOff x="6396952" y="1106945"/>
            <a:chExt cx="5373605" cy="1927834"/>
          </a:xfrm>
        </p:grpSpPr>
        <p:grpSp>
          <p:nvGrpSpPr>
            <p:cNvPr id="340" name="Group 339">
              <a:extLst>
                <a:ext uri="{FF2B5EF4-FFF2-40B4-BE49-F238E27FC236}">
                  <a16:creationId xmlns:a16="http://schemas.microsoft.com/office/drawing/2014/main" id="{8DCE7127-C0F4-0CB6-0E05-D25E0F57B3FA}"/>
                </a:ext>
              </a:extLst>
            </p:cNvPr>
            <p:cNvGrpSpPr/>
            <p:nvPr/>
          </p:nvGrpSpPr>
          <p:grpSpPr>
            <a:xfrm>
              <a:off x="6396952" y="1106945"/>
              <a:ext cx="5373605" cy="1927834"/>
              <a:chOff x="6396952" y="1106945"/>
              <a:chExt cx="5373605" cy="1927834"/>
            </a:xfrm>
          </p:grpSpPr>
          <p:grpSp>
            <p:nvGrpSpPr>
              <p:cNvPr id="344" name="Group 343">
                <a:extLst>
                  <a:ext uri="{FF2B5EF4-FFF2-40B4-BE49-F238E27FC236}">
                    <a16:creationId xmlns:a16="http://schemas.microsoft.com/office/drawing/2014/main" id="{93AC6AF7-FFE8-A772-2E77-96ADC4377CB9}"/>
                  </a:ext>
                </a:extLst>
              </p:cNvPr>
              <p:cNvGrpSpPr/>
              <p:nvPr/>
            </p:nvGrpSpPr>
            <p:grpSpPr>
              <a:xfrm>
                <a:off x="6396952" y="1106945"/>
                <a:ext cx="5373605" cy="1927834"/>
                <a:chOff x="1941595" y="1453514"/>
                <a:chExt cx="7263564" cy="2605876"/>
              </a:xfrm>
            </p:grpSpPr>
            <p:cxnSp>
              <p:nvCxnSpPr>
                <p:cNvPr id="346" name="Straight Connector 345">
                  <a:extLst>
                    <a:ext uri="{FF2B5EF4-FFF2-40B4-BE49-F238E27FC236}">
                      <a16:creationId xmlns:a16="http://schemas.microsoft.com/office/drawing/2014/main" id="{693AC79C-6EC1-BA11-5DE7-5BAD6A6DC6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31243" y="2008045"/>
                  <a:ext cx="6556619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47" name="Straight Connector 346">
                  <a:extLst>
                    <a:ext uri="{FF2B5EF4-FFF2-40B4-BE49-F238E27FC236}">
                      <a16:creationId xmlns:a16="http://schemas.microsoft.com/office/drawing/2014/main" id="{505A46E4-9595-D064-D89F-85A9CCCA6F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22154" y="4047882"/>
                  <a:ext cx="6556619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348" name="Rectangle 347">
                  <a:extLst>
                    <a:ext uri="{FF2B5EF4-FFF2-40B4-BE49-F238E27FC236}">
                      <a16:creationId xmlns:a16="http://schemas.microsoft.com/office/drawing/2014/main" id="{0B31BEE8-10A2-348D-89F2-BFA32D707908}"/>
                    </a:ext>
                  </a:extLst>
                </p:cNvPr>
                <p:cNvSpPr/>
                <p:nvPr/>
              </p:nvSpPr>
              <p:spPr>
                <a:xfrm>
                  <a:off x="2725432" y="2868139"/>
                  <a:ext cx="6424850" cy="64858"/>
                </a:xfrm>
                <a:prstGeom prst="rect">
                  <a:avLst/>
                </a:prstGeom>
                <a:solidFill>
                  <a:srgbClr val="E7E6E6">
                    <a:lumMod val="9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CH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349" name="Group 348">
                  <a:extLst>
                    <a:ext uri="{FF2B5EF4-FFF2-40B4-BE49-F238E27FC236}">
                      <a16:creationId xmlns:a16="http://schemas.microsoft.com/office/drawing/2014/main" id="{5772E568-93E1-AEBD-D7E4-37C837C29BBD}"/>
                    </a:ext>
                  </a:extLst>
                </p:cNvPr>
                <p:cNvGrpSpPr/>
                <p:nvPr/>
              </p:nvGrpSpPr>
              <p:grpSpPr>
                <a:xfrm>
                  <a:off x="6611703" y="2306790"/>
                  <a:ext cx="806968" cy="567889"/>
                  <a:chOff x="6611703" y="2279460"/>
                  <a:chExt cx="806968" cy="567889"/>
                </a:xfrm>
              </p:grpSpPr>
              <p:sp>
                <p:nvSpPr>
                  <p:cNvPr id="375" name="Oval 374">
                    <a:extLst>
                      <a:ext uri="{FF2B5EF4-FFF2-40B4-BE49-F238E27FC236}">
                        <a16:creationId xmlns:a16="http://schemas.microsoft.com/office/drawing/2014/main" id="{425F16AF-EE4D-C53B-B09E-8D48E99BF577}"/>
                      </a:ext>
                    </a:extLst>
                  </p:cNvPr>
                  <p:cNvSpPr/>
                  <p:nvPr/>
                </p:nvSpPr>
                <p:spPr>
                  <a:xfrm>
                    <a:off x="6635125" y="2690438"/>
                    <a:ext cx="145702" cy="156911"/>
                  </a:xfrm>
                  <a:prstGeom prst="ellipse">
                    <a:avLst/>
                  </a:prstGeom>
                  <a:solidFill>
                    <a:srgbClr val="4472C4"/>
                  </a:solidFill>
                  <a:ln w="12700" cap="flat" cmpd="sng" algn="ctr">
                    <a:solidFill>
                      <a:srgbClr val="4472C4">
                        <a:shade val="1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376" name="Group 375">
                    <a:extLst>
                      <a:ext uri="{FF2B5EF4-FFF2-40B4-BE49-F238E27FC236}">
                        <a16:creationId xmlns:a16="http://schemas.microsoft.com/office/drawing/2014/main" id="{2D6CB1DD-BC2A-F3E0-66DE-89A2DB94AFD2}"/>
                      </a:ext>
                    </a:extLst>
                  </p:cNvPr>
                  <p:cNvGrpSpPr/>
                  <p:nvPr/>
                </p:nvGrpSpPr>
                <p:grpSpPr>
                  <a:xfrm>
                    <a:off x="6611703" y="2279460"/>
                    <a:ext cx="806968" cy="567889"/>
                    <a:chOff x="6611703" y="2279460"/>
                    <a:chExt cx="806968" cy="567889"/>
                  </a:xfrm>
                </p:grpSpPr>
                <p:sp>
                  <p:nvSpPr>
                    <p:cNvPr id="377" name="Oval 376">
                      <a:extLst>
                        <a:ext uri="{FF2B5EF4-FFF2-40B4-BE49-F238E27FC236}">
                          <a16:creationId xmlns:a16="http://schemas.microsoft.com/office/drawing/2014/main" id="{F087032B-99F4-FB2F-A1C4-E711AD1355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47617" y="2690438"/>
                      <a:ext cx="145704" cy="156911"/>
                    </a:xfrm>
                    <a:prstGeom prst="ellipse">
                      <a:avLst/>
                    </a:prstGeom>
                    <a:solidFill>
                      <a:srgbClr val="4472C4"/>
                    </a:solidFill>
                    <a:ln w="12700" cap="flat" cmpd="sng" algn="ctr">
                      <a:solidFill>
                        <a:srgbClr val="4472C4">
                          <a:shade val="1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78" name="Rectangle 377">
                      <a:extLst>
                        <a:ext uri="{FF2B5EF4-FFF2-40B4-BE49-F238E27FC236}">
                          <a16:creationId xmlns:a16="http://schemas.microsoft.com/office/drawing/2014/main" id="{A777C910-CA29-28F4-9A64-CCD365768DA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953993" y="2328873"/>
                      <a:ext cx="122388" cy="806968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79" name="Rectangle 378">
                      <a:extLst>
                        <a:ext uri="{FF2B5EF4-FFF2-40B4-BE49-F238E27FC236}">
                          <a16:creationId xmlns:a16="http://schemas.microsoft.com/office/drawing/2014/main" id="{CF8C4113-99F2-3B80-28A5-7C6AAF5F00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17315" y="2279460"/>
                      <a:ext cx="373929" cy="213262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80" name="Rectangle 379">
                      <a:extLst>
                        <a:ext uri="{FF2B5EF4-FFF2-40B4-BE49-F238E27FC236}">
                          <a16:creationId xmlns:a16="http://schemas.microsoft.com/office/drawing/2014/main" id="{DE5D73F7-9646-F8A3-E09B-F62D50A66C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57699" y="2492722"/>
                      <a:ext cx="118125" cy="22278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81" name="Rectangle 380">
                      <a:extLst>
                        <a:ext uri="{FF2B5EF4-FFF2-40B4-BE49-F238E27FC236}">
                          <a16:creationId xmlns:a16="http://schemas.microsoft.com/office/drawing/2014/main" id="{638E85DA-D29E-DACB-AD24-B5845F2D85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2181" y="2497432"/>
                      <a:ext cx="118125" cy="22278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  <p:cxnSp>
              <p:nvCxnSpPr>
                <p:cNvPr id="350" name="Straight Connector 349">
                  <a:extLst>
                    <a:ext uri="{FF2B5EF4-FFF2-40B4-BE49-F238E27FC236}">
                      <a16:creationId xmlns:a16="http://schemas.microsoft.com/office/drawing/2014/main" id="{A00346F9-D506-2F2B-E289-68D816BBFB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2583493" y="2050375"/>
                  <a:ext cx="100871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51" name="Straight Connector 350">
                  <a:extLst>
                    <a:ext uri="{FF2B5EF4-FFF2-40B4-BE49-F238E27FC236}">
                      <a16:creationId xmlns:a16="http://schemas.microsoft.com/office/drawing/2014/main" id="{EEF3A262-73D5-833F-8F62-AE3B3F47340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45263" y="2110138"/>
                  <a:ext cx="70609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52" name="Straight Connector 351">
                  <a:extLst>
                    <a:ext uri="{FF2B5EF4-FFF2-40B4-BE49-F238E27FC236}">
                      <a16:creationId xmlns:a16="http://schemas.microsoft.com/office/drawing/2014/main" id="{8C229071-8DB7-82EC-77A3-787138ABBF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1557424" y="2505217"/>
                  <a:ext cx="806968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53" name="Straight Connector 352">
                  <a:extLst>
                    <a:ext uri="{FF2B5EF4-FFF2-40B4-BE49-F238E27FC236}">
                      <a16:creationId xmlns:a16="http://schemas.microsoft.com/office/drawing/2014/main" id="{F6682293-B1D6-4216-41C4-99B9C6E788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41595" y="2933919"/>
                  <a:ext cx="70609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54" name="Straight Connector 353">
                  <a:extLst>
                    <a:ext uri="{FF2B5EF4-FFF2-40B4-BE49-F238E27FC236}">
                      <a16:creationId xmlns:a16="http://schemas.microsoft.com/office/drawing/2014/main" id="{13B99FAF-BD45-F0D0-9843-45AA68CA39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2092902" y="3487787"/>
                  <a:ext cx="1109582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355" name="Rectangle 354">
                  <a:extLst>
                    <a:ext uri="{FF2B5EF4-FFF2-40B4-BE49-F238E27FC236}">
                      <a16:creationId xmlns:a16="http://schemas.microsoft.com/office/drawing/2014/main" id="{DFB7EACD-E7D5-FEF7-1197-A44E218ABA58}"/>
                    </a:ext>
                  </a:extLst>
                </p:cNvPr>
                <p:cNvSpPr/>
                <p:nvPr/>
              </p:nvSpPr>
              <p:spPr>
                <a:xfrm>
                  <a:off x="2054893" y="2146680"/>
                  <a:ext cx="6424850" cy="64858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CH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6" name="Rectangle 355">
                  <a:extLst>
                    <a:ext uri="{FF2B5EF4-FFF2-40B4-BE49-F238E27FC236}">
                      <a16:creationId xmlns:a16="http://schemas.microsoft.com/office/drawing/2014/main" id="{6477F5EB-8DB6-8713-F1D3-B16475BB8672}"/>
                    </a:ext>
                  </a:extLst>
                </p:cNvPr>
                <p:cNvSpPr/>
                <p:nvPr/>
              </p:nvSpPr>
              <p:spPr>
                <a:xfrm>
                  <a:off x="5937857" y="2008045"/>
                  <a:ext cx="145693" cy="2034532"/>
                </a:xfrm>
                <a:prstGeom prst="rect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00B05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357" name="Straight Connector 356">
                  <a:extLst>
                    <a:ext uri="{FF2B5EF4-FFF2-40B4-BE49-F238E27FC236}">
                      <a16:creationId xmlns:a16="http://schemas.microsoft.com/office/drawing/2014/main" id="{8DA45E21-355E-84FE-210D-45463263B1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8157054" y="3025462"/>
                  <a:ext cx="20678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358" name="Rectangle: Rounded Corners 357">
                  <a:extLst>
                    <a:ext uri="{FF2B5EF4-FFF2-40B4-BE49-F238E27FC236}">
                      <a16:creationId xmlns:a16="http://schemas.microsoft.com/office/drawing/2014/main" id="{72A9E4C0-BBB2-7B5C-7653-BC894DF87127}"/>
                    </a:ext>
                  </a:extLst>
                </p:cNvPr>
                <p:cNvSpPr/>
                <p:nvPr/>
              </p:nvSpPr>
              <p:spPr>
                <a:xfrm>
                  <a:off x="5243866" y="2211538"/>
                  <a:ext cx="665646" cy="654703"/>
                </a:xfrm>
                <a:prstGeom prst="round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9" name="Freeform: Shape 358">
                  <a:extLst>
                    <a:ext uri="{FF2B5EF4-FFF2-40B4-BE49-F238E27FC236}">
                      <a16:creationId xmlns:a16="http://schemas.microsoft.com/office/drawing/2014/main" id="{43E1E491-65DC-8BF9-B0D9-C0EC39817665}"/>
                    </a:ext>
                  </a:extLst>
                </p:cNvPr>
                <p:cNvSpPr/>
                <p:nvPr/>
              </p:nvSpPr>
              <p:spPr>
                <a:xfrm>
                  <a:off x="5871706" y="2172937"/>
                  <a:ext cx="901590" cy="687554"/>
                </a:xfrm>
                <a:custGeom>
                  <a:avLst/>
                  <a:gdLst>
                    <a:gd name="connsiteX0" fmla="*/ 817295 w 817295"/>
                    <a:gd name="connsiteY0" fmla="*/ 137969 h 623269"/>
                    <a:gd name="connsiteX1" fmla="*/ 720191 w 817295"/>
                    <a:gd name="connsiteY1" fmla="*/ 162245 h 623269"/>
                    <a:gd name="connsiteX2" fmla="*/ 679731 w 817295"/>
                    <a:gd name="connsiteY2" fmla="*/ 235073 h 623269"/>
                    <a:gd name="connsiteX3" fmla="*/ 663547 w 817295"/>
                    <a:gd name="connsiteY3" fmla="*/ 356454 h 623269"/>
                    <a:gd name="connsiteX4" fmla="*/ 614995 w 817295"/>
                    <a:gd name="connsiteY4" fmla="*/ 477834 h 623269"/>
                    <a:gd name="connsiteX5" fmla="*/ 558350 w 817295"/>
                    <a:gd name="connsiteY5" fmla="*/ 607307 h 623269"/>
                    <a:gd name="connsiteX6" fmla="*/ 517890 w 817295"/>
                    <a:gd name="connsiteY6" fmla="*/ 526386 h 623269"/>
                    <a:gd name="connsiteX7" fmla="*/ 501706 w 817295"/>
                    <a:gd name="connsiteY7" fmla="*/ 461650 h 623269"/>
                    <a:gd name="connsiteX8" fmla="*/ 493614 w 817295"/>
                    <a:gd name="connsiteY8" fmla="*/ 348361 h 623269"/>
                    <a:gd name="connsiteX9" fmla="*/ 453154 w 817295"/>
                    <a:gd name="connsiteY9" fmla="*/ 210797 h 623269"/>
                    <a:gd name="connsiteX10" fmla="*/ 420786 w 817295"/>
                    <a:gd name="connsiteY10" fmla="*/ 113692 h 623269"/>
                    <a:gd name="connsiteX11" fmla="*/ 380325 w 817295"/>
                    <a:gd name="connsiteY11" fmla="*/ 48956 h 623269"/>
                    <a:gd name="connsiteX12" fmla="*/ 347957 w 817295"/>
                    <a:gd name="connsiteY12" fmla="*/ 404 h 623269"/>
                    <a:gd name="connsiteX13" fmla="*/ 299405 w 817295"/>
                    <a:gd name="connsiteY13" fmla="*/ 32772 h 623269"/>
                    <a:gd name="connsiteX14" fmla="*/ 267037 w 817295"/>
                    <a:gd name="connsiteY14" fmla="*/ 146061 h 623269"/>
                    <a:gd name="connsiteX15" fmla="*/ 258945 w 817295"/>
                    <a:gd name="connsiteY15" fmla="*/ 251257 h 623269"/>
                    <a:gd name="connsiteX16" fmla="*/ 234669 w 817295"/>
                    <a:gd name="connsiteY16" fmla="*/ 388822 h 623269"/>
                    <a:gd name="connsiteX17" fmla="*/ 218485 w 817295"/>
                    <a:gd name="connsiteY17" fmla="*/ 518294 h 623269"/>
                    <a:gd name="connsiteX18" fmla="*/ 186117 w 817295"/>
                    <a:gd name="connsiteY18" fmla="*/ 615399 h 623269"/>
                    <a:gd name="connsiteX19" fmla="*/ 153748 w 817295"/>
                    <a:gd name="connsiteY19" fmla="*/ 607307 h 623269"/>
                    <a:gd name="connsiteX20" fmla="*/ 129472 w 817295"/>
                    <a:gd name="connsiteY20" fmla="*/ 526386 h 623269"/>
                    <a:gd name="connsiteX21" fmla="*/ 137564 w 817295"/>
                    <a:gd name="connsiteY21" fmla="*/ 405006 h 623269"/>
                    <a:gd name="connsiteX22" fmla="*/ 105196 w 817295"/>
                    <a:gd name="connsiteY22" fmla="*/ 267441 h 623269"/>
                    <a:gd name="connsiteX23" fmla="*/ 0 w 817295"/>
                    <a:gd name="connsiteY23" fmla="*/ 24680 h 623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817295" h="623269">
                      <a:moveTo>
                        <a:pt x="817295" y="137969"/>
                      </a:moveTo>
                      <a:cubicBezTo>
                        <a:pt x="780206" y="142015"/>
                        <a:pt x="743118" y="146061"/>
                        <a:pt x="720191" y="162245"/>
                      </a:cubicBezTo>
                      <a:cubicBezTo>
                        <a:pt x="697264" y="178429"/>
                        <a:pt x="689172" y="202705"/>
                        <a:pt x="679731" y="235073"/>
                      </a:cubicBezTo>
                      <a:cubicBezTo>
                        <a:pt x="670290" y="267441"/>
                        <a:pt x="674336" y="315994"/>
                        <a:pt x="663547" y="356454"/>
                      </a:cubicBezTo>
                      <a:cubicBezTo>
                        <a:pt x="652758" y="396914"/>
                        <a:pt x="632528" y="436025"/>
                        <a:pt x="614995" y="477834"/>
                      </a:cubicBezTo>
                      <a:cubicBezTo>
                        <a:pt x="597462" y="519643"/>
                        <a:pt x="574534" y="599215"/>
                        <a:pt x="558350" y="607307"/>
                      </a:cubicBezTo>
                      <a:cubicBezTo>
                        <a:pt x="542166" y="615399"/>
                        <a:pt x="527331" y="550662"/>
                        <a:pt x="517890" y="526386"/>
                      </a:cubicBezTo>
                      <a:cubicBezTo>
                        <a:pt x="508449" y="502110"/>
                        <a:pt x="505752" y="491321"/>
                        <a:pt x="501706" y="461650"/>
                      </a:cubicBezTo>
                      <a:cubicBezTo>
                        <a:pt x="497660" y="431979"/>
                        <a:pt x="501706" y="390170"/>
                        <a:pt x="493614" y="348361"/>
                      </a:cubicBezTo>
                      <a:cubicBezTo>
                        <a:pt x="485522" y="306552"/>
                        <a:pt x="465292" y="249908"/>
                        <a:pt x="453154" y="210797"/>
                      </a:cubicBezTo>
                      <a:cubicBezTo>
                        <a:pt x="441016" y="171686"/>
                        <a:pt x="432924" y="140666"/>
                        <a:pt x="420786" y="113692"/>
                      </a:cubicBezTo>
                      <a:cubicBezTo>
                        <a:pt x="408648" y="86718"/>
                        <a:pt x="392463" y="67837"/>
                        <a:pt x="380325" y="48956"/>
                      </a:cubicBezTo>
                      <a:cubicBezTo>
                        <a:pt x="368187" y="30075"/>
                        <a:pt x="361444" y="3101"/>
                        <a:pt x="347957" y="404"/>
                      </a:cubicBezTo>
                      <a:cubicBezTo>
                        <a:pt x="334470" y="-2293"/>
                        <a:pt x="312892" y="8496"/>
                        <a:pt x="299405" y="32772"/>
                      </a:cubicBezTo>
                      <a:cubicBezTo>
                        <a:pt x="285918" y="57048"/>
                        <a:pt x="273780" y="109647"/>
                        <a:pt x="267037" y="146061"/>
                      </a:cubicBezTo>
                      <a:cubicBezTo>
                        <a:pt x="260294" y="182475"/>
                        <a:pt x="264340" y="210797"/>
                        <a:pt x="258945" y="251257"/>
                      </a:cubicBezTo>
                      <a:cubicBezTo>
                        <a:pt x="253550" y="291717"/>
                        <a:pt x="241412" y="344316"/>
                        <a:pt x="234669" y="388822"/>
                      </a:cubicBezTo>
                      <a:cubicBezTo>
                        <a:pt x="227926" y="433328"/>
                        <a:pt x="226577" y="480531"/>
                        <a:pt x="218485" y="518294"/>
                      </a:cubicBezTo>
                      <a:cubicBezTo>
                        <a:pt x="210393" y="556057"/>
                        <a:pt x="186117" y="615399"/>
                        <a:pt x="186117" y="615399"/>
                      </a:cubicBezTo>
                      <a:cubicBezTo>
                        <a:pt x="175328" y="630234"/>
                        <a:pt x="163189" y="622142"/>
                        <a:pt x="153748" y="607307"/>
                      </a:cubicBezTo>
                      <a:cubicBezTo>
                        <a:pt x="144307" y="592472"/>
                        <a:pt x="132169" y="560103"/>
                        <a:pt x="129472" y="526386"/>
                      </a:cubicBezTo>
                      <a:cubicBezTo>
                        <a:pt x="126775" y="492669"/>
                        <a:pt x="141610" y="448163"/>
                        <a:pt x="137564" y="405006"/>
                      </a:cubicBezTo>
                      <a:cubicBezTo>
                        <a:pt x="133518" y="361849"/>
                        <a:pt x="128123" y="330829"/>
                        <a:pt x="105196" y="267441"/>
                      </a:cubicBezTo>
                      <a:cubicBezTo>
                        <a:pt x="82269" y="204053"/>
                        <a:pt x="41134" y="114366"/>
                        <a:pt x="0" y="24680"/>
                      </a:cubicBezTo>
                    </a:path>
                  </a:pathLst>
                </a:custGeom>
                <a:noFill/>
                <a:ln w="2857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60" name="Straight Connector 359">
                  <a:extLst>
                    <a:ext uri="{FF2B5EF4-FFF2-40B4-BE49-F238E27FC236}">
                      <a16:creationId xmlns:a16="http://schemas.microsoft.com/office/drawing/2014/main" id="{F8E2F554-8177-9D4D-1E2B-7B7286B095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90273" y="2248079"/>
                  <a:ext cx="2453593" cy="0"/>
                </a:xfrm>
                <a:prstGeom prst="line">
                  <a:avLst/>
                </a:prstGeom>
                <a:ln w="38100">
                  <a:solidFill>
                    <a:schemeClr val="tx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1" name="Straight Connector 360">
                  <a:extLst>
                    <a:ext uri="{FF2B5EF4-FFF2-40B4-BE49-F238E27FC236}">
                      <a16:creationId xmlns:a16="http://schemas.microsoft.com/office/drawing/2014/main" id="{C718E1EA-7CF4-45A2-A2FA-C6D217371E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90272" y="2218792"/>
                  <a:ext cx="0" cy="1191098"/>
                </a:xfrm>
                <a:prstGeom prst="line">
                  <a:avLst/>
                </a:prstGeom>
                <a:ln w="38100">
                  <a:solidFill>
                    <a:schemeClr val="tx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2" name="Rectangle 361">
                  <a:extLst>
                    <a:ext uri="{FF2B5EF4-FFF2-40B4-BE49-F238E27FC236}">
                      <a16:creationId xmlns:a16="http://schemas.microsoft.com/office/drawing/2014/main" id="{E807BBC4-55EC-5E3B-F377-ECE30488C5A1}"/>
                    </a:ext>
                  </a:extLst>
                </p:cNvPr>
                <p:cNvSpPr/>
                <p:nvPr/>
              </p:nvSpPr>
              <p:spPr>
                <a:xfrm>
                  <a:off x="2757732" y="3409889"/>
                  <a:ext cx="190532" cy="577183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363" name="TextBox 362">
                  <a:extLst>
                    <a:ext uri="{FF2B5EF4-FFF2-40B4-BE49-F238E27FC236}">
                      <a16:creationId xmlns:a16="http://schemas.microsoft.com/office/drawing/2014/main" id="{04F520A1-79D9-149A-9494-CD0A113F9BDE}"/>
                    </a:ext>
                  </a:extLst>
                </p:cNvPr>
                <p:cNvSpPr txBox="1"/>
                <p:nvPr/>
              </p:nvSpPr>
              <p:spPr>
                <a:xfrm>
                  <a:off x="2876617" y="3709759"/>
                  <a:ext cx="2020878" cy="3328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CH" sz="1000" dirty="0">
                      <a:solidFill>
                        <a:prstClr val="black"/>
                      </a:solidFill>
                      <a:latin typeface="+mj-lt"/>
                      <a:cs typeface="Times New Roman" panose="02020603050405020304" pitchFamily="18" charset="0"/>
                    </a:rPr>
                    <a:t>Control panel</a:t>
                  </a:r>
                </a:p>
              </p:txBody>
            </p:sp>
            <p:grpSp>
              <p:nvGrpSpPr>
                <p:cNvPr id="364" name="Group 363">
                  <a:extLst>
                    <a:ext uri="{FF2B5EF4-FFF2-40B4-BE49-F238E27FC236}">
                      <a16:creationId xmlns:a16="http://schemas.microsoft.com/office/drawing/2014/main" id="{F6FA1CBE-51E0-2157-06EF-39B78DA1290E}"/>
                    </a:ext>
                  </a:extLst>
                </p:cNvPr>
                <p:cNvGrpSpPr/>
                <p:nvPr/>
              </p:nvGrpSpPr>
              <p:grpSpPr>
                <a:xfrm>
                  <a:off x="3988720" y="2306790"/>
                  <a:ext cx="806968" cy="567889"/>
                  <a:chOff x="6611703" y="2279460"/>
                  <a:chExt cx="806968" cy="567889"/>
                </a:xfrm>
              </p:grpSpPr>
              <p:sp>
                <p:nvSpPr>
                  <p:cNvPr id="368" name="Oval 367">
                    <a:extLst>
                      <a:ext uri="{FF2B5EF4-FFF2-40B4-BE49-F238E27FC236}">
                        <a16:creationId xmlns:a16="http://schemas.microsoft.com/office/drawing/2014/main" id="{A7319F1E-474E-5E6A-82A6-71BC5F7D861A}"/>
                      </a:ext>
                    </a:extLst>
                  </p:cNvPr>
                  <p:cNvSpPr/>
                  <p:nvPr/>
                </p:nvSpPr>
                <p:spPr>
                  <a:xfrm>
                    <a:off x="6635125" y="2690438"/>
                    <a:ext cx="145704" cy="156911"/>
                  </a:xfrm>
                  <a:prstGeom prst="ellipse">
                    <a:avLst/>
                  </a:prstGeom>
                  <a:solidFill>
                    <a:srgbClr val="4472C4"/>
                  </a:solidFill>
                  <a:ln w="12700" cap="flat" cmpd="sng" algn="ctr">
                    <a:solidFill>
                      <a:srgbClr val="4472C4">
                        <a:shade val="1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369" name="Group 368">
                    <a:extLst>
                      <a:ext uri="{FF2B5EF4-FFF2-40B4-BE49-F238E27FC236}">
                        <a16:creationId xmlns:a16="http://schemas.microsoft.com/office/drawing/2014/main" id="{37C70697-BA45-B99D-DB3F-0AFD244D9650}"/>
                      </a:ext>
                    </a:extLst>
                  </p:cNvPr>
                  <p:cNvGrpSpPr/>
                  <p:nvPr/>
                </p:nvGrpSpPr>
                <p:grpSpPr>
                  <a:xfrm>
                    <a:off x="6611703" y="2279460"/>
                    <a:ext cx="806968" cy="567889"/>
                    <a:chOff x="6611703" y="2279460"/>
                    <a:chExt cx="806968" cy="567889"/>
                  </a:xfrm>
                </p:grpSpPr>
                <p:sp>
                  <p:nvSpPr>
                    <p:cNvPr id="370" name="Oval 369">
                      <a:extLst>
                        <a:ext uri="{FF2B5EF4-FFF2-40B4-BE49-F238E27FC236}">
                          <a16:creationId xmlns:a16="http://schemas.microsoft.com/office/drawing/2014/main" id="{7D929338-6A2D-3E75-A5B9-097327522C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47617" y="2690438"/>
                      <a:ext cx="145704" cy="156911"/>
                    </a:xfrm>
                    <a:prstGeom prst="ellipse">
                      <a:avLst/>
                    </a:prstGeom>
                    <a:solidFill>
                      <a:srgbClr val="4472C4"/>
                    </a:solidFill>
                    <a:ln w="12700" cap="flat" cmpd="sng" algn="ctr">
                      <a:solidFill>
                        <a:srgbClr val="4472C4">
                          <a:shade val="1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71" name="Rectangle 370">
                      <a:extLst>
                        <a:ext uri="{FF2B5EF4-FFF2-40B4-BE49-F238E27FC236}">
                          <a16:creationId xmlns:a16="http://schemas.microsoft.com/office/drawing/2014/main" id="{F98D5122-56C7-6902-679D-17AB83588E8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953993" y="2328873"/>
                      <a:ext cx="122388" cy="806968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72" name="Rectangle 371">
                      <a:extLst>
                        <a:ext uri="{FF2B5EF4-FFF2-40B4-BE49-F238E27FC236}">
                          <a16:creationId xmlns:a16="http://schemas.microsoft.com/office/drawing/2014/main" id="{F56A3881-8765-E10D-1562-DB82B1D5E1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17315" y="2279460"/>
                      <a:ext cx="373931" cy="213262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73" name="Rectangle 372">
                      <a:extLst>
                        <a:ext uri="{FF2B5EF4-FFF2-40B4-BE49-F238E27FC236}">
                          <a16:creationId xmlns:a16="http://schemas.microsoft.com/office/drawing/2014/main" id="{40FD93F4-71DA-B411-560B-7EB8D650AA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57699" y="2492722"/>
                      <a:ext cx="118125" cy="22278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74" name="Rectangle 373">
                      <a:extLst>
                        <a:ext uri="{FF2B5EF4-FFF2-40B4-BE49-F238E27FC236}">
                          <a16:creationId xmlns:a16="http://schemas.microsoft.com/office/drawing/2014/main" id="{66D3D131-E1ED-1EFC-06A2-B37BC7BEEE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2181" y="2497432"/>
                      <a:ext cx="118125" cy="22278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65" name="TextBox 364">
                  <a:extLst>
                    <a:ext uri="{FF2B5EF4-FFF2-40B4-BE49-F238E27FC236}">
                      <a16:creationId xmlns:a16="http://schemas.microsoft.com/office/drawing/2014/main" id="{87E43546-024F-4875-99FF-E801A410EE89}"/>
                    </a:ext>
                  </a:extLst>
                </p:cNvPr>
                <p:cNvSpPr txBox="1"/>
                <p:nvPr/>
              </p:nvSpPr>
              <p:spPr>
                <a:xfrm>
                  <a:off x="2090947" y="1682065"/>
                  <a:ext cx="2486809" cy="3328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>
                      <a:solidFill>
                        <a:prstClr val="black"/>
                      </a:solidFill>
                      <a:latin typeface="+mj-lt"/>
                      <a:cs typeface="Times New Roman" panose="02020603050405020304" pitchFamily="18" charset="0"/>
                    </a:rPr>
                    <a:t>Upstream TCC8</a:t>
                  </a:r>
                </a:p>
              </p:txBody>
            </p:sp>
            <p:sp>
              <p:nvSpPr>
                <p:cNvPr id="366" name="TextBox 365">
                  <a:extLst>
                    <a:ext uri="{FF2B5EF4-FFF2-40B4-BE49-F238E27FC236}">
                      <a16:creationId xmlns:a16="http://schemas.microsoft.com/office/drawing/2014/main" id="{305933C8-DF0F-EF06-257E-6E2B8C941D3C}"/>
                    </a:ext>
                  </a:extLst>
                </p:cNvPr>
                <p:cNvSpPr txBox="1"/>
                <p:nvPr/>
              </p:nvSpPr>
              <p:spPr>
                <a:xfrm>
                  <a:off x="8042488" y="1709873"/>
                  <a:ext cx="1162671" cy="3328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1000" dirty="0">
                      <a:solidFill>
                        <a:prstClr val="black"/>
                      </a:solidFill>
                      <a:latin typeface="+mj-lt"/>
                      <a:cs typeface="Times New Roman" panose="02020603050405020304" pitchFamily="18" charset="0"/>
                    </a:rPr>
                    <a:t>Target Area</a:t>
                  </a:r>
                </a:p>
              </p:txBody>
            </p:sp>
            <p:sp>
              <p:nvSpPr>
                <p:cNvPr id="367" name="TextBox 366">
                  <a:extLst>
                    <a:ext uri="{FF2B5EF4-FFF2-40B4-BE49-F238E27FC236}">
                      <a16:creationId xmlns:a16="http://schemas.microsoft.com/office/drawing/2014/main" id="{9E86C486-40B9-B466-79E7-38B7FA735EB9}"/>
                    </a:ext>
                  </a:extLst>
                </p:cNvPr>
                <p:cNvSpPr txBox="1"/>
                <p:nvPr/>
              </p:nvSpPr>
              <p:spPr>
                <a:xfrm>
                  <a:off x="4497145" y="1453514"/>
                  <a:ext cx="2039549" cy="5408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>
                      <a:solidFill>
                        <a:prstClr val="black"/>
                      </a:solidFill>
                      <a:latin typeface="+mj-lt"/>
                      <a:cs typeface="Times New Roman" panose="02020603050405020304" pitchFamily="18" charset="0"/>
                    </a:rPr>
                    <a:t>New festoon storage area with junction box</a:t>
                  </a:r>
                </a:p>
              </p:txBody>
            </p:sp>
          </p:grp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id="{2E9E097A-488B-8894-C25A-333183196107}"/>
                  </a:ext>
                </a:extLst>
              </p:cNvPr>
              <p:cNvSpPr/>
              <p:nvPr/>
            </p:nvSpPr>
            <p:spPr>
              <a:xfrm>
                <a:off x="6403483" y="2273708"/>
                <a:ext cx="392988" cy="392988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B</a:t>
                </a:r>
                <a:endParaRPr lang="en-GB" sz="1400" dirty="0"/>
              </a:p>
            </p:txBody>
          </p:sp>
        </p:grp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CB03D85E-35A1-2826-9971-D7F0C4452276}"/>
                </a:ext>
              </a:extLst>
            </p:cNvPr>
            <p:cNvGrpSpPr/>
            <p:nvPr/>
          </p:nvGrpSpPr>
          <p:grpSpPr>
            <a:xfrm>
              <a:off x="8433368" y="2174353"/>
              <a:ext cx="1489284" cy="246221"/>
              <a:chOff x="5606260" y="3005849"/>
              <a:chExt cx="2010491" cy="246221"/>
            </a:xfrm>
          </p:grpSpPr>
          <p:cxnSp>
            <p:nvCxnSpPr>
              <p:cNvPr id="342" name="Straight Arrow Connector 341">
                <a:extLst>
                  <a:ext uri="{FF2B5EF4-FFF2-40B4-BE49-F238E27FC236}">
                    <a16:creationId xmlns:a16="http://schemas.microsoft.com/office/drawing/2014/main" id="{252701D3-9F78-4B43-710C-3DB34C53920B}"/>
                  </a:ext>
                </a:extLst>
              </p:cNvPr>
              <p:cNvCxnSpPr/>
              <p:nvPr/>
            </p:nvCxnSpPr>
            <p:spPr>
              <a:xfrm>
                <a:off x="5606260" y="3196882"/>
                <a:ext cx="2010491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343" name="TextBox 342">
                <a:extLst>
                  <a:ext uri="{FF2B5EF4-FFF2-40B4-BE49-F238E27FC236}">
                    <a16:creationId xmlns:a16="http://schemas.microsoft.com/office/drawing/2014/main" id="{C62B33F2-2DA8-0F61-92CF-22F9F13DAD76}"/>
                  </a:ext>
                </a:extLst>
              </p:cNvPr>
              <p:cNvSpPr txBox="1"/>
              <p:nvPr/>
            </p:nvSpPr>
            <p:spPr>
              <a:xfrm>
                <a:off x="6177463" y="3005849"/>
                <a:ext cx="9715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b="0" i="0" dirty="0">
                    <a:solidFill>
                      <a:srgbClr val="FF0000"/>
                    </a:solidFill>
                    <a:effectLst/>
                    <a:latin typeface="Google Sans"/>
                  </a:rPr>
                  <a:t>≈</a:t>
                </a:r>
                <a:r>
                  <a:rPr lang="en-GB" sz="1000" dirty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</a:rPr>
                  <a:t> 10000</a:t>
                </a:r>
              </a:p>
            </p:txBody>
          </p:sp>
        </p:grpSp>
      </p:grp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66892AAB-DF76-8F92-6F78-099371261BED}"/>
              </a:ext>
            </a:extLst>
          </p:cNvPr>
          <p:cNvGrpSpPr/>
          <p:nvPr/>
        </p:nvGrpSpPr>
        <p:grpSpPr>
          <a:xfrm>
            <a:off x="3150922" y="4052885"/>
            <a:ext cx="5373605" cy="1927834"/>
            <a:chOff x="3150922" y="3756923"/>
            <a:chExt cx="5373605" cy="1927834"/>
          </a:xfrm>
        </p:grpSpPr>
        <p:grpSp>
          <p:nvGrpSpPr>
            <p:cNvPr id="383" name="Group 382">
              <a:extLst>
                <a:ext uri="{FF2B5EF4-FFF2-40B4-BE49-F238E27FC236}">
                  <a16:creationId xmlns:a16="http://schemas.microsoft.com/office/drawing/2014/main" id="{92B00287-792B-9845-A261-0BF7D3BB8F1E}"/>
                </a:ext>
              </a:extLst>
            </p:cNvPr>
            <p:cNvGrpSpPr/>
            <p:nvPr/>
          </p:nvGrpSpPr>
          <p:grpSpPr>
            <a:xfrm>
              <a:off x="3150922" y="3756923"/>
              <a:ext cx="5373605" cy="1927834"/>
              <a:chOff x="3150922" y="3756923"/>
              <a:chExt cx="5373605" cy="1927834"/>
            </a:xfrm>
          </p:grpSpPr>
          <p:grpSp>
            <p:nvGrpSpPr>
              <p:cNvPr id="387" name="Group 386">
                <a:extLst>
                  <a:ext uri="{FF2B5EF4-FFF2-40B4-BE49-F238E27FC236}">
                    <a16:creationId xmlns:a16="http://schemas.microsoft.com/office/drawing/2014/main" id="{ABA1AE54-5C12-F9DF-B5DC-2DC8CD26AACE}"/>
                  </a:ext>
                </a:extLst>
              </p:cNvPr>
              <p:cNvGrpSpPr/>
              <p:nvPr/>
            </p:nvGrpSpPr>
            <p:grpSpPr>
              <a:xfrm>
                <a:off x="3150922" y="3756923"/>
                <a:ext cx="5373605" cy="1927834"/>
                <a:chOff x="1941595" y="1453514"/>
                <a:chExt cx="7263564" cy="2605876"/>
              </a:xfrm>
            </p:grpSpPr>
            <p:cxnSp>
              <p:nvCxnSpPr>
                <p:cNvPr id="389" name="Straight Connector 388">
                  <a:extLst>
                    <a:ext uri="{FF2B5EF4-FFF2-40B4-BE49-F238E27FC236}">
                      <a16:creationId xmlns:a16="http://schemas.microsoft.com/office/drawing/2014/main" id="{B5F97030-16E6-3A85-BFEB-B80BDBA26A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31243" y="2008045"/>
                  <a:ext cx="6556619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0" name="Straight Connector 389">
                  <a:extLst>
                    <a:ext uri="{FF2B5EF4-FFF2-40B4-BE49-F238E27FC236}">
                      <a16:creationId xmlns:a16="http://schemas.microsoft.com/office/drawing/2014/main" id="{27BE5426-C5C4-A3B0-B661-569A1BB223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22154" y="4047882"/>
                  <a:ext cx="6556619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391" name="Rectangle 390">
                  <a:extLst>
                    <a:ext uri="{FF2B5EF4-FFF2-40B4-BE49-F238E27FC236}">
                      <a16:creationId xmlns:a16="http://schemas.microsoft.com/office/drawing/2014/main" id="{10D5AC6E-D0A9-B255-AFE1-F4098DB44325}"/>
                    </a:ext>
                  </a:extLst>
                </p:cNvPr>
                <p:cNvSpPr/>
                <p:nvPr/>
              </p:nvSpPr>
              <p:spPr>
                <a:xfrm>
                  <a:off x="2725432" y="2868139"/>
                  <a:ext cx="6424850" cy="64858"/>
                </a:xfrm>
                <a:prstGeom prst="rect">
                  <a:avLst/>
                </a:prstGeom>
                <a:solidFill>
                  <a:srgbClr val="E7E6E6">
                    <a:lumMod val="9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CH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392" name="Group 391">
                  <a:extLst>
                    <a:ext uri="{FF2B5EF4-FFF2-40B4-BE49-F238E27FC236}">
                      <a16:creationId xmlns:a16="http://schemas.microsoft.com/office/drawing/2014/main" id="{7AD9BDEC-F79F-7F2D-19DB-DB1919131BEC}"/>
                    </a:ext>
                  </a:extLst>
                </p:cNvPr>
                <p:cNvGrpSpPr/>
                <p:nvPr/>
              </p:nvGrpSpPr>
              <p:grpSpPr>
                <a:xfrm>
                  <a:off x="7050520" y="2306790"/>
                  <a:ext cx="806968" cy="567889"/>
                  <a:chOff x="7050520" y="2279460"/>
                  <a:chExt cx="806968" cy="567889"/>
                </a:xfrm>
              </p:grpSpPr>
              <p:sp>
                <p:nvSpPr>
                  <p:cNvPr id="418" name="Oval 417">
                    <a:extLst>
                      <a:ext uri="{FF2B5EF4-FFF2-40B4-BE49-F238E27FC236}">
                        <a16:creationId xmlns:a16="http://schemas.microsoft.com/office/drawing/2014/main" id="{6BD9E917-E750-1163-CA8F-3C6C22B60866}"/>
                      </a:ext>
                    </a:extLst>
                  </p:cNvPr>
                  <p:cNvSpPr/>
                  <p:nvPr/>
                </p:nvSpPr>
                <p:spPr>
                  <a:xfrm>
                    <a:off x="7073943" y="2690438"/>
                    <a:ext cx="145702" cy="156911"/>
                  </a:xfrm>
                  <a:prstGeom prst="ellipse">
                    <a:avLst/>
                  </a:prstGeom>
                  <a:solidFill>
                    <a:srgbClr val="4472C4"/>
                  </a:solidFill>
                  <a:ln w="12700" cap="flat" cmpd="sng" algn="ctr">
                    <a:solidFill>
                      <a:srgbClr val="4472C4">
                        <a:shade val="1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419" name="Group 418">
                    <a:extLst>
                      <a:ext uri="{FF2B5EF4-FFF2-40B4-BE49-F238E27FC236}">
                        <a16:creationId xmlns:a16="http://schemas.microsoft.com/office/drawing/2014/main" id="{2E2C904C-12AB-AC21-7E7F-2F4FFC5A649F}"/>
                      </a:ext>
                    </a:extLst>
                  </p:cNvPr>
                  <p:cNvGrpSpPr/>
                  <p:nvPr/>
                </p:nvGrpSpPr>
                <p:grpSpPr>
                  <a:xfrm>
                    <a:off x="7050520" y="2279460"/>
                    <a:ext cx="806968" cy="567889"/>
                    <a:chOff x="7050520" y="2279460"/>
                    <a:chExt cx="806968" cy="567889"/>
                  </a:xfrm>
                </p:grpSpPr>
                <p:sp>
                  <p:nvSpPr>
                    <p:cNvPr id="420" name="Oval 419">
                      <a:extLst>
                        <a:ext uri="{FF2B5EF4-FFF2-40B4-BE49-F238E27FC236}">
                          <a16:creationId xmlns:a16="http://schemas.microsoft.com/office/drawing/2014/main" id="{D2A81992-1E14-2B74-524A-7DDF8AE9C9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86434" y="2690438"/>
                      <a:ext cx="145704" cy="156911"/>
                    </a:xfrm>
                    <a:prstGeom prst="ellipse">
                      <a:avLst/>
                    </a:prstGeom>
                    <a:solidFill>
                      <a:srgbClr val="4472C4"/>
                    </a:solidFill>
                    <a:ln w="12700" cap="flat" cmpd="sng" algn="ctr">
                      <a:solidFill>
                        <a:srgbClr val="4472C4">
                          <a:shade val="1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21" name="Rectangle 420">
                      <a:extLst>
                        <a:ext uri="{FF2B5EF4-FFF2-40B4-BE49-F238E27FC236}">
                          <a16:creationId xmlns:a16="http://schemas.microsoft.com/office/drawing/2014/main" id="{026BFE9C-AA79-8DFE-043D-6063887B387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392810" y="2328873"/>
                      <a:ext cx="122388" cy="806968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22" name="Rectangle 421">
                      <a:extLst>
                        <a:ext uri="{FF2B5EF4-FFF2-40B4-BE49-F238E27FC236}">
                          <a16:creationId xmlns:a16="http://schemas.microsoft.com/office/drawing/2014/main" id="{28537042-1388-5342-A9C8-8E5717BE81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56132" y="2279460"/>
                      <a:ext cx="373929" cy="213262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23" name="Rectangle 422">
                      <a:extLst>
                        <a:ext uri="{FF2B5EF4-FFF2-40B4-BE49-F238E27FC236}">
                          <a16:creationId xmlns:a16="http://schemas.microsoft.com/office/drawing/2014/main" id="{B6D33982-BA18-0DBF-7B36-D2A22DDE1D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96516" y="2492722"/>
                      <a:ext cx="118125" cy="22278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24" name="Rectangle 423">
                      <a:extLst>
                        <a:ext uri="{FF2B5EF4-FFF2-40B4-BE49-F238E27FC236}">
                          <a16:creationId xmlns:a16="http://schemas.microsoft.com/office/drawing/2014/main" id="{413428AF-DE86-49F4-C9F0-2C95DC02A8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70998" y="2497432"/>
                      <a:ext cx="118125" cy="22278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  <p:cxnSp>
              <p:nvCxnSpPr>
                <p:cNvPr id="393" name="Straight Connector 392">
                  <a:extLst>
                    <a:ext uri="{FF2B5EF4-FFF2-40B4-BE49-F238E27FC236}">
                      <a16:creationId xmlns:a16="http://schemas.microsoft.com/office/drawing/2014/main" id="{61907E09-8F1C-B69E-9B35-EBA1C8BB10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2583493" y="2050375"/>
                  <a:ext cx="100871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4" name="Straight Connector 393">
                  <a:extLst>
                    <a:ext uri="{FF2B5EF4-FFF2-40B4-BE49-F238E27FC236}">
                      <a16:creationId xmlns:a16="http://schemas.microsoft.com/office/drawing/2014/main" id="{A0870B81-364F-8452-22C2-C305B5E9AB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45263" y="2110138"/>
                  <a:ext cx="70609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5" name="Straight Connector 394">
                  <a:extLst>
                    <a:ext uri="{FF2B5EF4-FFF2-40B4-BE49-F238E27FC236}">
                      <a16:creationId xmlns:a16="http://schemas.microsoft.com/office/drawing/2014/main" id="{D9378A7A-2939-E35B-7C61-2FAA5498EF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1557424" y="2505217"/>
                  <a:ext cx="806968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6" name="Straight Connector 395">
                  <a:extLst>
                    <a:ext uri="{FF2B5EF4-FFF2-40B4-BE49-F238E27FC236}">
                      <a16:creationId xmlns:a16="http://schemas.microsoft.com/office/drawing/2014/main" id="{946396C4-889D-786B-EB44-AA2DC84194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41595" y="2933919"/>
                  <a:ext cx="70609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7" name="Straight Connector 396">
                  <a:extLst>
                    <a:ext uri="{FF2B5EF4-FFF2-40B4-BE49-F238E27FC236}">
                      <a16:creationId xmlns:a16="http://schemas.microsoft.com/office/drawing/2014/main" id="{90EA1F8B-436F-1730-C19B-9198D7269A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2092902" y="3487787"/>
                  <a:ext cx="1109582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398" name="Rectangle 397">
                  <a:extLst>
                    <a:ext uri="{FF2B5EF4-FFF2-40B4-BE49-F238E27FC236}">
                      <a16:creationId xmlns:a16="http://schemas.microsoft.com/office/drawing/2014/main" id="{9B5F88F7-CB25-E8FF-E4CD-EC4FAFB5A8FC}"/>
                    </a:ext>
                  </a:extLst>
                </p:cNvPr>
                <p:cNvSpPr/>
                <p:nvPr/>
              </p:nvSpPr>
              <p:spPr>
                <a:xfrm>
                  <a:off x="2054893" y="2146680"/>
                  <a:ext cx="6424850" cy="64858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CH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9" name="Rectangle 398">
                  <a:extLst>
                    <a:ext uri="{FF2B5EF4-FFF2-40B4-BE49-F238E27FC236}">
                      <a16:creationId xmlns:a16="http://schemas.microsoft.com/office/drawing/2014/main" id="{721B4278-467B-3431-AA77-01EF71BE475F}"/>
                    </a:ext>
                  </a:extLst>
                </p:cNvPr>
                <p:cNvSpPr/>
                <p:nvPr/>
              </p:nvSpPr>
              <p:spPr>
                <a:xfrm>
                  <a:off x="5937857" y="2008045"/>
                  <a:ext cx="145693" cy="2034532"/>
                </a:xfrm>
                <a:prstGeom prst="rect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00B05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400" name="Straight Connector 399">
                  <a:extLst>
                    <a:ext uri="{FF2B5EF4-FFF2-40B4-BE49-F238E27FC236}">
                      <a16:creationId xmlns:a16="http://schemas.microsoft.com/office/drawing/2014/main" id="{3804EF8F-9019-503C-8830-2E07D0FEB4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8157054" y="3025462"/>
                  <a:ext cx="20678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401" name="Rectangle: Rounded Corners 400">
                  <a:extLst>
                    <a:ext uri="{FF2B5EF4-FFF2-40B4-BE49-F238E27FC236}">
                      <a16:creationId xmlns:a16="http://schemas.microsoft.com/office/drawing/2014/main" id="{8F0268BA-7D9D-4BDF-0EED-F1A89310E78C}"/>
                    </a:ext>
                  </a:extLst>
                </p:cNvPr>
                <p:cNvSpPr/>
                <p:nvPr/>
              </p:nvSpPr>
              <p:spPr>
                <a:xfrm>
                  <a:off x="5682682" y="2211538"/>
                  <a:ext cx="665646" cy="654703"/>
                </a:xfrm>
                <a:prstGeom prst="round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2" name="Freeform: Shape 401">
                  <a:extLst>
                    <a:ext uri="{FF2B5EF4-FFF2-40B4-BE49-F238E27FC236}">
                      <a16:creationId xmlns:a16="http://schemas.microsoft.com/office/drawing/2014/main" id="{42EF4F80-D75E-AC73-0A7B-01BCFA8D8E2D}"/>
                    </a:ext>
                  </a:extLst>
                </p:cNvPr>
                <p:cNvSpPr/>
                <p:nvPr/>
              </p:nvSpPr>
              <p:spPr>
                <a:xfrm>
                  <a:off x="6330020" y="2172937"/>
                  <a:ext cx="901590" cy="687554"/>
                </a:xfrm>
                <a:custGeom>
                  <a:avLst/>
                  <a:gdLst>
                    <a:gd name="connsiteX0" fmla="*/ 817295 w 817295"/>
                    <a:gd name="connsiteY0" fmla="*/ 137969 h 623269"/>
                    <a:gd name="connsiteX1" fmla="*/ 720191 w 817295"/>
                    <a:gd name="connsiteY1" fmla="*/ 162245 h 623269"/>
                    <a:gd name="connsiteX2" fmla="*/ 679731 w 817295"/>
                    <a:gd name="connsiteY2" fmla="*/ 235073 h 623269"/>
                    <a:gd name="connsiteX3" fmla="*/ 663547 w 817295"/>
                    <a:gd name="connsiteY3" fmla="*/ 356454 h 623269"/>
                    <a:gd name="connsiteX4" fmla="*/ 614995 w 817295"/>
                    <a:gd name="connsiteY4" fmla="*/ 477834 h 623269"/>
                    <a:gd name="connsiteX5" fmla="*/ 558350 w 817295"/>
                    <a:gd name="connsiteY5" fmla="*/ 607307 h 623269"/>
                    <a:gd name="connsiteX6" fmla="*/ 517890 w 817295"/>
                    <a:gd name="connsiteY6" fmla="*/ 526386 h 623269"/>
                    <a:gd name="connsiteX7" fmla="*/ 501706 w 817295"/>
                    <a:gd name="connsiteY7" fmla="*/ 461650 h 623269"/>
                    <a:gd name="connsiteX8" fmla="*/ 493614 w 817295"/>
                    <a:gd name="connsiteY8" fmla="*/ 348361 h 623269"/>
                    <a:gd name="connsiteX9" fmla="*/ 453154 w 817295"/>
                    <a:gd name="connsiteY9" fmla="*/ 210797 h 623269"/>
                    <a:gd name="connsiteX10" fmla="*/ 420786 w 817295"/>
                    <a:gd name="connsiteY10" fmla="*/ 113692 h 623269"/>
                    <a:gd name="connsiteX11" fmla="*/ 380325 w 817295"/>
                    <a:gd name="connsiteY11" fmla="*/ 48956 h 623269"/>
                    <a:gd name="connsiteX12" fmla="*/ 347957 w 817295"/>
                    <a:gd name="connsiteY12" fmla="*/ 404 h 623269"/>
                    <a:gd name="connsiteX13" fmla="*/ 299405 w 817295"/>
                    <a:gd name="connsiteY13" fmla="*/ 32772 h 623269"/>
                    <a:gd name="connsiteX14" fmla="*/ 267037 w 817295"/>
                    <a:gd name="connsiteY14" fmla="*/ 146061 h 623269"/>
                    <a:gd name="connsiteX15" fmla="*/ 258945 w 817295"/>
                    <a:gd name="connsiteY15" fmla="*/ 251257 h 623269"/>
                    <a:gd name="connsiteX16" fmla="*/ 234669 w 817295"/>
                    <a:gd name="connsiteY16" fmla="*/ 388822 h 623269"/>
                    <a:gd name="connsiteX17" fmla="*/ 218485 w 817295"/>
                    <a:gd name="connsiteY17" fmla="*/ 518294 h 623269"/>
                    <a:gd name="connsiteX18" fmla="*/ 186117 w 817295"/>
                    <a:gd name="connsiteY18" fmla="*/ 615399 h 623269"/>
                    <a:gd name="connsiteX19" fmla="*/ 153748 w 817295"/>
                    <a:gd name="connsiteY19" fmla="*/ 607307 h 623269"/>
                    <a:gd name="connsiteX20" fmla="*/ 129472 w 817295"/>
                    <a:gd name="connsiteY20" fmla="*/ 526386 h 623269"/>
                    <a:gd name="connsiteX21" fmla="*/ 137564 w 817295"/>
                    <a:gd name="connsiteY21" fmla="*/ 405006 h 623269"/>
                    <a:gd name="connsiteX22" fmla="*/ 105196 w 817295"/>
                    <a:gd name="connsiteY22" fmla="*/ 267441 h 623269"/>
                    <a:gd name="connsiteX23" fmla="*/ 0 w 817295"/>
                    <a:gd name="connsiteY23" fmla="*/ 24680 h 623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817295" h="623269">
                      <a:moveTo>
                        <a:pt x="817295" y="137969"/>
                      </a:moveTo>
                      <a:cubicBezTo>
                        <a:pt x="780206" y="142015"/>
                        <a:pt x="743118" y="146061"/>
                        <a:pt x="720191" y="162245"/>
                      </a:cubicBezTo>
                      <a:cubicBezTo>
                        <a:pt x="697264" y="178429"/>
                        <a:pt x="689172" y="202705"/>
                        <a:pt x="679731" y="235073"/>
                      </a:cubicBezTo>
                      <a:cubicBezTo>
                        <a:pt x="670290" y="267441"/>
                        <a:pt x="674336" y="315994"/>
                        <a:pt x="663547" y="356454"/>
                      </a:cubicBezTo>
                      <a:cubicBezTo>
                        <a:pt x="652758" y="396914"/>
                        <a:pt x="632528" y="436025"/>
                        <a:pt x="614995" y="477834"/>
                      </a:cubicBezTo>
                      <a:cubicBezTo>
                        <a:pt x="597462" y="519643"/>
                        <a:pt x="574534" y="599215"/>
                        <a:pt x="558350" y="607307"/>
                      </a:cubicBezTo>
                      <a:cubicBezTo>
                        <a:pt x="542166" y="615399"/>
                        <a:pt x="527331" y="550662"/>
                        <a:pt x="517890" y="526386"/>
                      </a:cubicBezTo>
                      <a:cubicBezTo>
                        <a:pt x="508449" y="502110"/>
                        <a:pt x="505752" y="491321"/>
                        <a:pt x="501706" y="461650"/>
                      </a:cubicBezTo>
                      <a:cubicBezTo>
                        <a:pt x="497660" y="431979"/>
                        <a:pt x="501706" y="390170"/>
                        <a:pt x="493614" y="348361"/>
                      </a:cubicBezTo>
                      <a:cubicBezTo>
                        <a:pt x="485522" y="306552"/>
                        <a:pt x="465292" y="249908"/>
                        <a:pt x="453154" y="210797"/>
                      </a:cubicBezTo>
                      <a:cubicBezTo>
                        <a:pt x="441016" y="171686"/>
                        <a:pt x="432924" y="140666"/>
                        <a:pt x="420786" y="113692"/>
                      </a:cubicBezTo>
                      <a:cubicBezTo>
                        <a:pt x="408648" y="86718"/>
                        <a:pt x="392463" y="67837"/>
                        <a:pt x="380325" y="48956"/>
                      </a:cubicBezTo>
                      <a:cubicBezTo>
                        <a:pt x="368187" y="30075"/>
                        <a:pt x="361444" y="3101"/>
                        <a:pt x="347957" y="404"/>
                      </a:cubicBezTo>
                      <a:cubicBezTo>
                        <a:pt x="334470" y="-2293"/>
                        <a:pt x="312892" y="8496"/>
                        <a:pt x="299405" y="32772"/>
                      </a:cubicBezTo>
                      <a:cubicBezTo>
                        <a:pt x="285918" y="57048"/>
                        <a:pt x="273780" y="109647"/>
                        <a:pt x="267037" y="146061"/>
                      </a:cubicBezTo>
                      <a:cubicBezTo>
                        <a:pt x="260294" y="182475"/>
                        <a:pt x="264340" y="210797"/>
                        <a:pt x="258945" y="251257"/>
                      </a:cubicBezTo>
                      <a:cubicBezTo>
                        <a:pt x="253550" y="291717"/>
                        <a:pt x="241412" y="344316"/>
                        <a:pt x="234669" y="388822"/>
                      </a:cubicBezTo>
                      <a:cubicBezTo>
                        <a:pt x="227926" y="433328"/>
                        <a:pt x="226577" y="480531"/>
                        <a:pt x="218485" y="518294"/>
                      </a:cubicBezTo>
                      <a:cubicBezTo>
                        <a:pt x="210393" y="556057"/>
                        <a:pt x="186117" y="615399"/>
                        <a:pt x="186117" y="615399"/>
                      </a:cubicBezTo>
                      <a:cubicBezTo>
                        <a:pt x="175328" y="630234"/>
                        <a:pt x="163189" y="622142"/>
                        <a:pt x="153748" y="607307"/>
                      </a:cubicBezTo>
                      <a:cubicBezTo>
                        <a:pt x="144307" y="592472"/>
                        <a:pt x="132169" y="560103"/>
                        <a:pt x="129472" y="526386"/>
                      </a:cubicBezTo>
                      <a:cubicBezTo>
                        <a:pt x="126775" y="492669"/>
                        <a:pt x="141610" y="448163"/>
                        <a:pt x="137564" y="405006"/>
                      </a:cubicBezTo>
                      <a:cubicBezTo>
                        <a:pt x="133518" y="361849"/>
                        <a:pt x="128123" y="330829"/>
                        <a:pt x="105196" y="267441"/>
                      </a:cubicBezTo>
                      <a:cubicBezTo>
                        <a:pt x="82269" y="204053"/>
                        <a:pt x="41134" y="114366"/>
                        <a:pt x="0" y="24680"/>
                      </a:cubicBezTo>
                    </a:path>
                  </a:pathLst>
                </a:custGeom>
                <a:noFill/>
                <a:ln w="2857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03" name="Straight Connector 402">
                  <a:extLst>
                    <a:ext uri="{FF2B5EF4-FFF2-40B4-BE49-F238E27FC236}">
                      <a16:creationId xmlns:a16="http://schemas.microsoft.com/office/drawing/2014/main" id="{1592EA5E-B8B0-7859-F600-3FA0219AA2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90273" y="2248079"/>
                  <a:ext cx="2892410" cy="0"/>
                </a:xfrm>
                <a:prstGeom prst="line">
                  <a:avLst/>
                </a:prstGeom>
                <a:ln w="38100">
                  <a:solidFill>
                    <a:schemeClr val="tx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4" name="Straight Connector 403">
                  <a:extLst>
                    <a:ext uri="{FF2B5EF4-FFF2-40B4-BE49-F238E27FC236}">
                      <a16:creationId xmlns:a16="http://schemas.microsoft.com/office/drawing/2014/main" id="{D6066521-7B59-46F3-0244-0F407D0AB0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90272" y="2218792"/>
                  <a:ext cx="0" cy="1191098"/>
                </a:xfrm>
                <a:prstGeom prst="line">
                  <a:avLst/>
                </a:prstGeom>
                <a:ln w="38100">
                  <a:solidFill>
                    <a:schemeClr val="tx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5" name="Rectangle 404">
                  <a:extLst>
                    <a:ext uri="{FF2B5EF4-FFF2-40B4-BE49-F238E27FC236}">
                      <a16:creationId xmlns:a16="http://schemas.microsoft.com/office/drawing/2014/main" id="{DF7EC424-11D2-5F92-F0DC-AE3796F46189}"/>
                    </a:ext>
                  </a:extLst>
                </p:cNvPr>
                <p:cNvSpPr/>
                <p:nvPr/>
              </p:nvSpPr>
              <p:spPr>
                <a:xfrm>
                  <a:off x="2757732" y="3409889"/>
                  <a:ext cx="190532" cy="577183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406" name="TextBox 405">
                  <a:extLst>
                    <a:ext uri="{FF2B5EF4-FFF2-40B4-BE49-F238E27FC236}">
                      <a16:creationId xmlns:a16="http://schemas.microsoft.com/office/drawing/2014/main" id="{53D7CC15-3D44-AF12-9B56-66A8E8FAC979}"/>
                    </a:ext>
                  </a:extLst>
                </p:cNvPr>
                <p:cNvSpPr txBox="1"/>
                <p:nvPr/>
              </p:nvSpPr>
              <p:spPr>
                <a:xfrm>
                  <a:off x="2876617" y="3709759"/>
                  <a:ext cx="2020878" cy="3328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CH" sz="1000" dirty="0">
                      <a:solidFill>
                        <a:prstClr val="black"/>
                      </a:solidFill>
                      <a:latin typeface="+mj-lt"/>
                      <a:cs typeface="Times New Roman" panose="02020603050405020304" pitchFamily="18" charset="0"/>
                    </a:rPr>
                    <a:t>Control panel</a:t>
                  </a:r>
                </a:p>
              </p:txBody>
            </p:sp>
            <p:grpSp>
              <p:nvGrpSpPr>
                <p:cNvPr id="407" name="Group 406">
                  <a:extLst>
                    <a:ext uri="{FF2B5EF4-FFF2-40B4-BE49-F238E27FC236}">
                      <a16:creationId xmlns:a16="http://schemas.microsoft.com/office/drawing/2014/main" id="{AF53A28C-965C-7D19-6D4A-F3B1FA8470D0}"/>
                    </a:ext>
                  </a:extLst>
                </p:cNvPr>
                <p:cNvGrpSpPr/>
                <p:nvPr/>
              </p:nvGrpSpPr>
              <p:grpSpPr>
                <a:xfrm>
                  <a:off x="4427535" y="2306790"/>
                  <a:ext cx="806967" cy="567889"/>
                  <a:chOff x="7050518" y="2279460"/>
                  <a:chExt cx="806967" cy="567889"/>
                </a:xfrm>
              </p:grpSpPr>
              <p:sp>
                <p:nvSpPr>
                  <p:cNvPr id="411" name="Oval 410">
                    <a:extLst>
                      <a:ext uri="{FF2B5EF4-FFF2-40B4-BE49-F238E27FC236}">
                        <a16:creationId xmlns:a16="http://schemas.microsoft.com/office/drawing/2014/main" id="{D3AC13FA-2746-8D49-B050-65DCD62A7738}"/>
                      </a:ext>
                    </a:extLst>
                  </p:cNvPr>
                  <p:cNvSpPr/>
                  <p:nvPr/>
                </p:nvSpPr>
                <p:spPr>
                  <a:xfrm>
                    <a:off x="7073941" y="2690438"/>
                    <a:ext cx="145702" cy="156911"/>
                  </a:xfrm>
                  <a:prstGeom prst="ellipse">
                    <a:avLst/>
                  </a:prstGeom>
                  <a:solidFill>
                    <a:srgbClr val="4472C4"/>
                  </a:solidFill>
                  <a:ln w="12700" cap="flat" cmpd="sng" algn="ctr">
                    <a:solidFill>
                      <a:srgbClr val="4472C4">
                        <a:shade val="1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412" name="Group 411">
                    <a:extLst>
                      <a:ext uri="{FF2B5EF4-FFF2-40B4-BE49-F238E27FC236}">
                        <a16:creationId xmlns:a16="http://schemas.microsoft.com/office/drawing/2014/main" id="{19469810-7589-7317-81DA-58FD233C16D3}"/>
                      </a:ext>
                    </a:extLst>
                  </p:cNvPr>
                  <p:cNvGrpSpPr/>
                  <p:nvPr/>
                </p:nvGrpSpPr>
                <p:grpSpPr>
                  <a:xfrm>
                    <a:off x="7050518" y="2279460"/>
                    <a:ext cx="806967" cy="567889"/>
                    <a:chOff x="7050518" y="2279460"/>
                    <a:chExt cx="806967" cy="567889"/>
                  </a:xfrm>
                </p:grpSpPr>
                <p:sp>
                  <p:nvSpPr>
                    <p:cNvPr id="413" name="Oval 412">
                      <a:extLst>
                        <a:ext uri="{FF2B5EF4-FFF2-40B4-BE49-F238E27FC236}">
                          <a16:creationId xmlns:a16="http://schemas.microsoft.com/office/drawing/2014/main" id="{A49D45F8-0B2F-C806-BD7F-91FF81D239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86435" y="2690438"/>
                      <a:ext cx="145702" cy="156911"/>
                    </a:xfrm>
                    <a:prstGeom prst="ellipse">
                      <a:avLst/>
                    </a:prstGeom>
                    <a:solidFill>
                      <a:srgbClr val="4472C4"/>
                    </a:solidFill>
                    <a:ln w="12700" cap="flat" cmpd="sng" algn="ctr">
                      <a:solidFill>
                        <a:srgbClr val="4472C4">
                          <a:shade val="1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14" name="Rectangle 413">
                      <a:extLst>
                        <a:ext uri="{FF2B5EF4-FFF2-40B4-BE49-F238E27FC236}">
                          <a16:creationId xmlns:a16="http://schemas.microsoft.com/office/drawing/2014/main" id="{A72174FC-3221-F73F-52FB-6B57D0DDF4C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392808" y="2328873"/>
                      <a:ext cx="122388" cy="806967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15" name="Rectangle 414">
                      <a:extLst>
                        <a:ext uri="{FF2B5EF4-FFF2-40B4-BE49-F238E27FC236}">
                          <a16:creationId xmlns:a16="http://schemas.microsoft.com/office/drawing/2014/main" id="{803FF0C8-8E7E-82C2-674F-67C37AE938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56131" y="2279460"/>
                      <a:ext cx="373929" cy="213262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16" name="Rectangle 415">
                      <a:extLst>
                        <a:ext uri="{FF2B5EF4-FFF2-40B4-BE49-F238E27FC236}">
                          <a16:creationId xmlns:a16="http://schemas.microsoft.com/office/drawing/2014/main" id="{52E76379-43F6-49CF-0AAE-83467F7CBA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96516" y="2492722"/>
                      <a:ext cx="118125" cy="22278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17" name="Rectangle 416">
                      <a:extLst>
                        <a:ext uri="{FF2B5EF4-FFF2-40B4-BE49-F238E27FC236}">
                          <a16:creationId xmlns:a16="http://schemas.microsoft.com/office/drawing/2014/main" id="{41E9F1EB-0318-C710-6666-BF587FBA2E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70999" y="2497432"/>
                      <a:ext cx="118125" cy="22278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408" name="TextBox 407">
                  <a:extLst>
                    <a:ext uri="{FF2B5EF4-FFF2-40B4-BE49-F238E27FC236}">
                      <a16:creationId xmlns:a16="http://schemas.microsoft.com/office/drawing/2014/main" id="{DD1EA4C4-F852-1B35-C4A6-2448A471110A}"/>
                    </a:ext>
                  </a:extLst>
                </p:cNvPr>
                <p:cNvSpPr txBox="1"/>
                <p:nvPr/>
              </p:nvSpPr>
              <p:spPr>
                <a:xfrm>
                  <a:off x="2090947" y="1682065"/>
                  <a:ext cx="2486809" cy="3328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>
                      <a:solidFill>
                        <a:prstClr val="black"/>
                      </a:solidFill>
                      <a:latin typeface="+mj-lt"/>
                      <a:cs typeface="Times New Roman" panose="02020603050405020304" pitchFamily="18" charset="0"/>
                    </a:rPr>
                    <a:t>Upstream TCC8</a:t>
                  </a:r>
                </a:p>
              </p:txBody>
            </p:sp>
            <p:sp>
              <p:nvSpPr>
                <p:cNvPr id="409" name="TextBox 408">
                  <a:extLst>
                    <a:ext uri="{FF2B5EF4-FFF2-40B4-BE49-F238E27FC236}">
                      <a16:creationId xmlns:a16="http://schemas.microsoft.com/office/drawing/2014/main" id="{879D1F7E-5630-21CB-6DFD-C7630D811C67}"/>
                    </a:ext>
                  </a:extLst>
                </p:cNvPr>
                <p:cNvSpPr txBox="1"/>
                <p:nvPr/>
              </p:nvSpPr>
              <p:spPr>
                <a:xfrm>
                  <a:off x="8042488" y="1709873"/>
                  <a:ext cx="1162671" cy="3328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1000" dirty="0">
                      <a:solidFill>
                        <a:prstClr val="black"/>
                      </a:solidFill>
                      <a:latin typeface="+mj-lt"/>
                      <a:cs typeface="Times New Roman" panose="02020603050405020304" pitchFamily="18" charset="0"/>
                    </a:rPr>
                    <a:t>Target Area</a:t>
                  </a:r>
                </a:p>
              </p:txBody>
            </p:sp>
            <p:sp>
              <p:nvSpPr>
                <p:cNvPr id="410" name="TextBox 409">
                  <a:extLst>
                    <a:ext uri="{FF2B5EF4-FFF2-40B4-BE49-F238E27FC236}">
                      <a16:creationId xmlns:a16="http://schemas.microsoft.com/office/drawing/2014/main" id="{AA127319-1CD6-6E14-8A45-1A548B751AAA}"/>
                    </a:ext>
                  </a:extLst>
                </p:cNvPr>
                <p:cNvSpPr txBox="1"/>
                <p:nvPr/>
              </p:nvSpPr>
              <p:spPr>
                <a:xfrm>
                  <a:off x="5105879" y="1453514"/>
                  <a:ext cx="2039549" cy="5408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>
                      <a:solidFill>
                        <a:prstClr val="black"/>
                      </a:solidFill>
                      <a:latin typeface="+mj-lt"/>
                      <a:cs typeface="Times New Roman" panose="02020603050405020304" pitchFamily="18" charset="0"/>
                    </a:rPr>
                    <a:t>New festoon storage area with junction box</a:t>
                  </a:r>
                </a:p>
              </p:txBody>
            </p:sp>
          </p:grpSp>
          <p:sp>
            <p:nvSpPr>
              <p:cNvPr id="388" name="Rectangle 387">
                <a:extLst>
                  <a:ext uri="{FF2B5EF4-FFF2-40B4-BE49-F238E27FC236}">
                    <a16:creationId xmlns:a16="http://schemas.microsoft.com/office/drawing/2014/main" id="{C32D8214-4129-D4F7-FA90-28FA9927ABDB}"/>
                  </a:ext>
                </a:extLst>
              </p:cNvPr>
              <p:cNvSpPr/>
              <p:nvPr/>
            </p:nvSpPr>
            <p:spPr>
              <a:xfrm>
                <a:off x="3155311" y="4931797"/>
                <a:ext cx="392988" cy="392988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</a:t>
                </a:r>
                <a:endParaRPr lang="en-GB" sz="1400" dirty="0"/>
              </a:p>
            </p:txBody>
          </p:sp>
        </p:grpSp>
        <p:grpSp>
          <p:nvGrpSpPr>
            <p:cNvPr id="384" name="Group 383">
              <a:extLst>
                <a:ext uri="{FF2B5EF4-FFF2-40B4-BE49-F238E27FC236}">
                  <a16:creationId xmlns:a16="http://schemas.microsoft.com/office/drawing/2014/main" id="{ED81E149-6422-06DA-87A1-0ED345554BF7}"/>
                </a:ext>
              </a:extLst>
            </p:cNvPr>
            <p:cNvGrpSpPr/>
            <p:nvPr/>
          </p:nvGrpSpPr>
          <p:grpSpPr>
            <a:xfrm>
              <a:off x="5487553" y="4833475"/>
              <a:ext cx="1489284" cy="246221"/>
              <a:chOff x="5606260" y="3005849"/>
              <a:chExt cx="2010491" cy="246221"/>
            </a:xfrm>
          </p:grpSpPr>
          <p:cxnSp>
            <p:nvCxnSpPr>
              <p:cNvPr id="385" name="Straight Arrow Connector 384">
                <a:extLst>
                  <a:ext uri="{FF2B5EF4-FFF2-40B4-BE49-F238E27FC236}">
                    <a16:creationId xmlns:a16="http://schemas.microsoft.com/office/drawing/2014/main" id="{C8CF3F25-5745-FA57-08FF-7B19F1705888}"/>
                  </a:ext>
                </a:extLst>
              </p:cNvPr>
              <p:cNvCxnSpPr/>
              <p:nvPr/>
            </p:nvCxnSpPr>
            <p:spPr>
              <a:xfrm>
                <a:off x="5606260" y="3196882"/>
                <a:ext cx="2010491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386" name="TextBox 385">
                <a:extLst>
                  <a:ext uri="{FF2B5EF4-FFF2-40B4-BE49-F238E27FC236}">
                    <a16:creationId xmlns:a16="http://schemas.microsoft.com/office/drawing/2014/main" id="{A4559997-E9AD-390B-8003-78E31CCC7381}"/>
                  </a:ext>
                </a:extLst>
              </p:cNvPr>
              <p:cNvSpPr txBox="1"/>
              <p:nvPr/>
            </p:nvSpPr>
            <p:spPr>
              <a:xfrm>
                <a:off x="6177463" y="3005849"/>
                <a:ext cx="9715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b="0" i="0" dirty="0">
                    <a:solidFill>
                      <a:srgbClr val="FF0000"/>
                    </a:solidFill>
                    <a:effectLst/>
                    <a:latin typeface="Google Sans"/>
                  </a:rPr>
                  <a:t>≈</a:t>
                </a:r>
                <a:r>
                  <a:rPr lang="en-GB" sz="1000" dirty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</a:rPr>
                  <a:t> 10000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118477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DDA61D-11FD-628C-F086-4A440C701A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562C6A-0344-FE07-BACE-17A722E91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B0C894-55ED-854F-0FD9-C166FA385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C79F7F0-1D07-E508-F370-297B52184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4607"/>
          </a:xfrm>
        </p:spPr>
        <p:txBody>
          <a:bodyPr/>
          <a:lstStyle/>
          <a:p>
            <a:r>
              <a:rPr lang="en-GB" dirty="0"/>
              <a:t>Retention of the two overhead cranes in TCC8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99DD313-D79D-B20A-0AC6-93011D6518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919102"/>
              </p:ext>
            </p:extLst>
          </p:nvPr>
        </p:nvGraphicFramePr>
        <p:xfrm>
          <a:off x="407987" y="1143000"/>
          <a:ext cx="11342796" cy="4747473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402013">
                  <a:extLst>
                    <a:ext uri="{9D8B030D-6E8A-4147-A177-3AD203B41FA5}">
                      <a16:colId xmlns:a16="http://schemas.microsoft.com/office/drawing/2014/main" val="2175167491"/>
                    </a:ext>
                  </a:extLst>
                </a:gridCol>
                <a:gridCol w="3810000">
                  <a:extLst>
                    <a:ext uri="{9D8B030D-6E8A-4147-A177-3AD203B41FA5}">
                      <a16:colId xmlns:a16="http://schemas.microsoft.com/office/drawing/2014/main" val="1691148265"/>
                    </a:ext>
                  </a:extLst>
                </a:gridCol>
                <a:gridCol w="4130783">
                  <a:extLst>
                    <a:ext uri="{9D8B030D-6E8A-4147-A177-3AD203B41FA5}">
                      <a16:colId xmlns:a16="http://schemas.microsoft.com/office/drawing/2014/main" val="3095652479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r>
                        <a:rPr lang="en-US" sz="1200" dirty="0"/>
                        <a:t>Comments</a:t>
                      </a:r>
                      <a:r>
                        <a:rPr lang="en-US" sz="1200" baseline="0" dirty="0"/>
                        <a:t> and remarks</a:t>
                      </a:r>
                      <a:endParaRPr lang="en-GB" sz="1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Pros</a:t>
                      </a:r>
                      <a:endParaRPr lang="en-GB" sz="12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Cons</a:t>
                      </a:r>
                      <a:endParaRPr lang="en-GB" sz="12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4240327"/>
                  </a:ext>
                </a:extLst>
              </a:tr>
              <a:tr h="419313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F2F2F"/>
                          </a:solidFill>
                        </a:rPr>
                        <a:t>New confinement wall in TCC8</a:t>
                      </a:r>
                      <a:endParaRPr lang="en-GB" sz="1000" dirty="0">
                        <a:solidFill>
                          <a:srgbClr val="2F2F2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2F2F2F"/>
                          </a:solidFill>
                        </a:rPr>
                        <a:t>Dismantling of the confinement wall between the target area and the upstream section may not be required to transfer material.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2F2F2F"/>
                          </a:solidFill>
                        </a:rPr>
                        <a:t>No access to the upstream section with the new crane.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5191105"/>
                  </a:ext>
                </a:extLst>
              </a:tr>
              <a:tr h="419313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F2F2F"/>
                          </a:solidFill>
                        </a:rPr>
                        <a:t>Access to the upstream part of TCC8 via EHN2 </a:t>
                      </a:r>
                    </a:p>
                    <a:p>
                      <a:r>
                        <a:rPr lang="en-US" sz="1000" dirty="0">
                          <a:solidFill>
                            <a:srgbClr val="2F2F2F"/>
                          </a:solidFill>
                        </a:rPr>
                        <a:t>(if the volume fits the passage )</a:t>
                      </a:r>
                    </a:p>
                    <a:p>
                      <a:r>
                        <a:rPr lang="en-US" sz="1000" i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- 1500(w)x2030(h) in area, and 30t weight</a:t>
                      </a:r>
                      <a:r>
                        <a:rPr lang="en-US" sz="1000" i="1" baseline="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(max)</a:t>
                      </a:r>
                      <a:endParaRPr lang="en-GB" sz="1000" i="1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2F2F2F"/>
                          </a:solidFill>
                        </a:rPr>
                        <a:t>Material transfer from the upstream part of TCC8 to the target area, accessing through EHN2 could be possible. </a:t>
                      </a:r>
                    </a:p>
                    <a:p>
                      <a:r>
                        <a:rPr lang="en-GB" sz="1000" dirty="0">
                          <a:solidFill>
                            <a:srgbClr val="2F2F2F"/>
                          </a:solidFill>
                        </a:rPr>
                        <a:t>The confinement wall might not be dismantled if the volume fits the door/opening made in the wall.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>
                          <a:solidFill>
                            <a:srgbClr val="2F2F2F"/>
                          </a:solidFill>
                        </a:rPr>
                        <a:t>The volume shall fit in the opening.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2F2F2F"/>
                          </a:solidFill>
                        </a:rPr>
                        <a:t>Loss of crane coverage in the longitudinal direction near the confinement wall due to the space required for the new festoon cable storage area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    - 10 m estimated, several options to be considered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4303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F2F2F"/>
                          </a:solidFill>
                        </a:rPr>
                        <a:t>Festoon cabling for the new crane</a:t>
                      </a:r>
                      <a:endParaRPr lang="en-GB" sz="1000" dirty="0">
                        <a:solidFill>
                          <a:srgbClr val="2F2F2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F2F2F"/>
                          </a:solidFill>
                        </a:rPr>
                        <a:t>Shorter festoons</a:t>
                      </a:r>
                      <a:endParaRPr lang="en-GB" sz="1000" dirty="0">
                        <a:solidFill>
                          <a:srgbClr val="2F2F2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>
                          <a:solidFill>
                            <a:srgbClr val="2F2F2F"/>
                          </a:solidFill>
                        </a:rPr>
                        <a:t>A dedicated storage area must be designed and built close to the confinement wall and that will imply a considerable loss of crane coverage.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2F2F2F"/>
                          </a:solidFill>
                        </a:rPr>
                        <a:t>Hook coverage of the existing crane in the transverse direction (upstream part) may need to be reduced to prevent interference with fixed cable installations.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679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F2F2F"/>
                          </a:solidFill>
                        </a:rPr>
                        <a:t>Modifications on the cabling of the current crane</a:t>
                      </a:r>
                      <a:endParaRPr lang="en-GB" sz="1000" dirty="0">
                        <a:solidFill>
                          <a:srgbClr val="2F2F2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solidFill>
                            <a:srgbClr val="2F2F2F"/>
                          </a:solidFill>
                        </a:rPr>
                        <a:t>Minor works shall be carried out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solidFill>
                            <a:srgbClr val="2F2F2F"/>
                          </a:solidFill>
                        </a:rPr>
                        <a:t>Move the feeding line towards the centre of the tunnel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2F2F2F"/>
                          </a:solidFill>
                        </a:rPr>
                        <a:t>Minor site works shall be carried out and accounted for prior to the installation of the new crane. </a:t>
                      </a:r>
                      <a:r>
                        <a:rPr lang="en-GB" sz="1000" dirty="0">
                          <a:solidFill>
                            <a:schemeClr val="accent3"/>
                          </a:solidFill>
                        </a:rPr>
                        <a:t>– The economical impact must be addressed and responsibilities assigned.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8438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F2F2F"/>
                          </a:solidFill>
                        </a:rPr>
                        <a:t>Unlikely event = Major intervention in the crane located in the upstream part of TCC8 (like trolley replacement)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F2F2F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2F2F2F"/>
                          </a:solidFill>
                        </a:rPr>
                        <a:t>Replacing the trolley (for example) of the old crane would require dismantling the new crane and possibly partial dismantling of the </a:t>
                      </a:r>
                      <a:r>
                        <a:rPr lang="en-GB" sz="1000" dirty="0" err="1">
                          <a:solidFill>
                            <a:srgbClr val="2F2F2F"/>
                          </a:solidFill>
                        </a:rPr>
                        <a:t>SHiP</a:t>
                      </a:r>
                      <a:r>
                        <a:rPr lang="en-GB" sz="1000" dirty="0">
                          <a:solidFill>
                            <a:srgbClr val="2F2F2F"/>
                          </a:solidFill>
                        </a:rPr>
                        <a:t> experiment.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0199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303030"/>
                          </a:solidFill>
                        </a:rPr>
                        <a:t>Structure</a:t>
                      </a:r>
                      <a:r>
                        <a:rPr lang="en-US" sz="1000" baseline="0" dirty="0">
                          <a:solidFill>
                            <a:srgbClr val="303030"/>
                          </a:solidFill>
                        </a:rPr>
                        <a:t> (SCE)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i="1" dirty="0">
                          <a:solidFill>
                            <a:schemeClr val="accent3"/>
                          </a:solidFill>
                        </a:rPr>
                        <a:t>Pending – feasibility study to determine if both cranes cane operate on the same rails and min. distance between them.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2F2F2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2F2F2F"/>
                          </a:solidFill>
                        </a:rPr>
                        <a:t>It will be more efficient to have two independent rails and corbel support systems, one on each side of the separation wall</a:t>
                      </a:r>
                      <a:r>
                        <a:rPr lang="en-GB" sz="1000" baseline="0" dirty="0">
                          <a:solidFill>
                            <a:srgbClr val="2F2F2F"/>
                          </a:solidFill>
                        </a:rPr>
                        <a:t>. This will ensure b</a:t>
                      </a:r>
                      <a:r>
                        <a:rPr lang="en-GB" sz="1000" dirty="0">
                          <a:solidFill>
                            <a:srgbClr val="2F2F2F"/>
                          </a:solidFill>
                        </a:rPr>
                        <a:t>etter load distribution and minimizes the risk of structural interference between the two cranes.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652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303030"/>
                          </a:solidFill>
                        </a:rPr>
                        <a:t>Electrical</a:t>
                      </a:r>
                      <a:r>
                        <a:rPr lang="en-US" sz="1000" baseline="0" dirty="0">
                          <a:solidFill>
                            <a:srgbClr val="303030"/>
                          </a:solidFill>
                        </a:rPr>
                        <a:t> requirements </a:t>
                      </a:r>
                      <a:r>
                        <a:rPr lang="en-US" sz="1000" dirty="0">
                          <a:solidFill>
                            <a:srgbClr val="303030"/>
                          </a:solidFill>
                        </a:rPr>
                        <a:t>(EN/EL)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2F2F2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2F2F2F"/>
                          </a:solidFill>
                        </a:rPr>
                        <a:t>Extra power cables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2F2F2F"/>
                          </a:solidFill>
                        </a:rPr>
                        <a:t>Minor works and modifications (re-routing)</a:t>
                      </a:r>
                      <a:endParaRPr lang="en-GB" sz="1000" dirty="0">
                        <a:solidFill>
                          <a:srgbClr val="2F2F2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714004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1D082476-739C-3974-222A-506376363D2C}"/>
              </a:ext>
            </a:extLst>
          </p:cNvPr>
          <p:cNvSpPr txBox="1"/>
          <p:nvPr/>
        </p:nvSpPr>
        <p:spPr>
          <a:xfrm>
            <a:off x="407987" y="6009244"/>
            <a:ext cx="1134279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rgbClr val="FF0000"/>
                </a:solidFill>
              </a:rPr>
              <a:t>IMPORTANT PENDING INPUT – Equipment to be installed nearby the confinement wall and the upstream part of TCC8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CE6F72-EE5F-339E-F5A1-2B1D850E9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166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523F2D-FA18-B522-8F5C-350552ED0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dirty="0"/>
              <a:t>Building 911 Works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dirty="0"/>
              <a:t>Service Building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1300" dirty="0"/>
              <a:t>3D Model Update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dirty="0"/>
              <a:t>TCC8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1300" dirty="0"/>
              <a:t>3D Model Update</a:t>
            </a:r>
          </a:p>
          <a:p>
            <a:pPr marL="990900" lvl="2" indent="-342900"/>
            <a:r>
              <a:rPr lang="fr-CH" sz="1200" dirty="0"/>
              <a:t>CV Mezzanine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1300" dirty="0"/>
              <a:t>Transport </a:t>
            </a:r>
            <a:r>
              <a:rPr lang="fr-CH" sz="1300" dirty="0" err="1"/>
              <a:t>study</a:t>
            </a:r>
            <a:r>
              <a:rPr lang="fr-CH" sz="1300" dirty="0"/>
              <a:t>: </a:t>
            </a:r>
            <a:r>
              <a:rPr lang="fr-CH" sz="1300" dirty="0" err="1"/>
              <a:t>from</a:t>
            </a:r>
            <a:r>
              <a:rPr lang="fr-CH" sz="1300" dirty="0"/>
              <a:t> EHN2 to TCC8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1300" dirty="0" err="1"/>
              <a:t>Retention</a:t>
            </a:r>
            <a:r>
              <a:rPr lang="fr-CH" sz="1300" dirty="0"/>
              <a:t> of 2 cranes in TCC8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dirty="0" err="1"/>
              <a:t>Ongoing</a:t>
            </a:r>
            <a:r>
              <a:rPr lang="fr-CH" sz="1600" dirty="0"/>
              <a:t> and future </a:t>
            </a:r>
            <a:r>
              <a:rPr lang="fr-CH" sz="1600" dirty="0" err="1"/>
              <a:t>assessments</a:t>
            </a:r>
            <a:endParaRPr lang="fr-CH" sz="16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1300" dirty="0"/>
              <a:t>ECR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1300" dirty="0"/>
              <a:t>15T crane in </a:t>
            </a:r>
            <a:r>
              <a:rPr lang="fr-CH" sz="1300" dirty="0" err="1"/>
              <a:t>Cooling</a:t>
            </a:r>
            <a:r>
              <a:rPr lang="fr-CH" sz="1300" dirty="0"/>
              <a:t> room (B754)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2B5AF9-4C2C-E013-A1FF-12FB2B5F2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4607"/>
          </a:xfrm>
        </p:spPr>
        <p:txBody>
          <a:bodyPr/>
          <a:lstStyle/>
          <a:p>
            <a:r>
              <a:rPr lang="fr-CH" dirty="0"/>
              <a:t>Content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84D82A-E372-1DA1-8428-E2AE75DFD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A84596-1B24-177A-432B-BD6ACE066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09CA921-AB53-1B82-E363-C087C4E92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858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6B915D-7E1A-D609-2E49-8639BC41C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Ongoing</a:t>
            </a:r>
            <a:r>
              <a:rPr lang="fr-CH" dirty="0"/>
              <a:t> and future </a:t>
            </a:r>
            <a:r>
              <a:rPr lang="fr-CH" dirty="0" err="1"/>
              <a:t>assessments</a:t>
            </a:r>
            <a:r>
              <a:rPr lang="fr-CH" dirty="0"/>
              <a:t>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F94AA-F09C-B33B-8991-E65710819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2675F-FC4A-C5C3-9B19-A2BFCF590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7CD5C-E719-1B74-2996-C9DC6E710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4D0A83-A3D3-A23F-3986-B0C892C908EF}"/>
              </a:ext>
            </a:extLst>
          </p:cNvPr>
          <p:cNvSpPr txBox="1"/>
          <p:nvPr/>
        </p:nvSpPr>
        <p:spPr>
          <a:xfrm>
            <a:off x="407988" y="1831538"/>
            <a:ext cx="11376025" cy="2800767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fr-CH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ECR - ECN3 Transfer Tables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Document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shared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with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some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of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you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.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Any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feedbak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would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be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greatly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appreciated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. (27th June) - 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  <a:hlinkClick r:id="rId2"/>
              </a:rPr>
              <a:t>https://cernbox.cern.ch/s/OI2EjwA2K7Me4DA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It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will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be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presented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at one of the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upcoming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ICEA meetings (18th July)</a:t>
            </a:r>
          </a:p>
          <a:p>
            <a:endParaRPr lang="fr-CH" sz="1400" b="1" dirty="0">
              <a:solidFill>
                <a:schemeClr val="accent3"/>
              </a:solidFill>
              <a:sym typeface="Wingdings" panose="05000000000000000000" pitchFamily="2" charset="2"/>
            </a:endParaRPr>
          </a:p>
          <a:p>
            <a:r>
              <a:rPr lang="fr-CH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B.754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Transport and handling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studies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.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Space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reservation</a:t>
            </a:r>
            <a:endParaRPr lang="fr-CH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15T Manual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overhead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crane for the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cooling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room (R-005)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A height space reservation of approximately </a:t>
            </a:r>
            <a:r>
              <a:rPr lang="en-GB" sz="1400" b="1" dirty="0">
                <a:solidFill>
                  <a:srgbClr val="303030"/>
                </a:solidFill>
                <a:sym typeface="Wingdings" panose="05000000000000000000" pitchFamily="2" charset="2"/>
              </a:rPr>
              <a:t>1000 mm</a:t>
            </a: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 is foreseen for the crane.</a:t>
            </a:r>
            <a:endParaRPr lang="fr-CH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endParaRPr lang="fr-CH" sz="1400" b="1" dirty="0">
              <a:solidFill>
                <a:schemeClr val="accent3"/>
              </a:solidFill>
              <a:sym typeface="Wingdings" panose="05000000000000000000" pitchFamily="2" charset="2"/>
            </a:endParaRPr>
          </a:p>
          <a:p>
            <a:endParaRPr lang="fr-CH" sz="1400" b="1" dirty="0">
              <a:solidFill>
                <a:schemeClr val="accent3"/>
              </a:solidFill>
              <a:sym typeface="Wingdings" panose="05000000000000000000" pitchFamily="2" charset="2"/>
            </a:endParaRPr>
          </a:p>
          <a:p>
            <a:endParaRPr lang="en-GB" sz="1400" dirty="0">
              <a:solidFill>
                <a:srgbClr val="2F2F2F"/>
              </a:solidFill>
              <a:sym typeface="Wingdings" panose="05000000000000000000" pitchFamily="2" charset="2"/>
            </a:endParaRPr>
          </a:p>
          <a:p>
            <a:endParaRPr lang="fr-CH" sz="1400" b="1" dirty="0">
              <a:solidFill>
                <a:srgbClr val="2F2F2F"/>
              </a:solidFill>
              <a:highlight>
                <a:srgbClr val="FFFF00"/>
              </a:highlight>
              <a:sym typeface="Wingdings" panose="05000000000000000000" pitchFamily="2" charset="2"/>
            </a:endParaRPr>
          </a:p>
          <a:p>
            <a:endParaRPr lang="fr-CH" sz="1400" b="1" dirty="0">
              <a:solidFill>
                <a:srgbClr val="2F2F2F"/>
              </a:solidFill>
              <a:highlight>
                <a:srgbClr val="FFFF00"/>
              </a:highlight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825823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8C3383-4CCF-F023-FEFE-E47CE20711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3CA31-8FEF-1F99-6480-4983578D5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 noProof="0" dirty="0"/>
              <a:t>18/06/2025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2ACF-6122-0472-D4D6-FC05D30DD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150" noProof="0" dirty="0"/>
              <a:t>HI-ECN3 WP4 - Coordination meeting #13 ¦ EN-HE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BAEE6-32AB-354B-199E-864A5BC37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150" noProof="0" smtClean="0"/>
              <a:pPr/>
              <a:t>3</a:t>
            </a:fld>
            <a:endParaRPr lang="en-150" noProof="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421099F7-25F5-5563-A971-645A2E6A4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486700"/>
          </a:xfrm>
        </p:spPr>
        <p:txBody>
          <a:bodyPr/>
          <a:lstStyle/>
          <a:p>
            <a:r>
              <a:rPr lang="en-150" sz="3600" noProof="0" dirty="0"/>
              <a:t>Building 911 works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12E0AF-A612-7121-B3C6-93CA688A1215}"/>
              </a:ext>
            </a:extLst>
          </p:cNvPr>
          <p:cNvSpPr txBox="1"/>
          <p:nvPr/>
        </p:nvSpPr>
        <p:spPr>
          <a:xfrm>
            <a:off x="407988" y="4705045"/>
            <a:ext cx="3630611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150" sz="1400" noProof="0" dirty="0">
                <a:solidFill>
                  <a:srgbClr val="303030"/>
                </a:solidFill>
              </a:rPr>
              <a:t>Cu</a:t>
            </a:r>
            <a:r>
              <a:rPr lang="en-US" sz="1400" noProof="0" dirty="0">
                <a:solidFill>
                  <a:srgbClr val="303030"/>
                </a:solidFill>
              </a:rPr>
              <a:t>t the</a:t>
            </a:r>
            <a:r>
              <a:rPr lang="en-150" sz="1400" noProof="0" dirty="0">
                <a:solidFill>
                  <a:srgbClr val="303030"/>
                </a:solidFill>
              </a:rPr>
              <a:t> existing end stops and replace them with a steel plate anchored to the concrete wall.</a:t>
            </a:r>
            <a:r>
              <a:rPr lang="en-US" sz="1400" noProof="0" dirty="0">
                <a:solidFill>
                  <a:srgbClr val="303030"/>
                </a:solidFill>
              </a:rPr>
              <a:t> </a:t>
            </a:r>
            <a:r>
              <a:rPr lang="en-150" sz="1400" noProof="0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sz="1400" noProof="0" dirty="0">
                <a:solidFill>
                  <a:srgbClr val="FF0000"/>
                </a:solidFill>
              </a:rPr>
              <a:t>Not possible</a:t>
            </a:r>
            <a:endParaRPr lang="en-150" sz="1400" noProof="0" dirty="0">
              <a:solidFill>
                <a:srgbClr val="303030"/>
              </a:solidFill>
            </a:endParaRPr>
          </a:p>
          <a:p>
            <a:pPr algn="l"/>
            <a:endParaRPr lang="en-150" sz="1400" i="1" noProof="0" dirty="0">
              <a:solidFill>
                <a:srgbClr val="303030"/>
              </a:solidFill>
            </a:endParaRPr>
          </a:p>
          <a:p>
            <a:pPr algn="l"/>
            <a:r>
              <a:rPr lang="en-150" sz="1400" i="1" noProof="0" dirty="0">
                <a:solidFill>
                  <a:srgbClr val="303030"/>
                </a:solidFill>
              </a:rPr>
              <a:t>Extra coverage </a:t>
            </a:r>
            <a:r>
              <a:rPr lang="en-150" sz="1400" b="0" i="0" noProof="0" dirty="0">
                <a:solidFill>
                  <a:srgbClr val="1F1F1F"/>
                </a:solidFill>
                <a:effectLst/>
              </a:rPr>
              <a:t>≈</a:t>
            </a:r>
            <a:r>
              <a:rPr lang="en-150" sz="1400" b="0" i="1" noProof="0" dirty="0">
                <a:solidFill>
                  <a:srgbClr val="303030"/>
                </a:solidFill>
                <a:effectLst/>
              </a:rPr>
              <a:t> 300 mm </a:t>
            </a:r>
            <a:endParaRPr lang="en-150" sz="1400" i="1" noProof="0" dirty="0">
              <a:solidFill>
                <a:srgbClr val="30303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75F8F7-2349-B61B-EAF1-1DF192760115}"/>
              </a:ext>
            </a:extLst>
          </p:cNvPr>
          <p:cNvSpPr txBox="1"/>
          <p:nvPr/>
        </p:nvSpPr>
        <p:spPr>
          <a:xfrm>
            <a:off x="407988" y="1129681"/>
            <a:ext cx="49260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150" b="1" noProof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Initial plan to increase crane coverage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BBB82A-B86E-AD79-FE67-90490CFCB43A}"/>
              </a:ext>
            </a:extLst>
          </p:cNvPr>
          <p:cNvSpPr txBox="1"/>
          <p:nvPr/>
        </p:nvSpPr>
        <p:spPr>
          <a:xfrm>
            <a:off x="6934200" y="1129681"/>
            <a:ext cx="18018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150" b="1" noProof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Alternative</a:t>
            </a:r>
          </a:p>
        </p:txBody>
      </p:sp>
      <p:pic>
        <p:nvPicPr>
          <p:cNvPr id="10" name="Picture 9" descr="A machine with a yellow line&#10;&#10;AI-generated content may be incorrect.">
            <a:extLst>
              <a:ext uri="{FF2B5EF4-FFF2-40B4-BE49-F238E27FC236}">
                <a16:creationId xmlns:a16="http://schemas.microsoft.com/office/drawing/2014/main" id="{D0C0BC05-581A-29A4-4447-7151D8A00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967" y="1621322"/>
            <a:ext cx="3420256" cy="2720127"/>
          </a:xfrm>
          <a:prstGeom prst="rect">
            <a:avLst/>
          </a:prstGeom>
        </p:spPr>
      </p:pic>
      <p:sp>
        <p:nvSpPr>
          <p:cNvPr id="11" name="Multiplication Sign 10">
            <a:extLst>
              <a:ext uri="{FF2B5EF4-FFF2-40B4-BE49-F238E27FC236}">
                <a16:creationId xmlns:a16="http://schemas.microsoft.com/office/drawing/2014/main" id="{21AE49ED-0DD5-6D53-1A2A-8CC2C7EBD480}"/>
              </a:ext>
            </a:extLst>
          </p:cNvPr>
          <p:cNvSpPr/>
          <p:nvPr/>
        </p:nvSpPr>
        <p:spPr>
          <a:xfrm>
            <a:off x="8077202" y="2530781"/>
            <a:ext cx="658810" cy="65881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noProof="0" dirty="0"/>
          </a:p>
        </p:txBody>
      </p:sp>
      <p:pic>
        <p:nvPicPr>
          <p:cNvPr id="12" name="Picture 11" descr="A yellow and red metal box&#10;&#10;Description automatically generated">
            <a:extLst>
              <a:ext uri="{FF2B5EF4-FFF2-40B4-BE49-F238E27FC236}">
                <a16:creationId xmlns:a16="http://schemas.microsoft.com/office/drawing/2014/main" id="{0CE8FAAA-076C-14CC-E0C5-14AB6F6B0E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074" t="18590" b="19998"/>
          <a:stretch/>
        </p:blipFill>
        <p:spPr>
          <a:xfrm>
            <a:off x="456581" y="1651802"/>
            <a:ext cx="2167153" cy="26915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C0CCA91-869A-D962-6D14-2998095CE75F}"/>
              </a:ext>
            </a:extLst>
          </p:cNvPr>
          <p:cNvCxnSpPr>
            <a:cxnSpLocks/>
          </p:cNvCxnSpPr>
          <p:nvPr/>
        </p:nvCxnSpPr>
        <p:spPr>
          <a:xfrm>
            <a:off x="6096000" y="1439335"/>
            <a:ext cx="0" cy="4047065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87DCF33-A480-988C-ED00-53676F45A185}"/>
              </a:ext>
            </a:extLst>
          </p:cNvPr>
          <p:cNvSpPr txBox="1"/>
          <p:nvPr/>
        </p:nvSpPr>
        <p:spPr>
          <a:xfrm>
            <a:off x="7095344" y="4705045"/>
            <a:ext cx="3630611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150" sz="1400" noProof="0" dirty="0">
                <a:solidFill>
                  <a:srgbClr val="303030"/>
                </a:solidFill>
              </a:rPr>
              <a:t>Crane modification</a:t>
            </a:r>
            <a:r>
              <a:rPr lang="en-US" sz="1400" noProof="0" dirty="0">
                <a:solidFill>
                  <a:srgbClr val="303030"/>
                </a:solidFill>
              </a:rPr>
              <a:t> – Removal of end bumper extension</a:t>
            </a:r>
            <a:endParaRPr lang="en-150" sz="1400" noProof="0" dirty="0">
              <a:solidFill>
                <a:srgbClr val="303030"/>
              </a:solidFill>
            </a:endParaRPr>
          </a:p>
          <a:p>
            <a:pPr algn="l"/>
            <a:endParaRPr lang="en-150" sz="1400" i="1" noProof="0" dirty="0">
              <a:solidFill>
                <a:srgbClr val="303030"/>
              </a:solidFill>
            </a:endParaRPr>
          </a:p>
          <a:p>
            <a:pPr algn="l"/>
            <a:r>
              <a:rPr lang="en-150" sz="1400" i="1" noProof="0" dirty="0">
                <a:solidFill>
                  <a:srgbClr val="303030"/>
                </a:solidFill>
              </a:rPr>
              <a:t>Extra coverage </a:t>
            </a:r>
            <a:r>
              <a:rPr lang="en-150" sz="1400" b="0" i="0" noProof="0" dirty="0">
                <a:solidFill>
                  <a:srgbClr val="1F1F1F"/>
                </a:solidFill>
                <a:effectLst/>
              </a:rPr>
              <a:t>≈</a:t>
            </a:r>
            <a:r>
              <a:rPr lang="en-150" sz="1400" b="0" i="1" noProof="0" dirty="0">
                <a:solidFill>
                  <a:srgbClr val="303030"/>
                </a:solidFill>
                <a:effectLst/>
              </a:rPr>
              <a:t> to be verified on site (around 300mm as well)</a:t>
            </a:r>
            <a:endParaRPr lang="en-150" sz="1400" i="1" noProof="0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386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A6EC6-6795-EAEC-6BA6-923D258040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70D2911-68B4-BABA-C783-C2046BFE0A3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4" r="23077"/>
          <a:stretch/>
        </p:blipFill>
        <p:spPr bwMode="auto">
          <a:xfrm>
            <a:off x="7010400" y="576235"/>
            <a:ext cx="4773207" cy="446882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0581EE-E050-2008-2BB2-7E0A910C6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18/06/2025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767B8-8AE4-E02C-7FFD-B721CC14E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HI-ECN3 WP4 - Coordination meeting #13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324CD-ACB8-9CC1-CCAA-D6FB1E969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FA2959F3-6E8F-CF42-DEB7-6CB17D216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sz="3600" dirty="0"/>
              <a:t>Service Building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3E5066-35CC-A9C1-A459-DA6AD330A238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3D Model Update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1271FD3-93C0-F0C3-C207-0274F7B321D5}"/>
              </a:ext>
            </a:extLst>
          </p:cNvPr>
          <p:cNvGrpSpPr/>
          <p:nvPr/>
        </p:nvGrpSpPr>
        <p:grpSpPr>
          <a:xfrm>
            <a:off x="456582" y="1499013"/>
            <a:ext cx="5563218" cy="3137037"/>
            <a:chOff x="456582" y="2255101"/>
            <a:chExt cx="5563218" cy="313703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79D347A-6D43-9745-60DE-4592508466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582" y="2255101"/>
              <a:ext cx="5563218" cy="313703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TextBox 7">
              <a:extLst>
                <a:ext uri="{FF2B5EF4-FFF2-40B4-BE49-F238E27FC236}">
                  <a16:creationId xmlns:a16="http://schemas.microsoft.com/office/drawing/2014/main" id="{E2FC27FB-9B1C-922E-F58D-36FAAE1CD95B}"/>
                </a:ext>
              </a:extLst>
            </p:cNvPr>
            <p:cNvSpPr txBox="1"/>
            <p:nvPr/>
          </p:nvSpPr>
          <p:spPr>
            <a:xfrm>
              <a:off x="456582" y="2255101"/>
              <a:ext cx="1905618" cy="2154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solidFill>
                    <a:schemeClr val="bg1"/>
                  </a:solidFill>
                </a:rPr>
                <a:t> Crane coverage (30T)*</a:t>
              </a:r>
            </a:p>
          </p:txBody>
        </p:sp>
      </p:grpSp>
      <p:pic>
        <p:nvPicPr>
          <p:cNvPr id="18" name="Picture 17" descr="A computer graphics of a machine&#10;&#10;AI-generated content may be incorrect.">
            <a:extLst>
              <a:ext uri="{FF2B5EF4-FFF2-40B4-BE49-F238E27FC236}">
                <a16:creationId xmlns:a16="http://schemas.microsoft.com/office/drawing/2014/main" id="{DF279439-BB95-AF3B-2481-4A83F23C998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791"/>
          <a:stretch/>
        </p:blipFill>
        <p:spPr>
          <a:xfrm>
            <a:off x="4116388" y="3679757"/>
            <a:ext cx="3276600" cy="254648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E9B22F5-B541-5BFF-B083-B294C5EACDE0}"/>
              </a:ext>
            </a:extLst>
          </p:cNvPr>
          <p:cNvSpPr txBox="1"/>
          <p:nvPr/>
        </p:nvSpPr>
        <p:spPr>
          <a:xfrm>
            <a:off x="456582" y="4953000"/>
            <a:ext cx="2467022" cy="10772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303030"/>
                </a:solidFill>
              </a:rPr>
              <a:t>Area covered in the mezzanine</a:t>
            </a:r>
          </a:p>
          <a:p>
            <a:pPr algn="l"/>
            <a:r>
              <a:rPr lang="en-US" sz="1400" i="1" dirty="0">
                <a:solidFill>
                  <a:srgbClr val="303030"/>
                </a:solidFill>
              </a:rPr>
              <a:t>2280 x 3545 mm (provisional)</a:t>
            </a:r>
          </a:p>
          <a:p>
            <a:pPr algn="l"/>
            <a:endParaRPr lang="en-US" sz="1400" dirty="0"/>
          </a:p>
          <a:p>
            <a:pPr algn="l"/>
            <a:r>
              <a:rPr lang="en-US" sz="1400" dirty="0">
                <a:solidFill>
                  <a:srgbClr val="FF0000"/>
                </a:solidFill>
              </a:rPr>
              <a:t>Pending assessment:</a:t>
            </a:r>
          </a:p>
          <a:p>
            <a:pPr algn="l"/>
            <a:r>
              <a:rPr lang="en-US" sz="1400" dirty="0">
                <a:solidFill>
                  <a:srgbClr val="FF0000"/>
                </a:solidFill>
              </a:rPr>
              <a:t>Conflicts with the duct layout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7F37CDC-77BF-CAB1-C35C-CD77693687D0}"/>
              </a:ext>
            </a:extLst>
          </p:cNvPr>
          <p:cNvSpPr/>
          <p:nvPr/>
        </p:nvSpPr>
        <p:spPr>
          <a:xfrm rot="16200000">
            <a:off x="8318256" y="467975"/>
            <a:ext cx="690476" cy="137160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2FA9713-C150-6A3C-8000-E7DE23356740}"/>
              </a:ext>
            </a:extLst>
          </p:cNvPr>
          <p:cNvSpPr/>
          <p:nvPr/>
        </p:nvSpPr>
        <p:spPr>
          <a:xfrm rot="16621535">
            <a:off x="9092327" y="2595773"/>
            <a:ext cx="3838563" cy="241297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2405A80-29AD-5FF5-CA06-D2954B59804A}"/>
              </a:ext>
            </a:extLst>
          </p:cNvPr>
          <p:cNvSpPr/>
          <p:nvPr/>
        </p:nvSpPr>
        <p:spPr>
          <a:xfrm rot="16621535">
            <a:off x="5640909" y="2593122"/>
            <a:ext cx="3838563" cy="241297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3FF8E54-C100-0C26-2059-8DB699F34856}"/>
              </a:ext>
            </a:extLst>
          </p:cNvPr>
          <p:cNvSpPr/>
          <p:nvPr/>
        </p:nvSpPr>
        <p:spPr>
          <a:xfrm>
            <a:off x="9465713" y="791646"/>
            <a:ext cx="1262095" cy="5932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1300 mm interference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63210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1CC2BF-F877-BA5B-0FE3-EA3F2DC90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07E43-9046-3C7B-7455-828C1F418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B1A5D5-3EB5-70C2-733F-DCA875499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3E205-9429-FD96-214D-B1509B9F4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959822DC-24CD-5E4A-B50A-6A7421B63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sz="3600" dirty="0"/>
              <a:t>Service Building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5325326-4A7B-5208-C138-750BC5B2E340}"/>
              </a:ext>
            </a:extLst>
          </p:cNvPr>
          <p:cNvGrpSpPr/>
          <p:nvPr/>
        </p:nvGrpSpPr>
        <p:grpSpPr>
          <a:xfrm>
            <a:off x="456582" y="1499013"/>
            <a:ext cx="5457197" cy="3080718"/>
            <a:chOff x="456582" y="1499013"/>
            <a:chExt cx="5457197" cy="3080718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B0AEE964-C5A3-A378-4C02-67A500CC0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582" y="1502478"/>
              <a:ext cx="5457197" cy="307725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TextBox 7">
              <a:extLst>
                <a:ext uri="{FF2B5EF4-FFF2-40B4-BE49-F238E27FC236}">
                  <a16:creationId xmlns:a16="http://schemas.microsoft.com/office/drawing/2014/main" id="{B599F57E-5E7A-A53B-5487-436DDDF6DA7A}"/>
                </a:ext>
              </a:extLst>
            </p:cNvPr>
            <p:cNvSpPr txBox="1"/>
            <p:nvPr/>
          </p:nvSpPr>
          <p:spPr>
            <a:xfrm>
              <a:off x="456582" y="1499013"/>
              <a:ext cx="1829418" cy="2154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solidFill>
                    <a:schemeClr val="bg1"/>
                  </a:solidFill>
                </a:rPr>
                <a:t> Auxiliary hoist (2.5T)*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D6FB12F8-E879-358B-0B77-C06C668F94AE}"/>
              </a:ext>
            </a:extLst>
          </p:cNvPr>
          <p:cNvSpPr txBox="1"/>
          <p:nvPr/>
        </p:nvSpPr>
        <p:spPr>
          <a:xfrm>
            <a:off x="456582" y="4816913"/>
            <a:ext cx="3456011" cy="129266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tx2"/>
                </a:solidFill>
              </a:rPr>
              <a:t>Extra coverage (compared to the 30T hook)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i="1" dirty="0">
                <a:solidFill>
                  <a:schemeClr val="tx2"/>
                </a:solidFill>
              </a:rPr>
              <a:t>Height + 500mm*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i="1" dirty="0">
                <a:solidFill>
                  <a:schemeClr val="tx2"/>
                </a:solidFill>
              </a:rPr>
              <a:t>Lateral approach + 500mm*</a:t>
            </a:r>
          </a:p>
          <a:p>
            <a:pPr algn="l"/>
            <a:endParaRPr lang="en-US" sz="1400" dirty="0">
              <a:solidFill>
                <a:srgbClr val="FF0000"/>
              </a:solidFill>
            </a:endParaRPr>
          </a:p>
          <a:p>
            <a:pPr algn="l"/>
            <a:r>
              <a:rPr lang="en-US" sz="1400" dirty="0">
                <a:solidFill>
                  <a:srgbClr val="FF0000"/>
                </a:solidFill>
              </a:rPr>
              <a:t>Pending assessment:</a:t>
            </a:r>
          </a:p>
          <a:p>
            <a:pPr algn="l"/>
            <a:r>
              <a:rPr lang="en-US" sz="1400" dirty="0">
                <a:solidFill>
                  <a:srgbClr val="FF0000"/>
                </a:solidFill>
              </a:rPr>
              <a:t>Conflicts with the duct layout</a:t>
            </a:r>
            <a:endParaRPr lang="en-GB" sz="1400" dirty="0">
              <a:solidFill>
                <a:srgbClr val="FF0000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A9156B4-8DA2-B2E3-68CF-0B14B6424516}"/>
              </a:ext>
            </a:extLst>
          </p:cNvPr>
          <p:cNvGrpSpPr/>
          <p:nvPr/>
        </p:nvGrpSpPr>
        <p:grpSpPr>
          <a:xfrm>
            <a:off x="4331602" y="3348817"/>
            <a:ext cx="3364598" cy="2761774"/>
            <a:chOff x="4331602" y="3348817"/>
            <a:chExt cx="3364598" cy="2761774"/>
          </a:xfrm>
        </p:grpSpPr>
        <p:pic>
          <p:nvPicPr>
            <p:cNvPr id="10" name="Picture 9" descr="A drawing of a wall with pipes&#10;&#10;AI-generated content may be incorrect.">
              <a:extLst>
                <a:ext uri="{FF2B5EF4-FFF2-40B4-BE49-F238E27FC236}">
                  <a16:creationId xmlns:a16="http://schemas.microsoft.com/office/drawing/2014/main" id="{80A061AF-AC01-A20D-BE7A-4CA03D2C3A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31602" y="3348817"/>
              <a:ext cx="3364598" cy="2761774"/>
            </a:xfrm>
            <a:prstGeom prst="rect">
              <a:avLst/>
            </a:prstGeom>
          </p:spPr>
        </p:pic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A5991564-83C1-C4C2-7222-674317EF13FA}"/>
                </a:ext>
              </a:extLst>
            </p:cNvPr>
            <p:cNvSpPr txBox="1"/>
            <p:nvPr/>
          </p:nvSpPr>
          <p:spPr>
            <a:xfrm>
              <a:off x="4331602" y="3348817"/>
              <a:ext cx="3364598" cy="2154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solidFill>
                    <a:schemeClr val="bg1"/>
                  </a:solidFill>
                </a:rPr>
                <a:t> Auxiliary hoist coverage proposal (1)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E4D00D8-76C1-362F-3CF3-ECC1F24D8AE9}"/>
              </a:ext>
            </a:extLst>
          </p:cNvPr>
          <p:cNvSpPr txBox="1"/>
          <p:nvPr/>
        </p:nvSpPr>
        <p:spPr>
          <a:xfrm>
            <a:off x="7891977" y="1499013"/>
            <a:ext cx="3896823" cy="3877985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en-GB" sz="1400" b="1" dirty="0">
                <a:solidFill>
                  <a:srgbClr val="303030"/>
                </a:solidFill>
              </a:rPr>
              <a:t>To minimize the loss of coverage, the location of the auxiliary hoist will be determined based on the duct layout and the elevation of the first floor</a:t>
            </a:r>
            <a:r>
              <a:rPr lang="en-US" sz="1400" b="1" dirty="0">
                <a:solidFill>
                  <a:srgbClr val="303030"/>
                </a:solidFill>
              </a:rPr>
              <a:t>.</a:t>
            </a:r>
          </a:p>
          <a:p>
            <a:endParaRPr lang="en-US" sz="1400" b="1" dirty="0">
              <a:solidFill>
                <a:srgbClr val="303030"/>
              </a:solidFill>
            </a:endParaRPr>
          </a:p>
          <a:p>
            <a:r>
              <a:rPr lang="en-US" sz="1400" dirty="0">
                <a:solidFill>
                  <a:srgbClr val="303030"/>
                </a:solidFill>
              </a:rPr>
              <a:t>The auxiliary hoist could potentially be installed:</a:t>
            </a:r>
          </a:p>
          <a:p>
            <a:endParaRPr lang="en-US" sz="1400" dirty="0">
              <a:solidFill>
                <a:srgbClr val="303030"/>
              </a:solidFill>
            </a:endParaRPr>
          </a:p>
          <a:p>
            <a:pPr marL="342900" indent="-342900">
              <a:buAutoNum type="arabicPeriod"/>
            </a:pPr>
            <a:r>
              <a:rPr lang="en-US" sz="1400" dirty="0">
                <a:solidFill>
                  <a:srgbClr val="303030"/>
                </a:solidFill>
              </a:rPr>
              <a:t>On an additional structure on the same side as the maintenance walkway (initial proposal)</a:t>
            </a:r>
          </a:p>
          <a:p>
            <a:pPr marL="342900" indent="-342900">
              <a:buAutoNum type="arabicPeriod"/>
            </a:pPr>
            <a:r>
              <a:rPr lang="en-US" sz="1400" dirty="0">
                <a:solidFill>
                  <a:srgbClr val="303030"/>
                </a:solidFill>
              </a:rPr>
              <a:t>On the main trolley (with the 30t hoist)</a:t>
            </a:r>
          </a:p>
          <a:p>
            <a:pPr marL="342900" indent="-342900">
              <a:buAutoNum type="arabicPeriod"/>
            </a:pPr>
            <a:r>
              <a:rPr lang="en-US" sz="1400" dirty="0">
                <a:solidFill>
                  <a:srgbClr val="303030"/>
                </a:solidFill>
              </a:rPr>
              <a:t>Other custom solutions</a:t>
            </a:r>
          </a:p>
          <a:p>
            <a:endParaRPr lang="en-US" sz="1400" dirty="0">
              <a:solidFill>
                <a:srgbClr val="303030"/>
              </a:solidFill>
            </a:endParaRPr>
          </a:p>
          <a:p>
            <a:r>
              <a:rPr lang="en-US" sz="1400" dirty="0">
                <a:solidFill>
                  <a:srgbClr val="303030"/>
                </a:solidFill>
              </a:rPr>
              <a:t>We can also assess the possibility of rotating the crane (the maintenance walkway facing b.911)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B050"/>
                </a:solidFill>
              </a:rPr>
              <a:t>Pros – More coverage in the mezzanine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FF0000"/>
                </a:solidFill>
              </a:rPr>
              <a:t>Cons – Less coverage in the handling hall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30303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7926F1-0798-3B80-D64D-F773E5B8A7E7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3D Model Update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586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810ED2-B425-5C7A-DBBA-2B58FAC8DC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41EBAE-661B-02D7-05BC-1E4109DD2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93D5B3-D14B-7E68-5F9C-C6AF4BAE2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194B6-2898-4141-F033-276670415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9B73D7E9-E72F-E3F1-127B-F9EB9BBC9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sz="3600" dirty="0"/>
              <a:t>Service Building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42FEEF-1857-C538-FFCE-597496C85401}"/>
              </a:ext>
            </a:extLst>
          </p:cNvPr>
          <p:cNvSpPr txBox="1"/>
          <p:nvPr/>
        </p:nvSpPr>
        <p:spPr>
          <a:xfrm>
            <a:off x="7891977" y="1499013"/>
            <a:ext cx="3896823" cy="3877985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en-GB" sz="1400" b="1" dirty="0">
                <a:solidFill>
                  <a:srgbClr val="303030"/>
                </a:solidFill>
              </a:rPr>
              <a:t>To minimize the loss of coverage, the location of the auxiliary hoist will be determined based on the duct layout and the elevation of the first floor</a:t>
            </a:r>
            <a:r>
              <a:rPr lang="en-US" sz="1400" b="1" dirty="0">
                <a:solidFill>
                  <a:srgbClr val="303030"/>
                </a:solidFill>
              </a:rPr>
              <a:t>.</a:t>
            </a:r>
          </a:p>
          <a:p>
            <a:endParaRPr lang="en-US" sz="1400" b="1" dirty="0">
              <a:solidFill>
                <a:srgbClr val="303030"/>
              </a:solidFill>
            </a:endParaRPr>
          </a:p>
          <a:p>
            <a:r>
              <a:rPr lang="en-US" sz="1400" dirty="0">
                <a:solidFill>
                  <a:srgbClr val="303030"/>
                </a:solidFill>
              </a:rPr>
              <a:t>The auxiliary hoist could potentially be installed:</a:t>
            </a:r>
          </a:p>
          <a:p>
            <a:endParaRPr lang="en-US" sz="1400" dirty="0">
              <a:solidFill>
                <a:srgbClr val="303030"/>
              </a:solidFill>
            </a:endParaRPr>
          </a:p>
          <a:p>
            <a:pPr marL="342900" indent="-342900">
              <a:buAutoNum type="arabicPeriod"/>
            </a:pPr>
            <a:r>
              <a:rPr lang="en-US" sz="1400" dirty="0">
                <a:solidFill>
                  <a:srgbClr val="303030"/>
                </a:solidFill>
              </a:rPr>
              <a:t>On an additional structure on the same side as the maintenance walkway (initial proposal)</a:t>
            </a:r>
          </a:p>
          <a:p>
            <a:pPr marL="342900" indent="-342900">
              <a:buAutoNum type="arabicPeriod"/>
            </a:pPr>
            <a:r>
              <a:rPr lang="en-US" sz="1400" dirty="0">
                <a:solidFill>
                  <a:srgbClr val="303030"/>
                </a:solidFill>
              </a:rPr>
              <a:t>On the main trolley (with the 30t hoist)</a:t>
            </a:r>
          </a:p>
          <a:p>
            <a:pPr marL="342900" indent="-342900">
              <a:buAutoNum type="arabicPeriod"/>
            </a:pPr>
            <a:r>
              <a:rPr lang="en-US" sz="1400" dirty="0">
                <a:solidFill>
                  <a:srgbClr val="303030"/>
                </a:solidFill>
              </a:rPr>
              <a:t>Other custom solutions</a:t>
            </a:r>
          </a:p>
          <a:p>
            <a:endParaRPr lang="en-US" sz="1400" dirty="0">
              <a:solidFill>
                <a:srgbClr val="303030"/>
              </a:solidFill>
            </a:endParaRPr>
          </a:p>
          <a:p>
            <a:r>
              <a:rPr lang="en-US" sz="1400" dirty="0">
                <a:solidFill>
                  <a:srgbClr val="303030"/>
                </a:solidFill>
              </a:rPr>
              <a:t>We can also assess the possibility of rotating the crane (the maintenance walkway facing b.911)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B050"/>
                </a:solidFill>
              </a:rPr>
              <a:t>Pros – More coverage in the mezzanine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FF0000"/>
                </a:solidFill>
              </a:rPr>
              <a:t>Cons – Less coverage in the handling hall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303030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E36ECBC-B9BD-468E-C3CC-EEDE3DE3223B}"/>
              </a:ext>
            </a:extLst>
          </p:cNvPr>
          <p:cNvGrpSpPr/>
          <p:nvPr/>
        </p:nvGrpSpPr>
        <p:grpSpPr>
          <a:xfrm>
            <a:off x="483489" y="1676400"/>
            <a:ext cx="6429336" cy="2971801"/>
            <a:chOff x="483489" y="2438399"/>
            <a:chExt cx="6429336" cy="297180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1F409EE-4AAB-5119-09EC-F5B0B240A2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611" b="5417"/>
            <a:stretch/>
          </p:blipFill>
          <p:spPr bwMode="auto">
            <a:xfrm>
              <a:off x="483489" y="2438399"/>
              <a:ext cx="6429336" cy="29718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993158C-E4C6-8B80-230A-60208020AA71}"/>
                </a:ext>
              </a:extLst>
            </p:cNvPr>
            <p:cNvSpPr/>
            <p:nvPr/>
          </p:nvSpPr>
          <p:spPr>
            <a:xfrm>
              <a:off x="5036398" y="4038600"/>
              <a:ext cx="304800" cy="304800"/>
            </a:xfrm>
            <a:prstGeom prst="ellipse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1</a:t>
              </a:r>
              <a:endParaRPr lang="en-GB" sz="1400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7E5529E-DF88-D935-D7F4-14672CD5A81D}"/>
                </a:ext>
              </a:extLst>
            </p:cNvPr>
            <p:cNvSpPr/>
            <p:nvPr/>
          </p:nvSpPr>
          <p:spPr>
            <a:xfrm>
              <a:off x="3135288" y="3543300"/>
              <a:ext cx="304800" cy="3048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2</a:t>
              </a:r>
              <a:endParaRPr lang="en-GB" sz="140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AADE0FB-997C-7840-7EFC-F14F951123A5}"/>
              </a:ext>
            </a:extLst>
          </p:cNvPr>
          <p:cNvGrpSpPr/>
          <p:nvPr/>
        </p:nvGrpSpPr>
        <p:grpSpPr>
          <a:xfrm>
            <a:off x="493179" y="4191003"/>
            <a:ext cx="3400744" cy="2085230"/>
            <a:chOff x="493179" y="4191003"/>
            <a:chExt cx="3400744" cy="208523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0B05407-A132-FA60-F2B6-D15791BF2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769" t="18170" b="6549"/>
            <a:stretch/>
          </p:blipFill>
          <p:spPr bwMode="auto">
            <a:xfrm>
              <a:off x="493179" y="4191003"/>
              <a:ext cx="3400744" cy="208523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411B0AA-A1B9-2F88-EFD3-159899556577}"/>
                </a:ext>
              </a:extLst>
            </p:cNvPr>
            <p:cNvSpPr/>
            <p:nvPr/>
          </p:nvSpPr>
          <p:spPr>
            <a:xfrm>
              <a:off x="642588" y="4394459"/>
              <a:ext cx="304800" cy="304800"/>
            </a:xfrm>
            <a:prstGeom prst="ellipse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1</a:t>
              </a:r>
              <a:endParaRPr lang="en-GB" sz="1400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1911555-E988-BFC8-3901-108EBFE194D4}"/>
                </a:ext>
              </a:extLst>
            </p:cNvPr>
            <p:cNvSpPr/>
            <p:nvPr/>
          </p:nvSpPr>
          <p:spPr>
            <a:xfrm>
              <a:off x="1132164" y="4407711"/>
              <a:ext cx="304800" cy="3048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2</a:t>
              </a:r>
              <a:endParaRPr lang="en-GB" sz="1400" dirty="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8B3179C0-41A2-0CAB-319D-99FC2F34765B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3D Model Update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467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D9694-2FED-F7FF-2536-AE33258B9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833977-D48A-E274-FF81-0B171A69A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5F2873-DE34-ADFB-0E61-A8A567971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171589-B3CD-95C3-AD6D-51FD60F16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F42563C3-3C16-1E23-FB1C-2D945C352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dirty="0"/>
              <a:t>TCC8</a:t>
            </a:r>
            <a:endParaRPr lang="fr-CH" sz="36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195E9FA-58F5-AB2B-B88D-E6EF6DDE85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824333"/>
              </p:ext>
            </p:extLst>
          </p:nvPr>
        </p:nvGraphicFramePr>
        <p:xfrm>
          <a:off x="407988" y="1831538"/>
          <a:ext cx="3892035" cy="27778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116012">
                  <a:extLst>
                    <a:ext uri="{9D8B030D-6E8A-4147-A177-3AD203B41FA5}">
                      <a16:colId xmlns:a16="http://schemas.microsoft.com/office/drawing/2014/main" val="857396759"/>
                    </a:ext>
                  </a:extLst>
                </a:gridCol>
                <a:gridCol w="1293372">
                  <a:extLst>
                    <a:ext uri="{9D8B030D-6E8A-4147-A177-3AD203B41FA5}">
                      <a16:colId xmlns:a16="http://schemas.microsoft.com/office/drawing/2014/main" val="1981521808"/>
                    </a:ext>
                  </a:extLst>
                </a:gridCol>
                <a:gridCol w="1482651">
                  <a:extLst>
                    <a:ext uri="{9D8B030D-6E8A-4147-A177-3AD203B41FA5}">
                      <a16:colId xmlns:a16="http://schemas.microsoft.com/office/drawing/2014/main" val="3658008949"/>
                    </a:ext>
                  </a:extLst>
                </a:gridCol>
              </a:tblGrid>
              <a:tr h="27852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/>
                        <a:t>3D </a:t>
                      </a:r>
                      <a:r>
                        <a:rPr lang="fr-CH" sz="1200" dirty="0" err="1"/>
                        <a:t>Models</a:t>
                      </a:r>
                      <a:endParaRPr lang="en-US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90546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pPr algn="l"/>
                      <a:r>
                        <a:rPr lang="fr-CH" sz="1200" dirty="0"/>
                        <a:t>Crane Coverage</a:t>
                      </a:r>
                      <a:endParaRPr lang="en-US" sz="1200" dirty="0"/>
                    </a:p>
                  </a:txBody>
                  <a:tcPr anchor="ctr">
                    <a:lnR>
                      <a:noFill/>
                    </a:ln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b="0" dirty="0">
                          <a:solidFill>
                            <a:schemeClr val="tx1"/>
                          </a:solidFill>
                        </a:rPr>
                        <a:t>ST1988294_01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Provisional</a:t>
                      </a:r>
                    </a:p>
                    <a:p>
                      <a:pPr algn="l"/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(Lateral approach to be confirmed)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3228648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pPr algn="l"/>
                      <a:r>
                        <a:rPr lang="fr-CH" sz="1200" dirty="0"/>
                        <a:t>Transport volumes - Target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dirty="0"/>
                        <a:t>ST1988115_01</a:t>
                      </a:r>
                      <a:endParaRPr lang="en-US" sz="1200" dirty="0"/>
                    </a:p>
                  </a:txBody>
                  <a:tcPr anchor="ctr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Provisional </a:t>
                      </a:r>
                    </a:p>
                    <a:p>
                      <a:pPr algn="l"/>
                      <a:r>
                        <a:rPr lang="en-US" sz="1000" dirty="0"/>
                        <a:t>(target volume clashes with shielding – 42mm)</a:t>
                      </a:r>
                    </a:p>
                  </a:txBody>
                  <a:tcPr anchor="ctr"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3017616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TCC8 Mezzanine</a:t>
                      </a:r>
                    </a:p>
                    <a:p>
                      <a:pPr algn="l"/>
                      <a:r>
                        <a:rPr lang="en-US" sz="1200" dirty="0"/>
                        <a:t>Access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ST1A23812_01</a:t>
                      </a:r>
                    </a:p>
                  </a:txBody>
                  <a:tcPr anchor="ctr"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3000 x 2000</a:t>
                      </a:r>
                    </a:p>
                  </a:txBody>
                  <a:tcPr anchor="ctr"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4521762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TCC8 Mezzanine monorail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ST1A45062_01</a:t>
                      </a:r>
                    </a:p>
                  </a:txBody>
                  <a:tcPr anchor="ctr"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Coverage:</a:t>
                      </a:r>
                    </a:p>
                    <a:p>
                      <a:pPr algn="l"/>
                      <a:r>
                        <a:rPr lang="en-US" sz="1200" dirty="0"/>
                        <a:t>Length – 4800 mm</a:t>
                      </a:r>
                    </a:p>
                    <a:p>
                      <a:pPr algn="l"/>
                      <a:r>
                        <a:rPr lang="en-US" sz="1200" dirty="0"/>
                        <a:t>Height – 3120 mm</a:t>
                      </a:r>
                    </a:p>
                  </a:txBody>
                  <a:tcPr anchor="ctr"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422384757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E85ABC9F-739C-1CAB-4D84-C362F6DAA8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522110"/>
            <a:ext cx="4697412" cy="264881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3591270-9F13-9692-4220-C8AE6FC929C9}"/>
              </a:ext>
            </a:extLst>
          </p:cNvPr>
          <p:cNvCxnSpPr>
            <a:cxnSpLocks/>
          </p:cNvCxnSpPr>
          <p:nvPr/>
        </p:nvCxnSpPr>
        <p:spPr>
          <a:xfrm>
            <a:off x="4259262" y="4343400"/>
            <a:ext cx="2903538" cy="0"/>
          </a:xfrm>
          <a:prstGeom prst="straightConnector1">
            <a:avLst/>
          </a:prstGeom>
          <a:noFill/>
          <a:ln w="28575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3AC656B9-FF46-E118-FA8D-33C3A178B0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7" r="16459"/>
          <a:stretch/>
        </p:blipFill>
        <p:spPr bwMode="auto">
          <a:xfrm>
            <a:off x="4495800" y="457200"/>
            <a:ext cx="2438400" cy="29196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EAAB22D-EF93-DDA5-96FF-23C343F705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3" t="3908" b="6204"/>
          <a:stretch/>
        </p:blipFill>
        <p:spPr bwMode="auto">
          <a:xfrm>
            <a:off x="7081812" y="454846"/>
            <a:ext cx="4702200" cy="258397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88DEFA4-E6A5-5465-7B7C-EAE617CB1228}"/>
              </a:ext>
            </a:extLst>
          </p:cNvPr>
          <p:cNvCxnSpPr>
            <a:cxnSpLocks/>
          </p:cNvCxnSpPr>
          <p:nvPr/>
        </p:nvCxnSpPr>
        <p:spPr>
          <a:xfrm flipV="1">
            <a:off x="3810000" y="2590800"/>
            <a:ext cx="1219200" cy="304800"/>
          </a:xfrm>
          <a:prstGeom prst="straightConnector1">
            <a:avLst/>
          </a:prstGeom>
          <a:noFill/>
          <a:ln w="28575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CC09B5B-9E9A-A739-99CD-D56446E319B2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3D Model Update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079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A33C6F-8E4A-37C8-5D42-853E4DAE7A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room with a red railing&#10;&#10;AI-generated content may be incorrect.">
            <a:extLst>
              <a:ext uri="{FF2B5EF4-FFF2-40B4-BE49-F238E27FC236}">
                <a16:creationId xmlns:a16="http://schemas.microsoft.com/office/drawing/2014/main" id="{05097B22-9501-2D58-7BF3-6B5CA2AAD0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5969" y="1591386"/>
            <a:ext cx="5880063" cy="441004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FEDA57-E35D-045F-897D-438E1D3E2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A6811C-6EF2-8A24-069D-C8DD05946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789A31-09F5-83C2-9645-41AC8DDCA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4028DFA9-EA84-BB69-5C9D-34AB2027F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130" y="399007"/>
            <a:ext cx="9802811" cy="1065742"/>
          </a:xfrm>
        </p:spPr>
        <p:txBody>
          <a:bodyPr/>
          <a:lstStyle/>
          <a:p>
            <a:r>
              <a:rPr lang="fr-CH" dirty="0"/>
              <a:t>TCC8</a:t>
            </a:r>
            <a:endParaRPr lang="fr-CH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812DD7-22CC-8F0B-1EF7-9D6BD5FEDF3E}"/>
              </a:ext>
            </a:extLst>
          </p:cNvPr>
          <p:cNvSpPr txBox="1"/>
          <p:nvPr/>
        </p:nvSpPr>
        <p:spPr>
          <a:xfrm>
            <a:off x="407988" y="1129681"/>
            <a:ext cx="287970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CV Mezzanine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8" name="Picture 17" descr="A net on a pole&#10;&#10;AI-generated content may be incorrect.">
            <a:extLst>
              <a:ext uri="{FF2B5EF4-FFF2-40B4-BE49-F238E27FC236}">
                <a16:creationId xmlns:a16="http://schemas.microsoft.com/office/drawing/2014/main" id="{DD9EC512-F43B-6F3F-A143-10DE14FB870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708786" y="813595"/>
            <a:ext cx="3520016" cy="2640012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390E59E4-3DF7-E338-57F7-5877E8C9EAA7}"/>
              </a:ext>
            </a:extLst>
          </p:cNvPr>
          <p:cNvGrpSpPr/>
          <p:nvPr/>
        </p:nvGrpSpPr>
        <p:grpSpPr>
          <a:xfrm>
            <a:off x="509078" y="1591386"/>
            <a:ext cx="4404828" cy="3675225"/>
            <a:chOff x="509078" y="1591386"/>
            <a:chExt cx="4404828" cy="3675225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33ACC36-1D06-BCCB-BC72-091056CCFCCD}"/>
                </a:ext>
              </a:extLst>
            </p:cNvPr>
            <p:cNvGrpSpPr/>
            <p:nvPr/>
          </p:nvGrpSpPr>
          <p:grpSpPr>
            <a:xfrm>
              <a:off x="509078" y="1591386"/>
              <a:ext cx="4404828" cy="3675225"/>
              <a:chOff x="509078" y="1591386"/>
              <a:chExt cx="4404828" cy="3675225"/>
            </a:xfrm>
          </p:grpSpPr>
          <p:pic>
            <p:nvPicPr>
              <p:cNvPr id="20" name="Picture 19" descr="A large metal pipes and a ladder&#10;&#10;AI-generated content may be incorrect.">
                <a:extLst>
                  <a:ext uri="{FF2B5EF4-FFF2-40B4-BE49-F238E27FC236}">
                    <a16:creationId xmlns:a16="http://schemas.microsoft.com/office/drawing/2014/main" id="{D96A271B-9ACD-B94F-0CB5-242D7A87EB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-172580" y="2273044"/>
                <a:ext cx="3675225" cy="2311910"/>
              </a:xfrm>
              <a:prstGeom prst="rect">
                <a:avLst/>
              </a:prstGeom>
              <a:ln w="19050">
                <a:solidFill>
                  <a:srgbClr val="FF0000"/>
                </a:solidFill>
              </a:ln>
            </p:spPr>
          </p:pic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B08F46D-DD69-DE45-AAA5-8C4C0094AF27}"/>
                  </a:ext>
                </a:extLst>
              </p:cNvPr>
              <p:cNvSpPr/>
              <p:nvPr/>
            </p:nvSpPr>
            <p:spPr>
              <a:xfrm>
                <a:off x="3156668" y="4412974"/>
                <a:ext cx="1757238" cy="675861"/>
              </a:xfrm>
              <a:custGeom>
                <a:avLst/>
                <a:gdLst>
                  <a:gd name="connsiteX0" fmla="*/ 1757238 w 1757238"/>
                  <a:gd name="connsiteY0" fmla="*/ 159026 h 675861"/>
                  <a:gd name="connsiteX1" fmla="*/ 1192695 w 1757238"/>
                  <a:gd name="connsiteY1" fmla="*/ 0 h 675861"/>
                  <a:gd name="connsiteX2" fmla="*/ 0 w 1757238"/>
                  <a:gd name="connsiteY2" fmla="*/ 333955 h 675861"/>
                  <a:gd name="connsiteX3" fmla="*/ 222636 w 1757238"/>
                  <a:gd name="connsiteY3" fmla="*/ 675861 h 675861"/>
                  <a:gd name="connsiteX4" fmla="*/ 1757238 w 1757238"/>
                  <a:gd name="connsiteY4" fmla="*/ 159026 h 675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7238" h="675861">
                    <a:moveTo>
                      <a:pt x="1757238" y="159026"/>
                    </a:moveTo>
                    <a:lnTo>
                      <a:pt x="1192695" y="0"/>
                    </a:lnTo>
                    <a:lnTo>
                      <a:pt x="0" y="333955"/>
                    </a:lnTo>
                    <a:lnTo>
                      <a:pt x="222636" y="675861"/>
                    </a:lnTo>
                    <a:lnTo>
                      <a:pt x="1757238" y="159026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1905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CB870E52-20E6-CF83-FE78-0145C845CF96}"/>
                  </a:ext>
                </a:extLst>
              </p:cNvPr>
              <p:cNvCxnSpPr>
                <a:stCxn id="23" idx="2"/>
                <a:endCxn id="20" idx="0"/>
              </p:cNvCxnSpPr>
              <p:nvPr/>
            </p:nvCxnSpPr>
            <p:spPr>
              <a:xfrm flipH="1" flipV="1">
                <a:off x="2820988" y="3429000"/>
                <a:ext cx="335680" cy="1317929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AC31C51-D168-1FB4-D7AC-BB7E41A5A826}"/>
                </a:ext>
              </a:extLst>
            </p:cNvPr>
            <p:cNvGrpSpPr/>
            <p:nvPr/>
          </p:nvGrpSpPr>
          <p:grpSpPr>
            <a:xfrm>
              <a:off x="790177" y="2248562"/>
              <a:ext cx="685800" cy="215444"/>
              <a:chOff x="790177" y="2248562"/>
              <a:chExt cx="685800" cy="215444"/>
            </a:xfrm>
          </p:grpSpPr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C3B0F4F1-4271-05A3-1727-4E5835AE5D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0177" y="2438400"/>
                <a:ext cx="685800" cy="0"/>
              </a:xfrm>
              <a:prstGeom prst="straightConnector1">
                <a:avLst/>
              </a:prstGeom>
              <a:ln w="1905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2EC4A86-3A8A-930A-1B15-554369BA1CCD}"/>
                  </a:ext>
                </a:extLst>
              </p:cNvPr>
              <p:cNvSpPr txBox="1"/>
              <p:nvPr/>
            </p:nvSpPr>
            <p:spPr>
              <a:xfrm>
                <a:off x="990600" y="2248562"/>
                <a:ext cx="29815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400" dirty="0"/>
                  <a:t>900</a:t>
                </a:r>
                <a:endParaRPr lang="en-GB" sz="1400" dirty="0"/>
              </a:p>
            </p:txBody>
          </p:sp>
        </p:grpSp>
      </p:grp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B363DEA-EDA6-0D36-71B4-D18BB8A44843}"/>
              </a:ext>
            </a:extLst>
          </p:cNvPr>
          <p:cNvCxnSpPr>
            <a:stCxn id="18" idx="2"/>
          </p:cNvCxnSpPr>
          <p:nvPr/>
        </p:nvCxnSpPr>
        <p:spPr>
          <a:xfrm flipH="1">
            <a:off x="6248400" y="2133601"/>
            <a:ext cx="2900388" cy="1981199"/>
          </a:xfrm>
          <a:prstGeom prst="straightConnector1">
            <a:avLst/>
          </a:prstGeom>
          <a:ln w="1905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E398E30-FC36-49CE-D408-71380DD95B0A}"/>
              </a:ext>
            </a:extLst>
          </p:cNvPr>
          <p:cNvCxnSpPr/>
          <p:nvPr/>
        </p:nvCxnSpPr>
        <p:spPr>
          <a:xfrm flipH="1">
            <a:off x="6705600" y="5486400"/>
            <a:ext cx="266700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B7E77D72-0EE6-D3D8-FEA8-E6BEC36ACFA7}"/>
              </a:ext>
            </a:extLst>
          </p:cNvPr>
          <p:cNvSpPr txBox="1"/>
          <p:nvPr/>
        </p:nvSpPr>
        <p:spPr>
          <a:xfrm>
            <a:off x="9525000" y="5279367"/>
            <a:ext cx="174674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303030"/>
                </a:solidFill>
              </a:rPr>
              <a:t>200 mm step around the opening</a:t>
            </a:r>
            <a:endParaRPr lang="en-GB" sz="1400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764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BFA3DB-42D0-78DD-242D-97F9C6DAF2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B309E2-AC8B-4162-F0A8-CBE442C9F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77802-B99C-6823-C66E-B2AC996B4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#13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AB0F95-BCD4-E927-7052-9DC071E12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C5D6FC6B-F73B-95C2-D9FC-4E8588CE0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131" y="399007"/>
            <a:ext cx="3337670" cy="515393"/>
          </a:xfrm>
        </p:spPr>
        <p:txBody>
          <a:bodyPr/>
          <a:lstStyle/>
          <a:p>
            <a:r>
              <a:rPr lang="fr-CH" dirty="0"/>
              <a:t>TCC8</a:t>
            </a:r>
            <a:endParaRPr lang="fr-CH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51CE19-0944-576F-2DD0-5E62CC51121C}"/>
              </a:ext>
            </a:extLst>
          </p:cNvPr>
          <p:cNvSpPr txBox="1"/>
          <p:nvPr/>
        </p:nvSpPr>
        <p:spPr>
          <a:xfrm>
            <a:off x="407988" y="1129681"/>
            <a:ext cx="287970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CV Mezzanine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B3AAAA4-15A7-5183-19EF-D6F1D6993734}"/>
              </a:ext>
            </a:extLst>
          </p:cNvPr>
          <p:cNvGrpSpPr/>
          <p:nvPr/>
        </p:nvGrpSpPr>
        <p:grpSpPr>
          <a:xfrm>
            <a:off x="509078" y="1591386"/>
            <a:ext cx="2311910" cy="3675225"/>
            <a:chOff x="509078" y="1591386"/>
            <a:chExt cx="2311910" cy="3675225"/>
          </a:xfrm>
        </p:grpSpPr>
        <p:pic>
          <p:nvPicPr>
            <p:cNvPr id="20" name="Picture 19" descr="A large metal pipes and a ladder&#10;&#10;AI-generated content may be incorrect.">
              <a:extLst>
                <a:ext uri="{FF2B5EF4-FFF2-40B4-BE49-F238E27FC236}">
                  <a16:creationId xmlns:a16="http://schemas.microsoft.com/office/drawing/2014/main" id="{4187846D-8FC5-E658-863F-C56D96327F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16126"/>
            <a:stretch/>
          </p:blipFill>
          <p:spPr>
            <a:xfrm rot="5400000">
              <a:off x="-172580" y="2273044"/>
              <a:ext cx="3675225" cy="2311910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2199118-DA97-F511-2A31-FBD3F566872A}"/>
                </a:ext>
              </a:extLst>
            </p:cNvPr>
            <p:cNvGrpSpPr/>
            <p:nvPr/>
          </p:nvGrpSpPr>
          <p:grpSpPr>
            <a:xfrm>
              <a:off x="790177" y="2248562"/>
              <a:ext cx="685800" cy="215444"/>
              <a:chOff x="790177" y="2248562"/>
              <a:chExt cx="685800" cy="215444"/>
            </a:xfrm>
          </p:grpSpPr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6FB6C7B6-546A-C6C7-5CB6-B421B6DE37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0177" y="2438400"/>
                <a:ext cx="685800" cy="0"/>
              </a:xfrm>
              <a:prstGeom prst="straightConnector1">
                <a:avLst/>
              </a:prstGeom>
              <a:ln w="1905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EAF6CB1-9DC6-5433-F553-6BB32C90ED6F}"/>
                  </a:ext>
                </a:extLst>
              </p:cNvPr>
              <p:cNvSpPr txBox="1"/>
              <p:nvPr/>
            </p:nvSpPr>
            <p:spPr>
              <a:xfrm>
                <a:off x="990600" y="2248562"/>
                <a:ext cx="29815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400" dirty="0"/>
                  <a:t>900</a:t>
                </a:r>
                <a:endParaRPr lang="en-GB" sz="1400" dirty="0"/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750A74E-70F8-FCED-C211-DF63AAB61EB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491444" y="990600"/>
            <a:ext cx="3209113" cy="5014517"/>
            <a:chOff x="4491444" y="990600"/>
            <a:chExt cx="3209113" cy="501451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E4DEB9E-F34E-929C-E4A1-1C9E606397B7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/>
            <a:srcRect t="5730" r="8111"/>
            <a:stretch/>
          </p:blipFill>
          <p:spPr>
            <a:xfrm>
              <a:off x="4491444" y="990600"/>
              <a:ext cx="3209113" cy="5014517"/>
            </a:xfrm>
            <a:prstGeom prst="rect">
              <a:avLst/>
            </a:prstGeom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747B4B4-5EF2-1580-72E3-B6FEF7C22F60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16200000">
              <a:off x="5556022" y="1577030"/>
              <a:ext cx="685800" cy="215444"/>
              <a:chOff x="3434834" y="1502155"/>
              <a:chExt cx="685800" cy="215444"/>
            </a:xfrm>
          </p:grpSpPr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88AB1732-C65B-046F-EF48-7D6B34BEDF4F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3434834" y="1691993"/>
                <a:ext cx="685800" cy="0"/>
              </a:xfrm>
              <a:prstGeom prst="straightConnector1">
                <a:avLst/>
              </a:prstGeom>
              <a:ln w="1905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7716813-6586-9463-A3D1-FF6F06C9B3A5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35257" y="1502155"/>
                <a:ext cx="29815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400" dirty="0"/>
                  <a:t>900</a:t>
                </a:r>
                <a:endParaRPr lang="en-GB" sz="1400" dirty="0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E9FC872-185B-B442-D7B2-5B311A8FD077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16200000">
              <a:off x="5556023" y="5065527"/>
              <a:ext cx="685800" cy="215444"/>
              <a:chOff x="3434834" y="1502155"/>
              <a:chExt cx="685800" cy="215444"/>
            </a:xfrm>
          </p:grpSpPr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1D01614A-56BD-7010-3243-1CBEA003A44D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3434834" y="1691993"/>
                <a:ext cx="685800" cy="0"/>
              </a:xfrm>
              <a:prstGeom prst="straightConnector1">
                <a:avLst/>
              </a:prstGeom>
              <a:ln w="1905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A0B04AF-5B81-5408-0E8D-E564F550E283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35257" y="1502155"/>
                <a:ext cx="29815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400" dirty="0"/>
                  <a:t>900</a:t>
                </a:r>
                <a:endParaRPr lang="en-GB" sz="1400" dirty="0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0393AFE-BC3C-E82A-C0DE-5901CC12F17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029200" y="1891549"/>
              <a:ext cx="2133600" cy="3061451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10C3F5A-8AC1-0186-22DD-C5561B793CBE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945531" y="1899878"/>
              <a:ext cx="298159" cy="234834"/>
              <a:chOff x="3370627" y="1457159"/>
              <a:chExt cx="298159" cy="234834"/>
            </a:xfrm>
          </p:grpSpPr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214FBDAF-2A46-EA87-250C-4356B09B650D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3434834" y="1691993"/>
                <a:ext cx="200423" cy="0"/>
              </a:xfrm>
              <a:prstGeom prst="straightConnector1">
                <a:avLst/>
              </a:prstGeom>
              <a:ln w="1905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1BDAF8C-2019-3EF0-4C1C-C4FC4AD5D856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370627" y="1457159"/>
                <a:ext cx="29815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400" dirty="0"/>
                  <a:t>200</a:t>
                </a:r>
                <a:endParaRPr lang="en-GB" sz="1400" dirty="0"/>
              </a:p>
            </p:txBody>
          </p:sp>
        </p:grp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1B90F10C-9625-B8DF-6BDC-34EBD9E2B242}"/>
              </a:ext>
            </a:extLst>
          </p:cNvPr>
          <p:cNvSpPr txBox="1"/>
          <p:nvPr/>
        </p:nvSpPr>
        <p:spPr>
          <a:xfrm>
            <a:off x="5732919" y="783656"/>
            <a:ext cx="72616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Jura side</a:t>
            </a:r>
            <a:endParaRPr lang="en-GB" sz="1400" dirty="0"/>
          </a:p>
        </p:txBody>
      </p:sp>
      <p:pic>
        <p:nvPicPr>
          <p:cNvPr id="33" name="Picture 32" descr="A room with large metal boxes&#10;&#10;AI-generated content may be incorrect.">
            <a:extLst>
              <a:ext uri="{FF2B5EF4-FFF2-40B4-BE49-F238E27FC236}">
                <a16:creationId xmlns:a16="http://schemas.microsoft.com/office/drawing/2014/main" id="{9D9075CD-4E34-6C71-D95F-4912A33CEC5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2369" t="4565" b="22489"/>
          <a:stretch/>
        </p:blipFill>
        <p:spPr>
          <a:xfrm>
            <a:off x="8340551" y="999100"/>
            <a:ext cx="3443462" cy="500618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A22B86B0-1ED1-E596-4CAD-4D060D0940BA}"/>
              </a:ext>
            </a:extLst>
          </p:cNvPr>
          <p:cNvSpPr txBox="1"/>
          <p:nvPr/>
        </p:nvSpPr>
        <p:spPr>
          <a:xfrm>
            <a:off x="9007932" y="3213555"/>
            <a:ext cx="726161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Jura side</a:t>
            </a:r>
            <a:endParaRPr lang="en-GB" sz="1400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F653A06-A13F-FD2C-E8EE-1D9ED680B140}"/>
              </a:ext>
            </a:extLst>
          </p:cNvPr>
          <p:cNvCxnSpPr>
            <a:cxnSpLocks/>
            <a:stCxn id="20" idx="0"/>
          </p:cNvCxnSpPr>
          <p:nvPr/>
        </p:nvCxnSpPr>
        <p:spPr>
          <a:xfrm>
            <a:off x="2820988" y="3429000"/>
            <a:ext cx="2513012" cy="19812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280E0A24-8ADB-4FDD-0E58-D388980A7B23}"/>
              </a:ext>
            </a:extLst>
          </p:cNvPr>
          <p:cNvSpPr/>
          <p:nvPr/>
        </p:nvSpPr>
        <p:spPr>
          <a:xfrm>
            <a:off x="8462555" y="1079356"/>
            <a:ext cx="3220367" cy="8121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303030"/>
                </a:solidFill>
              </a:rPr>
              <a:t>The potential extension of the opening toward the Jura side wall must be carefully evaluated</a:t>
            </a:r>
            <a:endParaRPr lang="en-GB" sz="1400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511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57132</TotalTime>
  <Words>1917</Words>
  <Application>Microsoft Office PowerPoint</Application>
  <PresentationFormat>Widescreen</PresentationFormat>
  <Paragraphs>328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Google Sans</vt:lpstr>
      <vt:lpstr>Wingdings</vt:lpstr>
      <vt:lpstr>Office Theme</vt:lpstr>
      <vt:lpstr>EN-HE Updates</vt:lpstr>
      <vt:lpstr>Content</vt:lpstr>
      <vt:lpstr>Building 911 works</vt:lpstr>
      <vt:lpstr>Service Building</vt:lpstr>
      <vt:lpstr>Service Building</vt:lpstr>
      <vt:lpstr>Service Building</vt:lpstr>
      <vt:lpstr>TCC8</vt:lpstr>
      <vt:lpstr>TCC8</vt:lpstr>
      <vt:lpstr>TCC8</vt:lpstr>
      <vt:lpstr>TCC8</vt:lpstr>
      <vt:lpstr>TCC8</vt:lpstr>
      <vt:lpstr>TCC8</vt:lpstr>
      <vt:lpstr>TCC8</vt:lpstr>
      <vt:lpstr>TCC8</vt:lpstr>
      <vt:lpstr>TCC8</vt:lpstr>
      <vt:lpstr>TCC8</vt:lpstr>
      <vt:lpstr>TCC8: Retention of the two overhead cranes</vt:lpstr>
      <vt:lpstr>TCC8: Retention of the two overhead cranes</vt:lpstr>
      <vt:lpstr>Retention of the two overhead cranes in TCC8</vt:lpstr>
      <vt:lpstr>Ongoing and future assessments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Roberto Rinaldesi</dc:creator>
  <cp:lastModifiedBy>Cristina Duran Gutierrez</cp:lastModifiedBy>
  <cp:revision>452</cp:revision>
  <cp:lastPrinted>2020-01-30T13:49:18Z</cp:lastPrinted>
  <dcterms:created xsi:type="dcterms:W3CDTF">2024-06-05T11:21:03Z</dcterms:created>
  <dcterms:modified xsi:type="dcterms:W3CDTF">2025-06-18T07:59:59Z</dcterms:modified>
</cp:coreProperties>
</file>