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</p:sldMasterIdLst>
  <p:notesMasterIdLst>
    <p:notesMasterId r:id="rId10"/>
  </p:notesMasterIdLst>
  <p:handoutMasterIdLst>
    <p:handoutMasterId r:id="rId11"/>
  </p:handoutMasterIdLst>
  <p:sldIdLst>
    <p:sldId id="257" r:id="rId3"/>
    <p:sldId id="293" r:id="rId4"/>
    <p:sldId id="316" r:id="rId5"/>
    <p:sldId id="707" r:id="rId6"/>
    <p:sldId id="323" r:id="rId7"/>
    <p:sldId id="708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DFD741"/>
    <a:srgbClr val="FFFF99"/>
    <a:srgbClr val="99FF99"/>
    <a:srgbClr val="004899"/>
    <a:srgbClr val="A8B8DC"/>
    <a:srgbClr val="E7E9F0"/>
    <a:srgbClr val="0070C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24"/>
    <p:restoredTop sz="96966"/>
  </p:normalViewPr>
  <p:slideViewPr>
    <p:cSldViewPr snapToObjects="1">
      <p:cViewPr varScale="1">
        <p:scale>
          <a:sx n="88" d="100"/>
          <a:sy n="88" d="100"/>
        </p:scale>
        <p:origin x="64" y="44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18.06.2025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18.06.2025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CDDD-4143-4F95-A877-01F0FD76DB0C}" type="slidenum">
              <a:rPr kumimoji="0" lang="fr-CH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CH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66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18.06.2025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48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502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6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5" y="1808464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137385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grpSp>
        <p:nvGrpSpPr>
          <p:cNvPr id="7" name="Group 19"/>
          <p:cNvGrpSpPr>
            <a:grpSpLocks noChangeAspect="1"/>
          </p:cNvGrpSpPr>
          <p:nvPr userDrawn="1"/>
        </p:nvGrpSpPr>
        <p:grpSpPr bwMode="auto">
          <a:xfrm>
            <a:off x="9984433" y="256324"/>
            <a:ext cx="641787" cy="648000"/>
            <a:chOff x="663481" y="724548"/>
            <a:chExt cx="3260231" cy="3291796"/>
          </a:xfrm>
        </p:grpSpPr>
        <p:grpSp>
          <p:nvGrpSpPr>
            <p:cNvPr id="8" name="Group 21"/>
            <p:cNvGrpSpPr/>
            <p:nvPr/>
          </p:nvGrpSpPr>
          <p:grpSpPr bwMode="auto">
            <a:xfrm>
              <a:off x="663481" y="724548"/>
              <a:ext cx="3260231" cy="3291796"/>
              <a:chOff x="2939542" y="1489861"/>
              <a:chExt cx="3260231" cy="3291796"/>
            </a:xfrm>
          </p:grpSpPr>
          <p:sp>
            <p:nvSpPr>
              <p:cNvPr id="9" name="Freeform: Shape 26"/>
              <p:cNvSpPr/>
              <p:nvPr/>
            </p:nvSpPr>
            <p:spPr bwMode="auto">
              <a:xfrm>
                <a:off x="2939542" y="1490870"/>
                <a:ext cx="1624411" cy="3289851"/>
              </a:xfrm>
              <a:custGeom>
                <a:avLst/>
                <a:gdLst>
                  <a:gd name="connsiteX0" fmla="*/ 1624411 w 1624411"/>
                  <a:gd name="connsiteY0" fmla="*/ 0 h 3289852"/>
                  <a:gd name="connsiteX1" fmla="*/ 1624411 w 1624411"/>
                  <a:gd name="connsiteY1" fmla="*/ 905590 h 3289852"/>
                  <a:gd name="connsiteX2" fmla="*/ 1570107 w 1624411"/>
                  <a:gd name="connsiteY2" fmla="*/ 908332 h 3289852"/>
                  <a:gd name="connsiteX3" fmla="*/ 907563 w 1624411"/>
                  <a:gd name="connsiteY3" fmla="*/ 1642522 h 3289852"/>
                  <a:gd name="connsiteX4" fmla="*/ 1570107 w 1624411"/>
                  <a:gd name="connsiteY4" fmla="*/ 2376712 h 3289852"/>
                  <a:gd name="connsiteX5" fmla="*/ 1624411 w 1624411"/>
                  <a:gd name="connsiteY5" fmla="*/ 2379454 h 3289852"/>
                  <a:gd name="connsiteX6" fmla="*/ 1624411 w 1624411"/>
                  <a:gd name="connsiteY6" fmla="*/ 3289852 h 3289852"/>
                  <a:gd name="connsiteX7" fmla="*/ 1503432 w 1624411"/>
                  <a:gd name="connsiteY7" fmla="*/ 3283083 h 3289852"/>
                  <a:gd name="connsiteX8" fmla="*/ 1408065 w 1624411"/>
                  <a:gd name="connsiteY8" fmla="*/ 2929665 h 3289852"/>
                  <a:gd name="connsiteX9" fmla="*/ 1211722 w 1624411"/>
                  <a:gd name="connsiteY9" fmla="*/ 2879176 h 3289852"/>
                  <a:gd name="connsiteX10" fmla="*/ 948061 w 1624411"/>
                  <a:gd name="connsiteY10" fmla="*/ 3137228 h 3289852"/>
                  <a:gd name="connsiteX11" fmla="*/ 701229 w 1624411"/>
                  <a:gd name="connsiteY11" fmla="*/ 2974544 h 3289852"/>
                  <a:gd name="connsiteX12" fmla="*/ 790985 w 1624411"/>
                  <a:gd name="connsiteY12" fmla="*/ 2632345 h 3289852"/>
                  <a:gd name="connsiteX13" fmla="*/ 656350 w 1624411"/>
                  <a:gd name="connsiteY13" fmla="*/ 2503319 h 3289852"/>
                  <a:gd name="connsiteX14" fmla="*/ 319760 w 1624411"/>
                  <a:gd name="connsiteY14" fmla="*/ 2598686 h 3289852"/>
                  <a:gd name="connsiteX15" fmla="*/ 157076 w 1624411"/>
                  <a:gd name="connsiteY15" fmla="*/ 2335023 h 3289852"/>
                  <a:gd name="connsiteX16" fmla="*/ 420736 w 1624411"/>
                  <a:gd name="connsiteY16" fmla="*/ 2088192 h 3289852"/>
                  <a:gd name="connsiteX17" fmla="*/ 375859 w 1624411"/>
                  <a:gd name="connsiteY17" fmla="*/ 1908679 h 3289852"/>
                  <a:gd name="connsiteX18" fmla="*/ 11220 w 1624411"/>
                  <a:gd name="connsiteY18" fmla="*/ 1796482 h 3289852"/>
                  <a:gd name="connsiteX19" fmla="*/ 0 w 1624411"/>
                  <a:gd name="connsiteY19" fmla="*/ 1515991 h 3289852"/>
                  <a:gd name="connsiteX20" fmla="*/ 353419 w 1624411"/>
                  <a:gd name="connsiteY20" fmla="*/ 1420624 h 3289852"/>
                  <a:gd name="connsiteX21" fmla="*/ 409517 w 1624411"/>
                  <a:gd name="connsiteY21" fmla="*/ 1229890 h 3289852"/>
                  <a:gd name="connsiteX22" fmla="*/ 147015 w 1624411"/>
                  <a:gd name="connsiteY22" fmla="*/ 972998 h 3289852"/>
                  <a:gd name="connsiteX23" fmla="*/ 280491 w 1624411"/>
                  <a:gd name="connsiteY23" fmla="*/ 708178 h 3289852"/>
                  <a:gd name="connsiteX24" fmla="*/ 639519 w 1624411"/>
                  <a:gd name="connsiteY24" fmla="*/ 825984 h 3289852"/>
                  <a:gd name="connsiteX25" fmla="*/ 785375 w 1624411"/>
                  <a:gd name="connsiteY25" fmla="*/ 646470 h 3289852"/>
                  <a:gd name="connsiteX26" fmla="*/ 684398 w 1624411"/>
                  <a:gd name="connsiteY26" fmla="*/ 315491 h 3289852"/>
                  <a:gd name="connsiteX27" fmla="*/ 971657 w 1624411"/>
                  <a:gd name="connsiteY27" fmla="*/ 162685 h 3289852"/>
                  <a:gd name="connsiteX28" fmla="*/ 1234160 w 1624411"/>
                  <a:gd name="connsiteY28" fmla="*/ 450127 h 3289852"/>
                  <a:gd name="connsiteX29" fmla="*/ 1396845 w 1624411"/>
                  <a:gd name="connsiteY29" fmla="*/ 388419 h 3289852"/>
                  <a:gd name="connsiteX30" fmla="*/ 1469772 w 1624411"/>
                  <a:gd name="connsiteY30" fmla="*/ 1341 h 3289852"/>
                  <a:gd name="connsiteX31" fmla="*/ 1624411 w 1624411"/>
                  <a:gd name="connsiteY31" fmla="*/ 0 h 328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624411" h="3289852" extrusionOk="0">
                    <a:moveTo>
                      <a:pt x="1624411" y="0"/>
                    </a:moveTo>
                    <a:lnTo>
                      <a:pt x="1624411" y="905590"/>
                    </a:lnTo>
                    <a:lnTo>
                      <a:pt x="1570107" y="908332"/>
                    </a:lnTo>
                    <a:cubicBezTo>
                      <a:pt x="1197966" y="946125"/>
                      <a:pt x="907563" y="1260410"/>
                      <a:pt x="907563" y="1642522"/>
                    </a:cubicBezTo>
                    <a:cubicBezTo>
                      <a:pt x="907563" y="2024634"/>
                      <a:pt x="1197966" y="2338919"/>
                      <a:pt x="1570107" y="2376712"/>
                    </a:cubicBezTo>
                    <a:lnTo>
                      <a:pt x="1624411" y="2379454"/>
                    </a:lnTo>
                    <a:lnTo>
                      <a:pt x="1624411" y="3289852"/>
                    </a:lnTo>
                    <a:lnTo>
                      <a:pt x="1503432" y="3283083"/>
                    </a:lnTo>
                    <a:lnTo>
                      <a:pt x="1408065" y="2929665"/>
                    </a:lnTo>
                    <a:lnTo>
                      <a:pt x="1211722" y="2879176"/>
                    </a:lnTo>
                    <a:lnTo>
                      <a:pt x="948061" y="3137228"/>
                    </a:lnTo>
                    <a:lnTo>
                      <a:pt x="701229" y="2974544"/>
                    </a:lnTo>
                    <a:lnTo>
                      <a:pt x="790985" y="2632345"/>
                    </a:lnTo>
                    <a:lnTo>
                      <a:pt x="656350" y="2503319"/>
                    </a:lnTo>
                    <a:lnTo>
                      <a:pt x="319760" y="2598686"/>
                    </a:lnTo>
                    <a:lnTo>
                      <a:pt x="157076" y="2335023"/>
                    </a:lnTo>
                    <a:lnTo>
                      <a:pt x="420736" y="2088192"/>
                    </a:lnTo>
                    <a:lnTo>
                      <a:pt x="375859" y="1908679"/>
                    </a:lnTo>
                    <a:lnTo>
                      <a:pt x="11220" y="1796482"/>
                    </a:lnTo>
                    <a:lnTo>
                      <a:pt x="0" y="1515991"/>
                    </a:lnTo>
                    <a:lnTo>
                      <a:pt x="353419" y="1420624"/>
                    </a:lnTo>
                    <a:lnTo>
                      <a:pt x="409517" y="1229890"/>
                    </a:lnTo>
                    <a:lnTo>
                      <a:pt x="147015" y="972998"/>
                    </a:lnTo>
                    <a:lnTo>
                      <a:pt x="280491" y="708178"/>
                    </a:lnTo>
                    <a:lnTo>
                      <a:pt x="639519" y="825984"/>
                    </a:lnTo>
                    <a:lnTo>
                      <a:pt x="785375" y="646470"/>
                    </a:lnTo>
                    <a:lnTo>
                      <a:pt x="684398" y="315491"/>
                    </a:lnTo>
                    <a:lnTo>
                      <a:pt x="971657" y="162685"/>
                    </a:lnTo>
                    <a:lnTo>
                      <a:pt x="1234160" y="450127"/>
                    </a:lnTo>
                    <a:lnTo>
                      <a:pt x="1396845" y="388419"/>
                    </a:lnTo>
                    <a:lnTo>
                      <a:pt x="1469772" y="1341"/>
                    </a:lnTo>
                    <a:lnTo>
                      <a:pt x="1624411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0" name="Arc 27"/>
              <p:cNvSpPr/>
              <p:nvPr/>
            </p:nvSpPr>
            <p:spPr bwMode="auto">
              <a:xfrm>
                <a:off x="4101142" y="1489861"/>
                <a:ext cx="947691" cy="2055542"/>
              </a:xfrm>
              <a:prstGeom prst="arc">
                <a:avLst>
                  <a:gd name="adj1" fmla="val 16200000"/>
                  <a:gd name="adj2" fmla="val 345725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1" name="Arc 28"/>
              <p:cNvSpPr/>
              <p:nvPr/>
            </p:nvSpPr>
            <p:spPr bwMode="auto">
              <a:xfrm rot="2728892">
                <a:off x="4535625" y="1648044"/>
                <a:ext cx="981157" cy="2130987"/>
              </a:xfrm>
              <a:prstGeom prst="arc">
                <a:avLst>
                  <a:gd name="adj1" fmla="val 10362346"/>
                  <a:gd name="adj2" fmla="val 468010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2" name="Arc 29"/>
              <p:cNvSpPr/>
              <p:nvPr/>
            </p:nvSpPr>
            <p:spPr bwMode="auto">
              <a:xfrm rot="5400000">
                <a:off x="4637140" y="2065021"/>
                <a:ext cx="981157" cy="2144108"/>
              </a:xfrm>
              <a:prstGeom prst="arc">
                <a:avLst>
                  <a:gd name="adj1" fmla="val 10808463"/>
                  <a:gd name="adj2" fmla="val 10101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3" name="Arc 30"/>
              <p:cNvSpPr/>
              <p:nvPr/>
            </p:nvSpPr>
            <p:spPr bwMode="auto">
              <a:xfrm rot="8131167">
                <a:off x="4521974" y="2484163"/>
                <a:ext cx="981157" cy="2144108"/>
              </a:xfrm>
              <a:prstGeom prst="arc">
                <a:avLst>
                  <a:gd name="adj1" fmla="val 10400757"/>
                  <a:gd name="adj2" fmla="val 327884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Arc 31"/>
              <p:cNvSpPr/>
              <p:nvPr/>
            </p:nvSpPr>
            <p:spPr bwMode="auto">
              <a:xfrm flipV="1">
                <a:off x="4090935" y="2726115"/>
                <a:ext cx="947691" cy="2055542"/>
              </a:xfrm>
              <a:prstGeom prst="arc">
                <a:avLst>
                  <a:gd name="adj1" fmla="val 16200000"/>
                  <a:gd name="adj2" fmla="val 303468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5" name="Arc 32"/>
              <p:cNvSpPr/>
              <p:nvPr/>
            </p:nvSpPr>
            <p:spPr bwMode="auto">
              <a:xfrm>
                <a:off x="3833036" y="2393547"/>
                <a:ext cx="1487911" cy="1476000"/>
              </a:xfrm>
              <a:prstGeom prst="arc">
                <a:avLst>
                  <a:gd name="adj1" fmla="val 16200000"/>
                  <a:gd name="adj2" fmla="val 5455412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6" name="Oval 22"/>
            <p:cNvSpPr>
              <a:spLocks noChangeAspect="1"/>
            </p:cNvSpPr>
            <p:nvPr/>
          </p:nvSpPr>
          <p:spPr bwMode="auto">
            <a:xfrm>
              <a:off x="3478693" y="144117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7" name="Oval 23"/>
            <p:cNvSpPr>
              <a:spLocks noChangeAspect="1"/>
            </p:cNvSpPr>
            <p:nvPr/>
          </p:nvSpPr>
          <p:spPr bwMode="auto">
            <a:xfrm>
              <a:off x="3661248" y="2589682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8" name="Oval 24"/>
            <p:cNvSpPr>
              <a:spLocks noChangeAspect="1"/>
            </p:cNvSpPr>
            <p:nvPr/>
          </p:nvSpPr>
          <p:spPr bwMode="auto">
            <a:xfrm>
              <a:off x="2971735" y="3515339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9" name="Oval 25"/>
            <p:cNvSpPr>
              <a:spLocks noChangeAspect="1"/>
            </p:cNvSpPr>
            <p:nvPr/>
          </p:nvSpPr>
          <p:spPr bwMode="auto">
            <a:xfrm>
              <a:off x="2567700" y="97402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</p:grpSp>
      <p:sp>
        <p:nvSpPr>
          <p:cNvPr id="20" name="TextBox 20"/>
          <p:cNvSpPr>
            <a:spLocks noAdjustHandles="1"/>
          </p:cNvSpPr>
          <p:nvPr userDrawn="1"/>
        </p:nvSpPr>
        <p:spPr bwMode="auto">
          <a:xfrm>
            <a:off x="10700934" y="287941"/>
            <a:ext cx="116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Engineering</a:t>
            </a:r>
            <a:endParaRPr sz="1800"/>
          </a:p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Department</a:t>
            </a: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460340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08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891" indent="-342891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253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0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772573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3" y="4"/>
            <a:ext cx="4116387" cy="6318353"/>
          </a:xfrm>
          <a:prstGeom prst="rect">
            <a:avLst/>
          </a:prstGeom>
          <a:solidFill>
            <a:srgbClr val="002576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3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592268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254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9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90" y="2427287"/>
            <a:ext cx="5616575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22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1" y="373593"/>
            <a:ext cx="5616575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3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758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41" y="159226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41" y="396970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46324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7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9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71618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1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3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361581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9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377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9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512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80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4" y="2732446"/>
            <a:ext cx="396077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8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3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5" y="5078528"/>
            <a:ext cx="3963665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90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23012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584396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4877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1709742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4589467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483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56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75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90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800"/>
              <a:t>home.cern</a:t>
            </a:r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9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image" Target="../media/image6.emf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18/06/2025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2000" cy="620688"/>
          </a:xfrm>
          <a:prstGeom prst="rect">
            <a:avLst/>
          </a:prstGeom>
          <a:solidFill>
            <a:srgbClr val="0025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sz="180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90" y="373597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8" y="6350855"/>
            <a:ext cx="86786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14/09/2021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8" y="6356354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F. Dragoni | WCC 1300 mm2 MCF| Indico 1317323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Image 2" descr="logooutline.eps"/>
          <p:cNvPicPr/>
          <p:nvPr userDrawn="1"/>
        </p:nvPicPr>
        <p:blipFill>
          <a:blip r:embed="rId23"/>
          <a:stretch/>
        </p:blipFill>
        <p:spPr bwMode="auto">
          <a:xfrm>
            <a:off x="426315" y="6350855"/>
            <a:ext cx="399415" cy="395605"/>
          </a:xfrm>
          <a:prstGeom prst="rect">
            <a:avLst/>
          </a:prstGeom>
        </p:spPr>
      </p:pic>
      <p:grpSp>
        <p:nvGrpSpPr>
          <p:cNvPr id="11" name="Group 2"/>
          <p:cNvGrpSpPr/>
          <p:nvPr userDrawn="1"/>
        </p:nvGrpSpPr>
        <p:grpSpPr bwMode="auto">
          <a:xfrm>
            <a:off x="10603851" y="6310484"/>
            <a:ext cx="1294738" cy="430887"/>
            <a:chOff x="10603850" y="6310481"/>
            <a:chExt cx="1294737" cy="430887"/>
          </a:xfrm>
        </p:grpSpPr>
        <p:grpSp>
          <p:nvGrpSpPr>
            <p:cNvPr id="12" name="Group 22"/>
            <p:cNvGrpSpPr>
              <a:grpSpLocks noChangeAspect="1"/>
            </p:cNvGrpSpPr>
            <p:nvPr userDrawn="1"/>
          </p:nvGrpSpPr>
          <p:grpSpPr bwMode="auto">
            <a:xfrm>
              <a:off x="10603850" y="6328122"/>
              <a:ext cx="391812" cy="395605"/>
              <a:chOff x="663481" y="724548"/>
              <a:chExt cx="3260231" cy="3291796"/>
            </a:xfrm>
          </p:grpSpPr>
          <p:grpSp>
            <p:nvGrpSpPr>
              <p:cNvPr id="13" name="Group 23"/>
              <p:cNvGrpSpPr/>
              <p:nvPr/>
            </p:nvGrpSpPr>
            <p:grpSpPr bwMode="auto">
              <a:xfrm>
                <a:off x="663481" y="724548"/>
                <a:ext cx="3260231" cy="3291796"/>
                <a:chOff x="2939542" y="1489861"/>
                <a:chExt cx="3260231" cy="3291796"/>
              </a:xfrm>
            </p:grpSpPr>
            <p:sp>
              <p:nvSpPr>
                <p:cNvPr id="14" name="Freeform: Shape 28"/>
                <p:cNvSpPr/>
                <p:nvPr/>
              </p:nvSpPr>
              <p:spPr bwMode="auto">
                <a:xfrm>
                  <a:off x="2939542" y="1490870"/>
                  <a:ext cx="1624411" cy="3289851"/>
                </a:xfrm>
                <a:custGeom>
                  <a:avLst/>
                  <a:gdLst>
                    <a:gd name="connsiteX0" fmla="*/ 1624411 w 1624411"/>
                    <a:gd name="connsiteY0" fmla="*/ 0 h 3289852"/>
                    <a:gd name="connsiteX1" fmla="*/ 1624411 w 1624411"/>
                    <a:gd name="connsiteY1" fmla="*/ 905590 h 3289852"/>
                    <a:gd name="connsiteX2" fmla="*/ 1570107 w 1624411"/>
                    <a:gd name="connsiteY2" fmla="*/ 908332 h 3289852"/>
                    <a:gd name="connsiteX3" fmla="*/ 907563 w 1624411"/>
                    <a:gd name="connsiteY3" fmla="*/ 1642522 h 3289852"/>
                    <a:gd name="connsiteX4" fmla="*/ 1570107 w 1624411"/>
                    <a:gd name="connsiteY4" fmla="*/ 2376712 h 3289852"/>
                    <a:gd name="connsiteX5" fmla="*/ 1624411 w 1624411"/>
                    <a:gd name="connsiteY5" fmla="*/ 2379454 h 3289852"/>
                    <a:gd name="connsiteX6" fmla="*/ 1624411 w 1624411"/>
                    <a:gd name="connsiteY6" fmla="*/ 3289852 h 3289852"/>
                    <a:gd name="connsiteX7" fmla="*/ 1503432 w 1624411"/>
                    <a:gd name="connsiteY7" fmla="*/ 3283083 h 3289852"/>
                    <a:gd name="connsiteX8" fmla="*/ 1408065 w 1624411"/>
                    <a:gd name="connsiteY8" fmla="*/ 2929665 h 3289852"/>
                    <a:gd name="connsiteX9" fmla="*/ 1211722 w 1624411"/>
                    <a:gd name="connsiteY9" fmla="*/ 2879176 h 3289852"/>
                    <a:gd name="connsiteX10" fmla="*/ 948061 w 1624411"/>
                    <a:gd name="connsiteY10" fmla="*/ 3137228 h 3289852"/>
                    <a:gd name="connsiteX11" fmla="*/ 701229 w 1624411"/>
                    <a:gd name="connsiteY11" fmla="*/ 2974544 h 3289852"/>
                    <a:gd name="connsiteX12" fmla="*/ 790985 w 1624411"/>
                    <a:gd name="connsiteY12" fmla="*/ 2632345 h 3289852"/>
                    <a:gd name="connsiteX13" fmla="*/ 656350 w 1624411"/>
                    <a:gd name="connsiteY13" fmla="*/ 2503319 h 3289852"/>
                    <a:gd name="connsiteX14" fmla="*/ 319760 w 1624411"/>
                    <a:gd name="connsiteY14" fmla="*/ 2598686 h 3289852"/>
                    <a:gd name="connsiteX15" fmla="*/ 157076 w 1624411"/>
                    <a:gd name="connsiteY15" fmla="*/ 2335023 h 3289852"/>
                    <a:gd name="connsiteX16" fmla="*/ 420736 w 1624411"/>
                    <a:gd name="connsiteY16" fmla="*/ 2088192 h 3289852"/>
                    <a:gd name="connsiteX17" fmla="*/ 375859 w 1624411"/>
                    <a:gd name="connsiteY17" fmla="*/ 1908679 h 3289852"/>
                    <a:gd name="connsiteX18" fmla="*/ 11220 w 1624411"/>
                    <a:gd name="connsiteY18" fmla="*/ 1796482 h 3289852"/>
                    <a:gd name="connsiteX19" fmla="*/ 0 w 1624411"/>
                    <a:gd name="connsiteY19" fmla="*/ 1515991 h 3289852"/>
                    <a:gd name="connsiteX20" fmla="*/ 353419 w 1624411"/>
                    <a:gd name="connsiteY20" fmla="*/ 1420624 h 3289852"/>
                    <a:gd name="connsiteX21" fmla="*/ 409517 w 1624411"/>
                    <a:gd name="connsiteY21" fmla="*/ 1229890 h 3289852"/>
                    <a:gd name="connsiteX22" fmla="*/ 147015 w 1624411"/>
                    <a:gd name="connsiteY22" fmla="*/ 972998 h 3289852"/>
                    <a:gd name="connsiteX23" fmla="*/ 280491 w 1624411"/>
                    <a:gd name="connsiteY23" fmla="*/ 708178 h 3289852"/>
                    <a:gd name="connsiteX24" fmla="*/ 639519 w 1624411"/>
                    <a:gd name="connsiteY24" fmla="*/ 825984 h 3289852"/>
                    <a:gd name="connsiteX25" fmla="*/ 785375 w 1624411"/>
                    <a:gd name="connsiteY25" fmla="*/ 646470 h 3289852"/>
                    <a:gd name="connsiteX26" fmla="*/ 684398 w 1624411"/>
                    <a:gd name="connsiteY26" fmla="*/ 315491 h 3289852"/>
                    <a:gd name="connsiteX27" fmla="*/ 971657 w 1624411"/>
                    <a:gd name="connsiteY27" fmla="*/ 162685 h 3289852"/>
                    <a:gd name="connsiteX28" fmla="*/ 1234160 w 1624411"/>
                    <a:gd name="connsiteY28" fmla="*/ 450127 h 3289852"/>
                    <a:gd name="connsiteX29" fmla="*/ 1396845 w 1624411"/>
                    <a:gd name="connsiteY29" fmla="*/ 388419 h 3289852"/>
                    <a:gd name="connsiteX30" fmla="*/ 1469772 w 1624411"/>
                    <a:gd name="connsiteY30" fmla="*/ 1341 h 3289852"/>
                    <a:gd name="connsiteX31" fmla="*/ 1624411 w 1624411"/>
                    <a:gd name="connsiteY31" fmla="*/ 0 h 3289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624411" h="3289852" extrusionOk="0">
                      <a:moveTo>
                        <a:pt x="1624411" y="0"/>
                      </a:moveTo>
                      <a:lnTo>
                        <a:pt x="1624411" y="905590"/>
                      </a:lnTo>
                      <a:lnTo>
                        <a:pt x="1570107" y="908332"/>
                      </a:lnTo>
                      <a:cubicBezTo>
                        <a:pt x="1197966" y="946125"/>
                        <a:pt x="907563" y="1260410"/>
                        <a:pt x="907563" y="1642522"/>
                      </a:cubicBezTo>
                      <a:cubicBezTo>
                        <a:pt x="907563" y="2024634"/>
                        <a:pt x="1197966" y="2338919"/>
                        <a:pt x="1570107" y="2376712"/>
                      </a:cubicBezTo>
                      <a:lnTo>
                        <a:pt x="1624411" y="2379454"/>
                      </a:lnTo>
                      <a:lnTo>
                        <a:pt x="1624411" y="3289852"/>
                      </a:lnTo>
                      <a:lnTo>
                        <a:pt x="1503432" y="3283083"/>
                      </a:lnTo>
                      <a:lnTo>
                        <a:pt x="1408065" y="2929665"/>
                      </a:lnTo>
                      <a:lnTo>
                        <a:pt x="1211722" y="2879176"/>
                      </a:lnTo>
                      <a:lnTo>
                        <a:pt x="948061" y="3137228"/>
                      </a:lnTo>
                      <a:lnTo>
                        <a:pt x="701229" y="2974544"/>
                      </a:lnTo>
                      <a:lnTo>
                        <a:pt x="790985" y="2632345"/>
                      </a:lnTo>
                      <a:lnTo>
                        <a:pt x="656350" y="2503319"/>
                      </a:lnTo>
                      <a:lnTo>
                        <a:pt x="319760" y="2598686"/>
                      </a:lnTo>
                      <a:lnTo>
                        <a:pt x="157076" y="2335023"/>
                      </a:lnTo>
                      <a:lnTo>
                        <a:pt x="420736" y="2088192"/>
                      </a:lnTo>
                      <a:lnTo>
                        <a:pt x="375859" y="1908679"/>
                      </a:lnTo>
                      <a:lnTo>
                        <a:pt x="11220" y="1796482"/>
                      </a:lnTo>
                      <a:lnTo>
                        <a:pt x="0" y="1515991"/>
                      </a:lnTo>
                      <a:lnTo>
                        <a:pt x="353419" y="1420624"/>
                      </a:lnTo>
                      <a:lnTo>
                        <a:pt x="409517" y="1229890"/>
                      </a:lnTo>
                      <a:lnTo>
                        <a:pt x="147015" y="972998"/>
                      </a:lnTo>
                      <a:lnTo>
                        <a:pt x="280491" y="708178"/>
                      </a:lnTo>
                      <a:lnTo>
                        <a:pt x="639519" y="825984"/>
                      </a:lnTo>
                      <a:lnTo>
                        <a:pt x="785375" y="646470"/>
                      </a:lnTo>
                      <a:lnTo>
                        <a:pt x="684398" y="315491"/>
                      </a:lnTo>
                      <a:lnTo>
                        <a:pt x="971657" y="162685"/>
                      </a:lnTo>
                      <a:lnTo>
                        <a:pt x="1234160" y="450127"/>
                      </a:lnTo>
                      <a:lnTo>
                        <a:pt x="1396845" y="388419"/>
                      </a:lnTo>
                      <a:lnTo>
                        <a:pt x="1469772" y="1341"/>
                      </a:lnTo>
                      <a:lnTo>
                        <a:pt x="162441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5" name="Arc 29"/>
                <p:cNvSpPr/>
                <p:nvPr/>
              </p:nvSpPr>
              <p:spPr bwMode="auto">
                <a:xfrm>
                  <a:off x="4101142" y="1489861"/>
                  <a:ext cx="947691" cy="2055542"/>
                </a:xfrm>
                <a:prstGeom prst="arc">
                  <a:avLst>
                    <a:gd name="adj1" fmla="val 16200000"/>
                    <a:gd name="adj2" fmla="val 345725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6" name="Arc 30"/>
                <p:cNvSpPr/>
                <p:nvPr/>
              </p:nvSpPr>
              <p:spPr bwMode="auto">
                <a:xfrm rot="2728892">
                  <a:off x="4535625" y="1648044"/>
                  <a:ext cx="981157" cy="2130987"/>
                </a:xfrm>
                <a:prstGeom prst="arc">
                  <a:avLst>
                    <a:gd name="adj1" fmla="val 10362346"/>
                    <a:gd name="adj2" fmla="val 468010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7" name="Arc 31"/>
                <p:cNvSpPr/>
                <p:nvPr/>
              </p:nvSpPr>
              <p:spPr bwMode="auto">
                <a:xfrm rot="5400000">
                  <a:off x="4637140" y="2065021"/>
                  <a:ext cx="981157" cy="2144108"/>
                </a:xfrm>
                <a:prstGeom prst="arc">
                  <a:avLst>
                    <a:gd name="adj1" fmla="val 10808463"/>
                    <a:gd name="adj2" fmla="val 10101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8" name="Arc 32"/>
                <p:cNvSpPr/>
                <p:nvPr/>
              </p:nvSpPr>
              <p:spPr bwMode="auto">
                <a:xfrm rot="8131167">
                  <a:off x="4521974" y="2484163"/>
                  <a:ext cx="981157" cy="2144108"/>
                </a:xfrm>
                <a:prstGeom prst="arc">
                  <a:avLst>
                    <a:gd name="adj1" fmla="val 10400757"/>
                    <a:gd name="adj2" fmla="val 327884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9" name="Arc 33"/>
                <p:cNvSpPr/>
                <p:nvPr/>
              </p:nvSpPr>
              <p:spPr bwMode="auto">
                <a:xfrm flipV="1">
                  <a:off x="4090935" y="2726115"/>
                  <a:ext cx="947691" cy="2055542"/>
                </a:xfrm>
                <a:prstGeom prst="arc">
                  <a:avLst>
                    <a:gd name="adj1" fmla="val 16200000"/>
                    <a:gd name="adj2" fmla="val 303468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20" name="Arc 34"/>
                <p:cNvSpPr/>
                <p:nvPr/>
              </p:nvSpPr>
              <p:spPr bwMode="auto">
                <a:xfrm>
                  <a:off x="3833036" y="2393547"/>
                  <a:ext cx="1487911" cy="1476000"/>
                </a:xfrm>
                <a:prstGeom prst="arc">
                  <a:avLst>
                    <a:gd name="adj1" fmla="val 16200000"/>
                    <a:gd name="adj2" fmla="val 5455412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21" name="Oval 24"/>
              <p:cNvSpPr>
                <a:spLocks noChangeAspect="1"/>
              </p:cNvSpPr>
              <p:nvPr/>
            </p:nvSpPr>
            <p:spPr bwMode="auto">
              <a:xfrm>
                <a:off x="3478693" y="144117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2" name="Oval 25"/>
              <p:cNvSpPr>
                <a:spLocks noChangeAspect="1"/>
              </p:cNvSpPr>
              <p:nvPr/>
            </p:nvSpPr>
            <p:spPr bwMode="auto">
              <a:xfrm>
                <a:off x="3661248" y="2589682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3" name="Oval 26"/>
              <p:cNvSpPr>
                <a:spLocks noChangeAspect="1"/>
              </p:cNvSpPr>
              <p:nvPr/>
            </p:nvSpPr>
            <p:spPr bwMode="auto">
              <a:xfrm>
                <a:off x="2971735" y="3515339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4" name="Oval 27"/>
              <p:cNvSpPr>
                <a:spLocks noChangeAspect="1"/>
              </p:cNvSpPr>
              <p:nvPr/>
            </p:nvSpPr>
            <p:spPr bwMode="auto">
              <a:xfrm>
                <a:off x="2567700" y="97402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</p:grpSp>
        <p:sp>
          <p:nvSpPr>
            <p:cNvPr id="25" name="TextBox 1"/>
            <p:cNvSpPr>
              <a:spLocks noAdjustHandles="1"/>
            </p:cNvSpPr>
            <p:nvPr userDrawn="1"/>
          </p:nvSpPr>
          <p:spPr bwMode="auto">
            <a:xfrm>
              <a:off x="11037455" y="6310481"/>
              <a:ext cx="86113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Engineering</a:t>
              </a:r>
              <a:endParaRPr sz="1800"/>
            </a:p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Department</a:t>
              </a:r>
              <a:endParaRPr sz="1800"/>
            </a:p>
          </p:txBody>
        </p:sp>
      </p:grpSp>
    </p:spTree>
    <p:extLst>
      <p:ext uri="{BB962C8B-B14F-4D97-AF65-F5344CB8AC3E}">
        <p14:creationId xmlns:p14="http://schemas.microsoft.com/office/powerpoint/2010/main" val="309745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</p:sldLayoutIdLst>
  <p:hf hdr="0" dt="0"/>
  <p:txStyles>
    <p:titleStyle>
      <a:lvl1pPr algn="l" defTabSz="914377">
        <a:lnSpc>
          <a:spcPct val="90000"/>
        </a:lnSpc>
        <a:spcBef>
          <a:spcPts val="0"/>
        </a:spcBef>
        <a:buNone/>
        <a:defRPr sz="3600" b="1">
          <a:solidFill>
            <a:srgbClr val="002576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Target cooling station and Target complex ventilation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653136"/>
            <a:ext cx="10548861" cy="1296144"/>
          </a:xfrm>
        </p:spPr>
        <p:txBody>
          <a:bodyPr/>
          <a:lstStyle/>
          <a:p>
            <a:pPr>
              <a:defRPr/>
            </a:pPr>
            <a:r>
              <a:rPr lang="fr-CH" sz="2800" i="1" dirty="0"/>
              <a:t>F. Dragoni, </a:t>
            </a:r>
            <a:r>
              <a:rPr lang="fr-CH" sz="2800" i="1" dirty="0" err="1"/>
              <a:t>N.Zaric</a:t>
            </a:r>
            <a:r>
              <a:rPr lang="fr-CH" sz="2800" i="1" dirty="0"/>
              <a:t>/ EN-CV ,</a:t>
            </a:r>
            <a:br>
              <a:rPr lang="fr-CH" sz="2800" i="1" dirty="0"/>
            </a:br>
            <a:r>
              <a:rPr lang="en-GB" sz="2800" i="1" dirty="0"/>
              <a:t>HI-ECN3 WP4 – TARGET COMPLEX – COORDINATION MEETING #13 – 18.06.2025.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FD049-1EF3-7CDD-CEAA-5EB2BB169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C6B331-C480-DC50-FD85-12F2F8DB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606007-9A8B-EA75-942D-6B27745991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133" y="1124744"/>
            <a:ext cx="11219483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Thermal loads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EL loads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Model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Pressure cascade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900" dirty="0"/>
          </a:p>
          <a:p>
            <a:pPr lvl="1" indent="0">
              <a:buNone/>
            </a:pP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57E8C5E-D301-C1F5-DE21-01762C20580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BDCA1B0-CB3A-EFDE-CBF5-4EEA135611FD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18.06.2025.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A14B6D-F1D2-2620-6DAA-2F6D7E19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1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51A2E-5431-F4C0-27A5-99FA7D6C4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34C2323-157A-7A21-3607-F10AB916B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/>
              <a:t>Thermals loads summary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3F7E93-4559-C8B1-171D-0279FC70A5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9176" y="836712"/>
            <a:ext cx="9397224" cy="1065742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2F2F2F"/>
                </a:solidFill>
              </a:rPr>
              <a:t>Thermal loads assumed for ventilation design (preliminary calculations):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Heat loss: 240kW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highlight>
                  <a:srgbClr val="FFFF00"/>
                </a:highlight>
              </a:rPr>
              <a:t>Heat gains: 120kW – will be corrected, assumed at about 200kW, calculations in progress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92AE8-3461-80F2-6101-0E536BA19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B7FB165-312A-7252-3A93-BC61D11272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21413" y="1828073"/>
          <a:ext cx="9647235" cy="4410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3334899" imgH="6096000" progId="Excel.Sheet.12">
                  <p:embed/>
                </p:oleObj>
              </mc:Choice>
              <mc:Fallback>
                <p:oleObj name="Worksheet" r:id="rId2" imgW="13334899" imgH="6096000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3B7FB165-312A-7252-3A93-BC61D11272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21413" y="1828073"/>
                        <a:ext cx="9647235" cy="4410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082B246-3389-CDAC-B467-62141C2D9968}"/>
              </a:ext>
            </a:extLst>
          </p:cNvPr>
          <p:cNvSpPr/>
          <p:nvPr/>
        </p:nvSpPr>
        <p:spPr>
          <a:xfrm>
            <a:off x="3431704" y="2232320"/>
            <a:ext cx="792088" cy="374441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4F22D64-E6A1-393A-2DB5-2A00DA692CE4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94D648B-CE48-4376-3AC2-CCA8F43AE16C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18.06.2025.</a:t>
            </a:r>
          </a:p>
        </p:txBody>
      </p:sp>
    </p:spTree>
    <p:extLst>
      <p:ext uri="{BB962C8B-B14F-4D97-AF65-F5344CB8AC3E}">
        <p14:creationId xmlns:p14="http://schemas.microsoft.com/office/powerpoint/2010/main" val="23267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93633-B6D6-49E7-388B-81D3F22FC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requirements (preliminary)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2D5700A-6919-CCD8-032F-E09DE6F0C0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77950"/>
            <a:ext cx="11376024" cy="361920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General services – two possibilities: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Multiple 3P+N+E supplies from EN/EL switchboard: </a:t>
            </a:r>
          </a:p>
          <a:p>
            <a:pPr marL="990900" lvl="2" indent="-342900"/>
            <a:r>
              <a:rPr lang="en-GB" dirty="0">
                <a:sym typeface="Wingdings" panose="05000000000000000000" pitchFamily="2" charset="2"/>
              </a:rPr>
              <a:t>Cooling: 1 x 320 A + 1 x 63 A + 1 x 32 A </a:t>
            </a:r>
          </a:p>
          <a:p>
            <a:pPr marL="990900" lvl="2" indent="-342900"/>
            <a:r>
              <a:rPr lang="en-GB" dirty="0">
                <a:sym typeface="Wingdings" panose="05000000000000000000" pitchFamily="2" charset="2"/>
              </a:rPr>
              <a:t>Ventilation: 1 x 250 A</a:t>
            </a:r>
          </a:p>
          <a:p>
            <a:pPr marL="990900" lvl="2" indent="-342900"/>
            <a:r>
              <a:rPr lang="en-GB" dirty="0">
                <a:sym typeface="Wingdings" panose="05000000000000000000" pitchFamily="2" charset="2"/>
              </a:rPr>
              <a:t>Secure network: One 250 A 3P+N+E to CV ABB Switchboard (cooling and ventilation)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Multiple 3P+N+E supplies from EN/EL switchboard: </a:t>
            </a:r>
          </a:p>
          <a:p>
            <a:pPr marL="990900" lvl="2" indent="-342900"/>
            <a:r>
              <a:rPr lang="en-GB" dirty="0">
                <a:sym typeface="Wingdings" panose="05000000000000000000" pitchFamily="2" charset="2"/>
              </a:rPr>
              <a:t>Cooling: 1 x 320 A + 1 x 63 A + 1 x 32 A </a:t>
            </a:r>
          </a:p>
          <a:p>
            <a:pPr marL="990900" lvl="2" indent="-342900"/>
            <a:r>
              <a:rPr lang="en-GB" dirty="0">
                <a:sym typeface="Wingdings" panose="05000000000000000000" pitchFamily="2" charset="2"/>
              </a:rPr>
              <a:t>One 630 A 3P+N+E to CV ABB Switchboard fed from General services (cooling and ventilation)</a:t>
            </a:r>
          </a:p>
          <a:p>
            <a:pPr marL="990900" lvl="2" indent="-342900"/>
            <a:r>
              <a:rPr lang="en-GB" dirty="0">
                <a:sym typeface="Wingdings" panose="05000000000000000000" pitchFamily="2" charset="2"/>
              </a:rPr>
              <a:t>Secure network: One 250 A 3P+N+E to CV ABB Switchboard (cooling and ventilation)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Not including power needs in BA82 or back-up chiller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D4C32A-605C-DFC5-A915-5632052DB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812B6-C319-7124-9281-7DF3311CBF41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5A58833-EB78-126E-C69C-B0212ECDAD16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18.06.2025.</a:t>
            </a:r>
          </a:p>
        </p:txBody>
      </p:sp>
    </p:spTree>
    <p:extLst>
      <p:ext uri="{BB962C8B-B14F-4D97-AF65-F5344CB8AC3E}">
        <p14:creationId xmlns:p14="http://schemas.microsoft.com/office/powerpoint/2010/main" val="4089433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2C68A-2308-40F0-D148-BEDD1F448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C9DCEFA-1649-BD29-4837-BEA317D4E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Model integration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C3F8B67-6291-1B3D-CF88-7D2D932A6568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950E21A-0156-AA91-9A28-D07F13A554FB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6B48DEC-322D-FF88-7A40-C08ADD6B43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272626"/>
            <a:ext cx="11233248" cy="323649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F2F2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Currently 2 ST numbers (ventilation part is correct on ST1A45429_01) </a:t>
            </a:r>
            <a:r>
              <a:rPr lang="en-US" sz="2400" dirty="0">
                <a:solidFill>
                  <a:srgbClr val="2F2F2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sym typeface="Wingdings" panose="05000000000000000000" pitchFamily="2" charset="2"/>
              </a:rPr>
              <a:t> This will be corrected into 1 ST number</a:t>
            </a:r>
            <a:endParaRPr lang="en-US" sz="2400" dirty="0">
              <a:solidFill>
                <a:srgbClr val="2F2F2F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F2F2F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Cooling part – in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F2F2F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Ventilation part  changes: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Grouping of equipment on the roof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Solved clashes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Aptos" panose="020B0004020202020204" pitchFamily="34" charset="0"/>
                <a:sym typeface="Wingdings" panose="05000000000000000000" pitchFamily="2" charset="2"/>
              </a:rPr>
              <a:t>Ductwork grouping for possible shafts positions</a:t>
            </a:r>
            <a:endParaRPr lang="en-US" dirty="0">
              <a:solidFill>
                <a:srgbClr val="2F2F2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F09B2-EE4C-4857-E32C-2BC75FF34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454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8947D-A6A4-3D49-1B6F-1749E5A0D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0B46426-DC5E-51BC-53F6-2C36892D0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Pressure cascade levels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4DCBC66-A60D-9C70-0979-5F358884D733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95145A3B-6572-4993-5B77-DB4791FED826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F7DBCCD-4D36-2F1E-FA1D-658C40938F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272626"/>
            <a:ext cx="11233248" cy="323649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F2F2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Pressure cascade options to be discussed on the meeting (23.06.2025.)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BF385-18F7-BD0D-1668-8FB241963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8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39484</TotalTime>
  <Words>372</Words>
  <Application>Microsoft Office PowerPoint</Application>
  <PresentationFormat>Widescreen</PresentationFormat>
  <Paragraphs>49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Arial</vt:lpstr>
      <vt:lpstr>Calibri</vt:lpstr>
      <vt:lpstr>Source Sans Pro</vt:lpstr>
      <vt:lpstr>Wingdings</vt:lpstr>
      <vt:lpstr>Office Theme</vt:lpstr>
      <vt:lpstr>1_Office Theme</vt:lpstr>
      <vt:lpstr>Worksheet</vt:lpstr>
      <vt:lpstr>Target cooling station and Target complex ventilation</vt:lpstr>
      <vt:lpstr>Agenda</vt:lpstr>
      <vt:lpstr>Thermals loads summary</vt:lpstr>
      <vt:lpstr>Power requirements (preliminary)</vt:lpstr>
      <vt:lpstr>Model integration</vt:lpstr>
      <vt:lpstr>Pressure cascade levels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Nikola Zaric</cp:lastModifiedBy>
  <cp:revision>1454</cp:revision>
  <cp:lastPrinted>2020-01-30T13:49:18Z</cp:lastPrinted>
  <dcterms:created xsi:type="dcterms:W3CDTF">2024-07-23T07:46:26Z</dcterms:created>
  <dcterms:modified xsi:type="dcterms:W3CDTF">2025-06-18T08:35:43Z</dcterms:modified>
</cp:coreProperties>
</file>