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298" r:id="rId3"/>
    <p:sldId id="299" r:id="rId4"/>
    <p:sldId id="300" r:id="rId5"/>
    <p:sldId id="303" r:id="rId6"/>
    <p:sldId id="304" r:id="rId7"/>
    <p:sldId id="301" r:id="rId8"/>
    <p:sldId id="302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86"/>
  </p:normalViewPr>
  <p:slideViewPr>
    <p:cSldViewPr snapToGrid="0" snapToObjects="1">
      <p:cViewPr>
        <p:scale>
          <a:sx n="125" d="100"/>
          <a:sy n="125" d="100"/>
        </p:scale>
        <p:origin x="3180" y="8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16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tmp"/><Relationship Id="rId4" Type="http://schemas.openxmlformats.org/officeDocument/2006/relationships/image" Target="../media/image14.tm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Magnetized Hardon Stopper (MHS) Design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u="sng" dirty="0"/>
              <a:t>Melvin Liebsch</a:t>
            </a:r>
            <a:r>
              <a:rPr lang="en-GB" dirty="0"/>
              <a:t>, Vittorio Ferrentino</a:t>
            </a:r>
          </a:p>
          <a:p>
            <a:r>
              <a:rPr lang="en-GB" b="0" dirty="0"/>
              <a:t>16/06/2025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2492-1A61-A948-985C-AC411CDEB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MHS in the target complex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B6044-7F46-3D4B-B994-7093E58BC9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923144" cy="460211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Requirements for the Epoxy-Impregnated Coil</a:t>
            </a:r>
          </a:p>
          <a:p>
            <a:endParaRPr lang="en-US" dirty="0"/>
          </a:p>
          <a:p>
            <a:pPr lvl="1"/>
            <a:r>
              <a:rPr lang="en-US" b="1" i="1" dirty="0"/>
              <a:t>Coil position at 1.7 m</a:t>
            </a:r>
            <a:r>
              <a:rPr lang="en-US" dirty="0"/>
              <a:t> with respect to the beam axis to limit the TID below 1 </a:t>
            </a:r>
            <a:r>
              <a:rPr lang="en-US" dirty="0" err="1"/>
              <a:t>MGy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Coil must be </a:t>
            </a:r>
            <a:r>
              <a:rPr lang="en-US" b="1" i="1" dirty="0"/>
              <a:t>accessible for maintenance and repair</a:t>
            </a:r>
          </a:p>
          <a:p>
            <a:pPr lvl="1"/>
            <a:endParaRPr lang="en-US" dirty="0"/>
          </a:p>
          <a:p>
            <a:pPr lvl="1"/>
            <a:r>
              <a:rPr lang="en-US" b="1" i="1" dirty="0"/>
              <a:t>Operation in all 4 quadrants is required </a:t>
            </a:r>
            <a:r>
              <a:rPr lang="en-US" dirty="0"/>
              <a:t>for degaussing</a:t>
            </a:r>
          </a:p>
          <a:p>
            <a:pPr lvl="1"/>
            <a:endParaRPr lang="en-US" dirty="0"/>
          </a:p>
          <a:p>
            <a:r>
              <a:rPr lang="en-GB" dirty="0"/>
              <a:t>Requirements from the Muon Shield</a:t>
            </a:r>
          </a:p>
          <a:p>
            <a:pPr marL="0" lvl="1" indent="0">
              <a:buNone/>
            </a:pPr>
            <a:endParaRPr lang="en-US" dirty="0"/>
          </a:p>
          <a:p>
            <a:pPr marL="285750" lvl="1" indent="-285750"/>
            <a:r>
              <a:rPr lang="en-US" b="1" i="1" dirty="0"/>
              <a:t>Core field of 1.9 T </a:t>
            </a:r>
            <a:r>
              <a:rPr lang="en-US" dirty="0"/>
              <a:t>in “good field region” (GFR)</a:t>
            </a:r>
          </a:p>
          <a:p>
            <a:pPr marL="285750" lvl="1" indent="-285750"/>
            <a:endParaRPr lang="en-US" dirty="0"/>
          </a:p>
          <a:p>
            <a:pPr marL="285750" lvl="1" indent="-285750"/>
            <a:r>
              <a:rPr lang="en-US" b="1" i="1" dirty="0"/>
              <a:t>Magnet length 2.3 m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2747F-0E93-0F41-BF11-49CAFF7F4E8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AEC8E-7FB1-784A-BF95-AAF1EC4948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ACA69-C52B-DA4E-A462-8C0671ADD0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FB32A4-265E-1A72-0D61-EA1713DE67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125" y="134052"/>
            <a:ext cx="5450875" cy="2670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 diagram of a graph&#10;&#10;AI-generated content may be incorrect.">
            <a:extLst>
              <a:ext uri="{FF2B5EF4-FFF2-40B4-BE49-F238E27FC236}">
                <a16:creationId xmlns:a16="http://schemas.microsoft.com/office/drawing/2014/main" id="{8EBD5CBF-37A5-74C3-30FE-9604319B3E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2425" y="3329348"/>
            <a:ext cx="3878046" cy="27371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CB7877-078C-6457-B52E-B12D03091234}"/>
              </a:ext>
            </a:extLst>
          </p:cNvPr>
          <p:cNvSpPr txBox="1"/>
          <p:nvPr/>
        </p:nvSpPr>
        <p:spPr>
          <a:xfrm>
            <a:off x="8276417" y="2947488"/>
            <a:ext cx="267906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noProof="0"/>
              <a:t>The target complex TTC8 and the MHS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B49ECB-5C38-3F68-DA9E-7CCB9EC58B3D}"/>
              </a:ext>
            </a:extLst>
          </p:cNvPr>
          <p:cNvSpPr txBox="1"/>
          <p:nvPr/>
        </p:nvSpPr>
        <p:spPr>
          <a:xfrm>
            <a:off x="7978707" y="6096999"/>
            <a:ext cx="29767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noProof="0"/>
              <a:t>Heat map of the total ionizing dose per year</a:t>
            </a:r>
          </a:p>
        </p:txBody>
      </p:sp>
    </p:spTree>
    <p:extLst>
      <p:ext uri="{BB962C8B-B14F-4D97-AF65-F5344CB8AC3E}">
        <p14:creationId xmlns:p14="http://schemas.microsoft.com/office/powerpoint/2010/main" val="677684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66463-2CDE-14CD-DB97-C7107DAF9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86732-B08F-9AC7-AEF8-59CC14890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Flux Compressor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9D1BD1-EA93-7B47-1E84-A90756542AD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598658"/>
                <a:ext cx="5923144" cy="4602117"/>
              </a:xfrm>
            </p:spPr>
            <p:txBody>
              <a:bodyPr>
                <a:normAutofit lnSpcReduction="10000"/>
              </a:bodyPr>
              <a:lstStyle/>
              <a:p>
                <a:pPr marL="0" lvl="1" indent="0">
                  <a:buNone/>
                </a:pPr>
                <a:r>
                  <a:rPr lang="en-US" b="1" dirty="0"/>
                  <a:t>Preliminary Design Parameters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Field in the GFR (green) is enhanced by flux compression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Return yoke (gray) is operated at ~1.5 T (efficient use of iron)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First preliminary design for 1 x 1 m GFR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Amper turns: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</a:rPr>
                      <m:t>𝑁𝐼</m:t>
                    </m:r>
                    <m:r>
                      <a:rPr lang="fr-CH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40</m:t>
                        </m:r>
                      </m:e>
                      <m:sup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fr-CH" b="0" i="1" smtClean="0">
                        <a:latin typeface="Cambria Math" panose="02040503050406030204" pitchFamily="18" charset="0"/>
                      </a:rPr>
                      <m:t>000</m:t>
                    </m:r>
                  </m:oMath>
                </a14:m>
                <a:r>
                  <a:rPr lang="en-US" dirty="0"/>
                  <a:t> A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Power consumption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fr-CH" b="0" i="1" smtClean="0">
                        <a:latin typeface="Cambria Math" panose="02040503050406030204" pitchFamily="18" charset="0"/>
                      </a:rPr>
                      <m:t>=20</m:t>
                    </m:r>
                  </m:oMath>
                </a14:m>
                <a:r>
                  <a:rPr lang="en-US" dirty="0"/>
                  <a:t> kW</a:t>
                </a:r>
              </a:p>
              <a:p>
                <a:pPr marL="0" lvl="1" indent="0">
                  <a:buNone/>
                </a:pPr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9D1BD1-EA93-7B47-1E84-A90756542A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598658"/>
                <a:ext cx="5923144" cy="4602117"/>
              </a:xfrm>
              <a:blipFill>
                <a:blip r:embed="rId2"/>
                <a:stretch>
                  <a:fillRect l="-2469" t="-2252" r="-1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C1CD92-5F81-46C4-F28B-C2DDBE8C819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FA1E66-077F-86D7-3FB6-E81493D45A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73612-15BC-D992-B922-11423C7363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 descr="A diagram of a beam axis&#10;&#10;AI-generated content may be incorrect.">
            <a:extLst>
              <a:ext uri="{FF2B5EF4-FFF2-40B4-BE49-F238E27FC236}">
                <a16:creationId xmlns:a16="http://schemas.microsoft.com/office/drawing/2014/main" id="{8CD61C78-9B33-291B-1F8E-1154F5EC1F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591" y="67882"/>
            <a:ext cx="3024020" cy="291505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4E3592-8D5D-1782-ADB5-DA0E869A7E21}"/>
              </a:ext>
            </a:extLst>
          </p:cNvPr>
          <p:cNvSpPr txBox="1"/>
          <p:nvPr/>
        </p:nvSpPr>
        <p:spPr>
          <a:xfrm>
            <a:off x="8127440" y="2982935"/>
            <a:ext cx="31485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noProof="0"/>
              <a:t>Sketch of the flux compressor cross section and the GFR</a:t>
            </a:r>
          </a:p>
        </p:txBody>
      </p:sp>
      <p:pic>
        <p:nvPicPr>
          <p:cNvPr id="10" name="Picture 9" descr="A comparison of graphs with numbers and lines&#10;&#10;AI-generated content may be incorrect.">
            <a:extLst>
              <a:ext uri="{FF2B5EF4-FFF2-40B4-BE49-F238E27FC236}">
                <a16:creationId xmlns:a16="http://schemas.microsoft.com/office/drawing/2014/main" id="{FC974377-39B2-9026-1D71-9C04BC39406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0931"/>
          <a:stretch/>
        </p:blipFill>
        <p:spPr>
          <a:xfrm>
            <a:off x="8320310" y="3379956"/>
            <a:ext cx="2762807" cy="22396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3A1C6C-5BF4-A0D2-DE03-573B80E768F0}"/>
              </a:ext>
            </a:extLst>
          </p:cNvPr>
          <p:cNvSpPr txBox="1"/>
          <p:nvPr/>
        </p:nvSpPr>
        <p:spPr>
          <a:xfrm>
            <a:off x="8127440" y="5831443"/>
            <a:ext cx="31485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noProof="0"/>
              <a:t>Costs of the MHS versus the field in the return yoke</a:t>
            </a:r>
          </a:p>
        </p:txBody>
      </p:sp>
    </p:spTree>
    <p:extLst>
      <p:ext uri="{BB962C8B-B14F-4D97-AF65-F5344CB8AC3E}">
        <p14:creationId xmlns:p14="http://schemas.microsoft.com/office/powerpoint/2010/main" val="1677631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738C3-F99F-5751-5C2F-64E22599B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9D9F-73E3-F577-B246-B9F28B959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Preliminary Coil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6792E-4716-82CA-0561-9275D6CC3B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923144" cy="4602117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174269-0ECB-09CB-D4CE-216D324D5E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EF27A3-BC49-0A3D-FF72-54ECB0E715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7BC8F5-073F-27F2-31C6-47EA4CD3B9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 descr="A graph of a graph of a number of dots&#10;&#10;AI-generated content may be incorrect.">
            <a:extLst>
              <a:ext uri="{FF2B5EF4-FFF2-40B4-BE49-F238E27FC236}">
                <a16:creationId xmlns:a16="http://schemas.microsoft.com/office/drawing/2014/main" id="{48D0592D-325A-991F-06BF-AD52EDB99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563" y="520867"/>
            <a:ext cx="5961388" cy="248551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A9B09E6-86AB-F68B-835F-522E29E954F4}"/>
              </a:ext>
            </a:extLst>
          </p:cNvPr>
          <p:cNvSpPr txBox="1">
            <a:spLocks/>
          </p:cNvSpPr>
          <p:nvPr/>
        </p:nvSpPr>
        <p:spPr>
          <a:xfrm>
            <a:off x="480176" y="1457846"/>
            <a:ext cx="5923144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b="1" dirty="0"/>
              <a:t>Two coil designs for the Polaris S and Polaris 2P</a:t>
            </a:r>
          </a:p>
          <a:p>
            <a:pPr marL="0" lvl="1" indent="0">
              <a:buFont typeface="Arial" charset="0"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F58BEF-9F2A-D4C3-4077-0D92F0AA2640}"/>
              </a:ext>
            </a:extLst>
          </p:cNvPr>
          <p:cNvSpPr txBox="1"/>
          <p:nvPr/>
        </p:nvSpPr>
        <p:spPr>
          <a:xfrm>
            <a:off x="6611460" y="3075848"/>
            <a:ext cx="486666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noProof="0" dirty="0"/>
              <a:t>Left: Coil design with 200 turns for the Polaris S. Right: Coil design with 100 turns for the Polaris 2P </a:t>
            </a:r>
          </a:p>
        </p:txBody>
      </p:sp>
      <p:pic>
        <p:nvPicPr>
          <p:cNvPr id="14" name="Picture 13" descr="A black text with black letters&#10;&#10;AI-generated content may be incorrect.">
            <a:extLst>
              <a:ext uri="{FF2B5EF4-FFF2-40B4-BE49-F238E27FC236}">
                <a16:creationId xmlns:a16="http://schemas.microsoft.com/office/drawing/2014/main" id="{80F8AF55-ACEF-1839-73A6-3D60A18C9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89" y="1910522"/>
            <a:ext cx="5099953" cy="7768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05A7626-7084-D82D-85C0-C1231BD5F819}"/>
              </a:ext>
            </a:extLst>
          </p:cNvPr>
          <p:cNvSpPr txBox="1"/>
          <p:nvPr/>
        </p:nvSpPr>
        <p:spPr>
          <a:xfrm>
            <a:off x="671532" y="2686843"/>
            <a:ext cx="48666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noProof="0" dirty="0"/>
              <a:t>Key parameters for the Polaris S and Polaris 2P</a:t>
            </a:r>
          </a:p>
        </p:txBody>
      </p:sp>
      <p:pic>
        <p:nvPicPr>
          <p:cNvPr id="17" name="Picture 16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1F0406F8-682C-07B6-CD55-19EC8F6082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716" y="2946755"/>
            <a:ext cx="4099218" cy="290456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16B0020-CC77-FAB5-2C7B-FA1AAE01BC8C}"/>
              </a:ext>
            </a:extLst>
          </p:cNvPr>
          <p:cNvSpPr txBox="1"/>
          <p:nvPr/>
        </p:nvSpPr>
        <p:spPr>
          <a:xfrm>
            <a:off x="671532" y="5964293"/>
            <a:ext cx="48666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noProof="0" dirty="0"/>
              <a:t>Key parameters for the coil designs for the Polaris S and Polaris 2P</a:t>
            </a:r>
          </a:p>
        </p:txBody>
      </p:sp>
      <p:pic>
        <p:nvPicPr>
          <p:cNvPr id="20" name="Picture 19" descr="A table with numbers and text&#10;&#10;AI-generated content may be incorrect.">
            <a:extLst>
              <a:ext uri="{FF2B5EF4-FFF2-40B4-BE49-F238E27FC236}">
                <a16:creationId xmlns:a16="http://schemas.microsoft.com/office/drawing/2014/main" id="{C3303E17-78CD-0E57-9B61-A5F7102452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6282" y="3488322"/>
            <a:ext cx="3328956" cy="2363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3F8B36C-93B1-9F6C-C820-778B3CE19DCB}"/>
              </a:ext>
            </a:extLst>
          </p:cNvPr>
          <p:cNvSpPr txBox="1"/>
          <p:nvPr/>
        </p:nvSpPr>
        <p:spPr>
          <a:xfrm>
            <a:off x="6689114" y="5894464"/>
            <a:ext cx="486666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noProof="0" dirty="0"/>
              <a:t>Key parameters for the water cooling circuits for the operation using the Polaris S and Polaris 2P</a:t>
            </a:r>
          </a:p>
        </p:txBody>
      </p:sp>
    </p:spTree>
    <p:extLst>
      <p:ext uri="{BB962C8B-B14F-4D97-AF65-F5344CB8AC3E}">
        <p14:creationId xmlns:p14="http://schemas.microsoft.com/office/powerpoint/2010/main" val="4088097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A31933-4926-DFCF-078D-A3F776691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E322-E9CD-5C8B-F2F3-98BF81BC9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Operational Margin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020BC8-4ACC-578B-D42A-7E20E31EEE4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DCA9C-2557-D186-860B-C1B76710ED0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4F8939-52DA-5696-B8C5-A4F2CF2B23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9" name="Picture 18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ED1F3451-7F84-4E43-D2F5-8B94F9130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563" y="1925842"/>
            <a:ext cx="6015055" cy="286977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107DD4B-7ACD-2D2E-3A21-848A0EFA0EE7}"/>
              </a:ext>
            </a:extLst>
          </p:cNvPr>
          <p:cNvSpPr txBox="1"/>
          <p:nvPr/>
        </p:nvSpPr>
        <p:spPr>
          <a:xfrm>
            <a:off x="6598757" y="4775705"/>
            <a:ext cx="48666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noProof="0" dirty="0"/>
              <a:t>Transfer functions for different designs of the MHS.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AC61C765-CC4B-487B-C548-2D8EC4F960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430898"/>
            <a:ext cx="6015055" cy="4602117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en-US" b="1" dirty="0"/>
              <a:t>Sources for discrepancy between design and magnet “as built”</a:t>
            </a:r>
          </a:p>
          <a:p>
            <a:pPr marL="0" lvl="1" indent="0">
              <a:buNone/>
            </a:pPr>
            <a:endParaRPr lang="en-US" b="1" dirty="0"/>
          </a:p>
          <a:p>
            <a:pPr marL="285750" lvl="1" indent="-285750"/>
            <a:r>
              <a:rPr lang="en-US" dirty="0"/>
              <a:t>Material curve B(H)</a:t>
            </a:r>
          </a:p>
          <a:p>
            <a:pPr marL="285750" lvl="1" indent="-285750"/>
            <a:r>
              <a:rPr lang="en-US" dirty="0"/>
              <a:t>Geometric tolerances</a:t>
            </a:r>
          </a:p>
          <a:p>
            <a:pPr marL="285750" lvl="1" indent="-285750"/>
            <a:r>
              <a:rPr lang="en-US" dirty="0"/>
              <a:t>Contact imperfections</a:t>
            </a:r>
          </a:p>
          <a:p>
            <a:pPr marL="285750" lvl="1" indent="-285750"/>
            <a:r>
              <a:rPr lang="en-US" dirty="0"/>
              <a:t>Magnet hysteresis</a:t>
            </a:r>
          </a:p>
          <a:p>
            <a:pPr marL="285750" lvl="1" indent="-285750"/>
            <a:r>
              <a:rPr lang="en-US" dirty="0"/>
              <a:t>Operational (current control)</a:t>
            </a:r>
          </a:p>
          <a:p>
            <a:pPr marL="285750" lvl="1" indent="-285750"/>
            <a:r>
              <a:rPr lang="en-US" dirty="0"/>
              <a:t>Environment (ferromagnetic material in the vicinity)</a:t>
            </a:r>
          </a:p>
          <a:p>
            <a:pPr marL="285750" lvl="1" indent="-285750"/>
            <a:endParaRPr lang="en-US" dirty="0"/>
          </a:p>
          <a:p>
            <a:pPr marL="285750" lvl="1" indent="-285750">
              <a:buFont typeface="Wingdings" panose="05000000000000000000" pitchFamily="2" charset="2"/>
              <a:buChar char="à"/>
            </a:pPr>
            <a:r>
              <a:rPr lang="en-US" b="1" i="1" dirty="0">
                <a:solidFill>
                  <a:srgbClr val="C00000"/>
                </a:solidFill>
                <a:sym typeface="Wingdings" panose="05000000000000000000" pitchFamily="2" charset="2"/>
              </a:rPr>
              <a:t>The measured discrepancy must be compensated by the magnet current</a:t>
            </a:r>
          </a:p>
          <a:p>
            <a:pPr marL="285750" lvl="1" indent="-285750">
              <a:buFont typeface="Wingdings" panose="05000000000000000000" pitchFamily="2" charset="2"/>
              <a:buChar char="à"/>
            </a:pPr>
            <a:endParaRPr lang="en-US" b="1" i="1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285750" lvl="1" indent="-285750">
              <a:buFont typeface="Wingdings" panose="05000000000000000000" pitchFamily="2" charset="2"/>
              <a:buChar char="à"/>
            </a:pPr>
            <a:r>
              <a:rPr lang="en-US" b="1" i="1" dirty="0">
                <a:solidFill>
                  <a:srgbClr val="C00000"/>
                </a:solidFill>
                <a:sym typeface="Wingdings" panose="05000000000000000000" pitchFamily="2" charset="2"/>
              </a:rPr>
              <a:t>This requires some operational margin</a:t>
            </a:r>
            <a:endParaRPr lang="en-US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739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7F959-69D0-0E1E-2E84-269596146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6DE06-7567-26C3-4E96-1FCB8EF0C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680788" cy="1065742"/>
          </a:xfrm>
        </p:spPr>
        <p:txBody>
          <a:bodyPr/>
          <a:lstStyle/>
          <a:p>
            <a:r>
              <a:rPr lang="en-GB" noProof="0" dirty="0"/>
              <a:t>Tuning the magnet current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6CBBC8-070A-4347-B9E1-970A9E04475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1EB32E-9BC5-7064-19EF-B046069C8F4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689DDA-E31A-910F-A8D5-5570C721E9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 descr="A diagram of a structure&#10;&#10;AI-generated content may be incorrect.">
            <a:extLst>
              <a:ext uri="{FF2B5EF4-FFF2-40B4-BE49-F238E27FC236}">
                <a16:creationId xmlns:a16="http://schemas.microsoft.com/office/drawing/2014/main" id="{8AE722B0-74CA-67EF-81DF-407505D13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3131" y="3902812"/>
            <a:ext cx="2544268" cy="227891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4E008E-6E23-5B45-758C-BA34570E3735}"/>
              </a:ext>
            </a:extLst>
          </p:cNvPr>
          <p:cNvCxnSpPr>
            <a:cxnSpLocks/>
          </p:cNvCxnSpPr>
          <p:nvPr/>
        </p:nvCxnSpPr>
        <p:spPr>
          <a:xfrm>
            <a:off x="7347306" y="4559329"/>
            <a:ext cx="1776146" cy="0"/>
          </a:xfrm>
          <a:prstGeom prst="lin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74A5B1B-E6FC-E84F-ADC9-B812A58F43EF}"/>
              </a:ext>
            </a:extLst>
          </p:cNvPr>
          <p:cNvCxnSpPr>
            <a:cxnSpLocks/>
          </p:cNvCxnSpPr>
          <p:nvPr/>
        </p:nvCxnSpPr>
        <p:spPr>
          <a:xfrm>
            <a:off x="7613739" y="4539025"/>
            <a:ext cx="11906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EE1C756-E4E8-AA0E-8A36-CE2631B8ED5C}"/>
              </a:ext>
            </a:extLst>
          </p:cNvPr>
          <p:cNvCxnSpPr>
            <a:cxnSpLocks/>
          </p:cNvCxnSpPr>
          <p:nvPr/>
        </p:nvCxnSpPr>
        <p:spPr>
          <a:xfrm>
            <a:off x="8183125" y="4539025"/>
            <a:ext cx="11906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F11C9F5-5A4B-D13C-3082-E1352AD906DA}"/>
              </a:ext>
            </a:extLst>
          </p:cNvPr>
          <p:cNvCxnSpPr>
            <a:cxnSpLocks/>
          </p:cNvCxnSpPr>
          <p:nvPr/>
        </p:nvCxnSpPr>
        <p:spPr>
          <a:xfrm>
            <a:off x="8797353" y="4539025"/>
            <a:ext cx="11906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C50F3FB-4D7B-11A6-44CA-7413C5376ACE}"/>
              </a:ext>
            </a:extLst>
          </p:cNvPr>
          <p:cNvCxnSpPr>
            <a:cxnSpLocks/>
          </p:cNvCxnSpPr>
          <p:nvPr/>
        </p:nvCxnSpPr>
        <p:spPr>
          <a:xfrm flipV="1">
            <a:off x="8235379" y="4678290"/>
            <a:ext cx="225082" cy="2880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9535F39-22AA-675B-8C3F-CCEBA0098C81}"/>
              </a:ext>
            </a:extLst>
          </p:cNvPr>
          <p:cNvSpPr txBox="1"/>
          <p:nvPr/>
        </p:nvSpPr>
        <p:spPr>
          <a:xfrm>
            <a:off x="7118328" y="4944340"/>
            <a:ext cx="16051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rgbClr val="2F2F2F"/>
                </a:solidFill>
              </a:rPr>
              <a:t>Stainless steel plate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BEA863-E4D6-3E83-FC64-2E95BD2153D9}"/>
              </a:ext>
            </a:extLst>
          </p:cNvPr>
          <p:cNvSpPr txBox="1"/>
          <p:nvPr/>
        </p:nvSpPr>
        <p:spPr>
          <a:xfrm>
            <a:off x="6750420" y="3887168"/>
            <a:ext cx="10712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rgbClr val="2F2F2F"/>
                </a:solidFill>
              </a:rPr>
              <a:t>Hall sensors</a:t>
            </a:r>
            <a:endParaRPr lang="en-GB" sz="12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359DE57-8518-B646-ACD6-1A503922B8E8}"/>
              </a:ext>
            </a:extLst>
          </p:cNvPr>
          <p:cNvCxnSpPr>
            <a:cxnSpLocks/>
          </p:cNvCxnSpPr>
          <p:nvPr/>
        </p:nvCxnSpPr>
        <p:spPr>
          <a:xfrm>
            <a:off x="7286029" y="4186550"/>
            <a:ext cx="359466" cy="2828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DCA41B8-9B16-5E39-0D40-A7C7D311B525}"/>
              </a:ext>
            </a:extLst>
          </p:cNvPr>
          <p:cNvCxnSpPr>
            <a:cxnSpLocks/>
          </p:cNvCxnSpPr>
          <p:nvPr/>
        </p:nvCxnSpPr>
        <p:spPr>
          <a:xfrm>
            <a:off x="7570421" y="4174319"/>
            <a:ext cx="667723" cy="289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13F10C3-C702-36B4-971A-AB54AE12BE38}"/>
              </a:ext>
            </a:extLst>
          </p:cNvPr>
          <p:cNvCxnSpPr>
            <a:cxnSpLocks/>
          </p:cNvCxnSpPr>
          <p:nvPr/>
        </p:nvCxnSpPr>
        <p:spPr>
          <a:xfrm>
            <a:off x="7783248" y="4154015"/>
            <a:ext cx="1046418" cy="299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258862B-F162-FCB1-6EBC-EA29C2441636}"/>
              </a:ext>
            </a:extLst>
          </p:cNvPr>
          <p:cNvCxnSpPr>
            <a:cxnSpLocks/>
          </p:cNvCxnSpPr>
          <p:nvPr/>
        </p:nvCxnSpPr>
        <p:spPr>
          <a:xfrm>
            <a:off x="9136391" y="4559329"/>
            <a:ext cx="9362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Graphic 37">
            <a:extLst>
              <a:ext uri="{FF2B5EF4-FFF2-40B4-BE49-F238E27FC236}">
                <a16:creationId xmlns:a16="http://schemas.microsoft.com/office/drawing/2014/main" id="{3E2BC687-71F0-53C6-84B0-E870DBEEBC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47968" y="1420398"/>
            <a:ext cx="3449440" cy="2412782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D586C419-F397-BD48-B23B-AC92F9AE7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271451"/>
            <a:ext cx="10974114" cy="5014278"/>
          </a:xfrm>
        </p:spPr>
        <p:txBody>
          <a:bodyPr>
            <a:normAutofit fontScale="92500"/>
          </a:bodyPr>
          <a:lstStyle/>
          <a:p>
            <a:pPr marL="0" lvl="1" indent="0">
              <a:buNone/>
            </a:pPr>
            <a:r>
              <a:rPr lang="en-US" b="1" dirty="0"/>
              <a:t>The currents in the muon shield (MS) magnets and MHS will be tuned to minimize the muon background</a:t>
            </a:r>
          </a:p>
          <a:p>
            <a:pPr marL="0" lvl="1" indent="0">
              <a:buNone/>
            </a:pPr>
            <a:endParaRPr lang="en-US" b="1" dirty="0"/>
          </a:p>
          <a:p>
            <a:pPr marL="0" lvl="1" indent="0">
              <a:buNone/>
            </a:pPr>
            <a:r>
              <a:rPr lang="en-US" b="1" dirty="0"/>
              <a:t>MS model can only be benchmarked with feedback on the magnetic fields</a:t>
            </a:r>
          </a:p>
          <a:p>
            <a:pPr marL="0" lvl="1" indent="0">
              <a:buNone/>
            </a:pPr>
            <a:endParaRPr lang="en-US" b="1" dirty="0"/>
          </a:p>
          <a:p>
            <a:pPr marL="0" lvl="1" indent="0">
              <a:buNone/>
            </a:pPr>
            <a:r>
              <a:rPr lang="en-US" b="1" dirty="0"/>
              <a:t>Magnetic measurement possibilities</a:t>
            </a:r>
          </a:p>
          <a:p>
            <a:pPr marL="0" lvl="1" indent="0">
              <a:buNone/>
            </a:pPr>
            <a:endParaRPr lang="en-US" b="1" dirty="0"/>
          </a:p>
          <a:p>
            <a:pPr marL="285750" lvl="1" indent="-285750"/>
            <a:r>
              <a:rPr lang="en-US" dirty="0"/>
              <a:t>Voltage pick-up in secondary winding</a:t>
            </a:r>
          </a:p>
          <a:p>
            <a:pPr marL="324150" lvl="2" indent="0">
              <a:buNone/>
            </a:pPr>
            <a:r>
              <a:rPr lang="en-US" dirty="0">
                <a:solidFill>
                  <a:srgbClr val="00B050"/>
                </a:solidFill>
              </a:rPr>
              <a:t>+   Little or no additional hardware (sensors) needed</a:t>
            </a:r>
          </a:p>
          <a:p>
            <a:pPr marL="609900" lvl="2" indent="-285750">
              <a:buFontTx/>
              <a:buChar char="-"/>
            </a:pPr>
            <a:r>
              <a:rPr lang="en-US" dirty="0">
                <a:solidFill>
                  <a:srgbClr val="C00000"/>
                </a:solidFill>
              </a:rPr>
              <a:t>Magnet will need to be pulsed</a:t>
            </a:r>
          </a:p>
          <a:p>
            <a:pPr marL="609900" lvl="2" indent="-285750">
              <a:buFontTx/>
              <a:buChar char="-"/>
            </a:pPr>
            <a:r>
              <a:rPr lang="en-US" dirty="0">
                <a:solidFill>
                  <a:srgbClr val="C00000"/>
                </a:solidFill>
              </a:rPr>
              <a:t>Only flux is measurable</a:t>
            </a:r>
          </a:p>
          <a:p>
            <a:pPr marL="1905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2F2F2F"/>
                </a:solidFill>
              </a:rPr>
              <a:t>Hall sensor plates</a:t>
            </a:r>
            <a:endParaRPr lang="en-US" sz="1500" b="0" dirty="0">
              <a:solidFill>
                <a:srgbClr val="2F2F2F"/>
              </a:solidFill>
            </a:endParaRPr>
          </a:p>
          <a:p>
            <a:pPr marL="324150" lvl="2" indent="0">
              <a:buNone/>
            </a:pPr>
            <a:r>
              <a:rPr lang="en-US" sz="1800" b="0" dirty="0">
                <a:solidFill>
                  <a:srgbClr val="00B050"/>
                </a:solidFill>
              </a:rPr>
              <a:t>+   Independent on magnet operation (DC measurement)</a:t>
            </a:r>
          </a:p>
          <a:p>
            <a:pPr marL="324150" lvl="2" indent="0">
              <a:buNone/>
            </a:pPr>
            <a:r>
              <a:rPr lang="en-US" sz="1800" b="0" dirty="0">
                <a:solidFill>
                  <a:srgbClr val="00B050"/>
                </a:solidFill>
              </a:rPr>
              <a:t>+   Local variations are measurable</a:t>
            </a:r>
          </a:p>
          <a:p>
            <a:pPr marL="609900" lvl="2" indent="-285750">
              <a:buFontTx/>
              <a:buChar char="-"/>
            </a:pPr>
            <a:r>
              <a:rPr lang="en-US" sz="1800" dirty="0">
                <a:solidFill>
                  <a:srgbClr val="C00000"/>
                </a:solidFill>
              </a:rPr>
              <a:t>Sensors need to be installed in magnet gaps (potentially on stainless steel plates)</a:t>
            </a:r>
          </a:p>
          <a:p>
            <a:pPr marL="324150" lvl="2" indent="0">
              <a:buNone/>
            </a:pPr>
            <a:endParaRPr lang="en-US" sz="1800" b="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474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767540-935C-E2AA-BB28-E34856C4E5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97685-E518-F62A-D5EE-845FDCB41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Conclusion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8B8447-A4B0-EFF5-E4A9-4A8AE95850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B66DC5-E4AD-30E9-7BB5-70AFDCDFB1B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20910-EB43-FA5C-C575-F88FD853F6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6C000F9-88A8-69C2-729A-7C833DF00446}"/>
              </a:ext>
            </a:extLst>
          </p:cNvPr>
          <p:cNvSpPr txBox="1">
            <a:spLocks/>
          </p:cNvSpPr>
          <p:nvPr/>
        </p:nvSpPr>
        <p:spPr>
          <a:xfrm>
            <a:off x="480176" y="1457846"/>
            <a:ext cx="5923144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b="1" dirty="0"/>
              <a:t>Key parameters for the preliminary* coil design</a:t>
            </a:r>
          </a:p>
          <a:p>
            <a:pPr marL="0" lvl="1" indent="0">
              <a:buFont typeface="Arial" charset="0"/>
              <a:buNone/>
            </a:pPr>
            <a:endParaRPr lang="en-US" b="1" dirty="0"/>
          </a:p>
          <a:p>
            <a:pPr marL="0" lvl="1" indent="0">
              <a:buNone/>
            </a:pPr>
            <a:endParaRPr lang="en-US" b="1" dirty="0"/>
          </a:p>
          <a:p>
            <a:pPr marL="0" lvl="1" indent="0">
              <a:buFont typeface="Arial" charset="0"/>
              <a:buNone/>
            </a:pPr>
            <a:endParaRPr lang="en-US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9A09886-6DF2-B500-1306-80E219FA619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7703930"/>
                  </p:ext>
                </p:extLst>
              </p:nvPr>
            </p:nvGraphicFramePr>
            <p:xfrm>
              <a:off x="2286000" y="2174152"/>
              <a:ext cx="6913404" cy="29565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382253">
                      <a:extLst>
                        <a:ext uri="{9D8B030D-6E8A-4147-A177-3AD203B41FA5}">
                          <a16:colId xmlns:a16="http://schemas.microsoft.com/office/drawing/2014/main" val="3154288111"/>
                        </a:ext>
                      </a:extLst>
                    </a:gridCol>
                    <a:gridCol w="1323473">
                      <a:extLst>
                        <a:ext uri="{9D8B030D-6E8A-4147-A177-3AD203B41FA5}">
                          <a16:colId xmlns:a16="http://schemas.microsoft.com/office/drawing/2014/main" val="3531464300"/>
                        </a:ext>
                      </a:extLst>
                    </a:gridCol>
                    <a:gridCol w="1116832">
                      <a:extLst>
                        <a:ext uri="{9D8B030D-6E8A-4147-A177-3AD203B41FA5}">
                          <a16:colId xmlns:a16="http://schemas.microsoft.com/office/drawing/2014/main" val="2626665587"/>
                        </a:ext>
                      </a:extLst>
                    </a:gridCol>
                    <a:gridCol w="136509">
                      <a:extLst>
                        <a:ext uri="{9D8B030D-6E8A-4147-A177-3AD203B41FA5}">
                          <a16:colId xmlns:a16="http://schemas.microsoft.com/office/drawing/2014/main" val="3173283388"/>
                        </a:ext>
                      </a:extLst>
                    </a:gridCol>
                    <a:gridCol w="166386">
                      <a:extLst>
                        <a:ext uri="{9D8B030D-6E8A-4147-A177-3AD203B41FA5}">
                          <a16:colId xmlns:a16="http://schemas.microsoft.com/office/drawing/2014/main" val="4126443927"/>
                        </a:ext>
                      </a:extLst>
                    </a:gridCol>
                    <a:gridCol w="1156998">
                      <a:extLst>
                        <a:ext uri="{9D8B030D-6E8A-4147-A177-3AD203B41FA5}">
                          <a16:colId xmlns:a16="http://schemas.microsoft.com/office/drawing/2014/main" val="607206324"/>
                        </a:ext>
                      </a:extLst>
                    </a:gridCol>
                    <a:gridCol w="630953">
                      <a:extLst>
                        <a:ext uri="{9D8B030D-6E8A-4147-A177-3AD203B41FA5}">
                          <a16:colId xmlns:a16="http://schemas.microsoft.com/office/drawing/2014/main" val="325500837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Parameter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  <a:endParaRPr lang="en-GB" sz="1400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Polaris S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US" sz="1400" dirty="0"/>
                            <a:t>Value Polaris 2P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 Polaris 2P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100669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Ampere turns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𝑁𝐼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40’000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A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610566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Power consumption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20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kW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980367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Maximum field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max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1.95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T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883247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Power consumption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b="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18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kW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8128303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Quadrants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7361867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Nominal current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nom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207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404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A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885616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Maximum current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max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250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500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A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6211822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Number of circuits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5352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9A09886-6DF2-B500-1306-80E219FA619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7703930"/>
                  </p:ext>
                </p:extLst>
              </p:nvPr>
            </p:nvGraphicFramePr>
            <p:xfrm>
              <a:off x="2286000" y="2174152"/>
              <a:ext cx="6913404" cy="29565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382253">
                      <a:extLst>
                        <a:ext uri="{9D8B030D-6E8A-4147-A177-3AD203B41FA5}">
                          <a16:colId xmlns:a16="http://schemas.microsoft.com/office/drawing/2014/main" val="3154288111"/>
                        </a:ext>
                      </a:extLst>
                    </a:gridCol>
                    <a:gridCol w="1323473">
                      <a:extLst>
                        <a:ext uri="{9D8B030D-6E8A-4147-A177-3AD203B41FA5}">
                          <a16:colId xmlns:a16="http://schemas.microsoft.com/office/drawing/2014/main" val="3531464300"/>
                        </a:ext>
                      </a:extLst>
                    </a:gridCol>
                    <a:gridCol w="1116832">
                      <a:extLst>
                        <a:ext uri="{9D8B030D-6E8A-4147-A177-3AD203B41FA5}">
                          <a16:colId xmlns:a16="http://schemas.microsoft.com/office/drawing/2014/main" val="2626665587"/>
                        </a:ext>
                      </a:extLst>
                    </a:gridCol>
                    <a:gridCol w="136509">
                      <a:extLst>
                        <a:ext uri="{9D8B030D-6E8A-4147-A177-3AD203B41FA5}">
                          <a16:colId xmlns:a16="http://schemas.microsoft.com/office/drawing/2014/main" val="3173283388"/>
                        </a:ext>
                      </a:extLst>
                    </a:gridCol>
                    <a:gridCol w="166386">
                      <a:extLst>
                        <a:ext uri="{9D8B030D-6E8A-4147-A177-3AD203B41FA5}">
                          <a16:colId xmlns:a16="http://schemas.microsoft.com/office/drawing/2014/main" val="4126443927"/>
                        </a:ext>
                      </a:extLst>
                    </a:gridCol>
                    <a:gridCol w="1156998">
                      <a:extLst>
                        <a:ext uri="{9D8B030D-6E8A-4147-A177-3AD203B41FA5}">
                          <a16:colId xmlns:a16="http://schemas.microsoft.com/office/drawing/2014/main" val="607206324"/>
                        </a:ext>
                      </a:extLst>
                    </a:gridCol>
                    <a:gridCol w="630953">
                      <a:extLst>
                        <a:ext uri="{9D8B030D-6E8A-4147-A177-3AD203B41FA5}">
                          <a16:colId xmlns:a16="http://schemas.microsoft.com/office/drawing/2014/main" val="325500837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Parameter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  <a:endParaRPr lang="en-GB" sz="1400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Polaris S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US" sz="1400" dirty="0"/>
                            <a:t>Value Polaris 2P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 Polaris 2P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100669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Ampere turns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0184" t="-174000" r="-243779" b="-722000"/>
                          </a:stretch>
                        </a:blip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40’000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A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610566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Power consumption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0184" t="-274000" r="-243779" b="-622000"/>
                          </a:stretch>
                        </a:blip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20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kW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980367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Maximum field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0184" t="-374000" r="-243779" b="-522000"/>
                          </a:stretch>
                        </a:blip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1.95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T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883247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Power consumption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b="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18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kW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8128303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Quadrants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7361867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Nominal current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0184" t="-676000" r="-243779" b="-220000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207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404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A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885616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Maximum current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0184" t="-776000" r="-243779" b="-120000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250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500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A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6211822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Number of circuits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53528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38EBB88-07BC-6AF5-4891-5960C99860E8}"/>
              </a:ext>
            </a:extLst>
          </p:cNvPr>
          <p:cNvSpPr txBox="1">
            <a:spLocks/>
          </p:cNvSpPr>
          <p:nvPr/>
        </p:nvSpPr>
        <p:spPr>
          <a:xfrm>
            <a:off x="449924" y="6118996"/>
            <a:ext cx="8477508" cy="2401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dirty="0"/>
              <a:t>*Cross section optimization (ongoing) will have implications on this design</a:t>
            </a:r>
          </a:p>
          <a:p>
            <a:pPr marL="0" lvl="1" indent="0">
              <a:buNone/>
            </a:pPr>
            <a:endParaRPr lang="en-US" sz="1200" dirty="0"/>
          </a:p>
          <a:p>
            <a:pPr marL="0" lvl="1" indent="0">
              <a:buFont typeface="Arial" charset="0"/>
              <a:buNone/>
            </a:pPr>
            <a:endParaRPr lang="en-US" sz="1200" dirty="0"/>
          </a:p>
          <a:p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3796508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748415-BB13-FBD1-790C-FE354F6BA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6519B-289A-8E6C-549A-207E0742E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noProof="0" dirty="0"/>
              <a:t>Discussion</a:t>
            </a:r>
            <a:endParaRPr lang="en-GB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7F76EF-94C7-AF91-C596-1F96658C188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F880C5-3E91-552A-54B3-BFAC70D20D7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7B7D7C-51E2-CBB4-D0C8-4E5DECBF58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44F337-7B21-A7E9-B4A1-DAA51D37C5F7}"/>
              </a:ext>
            </a:extLst>
          </p:cNvPr>
          <p:cNvSpPr txBox="1">
            <a:spLocks/>
          </p:cNvSpPr>
          <p:nvPr/>
        </p:nvSpPr>
        <p:spPr>
          <a:xfrm>
            <a:off x="480176" y="1075290"/>
            <a:ext cx="10203866" cy="511090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/>
            <a:r>
              <a:rPr lang="en-US" b="1" dirty="0"/>
              <a:t>Robust cross section design</a:t>
            </a:r>
          </a:p>
          <a:p>
            <a:pPr marL="324150" lvl="2" indent="0">
              <a:buNone/>
            </a:pPr>
            <a:r>
              <a:rPr lang="en-US" b="1" dirty="0">
                <a:sym typeface="Wingdings" panose="05000000000000000000" pitchFamily="2" charset="2"/>
              </a:rPr>
              <a:t> Yoke will need to be split in blocks</a:t>
            </a:r>
            <a:endParaRPr lang="en-US" b="1" dirty="0"/>
          </a:p>
          <a:p>
            <a:pPr marL="324150" lvl="2" indent="0">
              <a:buNone/>
            </a:pPr>
            <a:r>
              <a:rPr lang="en-US" b="1" dirty="0">
                <a:sym typeface="Wingdings" panose="05000000000000000000" pitchFamily="2" charset="2"/>
              </a:rPr>
              <a:t> Design for robustness towards contact imperfections between blocks </a:t>
            </a:r>
            <a:endParaRPr lang="en-US" b="1" dirty="0"/>
          </a:p>
          <a:p>
            <a:pPr marL="285750" lvl="1" indent="-285750"/>
            <a:endParaRPr lang="en-US" b="1" dirty="0"/>
          </a:p>
          <a:p>
            <a:pPr marL="285750" lvl="1" indent="-285750"/>
            <a:r>
              <a:rPr lang="en-US" b="1" dirty="0"/>
              <a:t>Detailed coil design</a:t>
            </a:r>
          </a:p>
          <a:p>
            <a:pPr marL="609900" lvl="2" indent="-285750">
              <a:buFont typeface="Wingdings" panose="05000000000000000000" pitchFamily="2" charset="2"/>
              <a:buChar char="à"/>
            </a:pP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Lower operational current </a:t>
            </a:r>
            <a:r>
              <a:rPr lang="en-US" b="1" dirty="0">
                <a:sym typeface="Wingdings" panose="05000000000000000000" pitchFamily="2" charset="2"/>
              </a:rPr>
              <a:t>is preferred to limit losses in powerline</a:t>
            </a:r>
          </a:p>
          <a:p>
            <a:pPr marL="609900" lvl="2" indent="-285750">
              <a:buFont typeface="Wingdings" panose="05000000000000000000" pitchFamily="2" charset="2"/>
              <a:buChar char="à"/>
            </a:pPr>
            <a:r>
              <a:rPr 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Higher operational current </a:t>
            </a:r>
            <a:r>
              <a:rPr lang="en-US" b="1" dirty="0">
                <a:sym typeface="Wingdings" panose="05000000000000000000" pitchFamily="2" charset="2"/>
              </a:rPr>
              <a:t>is preferred to limit number of turns and cooling circuits</a:t>
            </a:r>
          </a:p>
          <a:p>
            <a:pPr marL="609900" lvl="2" indent="-285750">
              <a:buFont typeface="Wingdings" panose="05000000000000000000" pitchFamily="2" charset="2"/>
              <a:buChar char="à"/>
            </a:pPr>
            <a:r>
              <a:rPr lang="en-US" b="1" dirty="0">
                <a:sym typeface="Wingdings" panose="05000000000000000000" pitchFamily="2" charset="2"/>
              </a:rPr>
              <a:t>If space is available, add a secondary coil for redundancy</a:t>
            </a:r>
          </a:p>
          <a:p>
            <a:pPr marL="0" lvl="1" indent="0">
              <a:buNone/>
            </a:pPr>
            <a:endParaRPr lang="en-US" b="1" dirty="0"/>
          </a:p>
          <a:p>
            <a:pPr marL="285750" lvl="1" indent="-285750"/>
            <a:r>
              <a:rPr lang="en-US" b="1" dirty="0"/>
              <a:t>How much flexibility is there on the PC parameters (20 kW, 500 A?)</a:t>
            </a:r>
          </a:p>
          <a:p>
            <a:pPr marL="0" lvl="1" indent="0">
              <a:buFont typeface="Arial" charset="0"/>
              <a:buNone/>
            </a:pPr>
            <a:endParaRPr lang="en-US" dirty="0"/>
          </a:p>
          <a:p>
            <a:pPr marL="285750" lvl="1" indent="-285750"/>
            <a:r>
              <a:rPr lang="en-US" b="1" dirty="0"/>
              <a:t>How can the core field be validated?</a:t>
            </a:r>
          </a:p>
          <a:p>
            <a:pPr marL="609900" lvl="2" indent="-285750">
              <a:buFont typeface="Wingdings" panose="05000000000000000000" pitchFamily="2" charset="2"/>
              <a:buChar char="à"/>
            </a:pPr>
            <a:r>
              <a:rPr lang="en-US" b="1" dirty="0">
                <a:sym typeface="Wingdings" panose="05000000000000000000" pitchFamily="2" charset="2"/>
              </a:rPr>
              <a:t>In-situ magnet testing with pick-up voltage in secondary winding?</a:t>
            </a:r>
          </a:p>
          <a:p>
            <a:pPr marL="609900" lvl="2" indent="-285750">
              <a:buFont typeface="Wingdings" panose="05000000000000000000" pitchFamily="2" charset="2"/>
              <a:buChar char="à"/>
            </a:pPr>
            <a:r>
              <a:rPr lang="en-US" b="1" dirty="0">
                <a:sym typeface="Wingdings" panose="05000000000000000000" pitchFamily="2" charset="2"/>
              </a:rPr>
              <a:t>What is the allowed discrepancy?</a:t>
            </a:r>
            <a:endParaRPr lang="en-US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36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250616_power_converter</Template>
  <TotalTime>141</TotalTime>
  <Words>626</Words>
  <Application>Microsoft Office PowerPoint</Application>
  <PresentationFormat>Widescreen</PresentationFormat>
  <Paragraphs>148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Wingdings</vt:lpstr>
      <vt:lpstr>Office Theme</vt:lpstr>
      <vt:lpstr>Magnetized Hardon Stopper (MHS) Design</vt:lpstr>
      <vt:lpstr>The MHS in the target complex</vt:lpstr>
      <vt:lpstr>The Flux Compressor</vt:lpstr>
      <vt:lpstr>Preliminary Coil Design</vt:lpstr>
      <vt:lpstr>Operational Margin</vt:lpstr>
      <vt:lpstr>Tuning the magnet current</vt:lpstr>
      <vt:lpstr>Conclusion</vt:lpstr>
      <vt:lpstr>Discussion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Melvin Liebsch</dc:creator>
  <cp:lastModifiedBy>Melvin Liebsch</cp:lastModifiedBy>
  <cp:revision>20</cp:revision>
  <dcterms:created xsi:type="dcterms:W3CDTF">2025-06-16T07:32:38Z</dcterms:created>
  <dcterms:modified xsi:type="dcterms:W3CDTF">2025-06-16T13:31:26Z</dcterms:modified>
</cp:coreProperties>
</file>