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3"/>
  </p:notesMasterIdLst>
  <p:sldIdLst>
    <p:sldId id="340" r:id="rId2"/>
    <p:sldId id="341" r:id="rId3"/>
    <p:sldId id="258" r:id="rId4"/>
    <p:sldId id="327" r:id="rId5"/>
    <p:sldId id="295" r:id="rId6"/>
    <p:sldId id="332" r:id="rId7"/>
    <p:sldId id="342" r:id="rId8"/>
    <p:sldId id="343" r:id="rId9"/>
    <p:sldId id="336" r:id="rId10"/>
    <p:sldId id="337" r:id="rId11"/>
    <p:sldId id="344" r:id="rId12"/>
    <p:sldId id="338" r:id="rId13"/>
    <p:sldId id="339" r:id="rId14"/>
    <p:sldId id="346" r:id="rId15"/>
    <p:sldId id="326" r:id="rId16"/>
    <p:sldId id="335" r:id="rId17"/>
    <p:sldId id="331" r:id="rId18"/>
    <p:sldId id="345" r:id="rId19"/>
    <p:sldId id="347" r:id="rId20"/>
    <p:sldId id="328" r:id="rId21"/>
    <p:sldId id="329" r:id="rId22"/>
  </p:sldIdLst>
  <p:sldSz cx="9144000" cy="5143500" type="screen16x9"/>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6A00"/>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40" autoAdjust="0"/>
    <p:restoredTop sz="94660"/>
  </p:normalViewPr>
  <p:slideViewPr>
    <p:cSldViewPr snapToGrid="0" snapToObjects="1">
      <p:cViewPr varScale="1">
        <p:scale>
          <a:sx n="210" d="100"/>
          <a:sy n="210" d="100"/>
        </p:scale>
        <p:origin x="3300" y="150"/>
      </p:cViewPr>
      <p:guideLst>
        <p:guide orient="horz" pos="1620"/>
        <p:guide pos="28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DA0917AC-8B32-4ACB-B4DE-0708DE1FB1C6}" type="datetimeFigureOut">
              <a:rPr lang="en-GB" smtClean="0"/>
              <a:t>14/05/2025</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8C591974-361D-4CAB-B0D9-F2404F40A7A8}" type="slidenum">
              <a:rPr lang="en-GB" smtClean="0"/>
              <a:t>‹#›</a:t>
            </a:fld>
            <a:endParaRPr lang="en-GB"/>
          </a:p>
        </p:txBody>
      </p:sp>
    </p:spTree>
    <p:extLst>
      <p:ext uri="{BB962C8B-B14F-4D97-AF65-F5344CB8AC3E}">
        <p14:creationId xmlns:p14="http://schemas.microsoft.com/office/powerpoint/2010/main" val="3860129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241736AA-9535-4D49-A2B3-EDF99BD92863}" type="datetime1">
              <a:rPr lang="en-US" smtClean="0"/>
              <a:t>5/19/2025</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Transients precursors CP and Q3  G. Willering</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9E3F219-77EC-4196-BFA1-AF844F881C8E}" type="datetime1">
              <a:rPr lang="en-US" smtClean="0"/>
              <a:t>5/19/2025</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Transients precursors CP and Q3  G. Willering</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B188723-F3EA-4711-83B9-640F4636D3BA}" type="datetime1">
              <a:rPr lang="en-US" smtClean="0"/>
              <a:t>5/19/2025</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Transients precursors CP and Q3  G. Willering</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7D9E72D-1989-417D-B2F8-193698665233}" type="datetime1">
              <a:rPr lang="en-US" smtClean="0"/>
              <a:t>5/19/2025</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Transients precursors CP and Q3  G. Willering</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077E25F8-D471-4909-BB6B-8225102182F7}" type="datetime1">
              <a:rPr lang="en-US" smtClean="0"/>
              <a:t>5/19/2025</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Transients precursors CP and Q3  G. Willering</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A4A9099-08BE-4744-B41A-3CAE33427D29}" type="datetime1">
              <a:rPr lang="en-US" smtClean="0"/>
              <a:t>5/19/2025</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Transients precursors CP and Q3  G. Willering</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2548960D-564E-4163-B418-449D073ECD9F}" type="datetime1">
              <a:rPr lang="en-US" smtClean="0"/>
              <a:t>5/19/2025</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Transients precursors CP and Q3  G. Willering</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F68D097-E3A9-4750-BB65-DEA26A7B9B61}" type="datetime1">
              <a:rPr lang="en-US" smtClean="0"/>
              <a:t>5/19/2025</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Transients precursors CP and Q3  G. Willering</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indico.cern.ch/event/1549648/"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D97E4B0-6700-0F62-4005-82E3D27C027A}"/>
              </a:ext>
            </a:extLst>
          </p:cNvPr>
          <p:cNvSpPr txBox="1"/>
          <p:nvPr/>
        </p:nvSpPr>
        <p:spPr>
          <a:xfrm>
            <a:off x="620974" y="866633"/>
            <a:ext cx="6182436" cy="646331"/>
          </a:xfrm>
          <a:prstGeom prst="rect">
            <a:avLst/>
          </a:prstGeom>
          <a:noFill/>
        </p:spPr>
        <p:txBody>
          <a:bodyPr wrap="square" rtlCol="0">
            <a:spAutoFit/>
          </a:bodyPr>
          <a:lstStyle/>
          <a:p>
            <a:r>
              <a:rPr lang="nl-NL"/>
              <a:t>Transients in temperature and pressure before flattop quenches in CP and Q3 tested on bench A2. </a:t>
            </a:r>
            <a:endParaRPr lang="en-GB"/>
          </a:p>
        </p:txBody>
      </p:sp>
      <p:sp>
        <p:nvSpPr>
          <p:cNvPr id="3" name="TextBox 2">
            <a:extLst>
              <a:ext uri="{FF2B5EF4-FFF2-40B4-BE49-F238E27FC236}">
                <a16:creationId xmlns:a16="http://schemas.microsoft.com/office/drawing/2014/main" id="{E8461FF2-6AE2-A831-F1A6-FCC73582CB19}"/>
              </a:ext>
            </a:extLst>
          </p:cNvPr>
          <p:cNvSpPr txBox="1"/>
          <p:nvPr/>
        </p:nvSpPr>
        <p:spPr>
          <a:xfrm>
            <a:off x="620974" y="2691717"/>
            <a:ext cx="3747044" cy="369332"/>
          </a:xfrm>
          <a:prstGeom prst="rect">
            <a:avLst/>
          </a:prstGeom>
          <a:noFill/>
        </p:spPr>
        <p:txBody>
          <a:bodyPr wrap="square" rtlCol="0">
            <a:spAutoFit/>
          </a:bodyPr>
          <a:lstStyle/>
          <a:p>
            <a:r>
              <a:rPr lang="nl-NL"/>
              <a:t>G. Willering  </a:t>
            </a:r>
            <a:r>
              <a:rPr lang="en-GB"/>
              <a:t>TE-MSC-MQA</a:t>
            </a:r>
          </a:p>
        </p:txBody>
      </p:sp>
      <p:sp>
        <p:nvSpPr>
          <p:cNvPr id="4" name="TextBox 3">
            <a:extLst>
              <a:ext uri="{FF2B5EF4-FFF2-40B4-BE49-F238E27FC236}">
                <a16:creationId xmlns:a16="http://schemas.microsoft.com/office/drawing/2014/main" id="{99270B4C-84DF-01C9-6B68-08DF754FF78A}"/>
              </a:ext>
            </a:extLst>
          </p:cNvPr>
          <p:cNvSpPr txBox="1"/>
          <p:nvPr/>
        </p:nvSpPr>
        <p:spPr>
          <a:xfrm>
            <a:off x="620974" y="3315385"/>
            <a:ext cx="3747044" cy="553998"/>
          </a:xfrm>
          <a:prstGeom prst="rect">
            <a:avLst/>
          </a:prstGeom>
          <a:noFill/>
        </p:spPr>
        <p:txBody>
          <a:bodyPr wrap="square" rtlCol="0">
            <a:spAutoFit/>
          </a:bodyPr>
          <a:lstStyle/>
          <a:p>
            <a:r>
              <a:rPr lang="nl-NL"/>
              <a:t>19-05-2025</a:t>
            </a:r>
          </a:p>
          <a:p>
            <a:r>
              <a:rPr lang="nl-NL" sz="1100">
                <a:hlinkClick r:id="rId2"/>
              </a:rPr>
              <a:t>https://indico.cern.ch/event/1549648/</a:t>
            </a:r>
            <a:r>
              <a:rPr lang="nl-NL" sz="1100"/>
              <a:t> </a:t>
            </a:r>
            <a:endParaRPr lang="en-GB" sz="1100"/>
          </a:p>
        </p:txBody>
      </p:sp>
      <p:sp>
        <p:nvSpPr>
          <p:cNvPr id="5" name="Date Placeholder 4">
            <a:extLst>
              <a:ext uri="{FF2B5EF4-FFF2-40B4-BE49-F238E27FC236}">
                <a16:creationId xmlns:a16="http://schemas.microsoft.com/office/drawing/2014/main" id="{AC664FAE-CE67-3FEC-8446-1C41969461FB}"/>
              </a:ext>
            </a:extLst>
          </p:cNvPr>
          <p:cNvSpPr>
            <a:spLocks noGrp="1"/>
          </p:cNvSpPr>
          <p:nvPr>
            <p:ph type="dt" sz="half" idx="2"/>
          </p:nvPr>
        </p:nvSpPr>
        <p:spPr/>
        <p:txBody>
          <a:bodyPr/>
          <a:lstStyle/>
          <a:p>
            <a:fld id="{4FEF43F3-0FFF-4A00-8371-7EF34E4DC486}" type="datetime1">
              <a:rPr lang="en-US" smtClean="0"/>
              <a:t>5/19/2025</a:t>
            </a:fld>
            <a:endParaRPr lang="en-US" dirty="0"/>
          </a:p>
        </p:txBody>
      </p:sp>
      <p:sp>
        <p:nvSpPr>
          <p:cNvPr id="6" name="Footer Placeholder 5">
            <a:extLst>
              <a:ext uri="{FF2B5EF4-FFF2-40B4-BE49-F238E27FC236}">
                <a16:creationId xmlns:a16="http://schemas.microsoft.com/office/drawing/2014/main" id="{7BCAEC8F-C89F-73E3-B1BF-543129E2DF24}"/>
              </a:ext>
            </a:extLst>
          </p:cNvPr>
          <p:cNvSpPr>
            <a:spLocks noGrp="1"/>
          </p:cNvSpPr>
          <p:nvPr>
            <p:ph type="ftr" sz="quarter" idx="3"/>
          </p:nvPr>
        </p:nvSpPr>
        <p:spPr/>
        <p:txBody>
          <a:bodyPr/>
          <a:lstStyle/>
          <a:p>
            <a:r>
              <a:rPr lang="en-GB"/>
              <a:t>Transients precursors CP and Q3  G. Willering</a:t>
            </a:r>
            <a:endParaRPr lang="en-US" dirty="0"/>
          </a:p>
        </p:txBody>
      </p:sp>
      <p:sp>
        <p:nvSpPr>
          <p:cNvPr id="7" name="Slide Number Placeholder 6">
            <a:extLst>
              <a:ext uri="{FF2B5EF4-FFF2-40B4-BE49-F238E27FC236}">
                <a16:creationId xmlns:a16="http://schemas.microsoft.com/office/drawing/2014/main" id="{66082D5D-41C8-034F-4E2A-D9BFB15ED2A3}"/>
              </a:ext>
            </a:extLst>
          </p:cNvPr>
          <p:cNvSpPr>
            <a:spLocks noGrp="1"/>
          </p:cNvSpPr>
          <p:nvPr>
            <p:ph type="sldNum" sz="quarter" idx="4"/>
          </p:nvPr>
        </p:nvSpPr>
        <p:spPr/>
        <p:txBody>
          <a:bodyPr/>
          <a:lstStyle/>
          <a:p>
            <a:fld id="{17918391-D411-FE40-AAD7-861AE5233E0E}" type="slidenum">
              <a:rPr lang="en-US" smtClean="0"/>
              <a:pPr/>
              <a:t>1</a:t>
            </a:fld>
            <a:endParaRPr lang="en-US" dirty="0"/>
          </a:p>
        </p:txBody>
      </p:sp>
    </p:spTree>
    <p:extLst>
      <p:ext uri="{BB962C8B-B14F-4D97-AF65-F5344CB8AC3E}">
        <p14:creationId xmlns:p14="http://schemas.microsoft.com/office/powerpoint/2010/main" val="27333344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8949EC-954D-BB44-C6A7-7EDFD936C0B9}"/>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AFC8720F-0F95-B09A-A26C-59CCF1A5F387}"/>
              </a:ext>
            </a:extLst>
          </p:cNvPr>
          <p:cNvSpPr>
            <a:spLocks noGrp="1"/>
          </p:cNvSpPr>
          <p:nvPr>
            <p:ph type="dt" sz="half" idx="2"/>
          </p:nvPr>
        </p:nvSpPr>
        <p:spPr/>
        <p:txBody>
          <a:bodyPr/>
          <a:lstStyle/>
          <a:p>
            <a:fld id="{A0143346-641D-43A8-A2B5-A94AE9D133CB}" type="datetime1">
              <a:rPr lang="en-US" smtClean="0"/>
              <a:t>5/19/2025</a:t>
            </a:fld>
            <a:endParaRPr lang="en-US" dirty="0"/>
          </a:p>
        </p:txBody>
      </p:sp>
      <p:sp>
        <p:nvSpPr>
          <p:cNvPr id="4" name="Footer Placeholder 3">
            <a:extLst>
              <a:ext uri="{FF2B5EF4-FFF2-40B4-BE49-F238E27FC236}">
                <a16:creationId xmlns:a16="http://schemas.microsoft.com/office/drawing/2014/main" id="{3DC89B44-0A87-0B7A-93C4-5C863F7F3821}"/>
              </a:ext>
            </a:extLst>
          </p:cNvPr>
          <p:cNvSpPr>
            <a:spLocks noGrp="1"/>
          </p:cNvSpPr>
          <p:nvPr>
            <p:ph type="ftr" sz="quarter" idx="3"/>
          </p:nvPr>
        </p:nvSpPr>
        <p:spPr/>
        <p:txBody>
          <a:bodyPr/>
          <a:lstStyle/>
          <a:p>
            <a:r>
              <a:rPr lang="en-GB"/>
              <a:t>Transients precursors CP and Q3  G. Willering</a:t>
            </a:r>
            <a:endParaRPr lang="en-US" dirty="0"/>
          </a:p>
        </p:txBody>
      </p:sp>
      <p:sp>
        <p:nvSpPr>
          <p:cNvPr id="5" name="Slide Number Placeholder 4">
            <a:extLst>
              <a:ext uri="{FF2B5EF4-FFF2-40B4-BE49-F238E27FC236}">
                <a16:creationId xmlns:a16="http://schemas.microsoft.com/office/drawing/2014/main" id="{7BBDC3F7-BC1A-EA4E-5C55-95424E536D65}"/>
              </a:ext>
            </a:extLst>
          </p:cNvPr>
          <p:cNvSpPr>
            <a:spLocks noGrp="1"/>
          </p:cNvSpPr>
          <p:nvPr>
            <p:ph type="sldNum" sz="quarter" idx="4"/>
          </p:nvPr>
        </p:nvSpPr>
        <p:spPr/>
        <p:txBody>
          <a:bodyPr/>
          <a:lstStyle/>
          <a:p>
            <a:fld id="{17918391-D411-FE40-AAD7-861AE5233E0E}" type="slidenum">
              <a:rPr lang="en-US" smtClean="0"/>
              <a:pPr/>
              <a:t>10</a:t>
            </a:fld>
            <a:endParaRPr lang="en-US" dirty="0"/>
          </a:p>
        </p:txBody>
      </p:sp>
      <p:sp>
        <p:nvSpPr>
          <p:cNvPr id="2" name="TextBox 1">
            <a:extLst>
              <a:ext uri="{FF2B5EF4-FFF2-40B4-BE49-F238E27FC236}">
                <a16:creationId xmlns:a16="http://schemas.microsoft.com/office/drawing/2014/main" id="{1E12CF65-CD4D-A9CF-DFB3-4ACFD9A985EE}"/>
              </a:ext>
            </a:extLst>
          </p:cNvPr>
          <p:cNvSpPr txBox="1"/>
          <p:nvPr/>
        </p:nvSpPr>
        <p:spPr>
          <a:xfrm>
            <a:off x="6230238" y="357687"/>
            <a:ext cx="2762152" cy="1477328"/>
          </a:xfrm>
          <a:prstGeom prst="rect">
            <a:avLst/>
          </a:prstGeom>
          <a:noFill/>
        </p:spPr>
        <p:txBody>
          <a:bodyPr wrap="square" rtlCol="0">
            <a:spAutoFit/>
          </a:bodyPr>
          <a:lstStyle/>
          <a:p>
            <a:r>
              <a:rPr lang="nl-NL" sz="900"/>
              <a:t>Quench at 900 A event:</a:t>
            </a:r>
          </a:p>
          <a:p>
            <a:r>
              <a:rPr lang="en-GB" sz="900"/>
              <a:t>~8 seconds before the quench: </a:t>
            </a:r>
          </a:p>
          <a:p>
            <a:pPr marL="628650" lvl="1" indent="-171450">
              <a:buFontTx/>
              <a:buChar char="-"/>
            </a:pPr>
            <a:r>
              <a:rPr lang="en-GB" sz="900"/>
              <a:t>The pressure in PT142 (pumping pressure) increases a bit, but possibly not out of range of the normal variation. </a:t>
            </a:r>
          </a:p>
          <a:p>
            <a:pPr marL="628650" lvl="1" indent="-171450">
              <a:buFontTx/>
              <a:buChar char="-"/>
            </a:pPr>
            <a:r>
              <a:rPr lang="en-GB" sz="900"/>
              <a:t>Pressure in PT148B (shuffling module) increases before the quench. </a:t>
            </a:r>
          </a:p>
          <a:p>
            <a:pPr marL="628650" lvl="1" indent="-171450">
              <a:buFontTx/>
              <a:buChar char="-"/>
            </a:pPr>
            <a:endParaRPr lang="en-GB" sz="900"/>
          </a:p>
          <a:p>
            <a:pPr marL="171450" indent="-171450">
              <a:buFontTx/>
              <a:buChar char="-"/>
            </a:pPr>
            <a:endParaRPr lang="en-GB" sz="900"/>
          </a:p>
        </p:txBody>
      </p:sp>
      <p:pic>
        <p:nvPicPr>
          <p:cNvPr id="14" name="Picture 13">
            <a:extLst>
              <a:ext uri="{FF2B5EF4-FFF2-40B4-BE49-F238E27FC236}">
                <a16:creationId xmlns:a16="http://schemas.microsoft.com/office/drawing/2014/main" id="{8C412A34-6A61-50DF-C01C-D77CD2436F29}"/>
              </a:ext>
            </a:extLst>
          </p:cNvPr>
          <p:cNvPicPr>
            <a:picLocks noChangeAspect="1"/>
          </p:cNvPicPr>
          <p:nvPr/>
        </p:nvPicPr>
        <p:blipFill>
          <a:blip r:embed="rId2"/>
          <a:stretch>
            <a:fillRect/>
          </a:stretch>
        </p:blipFill>
        <p:spPr>
          <a:xfrm>
            <a:off x="81885" y="317716"/>
            <a:ext cx="6183554" cy="4700443"/>
          </a:xfrm>
          <a:prstGeom prst="rect">
            <a:avLst/>
          </a:prstGeom>
        </p:spPr>
      </p:pic>
      <p:sp>
        <p:nvSpPr>
          <p:cNvPr id="15" name="TextBox 14">
            <a:extLst>
              <a:ext uri="{FF2B5EF4-FFF2-40B4-BE49-F238E27FC236}">
                <a16:creationId xmlns:a16="http://schemas.microsoft.com/office/drawing/2014/main" id="{FA8C49E8-96C5-D61D-CFB5-A67EC8F1286E}"/>
              </a:ext>
            </a:extLst>
          </p:cNvPr>
          <p:cNvSpPr txBox="1"/>
          <p:nvPr/>
        </p:nvSpPr>
        <p:spPr>
          <a:xfrm>
            <a:off x="81885" y="41360"/>
            <a:ext cx="4635690" cy="253916"/>
          </a:xfrm>
          <a:prstGeom prst="rect">
            <a:avLst/>
          </a:prstGeom>
          <a:noFill/>
        </p:spPr>
        <p:txBody>
          <a:bodyPr wrap="square" rtlCol="0">
            <a:spAutoFit/>
          </a:bodyPr>
          <a:lstStyle/>
          <a:p>
            <a:r>
              <a:rPr lang="nl-NL" sz="1050"/>
              <a:t>MCBXFAP1: Flattop quench event at 900 A  </a:t>
            </a:r>
            <a:r>
              <a:rPr lang="nl-NL" sz="800"/>
              <a:t>(40 second plot window)</a:t>
            </a:r>
            <a:endParaRPr lang="en-GB" sz="1050"/>
          </a:p>
        </p:txBody>
      </p:sp>
      <p:sp>
        <p:nvSpPr>
          <p:cNvPr id="17" name="TextBox 16">
            <a:extLst>
              <a:ext uri="{FF2B5EF4-FFF2-40B4-BE49-F238E27FC236}">
                <a16:creationId xmlns:a16="http://schemas.microsoft.com/office/drawing/2014/main" id="{D7B10292-1D95-CC06-4F0A-BE54AAB1C622}"/>
              </a:ext>
            </a:extLst>
          </p:cNvPr>
          <p:cNvSpPr txBox="1"/>
          <p:nvPr/>
        </p:nvSpPr>
        <p:spPr>
          <a:xfrm>
            <a:off x="3578337" y="2752104"/>
            <a:ext cx="1170513" cy="200055"/>
          </a:xfrm>
          <a:prstGeom prst="rect">
            <a:avLst/>
          </a:prstGeom>
          <a:noFill/>
        </p:spPr>
        <p:txBody>
          <a:bodyPr wrap="none" rtlCol="0">
            <a:spAutoFit/>
          </a:bodyPr>
          <a:lstStyle/>
          <a:p>
            <a:r>
              <a:rPr lang="nl-NL" sz="700">
                <a:solidFill>
                  <a:schemeClr val="tx2"/>
                </a:solidFill>
              </a:rPr>
              <a:t>Pressure in pumping line</a:t>
            </a:r>
            <a:endParaRPr lang="en-GB" sz="900">
              <a:solidFill>
                <a:schemeClr val="tx2"/>
              </a:solidFill>
            </a:endParaRPr>
          </a:p>
        </p:txBody>
      </p:sp>
      <p:sp>
        <p:nvSpPr>
          <p:cNvPr id="18" name="TextBox 17">
            <a:extLst>
              <a:ext uri="{FF2B5EF4-FFF2-40B4-BE49-F238E27FC236}">
                <a16:creationId xmlns:a16="http://schemas.microsoft.com/office/drawing/2014/main" id="{D58E9869-2A05-5023-C1F5-00D6F4EA6567}"/>
              </a:ext>
            </a:extLst>
          </p:cNvPr>
          <p:cNvSpPr txBox="1"/>
          <p:nvPr/>
        </p:nvSpPr>
        <p:spPr>
          <a:xfrm>
            <a:off x="3942218" y="4031601"/>
            <a:ext cx="506870" cy="200055"/>
          </a:xfrm>
          <a:prstGeom prst="rect">
            <a:avLst/>
          </a:prstGeom>
          <a:noFill/>
        </p:spPr>
        <p:txBody>
          <a:bodyPr wrap="none" rtlCol="0">
            <a:spAutoFit/>
          </a:bodyPr>
          <a:lstStyle/>
          <a:p>
            <a:r>
              <a:rPr lang="nl-NL" sz="700">
                <a:solidFill>
                  <a:srgbClr val="FF0000"/>
                </a:solidFill>
              </a:rPr>
              <a:t>PT148B</a:t>
            </a:r>
            <a:endParaRPr lang="en-GB" sz="900">
              <a:solidFill>
                <a:srgbClr val="FF0000"/>
              </a:solidFill>
            </a:endParaRPr>
          </a:p>
        </p:txBody>
      </p:sp>
      <p:sp>
        <p:nvSpPr>
          <p:cNvPr id="19" name="TextBox 18">
            <a:extLst>
              <a:ext uri="{FF2B5EF4-FFF2-40B4-BE49-F238E27FC236}">
                <a16:creationId xmlns:a16="http://schemas.microsoft.com/office/drawing/2014/main" id="{488F0D71-B0F1-3B8A-863C-DEB42E740895}"/>
              </a:ext>
            </a:extLst>
          </p:cNvPr>
          <p:cNvSpPr txBox="1"/>
          <p:nvPr/>
        </p:nvSpPr>
        <p:spPr>
          <a:xfrm>
            <a:off x="4986721" y="3431449"/>
            <a:ext cx="970137" cy="246221"/>
          </a:xfrm>
          <a:prstGeom prst="rect">
            <a:avLst/>
          </a:prstGeom>
          <a:noFill/>
        </p:spPr>
        <p:txBody>
          <a:bodyPr wrap="none" rtlCol="0">
            <a:spAutoFit/>
          </a:bodyPr>
          <a:lstStyle/>
          <a:p>
            <a:r>
              <a:rPr lang="nl-NL" sz="1000"/>
              <a:t>Time (mm:ss)</a:t>
            </a:r>
            <a:endParaRPr lang="en-GB" sz="1000"/>
          </a:p>
        </p:txBody>
      </p:sp>
      <p:sp>
        <p:nvSpPr>
          <p:cNvPr id="20" name="TextBox 19">
            <a:extLst>
              <a:ext uri="{FF2B5EF4-FFF2-40B4-BE49-F238E27FC236}">
                <a16:creationId xmlns:a16="http://schemas.microsoft.com/office/drawing/2014/main" id="{BFC3474A-C431-08F6-E8EB-5522001218D5}"/>
              </a:ext>
            </a:extLst>
          </p:cNvPr>
          <p:cNvSpPr txBox="1"/>
          <p:nvPr/>
        </p:nvSpPr>
        <p:spPr>
          <a:xfrm>
            <a:off x="5039256" y="4799406"/>
            <a:ext cx="970137" cy="246221"/>
          </a:xfrm>
          <a:prstGeom prst="rect">
            <a:avLst/>
          </a:prstGeom>
          <a:noFill/>
        </p:spPr>
        <p:txBody>
          <a:bodyPr wrap="none" rtlCol="0">
            <a:spAutoFit/>
          </a:bodyPr>
          <a:lstStyle/>
          <a:p>
            <a:r>
              <a:rPr lang="nl-NL" sz="1000"/>
              <a:t>Time (mm:ss)</a:t>
            </a:r>
            <a:endParaRPr lang="en-GB" sz="1000"/>
          </a:p>
        </p:txBody>
      </p:sp>
      <p:sp>
        <p:nvSpPr>
          <p:cNvPr id="21" name="TextBox 20">
            <a:extLst>
              <a:ext uri="{FF2B5EF4-FFF2-40B4-BE49-F238E27FC236}">
                <a16:creationId xmlns:a16="http://schemas.microsoft.com/office/drawing/2014/main" id="{CEDCD433-1C14-402A-D1B1-094C403D6BE9}"/>
              </a:ext>
            </a:extLst>
          </p:cNvPr>
          <p:cNvSpPr txBox="1"/>
          <p:nvPr/>
        </p:nvSpPr>
        <p:spPr>
          <a:xfrm>
            <a:off x="4986721" y="1835015"/>
            <a:ext cx="970137" cy="246221"/>
          </a:xfrm>
          <a:prstGeom prst="rect">
            <a:avLst/>
          </a:prstGeom>
          <a:noFill/>
        </p:spPr>
        <p:txBody>
          <a:bodyPr wrap="none" rtlCol="0">
            <a:spAutoFit/>
          </a:bodyPr>
          <a:lstStyle/>
          <a:p>
            <a:r>
              <a:rPr lang="nl-NL" sz="1000"/>
              <a:t>Time (mm:ss)</a:t>
            </a:r>
            <a:endParaRPr lang="en-GB" sz="1000"/>
          </a:p>
        </p:txBody>
      </p:sp>
    </p:spTree>
    <p:extLst>
      <p:ext uri="{BB962C8B-B14F-4D97-AF65-F5344CB8AC3E}">
        <p14:creationId xmlns:p14="http://schemas.microsoft.com/office/powerpoint/2010/main" val="2960778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1175CC1-1270-77F7-2413-6C05D7E57474}"/>
              </a:ext>
            </a:extLst>
          </p:cNvPr>
          <p:cNvSpPr>
            <a:spLocks noGrp="1"/>
          </p:cNvSpPr>
          <p:nvPr>
            <p:ph type="dt" sz="half" idx="2"/>
          </p:nvPr>
        </p:nvSpPr>
        <p:spPr/>
        <p:txBody>
          <a:bodyPr/>
          <a:lstStyle/>
          <a:p>
            <a:fld id="{E3ACDD57-202B-46DC-A2D1-ECD375431430}" type="datetime1">
              <a:rPr lang="en-US" smtClean="0"/>
              <a:t>5/19/2025</a:t>
            </a:fld>
            <a:endParaRPr lang="en-US" dirty="0"/>
          </a:p>
        </p:txBody>
      </p:sp>
      <p:sp>
        <p:nvSpPr>
          <p:cNvPr id="4" name="Footer Placeholder 3">
            <a:extLst>
              <a:ext uri="{FF2B5EF4-FFF2-40B4-BE49-F238E27FC236}">
                <a16:creationId xmlns:a16="http://schemas.microsoft.com/office/drawing/2014/main" id="{5414B90B-881B-B71D-C47A-A77646065985}"/>
              </a:ext>
            </a:extLst>
          </p:cNvPr>
          <p:cNvSpPr>
            <a:spLocks noGrp="1"/>
          </p:cNvSpPr>
          <p:nvPr>
            <p:ph type="ftr" sz="quarter" idx="3"/>
          </p:nvPr>
        </p:nvSpPr>
        <p:spPr/>
        <p:txBody>
          <a:bodyPr/>
          <a:lstStyle/>
          <a:p>
            <a:r>
              <a:rPr lang="en-GB"/>
              <a:t>Transients precursors CP and Q3  G. Willering</a:t>
            </a:r>
            <a:endParaRPr lang="en-US" dirty="0"/>
          </a:p>
        </p:txBody>
      </p:sp>
      <p:sp>
        <p:nvSpPr>
          <p:cNvPr id="5" name="Slide Number Placeholder 4">
            <a:extLst>
              <a:ext uri="{FF2B5EF4-FFF2-40B4-BE49-F238E27FC236}">
                <a16:creationId xmlns:a16="http://schemas.microsoft.com/office/drawing/2014/main" id="{3EA2257A-9C30-4AA7-7223-954910196D02}"/>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
        <p:nvSpPr>
          <p:cNvPr id="7" name="Title 1">
            <a:extLst>
              <a:ext uri="{FF2B5EF4-FFF2-40B4-BE49-F238E27FC236}">
                <a16:creationId xmlns:a16="http://schemas.microsoft.com/office/drawing/2014/main" id="{0B200E27-F31A-3CC7-A6D3-6DB733BF8E15}"/>
              </a:ext>
            </a:extLst>
          </p:cNvPr>
          <p:cNvSpPr txBox="1">
            <a:spLocks/>
          </p:cNvSpPr>
          <p:nvPr/>
        </p:nvSpPr>
        <p:spPr>
          <a:xfrm>
            <a:off x="609600" y="1986011"/>
            <a:ext cx="8226854" cy="705332"/>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nl-NL" sz="2400"/>
              <a:t>Quench events in MQXFA (Q3)</a:t>
            </a:r>
            <a:endParaRPr lang="en-GB" sz="2400"/>
          </a:p>
        </p:txBody>
      </p:sp>
    </p:spTree>
    <p:extLst>
      <p:ext uri="{BB962C8B-B14F-4D97-AF65-F5344CB8AC3E}">
        <p14:creationId xmlns:p14="http://schemas.microsoft.com/office/powerpoint/2010/main" val="3250355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E6AF4AD-6958-4366-F12C-E6603896418C}"/>
              </a:ext>
            </a:extLst>
          </p:cNvPr>
          <p:cNvSpPr>
            <a:spLocks noGrp="1"/>
          </p:cNvSpPr>
          <p:nvPr>
            <p:ph type="dt" sz="half" idx="2"/>
          </p:nvPr>
        </p:nvSpPr>
        <p:spPr/>
        <p:txBody>
          <a:bodyPr/>
          <a:lstStyle/>
          <a:p>
            <a:fld id="{5286895C-9C4A-4F16-90B1-0A93C29B2BCB}" type="datetime1">
              <a:rPr lang="en-US" smtClean="0"/>
              <a:t>5/19/2025</a:t>
            </a:fld>
            <a:endParaRPr lang="en-US" dirty="0"/>
          </a:p>
        </p:txBody>
      </p:sp>
      <p:sp>
        <p:nvSpPr>
          <p:cNvPr id="4" name="Footer Placeholder 3">
            <a:extLst>
              <a:ext uri="{FF2B5EF4-FFF2-40B4-BE49-F238E27FC236}">
                <a16:creationId xmlns:a16="http://schemas.microsoft.com/office/drawing/2014/main" id="{B6309B46-7BBC-6CF9-9ACB-F5128CD4555E}"/>
              </a:ext>
            </a:extLst>
          </p:cNvPr>
          <p:cNvSpPr>
            <a:spLocks noGrp="1"/>
          </p:cNvSpPr>
          <p:nvPr>
            <p:ph type="ftr" sz="quarter" idx="3"/>
          </p:nvPr>
        </p:nvSpPr>
        <p:spPr/>
        <p:txBody>
          <a:bodyPr/>
          <a:lstStyle/>
          <a:p>
            <a:r>
              <a:rPr lang="en-GB"/>
              <a:t>Transients precursors CP and Q3  G. Willering</a:t>
            </a:r>
            <a:endParaRPr lang="en-US" dirty="0"/>
          </a:p>
        </p:txBody>
      </p:sp>
      <p:sp>
        <p:nvSpPr>
          <p:cNvPr id="5" name="Slide Number Placeholder 4">
            <a:extLst>
              <a:ext uri="{FF2B5EF4-FFF2-40B4-BE49-F238E27FC236}">
                <a16:creationId xmlns:a16="http://schemas.microsoft.com/office/drawing/2014/main" id="{7379FFD1-7D8E-169A-4319-0D50FBACFCB1}"/>
              </a:ext>
            </a:extLst>
          </p:cNvPr>
          <p:cNvSpPr>
            <a:spLocks noGrp="1"/>
          </p:cNvSpPr>
          <p:nvPr>
            <p:ph type="sldNum" sz="quarter" idx="4"/>
          </p:nvPr>
        </p:nvSpPr>
        <p:spPr/>
        <p:txBody>
          <a:bodyPr/>
          <a:lstStyle/>
          <a:p>
            <a:fld id="{17918391-D411-FE40-AAD7-861AE5233E0E}" type="slidenum">
              <a:rPr lang="en-US" smtClean="0"/>
              <a:pPr/>
              <a:t>12</a:t>
            </a:fld>
            <a:endParaRPr lang="en-US" dirty="0"/>
          </a:p>
        </p:txBody>
      </p:sp>
      <p:sp>
        <p:nvSpPr>
          <p:cNvPr id="9" name="TextBox 8">
            <a:extLst>
              <a:ext uri="{FF2B5EF4-FFF2-40B4-BE49-F238E27FC236}">
                <a16:creationId xmlns:a16="http://schemas.microsoft.com/office/drawing/2014/main" id="{26D68136-3E0F-6CE8-6B0C-C91CB2D4F5FE}"/>
              </a:ext>
            </a:extLst>
          </p:cNvPr>
          <p:cNvSpPr txBox="1"/>
          <p:nvPr/>
        </p:nvSpPr>
        <p:spPr>
          <a:xfrm>
            <a:off x="6358690" y="404374"/>
            <a:ext cx="2664994" cy="2000548"/>
          </a:xfrm>
          <a:prstGeom prst="rect">
            <a:avLst/>
          </a:prstGeom>
          <a:noFill/>
        </p:spPr>
        <p:txBody>
          <a:bodyPr wrap="square" rtlCol="0">
            <a:spAutoFit/>
          </a:bodyPr>
          <a:lstStyle/>
          <a:p>
            <a:r>
              <a:rPr lang="nl-NL" sz="1400"/>
              <a:t>One flattop quench in Q3: </a:t>
            </a:r>
          </a:p>
          <a:p>
            <a:pPr marL="285750" indent="-285750">
              <a:buFontTx/>
              <a:buChar char="-"/>
            </a:pPr>
            <a:r>
              <a:rPr lang="nl-NL" sz="1100"/>
              <a:t>Temperature rise in TT151 precedes quench by about 5 seconds. </a:t>
            </a:r>
          </a:p>
          <a:p>
            <a:pPr marL="285750" indent="-285750">
              <a:buFontTx/>
              <a:buChar char="-"/>
            </a:pPr>
            <a:r>
              <a:rPr lang="nl-NL" sz="1100"/>
              <a:t>No effect on helium bath temperature in magnet (TT821, named here Mag_T1)</a:t>
            </a:r>
          </a:p>
          <a:p>
            <a:pPr marL="285750" indent="-285750">
              <a:buFontTx/>
              <a:buChar char="-"/>
            </a:pPr>
            <a:r>
              <a:rPr lang="nl-NL" sz="1100"/>
              <a:t>Pressure rise in PT181 is only recorded every 10 seconds, so not usefull. </a:t>
            </a:r>
          </a:p>
          <a:p>
            <a:pPr marL="171450" indent="-171450">
              <a:buFontTx/>
              <a:buChar char="-"/>
            </a:pPr>
            <a:endParaRPr lang="en-GB" sz="1100"/>
          </a:p>
        </p:txBody>
      </p:sp>
      <p:sp>
        <p:nvSpPr>
          <p:cNvPr id="14" name="TextBox 13">
            <a:extLst>
              <a:ext uri="{FF2B5EF4-FFF2-40B4-BE49-F238E27FC236}">
                <a16:creationId xmlns:a16="http://schemas.microsoft.com/office/drawing/2014/main" id="{2AD6538B-ACD9-5F49-5D2B-3A96C730FA50}"/>
              </a:ext>
            </a:extLst>
          </p:cNvPr>
          <p:cNvSpPr txBox="1"/>
          <p:nvPr/>
        </p:nvSpPr>
        <p:spPr>
          <a:xfrm>
            <a:off x="81885" y="41360"/>
            <a:ext cx="4635690" cy="253916"/>
          </a:xfrm>
          <a:prstGeom prst="rect">
            <a:avLst/>
          </a:prstGeom>
          <a:noFill/>
        </p:spPr>
        <p:txBody>
          <a:bodyPr wrap="square" rtlCol="0">
            <a:spAutoFit/>
          </a:bodyPr>
          <a:lstStyle/>
          <a:p>
            <a:r>
              <a:rPr lang="nl-NL" sz="1050"/>
              <a:t>MQXFA in Q3: Flattop quench event at 16.23 kA  </a:t>
            </a:r>
            <a:r>
              <a:rPr lang="nl-NL" sz="800"/>
              <a:t>(40 second plot window)</a:t>
            </a:r>
            <a:endParaRPr lang="en-GB" sz="1050"/>
          </a:p>
        </p:txBody>
      </p:sp>
      <p:sp>
        <p:nvSpPr>
          <p:cNvPr id="15" name="TextBox 14">
            <a:extLst>
              <a:ext uri="{FF2B5EF4-FFF2-40B4-BE49-F238E27FC236}">
                <a16:creationId xmlns:a16="http://schemas.microsoft.com/office/drawing/2014/main" id="{D38CA683-D5E4-C2BE-6DD5-59C680E4C6C9}"/>
              </a:ext>
            </a:extLst>
          </p:cNvPr>
          <p:cNvSpPr txBox="1"/>
          <p:nvPr/>
        </p:nvSpPr>
        <p:spPr>
          <a:xfrm>
            <a:off x="3686500" y="596799"/>
            <a:ext cx="442750" cy="200055"/>
          </a:xfrm>
          <a:prstGeom prst="rect">
            <a:avLst/>
          </a:prstGeom>
          <a:noFill/>
        </p:spPr>
        <p:txBody>
          <a:bodyPr wrap="none" rtlCol="0">
            <a:spAutoFit/>
          </a:bodyPr>
          <a:lstStyle/>
          <a:p>
            <a:r>
              <a:rPr lang="nl-NL" sz="700">
                <a:solidFill>
                  <a:schemeClr val="tx2"/>
                </a:solidFill>
              </a:rPr>
              <a:t>TT151</a:t>
            </a:r>
            <a:endParaRPr lang="en-GB" sz="700">
              <a:solidFill>
                <a:schemeClr val="tx2"/>
              </a:solidFill>
            </a:endParaRPr>
          </a:p>
        </p:txBody>
      </p:sp>
      <p:sp>
        <p:nvSpPr>
          <p:cNvPr id="16" name="TextBox 15">
            <a:extLst>
              <a:ext uri="{FF2B5EF4-FFF2-40B4-BE49-F238E27FC236}">
                <a16:creationId xmlns:a16="http://schemas.microsoft.com/office/drawing/2014/main" id="{DACEC685-99D3-C99F-29D2-A9C6B8B6BBB0}"/>
              </a:ext>
            </a:extLst>
          </p:cNvPr>
          <p:cNvSpPr txBox="1"/>
          <p:nvPr/>
        </p:nvSpPr>
        <p:spPr>
          <a:xfrm>
            <a:off x="3722135" y="1303375"/>
            <a:ext cx="442750" cy="200055"/>
          </a:xfrm>
          <a:prstGeom prst="rect">
            <a:avLst/>
          </a:prstGeom>
          <a:noFill/>
        </p:spPr>
        <p:txBody>
          <a:bodyPr wrap="none" rtlCol="0">
            <a:spAutoFit/>
          </a:bodyPr>
          <a:lstStyle/>
          <a:p>
            <a:r>
              <a:rPr lang="nl-NL" sz="700">
                <a:solidFill>
                  <a:schemeClr val="tx2"/>
                </a:solidFill>
              </a:rPr>
              <a:t>TT148</a:t>
            </a:r>
            <a:endParaRPr lang="en-GB" sz="900">
              <a:solidFill>
                <a:schemeClr val="tx2"/>
              </a:solidFill>
            </a:endParaRPr>
          </a:p>
        </p:txBody>
      </p:sp>
      <p:pic>
        <p:nvPicPr>
          <p:cNvPr id="18" name="Picture 17">
            <a:extLst>
              <a:ext uri="{FF2B5EF4-FFF2-40B4-BE49-F238E27FC236}">
                <a16:creationId xmlns:a16="http://schemas.microsoft.com/office/drawing/2014/main" id="{2950DDBF-50EE-264C-922B-4989B16CAFC3}"/>
              </a:ext>
            </a:extLst>
          </p:cNvPr>
          <p:cNvPicPr>
            <a:picLocks noChangeAspect="1"/>
          </p:cNvPicPr>
          <p:nvPr/>
        </p:nvPicPr>
        <p:blipFill>
          <a:blip r:embed="rId2"/>
          <a:stretch>
            <a:fillRect/>
          </a:stretch>
        </p:blipFill>
        <p:spPr>
          <a:xfrm>
            <a:off x="296222" y="446317"/>
            <a:ext cx="5665426" cy="4250865"/>
          </a:xfrm>
          <a:prstGeom prst="rect">
            <a:avLst/>
          </a:prstGeom>
        </p:spPr>
      </p:pic>
      <p:sp>
        <p:nvSpPr>
          <p:cNvPr id="19" name="TextBox 18">
            <a:extLst>
              <a:ext uri="{FF2B5EF4-FFF2-40B4-BE49-F238E27FC236}">
                <a16:creationId xmlns:a16="http://schemas.microsoft.com/office/drawing/2014/main" id="{4E42751F-3721-745E-C4DA-2ECB3F59D329}"/>
              </a:ext>
            </a:extLst>
          </p:cNvPr>
          <p:cNvSpPr txBox="1"/>
          <p:nvPr/>
        </p:nvSpPr>
        <p:spPr>
          <a:xfrm>
            <a:off x="4812263" y="3260212"/>
            <a:ext cx="970137" cy="246221"/>
          </a:xfrm>
          <a:prstGeom prst="rect">
            <a:avLst/>
          </a:prstGeom>
          <a:noFill/>
        </p:spPr>
        <p:txBody>
          <a:bodyPr wrap="none" rtlCol="0">
            <a:spAutoFit/>
          </a:bodyPr>
          <a:lstStyle/>
          <a:p>
            <a:r>
              <a:rPr lang="nl-NL" sz="1000"/>
              <a:t>Time (mm:ss)</a:t>
            </a:r>
            <a:endParaRPr lang="en-GB" sz="1000"/>
          </a:p>
        </p:txBody>
      </p:sp>
      <p:sp>
        <p:nvSpPr>
          <p:cNvPr id="20" name="TextBox 19">
            <a:extLst>
              <a:ext uri="{FF2B5EF4-FFF2-40B4-BE49-F238E27FC236}">
                <a16:creationId xmlns:a16="http://schemas.microsoft.com/office/drawing/2014/main" id="{CF02EBA1-6CEA-15E7-523F-255C0A7CA037}"/>
              </a:ext>
            </a:extLst>
          </p:cNvPr>
          <p:cNvSpPr txBox="1"/>
          <p:nvPr/>
        </p:nvSpPr>
        <p:spPr>
          <a:xfrm>
            <a:off x="4812263" y="4480105"/>
            <a:ext cx="970137" cy="246221"/>
          </a:xfrm>
          <a:prstGeom prst="rect">
            <a:avLst/>
          </a:prstGeom>
          <a:noFill/>
        </p:spPr>
        <p:txBody>
          <a:bodyPr wrap="none" rtlCol="0">
            <a:spAutoFit/>
          </a:bodyPr>
          <a:lstStyle/>
          <a:p>
            <a:r>
              <a:rPr lang="nl-NL" sz="1000"/>
              <a:t>Time (mm:ss)</a:t>
            </a:r>
            <a:endParaRPr lang="en-GB" sz="1000"/>
          </a:p>
        </p:txBody>
      </p:sp>
      <p:sp>
        <p:nvSpPr>
          <p:cNvPr id="21" name="TextBox 20">
            <a:extLst>
              <a:ext uri="{FF2B5EF4-FFF2-40B4-BE49-F238E27FC236}">
                <a16:creationId xmlns:a16="http://schemas.microsoft.com/office/drawing/2014/main" id="{401E9178-C709-8634-1597-03E951A593E4}"/>
              </a:ext>
            </a:extLst>
          </p:cNvPr>
          <p:cNvSpPr txBox="1"/>
          <p:nvPr/>
        </p:nvSpPr>
        <p:spPr>
          <a:xfrm>
            <a:off x="4884453" y="1786889"/>
            <a:ext cx="970137" cy="246221"/>
          </a:xfrm>
          <a:prstGeom prst="rect">
            <a:avLst/>
          </a:prstGeom>
          <a:noFill/>
        </p:spPr>
        <p:txBody>
          <a:bodyPr wrap="none" rtlCol="0">
            <a:spAutoFit/>
          </a:bodyPr>
          <a:lstStyle/>
          <a:p>
            <a:r>
              <a:rPr lang="nl-NL" sz="1000"/>
              <a:t>Time (mm:ss)</a:t>
            </a:r>
            <a:endParaRPr lang="en-GB" sz="1000"/>
          </a:p>
        </p:txBody>
      </p:sp>
    </p:spTree>
    <p:extLst>
      <p:ext uri="{BB962C8B-B14F-4D97-AF65-F5344CB8AC3E}">
        <p14:creationId xmlns:p14="http://schemas.microsoft.com/office/powerpoint/2010/main" val="339037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310834-1038-3E8C-7A1D-8156A18C913F}"/>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41C127B2-34AA-072C-A762-D1E645704B06}"/>
              </a:ext>
            </a:extLst>
          </p:cNvPr>
          <p:cNvSpPr>
            <a:spLocks noGrp="1"/>
          </p:cNvSpPr>
          <p:nvPr>
            <p:ph type="dt" sz="half" idx="2"/>
          </p:nvPr>
        </p:nvSpPr>
        <p:spPr/>
        <p:txBody>
          <a:bodyPr/>
          <a:lstStyle/>
          <a:p>
            <a:fld id="{097A0AAB-5E1D-4775-BADA-ECFDB233AC30}" type="datetime1">
              <a:rPr lang="en-US" smtClean="0"/>
              <a:t>5/19/2025</a:t>
            </a:fld>
            <a:endParaRPr lang="en-US" dirty="0"/>
          </a:p>
        </p:txBody>
      </p:sp>
      <p:sp>
        <p:nvSpPr>
          <p:cNvPr id="4" name="Footer Placeholder 3">
            <a:extLst>
              <a:ext uri="{FF2B5EF4-FFF2-40B4-BE49-F238E27FC236}">
                <a16:creationId xmlns:a16="http://schemas.microsoft.com/office/drawing/2014/main" id="{974873DA-11F5-F9B9-00E8-0D8DD8589EE6}"/>
              </a:ext>
            </a:extLst>
          </p:cNvPr>
          <p:cNvSpPr>
            <a:spLocks noGrp="1"/>
          </p:cNvSpPr>
          <p:nvPr>
            <p:ph type="ftr" sz="quarter" idx="3"/>
          </p:nvPr>
        </p:nvSpPr>
        <p:spPr/>
        <p:txBody>
          <a:bodyPr/>
          <a:lstStyle/>
          <a:p>
            <a:r>
              <a:rPr lang="en-GB"/>
              <a:t>Transients precursors CP and Q3  G. Willering</a:t>
            </a:r>
            <a:endParaRPr lang="en-US" dirty="0"/>
          </a:p>
        </p:txBody>
      </p:sp>
      <p:sp>
        <p:nvSpPr>
          <p:cNvPr id="5" name="Slide Number Placeholder 4">
            <a:extLst>
              <a:ext uri="{FF2B5EF4-FFF2-40B4-BE49-F238E27FC236}">
                <a16:creationId xmlns:a16="http://schemas.microsoft.com/office/drawing/2014/main" id="{2B0A7BE7-C3D7-4276-AFA3-C6137755807D}"/>
              </a:ext>
            </a:extLst>
          </p:cNvPr>
          <p:cNvSpPr>
            <a:spLocks noGrp="1"/>
          </p:cNvSpPr>
          <p:nvPr>
            <p:ph type="sldNum" sz="quarter" idx="4"/>
          </p:nvPr>
        </p:nvSpPr>
        <p:spPr/>
        <p:txBody>
          <a:bodyPr/>
          <a:lstStyle/>
          <a:p>
            <a:fld id="{17918391-D411-FE40-AAD7-861AE5233E0E}" type="slidenum">
              <a:rPr lang="en-US" smtClean="0"/>
              <a:pPr/>
              <a:t>13</a:t>
            </a:fld>
            <a:endParaRPr lang="en-US" dirty="0"/>
          </a:p>
        </p:txBody>
      </p:sp>
      <p:sp>
        <p:nvSpPr>
          <p:cNvPr id="7" name="TextBox 6">
            <a:extLst>
              <a:ext uri="{FF2B5EF4-FFF2-40B4-BE49-F238E27FC236}">
                <a16:creationId xmlns:a16="http://schemas.microsoft.com/office/drawing/2014/main" id="{3AAEF8CC-C29C-E2CD-8373-A9995C960365}"/>
              </a:ext>
            </a:extLst>
          </p:cNvPr>
          <p:cNvSpPr txBox="1"/>
          <p:nvPr/>
        </p:nvSpPr>
        <p:spPr>
          <a:xfrm>
            <a:off x="6938962" y="352306"/>
            <a:ext cx="2205037" cy="2339102"/>
          </a:xfrm>
          <a:prstGeom prst="rect">
            <a:avLst/>
          </a:prstGeom>
          <a:noFill/>
        </p:spPr>
        <p:txBody>
          <a:bodyPr wrap="square" rtlCol="0">
            <a:spAutoFit/>
          </a:bodyPr>
          <a:lstStyle/>
          <a:p>
            <a:r>
              <a:rPr lang="nl-NL" sz="1400"/>
              <a:t>Flattop quench in Q3: </a:t>
            </a:r>
          </a:p>
          <a:p>
            <a:pPr marL="285750" indent="-285750">
              <a:buFontTx/>
              <a:buChar char="-"/>
            </a:pPr>
            <a:r>
              <a:rPr lang="nl-NL" sz="1100"/>
              <a:t>Pressure waves in PT148B before the quench. </a:t>
            </a:r>
          </a:p>
          <a:p>
            <a:pPr marL="285750" indent="-285750">
              <a:buFontTx/>
              <a:buChar char="-"/>
            </a:pPr>
            <a:r>
              <a:rPr lang="nl-NL" sz="1100"/>
              <a:t>Valves are more complex, since the values always vary due to regulation.</a:t>
            </a:r>
            <a:endParaRPr lang="en-GB" sz="1100"/>
          </a:p>
          <a:p>
            <a:pPr marL="171450" indent="-171450">
              <a:buFontTx/>
              <a:buChar char="-"/>
            </a:pPr>
            <a:endParaRPr lang="en-GB" sz="1100"/>
          </a:p>
          <a:p>
            <a:pPr marL="171450" indent="-171450">
              <a:buFontTx/>
              <a:buChar char="-"/>
            </a:pPr>
            <a:r>
              <a:rPr lang="en-GB" sz="1100"/>
              <a:t>The pressure variation in PT148B and temperature rise in TT151 before the quench are systematically seen for all 6 flattop quenches, not for other quenches.</a:t>
            </a:r>
          </a:p>
        </p:txBody>
      </p:sp>
      <p:pic>
        <p:nvPicPr>
          <p:cNvPr id="9" name="Picture 8">
            <a:extLst>
              <a:ext uri="{FF2B5EF4-FFF2-40B4-BE49-F238E27FC236}">
                <a16:creationId xmlns:a16="http://schemas.microsoft.com/office/drawing/2014/main" id="{6ED17095-5297-7D9B-19AD-D414D35FC6ED}"/>
              </a:ext>
            </a:extLst>
          </p:cNvPr>
          <p:cNvPicPr>
            <a:picLocks noChangeAspect="1"/>
          </p:cNvPicPr>
          <p:nvPr/>
        </p:nvPicPr>
        <p:blipFill>
          <a:blip r:embed="rId2"/>
          <a:stretch>
            <a:fillRect/>
          </a:stretch>
        </p:blipFill>
        <p:spPr>
          <a:xfrm>
            <a:off x="0" y="0"/>
            <a:ext cx="6641566" cy="5143500"/>
          </a:xfrm>
          <a:prstGeom prst="rect">
            <a:avLst/>
          </a:prstGeom>
        </p:spPr>
      </p:pic>
      <p:sp>
        <p:nvSpPr>
          <p:cNvPr id="11" name="TextBox 10">
            <a:extLst>
              <a:ext uri="{FF2B5EF4-FFF2-40B4-BE49-F238E27FC236}">
                <a16:creationId xmlns:a16="http://schemas.microsoft.com/office/drawing/2014/main" id="{F9D6005D-1875-1E8C-CA80-264C3DA9EECB}"/>
              </a:ext>
            </a:extLst>
          </p:cNvPr>
          <p:cNvSpPr txBox="1"/>
          <p:nvPr/>
        </p:nvSpPr>
        <p:spPr>
          <a:xfrm>
            <a:off x="5335059" y="3379849"/>
            <a:ext cx="970137" cy="246221"/>
          </a:xfrm>
          <a:prstGeom prst="rect">
            <a:avLst/>
          </a:prstGeom>
          <a:noFill/>
        </p:spPr>
        <p:txBody>
          <a:bodyPr wrap="none" rtlCol="0">
            <a:spAutoFit/>
          </a:bodyPr>
          <a:lstStyle/>
          <a:p>
            <a:r>
              <a:rPr lang="nl-NL" sz="1000"/>
              <a:t>Time (mm:ss)</a:t>
            </a:r>
            <a:endParaRPr lang="en-GB" sz="1000"/>
          </a:p>
        </p:txBody>
      </p:sp>
      <p:sp>
        <p:nvSpPr>
          <p:cNvPr id="12" name="TextBox 11">
            <a:extLst>
              <a:ext uri="{FF2B5EF4-FFF2-40B4-BE49-F238E27FC236}">
                <a16:creationId xmlns:a16="http://schemas.microsoft.com/office/drawing/2014/main" id="{67659B01-5A59-0F4F-43F4-5B17415EB865}"/>
              </a:ext>
            </a:extLst>
          </p:cNvPr>
          <p:cNvSpPr txBox="1"/>
          <p:nvPr/>
        </p:nvSpPr>
        <p:spPr>
          <a:xfrm>
            <a:off x="5387182" y="4799406"/>
            <a:ext cx="970137" cy="246221"/>
          </a:xfrm>
          <a:prstGeom prst="rect">
            <a:avLst/>
          </a:prstGeom>
          <a:noFill/>
        </p:spPr>
        <p:txBody>
          <a:bodyPr wrap="none" rtlCol="0">
            <a:spAutoFit/>
          </a:bodyPr>
          <a:lstStyle/>
          <a:p>
            <a:r>
              <a:rPr lang="nl-NL" sz="1000"/>
              <a:t>Time (mm:ss)</a:t>
            </a:r>
            <a:endParaRPr lang="en-GB" sz="1000"/>
          </a:p>
        </p:txBody>
      </p:sp>
      <p:sp>
        <p:nvSpPr>
          <p:cNvPr id="13" name="TextBox 12">
            <a:extLst>
              <a:ext uri="{FF2B5EF4-FFF2-40B4-BE49-F238E27FC236}">
                <a16:creationId xmlns:a16="http://schemas.microsoft.com/office/drawing/2014/main" id="{95F7CB45-DB66-CBF5-1DE6-060402F3EF0B}"/>
              </a:ext>
            </a:extLst>
          </p:cNvPr>
          <p:cNvSpPr txBox="1"/>
          <p:nvPr/>
        </p:nvSpPr>
        <p:spPr>
          <a:xfrm>
            <a:off x="5147469" y="1616198"/>
            <a:ext cx="970137" cy="246221"/>
          </a:xfrm>
          <a:prstGeom prst="rect">
            <a:avLst/>
          </a:prstGeom>
          <a:noFill/>
        </p:spPr>
        <p:txBody>
          <a:bodyPr wrap="none" rtlCol="0">
            <a:spAutoFit/>
          </a:bodyPr>
          <a:lstStyle/>
          <a:p>
            <a:r>
              <a:rPr lang="nl-NL" sz="1000"/>
              <a:t>Time (mm:ss)</a:t>
            </a:r>
            <a:endParaRPr lang="en-GB" sz="1000"/>
          </a:p>
        </p:txBody>
      </p:sp>
    </p:spTree>
    <p:extLst>
      <p:ext uri="{BB962C8B-B14F-4D97-AF65-F5344CB8AC3E}">
        <p14:creationId xmlns:p14="http://schemas.microsoft.com/office/powerpoint/2010/main" val="11766873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13356-02C2-8E65-F2F5-FF924DFA2A9C}"/>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09F6DBA1-9D45-7F17-FB7B-AFD4675D7F3B}"/>
              </a:ext>
            </a:extLst>
          </p:cNvPr>
          <p:cNvSpPr>
            <a:spLocks noGrp="1"/>
          </p:cNvSpPr>
          <p:nvPr>
            <p:ph type="dt" sz="half" idx="2"/>
          </p:nvPr>
        </p:nvSpPr>
        <p:spPr/>
        <p:txBody>
          <a:bodyPr/>
          <a:lstStyle/>
          <a:p>
            <a:fld id="{AC52687B-23F5-434D-8333-22E46E4FF639}" type="datetime1">
              <a:rPr lang="en-US" smtClean="0"/>
              <a:t>5/19/2025</a:t>
            </a:fld>
            <a:endParaRPr lang="en-US" dirty="0"/>
          </a:p>
        </p:txBody>
      </p:sp>
      <p:sp>
        <p:nvSpPr>
          <p:cNvPr id="4" name="Footer Placeholder 3">
            <a:extLst>
              <a:ext uri="{FF2B5EF4-FFF2-40B4-BE49-F238E27FC236}">
                <a16:creationId xmlns:a16="http://schemas.microsoft.com/office/drawing/2014/main" id="{17F8A6AD-3F3A-D3A5-F0EA-D223B4F9A459}"/>
              </a:ext>
            </a:extLst>
          </p:cNvPr>
          <p:cNvSpPr>
            <a:spLocks noGrp="1"/>
          </p:cNvSpPr>
          <p:nvPr>
            <p:ph type="ftr" sz="quarter" idx="3"/>
          </p:nvPr>
        </p:nvSpPr>
        <p:spPr/>
        <p:txBody>
          <a:bodyPr/>
          <a:lstStyle/>
          <a:p>
            <a:r>
              <a:rPr lang="en-GB"/>
              <a:t>Transients precursors CP and Q3  G. Willering</a:t>
            </a:r>
            <a:endParaRPr lang="en-US" dirty="0"/>
          </a:p>
        </p:txBody>
      </p:sp>
      <p:sp>
        <p:nvSpPr>
          <p:cNvPr id="5" name="Slide Number Placeholder 4">
            <a:extLst>
              <a:ext uri="{FF2B5EF4-FFF2-40B4-BE49-F238E27FC236}">
                <a16:creationId xmlns:a16="http://schemas.microsoft.com/office/drawing/2014/main" id="{896C0F4B-A972-80AA-543A-736336A92F59}"/>
              </a:ext>
            </a:extLst>
          </p:cNvPr>
          <p:cNvSpPr>
            <a:spLocks noGrp="1"/>
          </p:cNvSpPr>
          <p:nvPr>
            <p:ph type="sldNum" sz="quarter" idx="4"/>
          </p:nvPr>
        </p:nvSpPr>
        <p:spPr/>
        <p:txBody>
          <a:bodyPr/>
          <a:lstStyle/>
          <a:p>
            <a:fld id="{17918391-D411-FE40-AAD7-861AE5233E0E}" type="slidenum">
              <a:rPr lang="en-US" smtClean="0"/>
              <a:pPr/>
              <a:t>14</a:t>
            </a:fld>
            <a:endParaRPr lang="en-US" dirty="0"/>
          </a:p>
        </p:txBody>
      </p:sp>
      <p:sp>
        <p:nvSpPr>
          <p:cNvPr id="7" name="Title 1">
            <a:extLst>
              <a:ext uri="{FF2B5EF4-FFF2-40B4-BE49-F238E27FC236}">
                <a16:creationId xmlns:a16="http://schemas.microsoft.com/office/drawing/2014/main" id="{25279833-B456-FF2C-6B07-773FFBACBD7A}"/>
              </a:ext>
            </a:extLst>
          </p:cNvPr>
          <p:cNvSpPr txBox="1">
            <a:spLocks/>
          </p:cNvSpPr>
          <p:nvPr/>
        </p:nvSpPr>
        <p:spPr>
          <a:xfrm>
            <a:off x="609600" y="1986011"/>
            <a:ext cx="8226854" cy="705332"/>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nl-NL" sz="2400"/>
              <a:t>Heat from bore tube to magnet</a:t>
            </a:r>
            <a:endParaRPr lang="en-GB" sz="2400"/>
          </a:p>
        </p:txBody>
      </p:sp>
    </p:spTree>
    <p:extLst>
      <p:ext uri="{BB962C8B-B14F-4D97-AF65-F5344CB8AC3E}">
        <p14:creationId xmlns:p14="http://schemas.microsoft.com/office/powerpoint/2010/main" val="2437577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303A217-C397-8A06-55E4-84D21C0F921A}"/>
              </a:ext>
            </a:extLst>
          </p:cNvPr>
          <p:cNvSpPr>
            <a:spLocks noGrp="1"/>
          </p:cNvSpPr>
          <p:nvPr>
            <p:ph type="dt" sz="half" idx="2"/>
          </p:nvPr>
        </p:nvSpPr>
        <p:spPr/>
        <p:txBody>
          <a:bodyPr/>
          <a:lstStyle/>
          <a:p>
            <a:fld id="{1052EBE6-90A9-49FE-8711-A1D0B5B1FB26}" type="datetime1">
              <a:rPr lang="en-US" smtClean="0"/>
              <a:t>5/19/2025</a:t>
            </a:fld>
            <a:endParaRPr lang="en-US" dirty="0"/>
          </a:p>
        </p:txBody>
      </p:sp>
      <p:sp>
        <p:nvSpPr>
          <p:cNvPr id="4" name="Footer Placeholder 3">
            <a:extLst>
              <a:ext uri="{FF2B5EF4-FFF2-40B4-BE49-F238E27FC236}">
                <a16:creationId xmlns:a16="http://schemas.microsoft.com/office/drawing/2014/main" id="{1AD381B0-D01A-9EEB-5548-DE06C649560D}"/>
              </a:ext>
            </a:extLst>
          </p:cNvPr>
          <p:cNvSpPr>
            <a:spLocks noGrp="1"/>
          </p:cNvSpPr>
          <p:nvPr>
            <p:ph type="ftr" sz="quarter" idx="3"/>
          </p:nvPr>
        </p:nvSpPr>
        <p:spPr/>
        <p:txBody>
          <a:bodyPr/>
          <a:lstStyle/>
          <a:p>
            <a:r>
              <a:rPr lang="en-GB"/>
              <a:t>Transients precursors CP and Q3  G. Willering</a:t>
            </a:r>
            <a:endParaRPr lang="en-US" dirty="0"/>
          </a:p>
        </p:txBody>
      </p:sp>
      <p:sp>
        <p:nvSpPr>
          <p:cNvPr id="5" name="Slide Number Placeholder 4">
            <a:extLst>
              <a:ext uri="{FF2B5EF4-FFF2-40B4-BE49-F238E27FC236}">
                <a16:creationId xmlns:a16="http://schemas.microsoft.com/office/drawing/2014/main" id="{6940FEBD-EC4D-480E-3194-E8C666A7488C}"/>
              </a:ext>
            </a:extLst>
          </p:cNvPr>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10" name="Picture 9">
            <a:extLst>
              <a:ext uri="{FF2B5EF4-FFF2-40B4-BE49-F238E27FC236}">
                <a16:creationId xmlns:a16="http://schemas.microsoft.com/office/drawing/2014/main" id="{11651F99-70BE-60F6-29C5-FD4137DCCDB5}"/>
              </a:ext>
            </a:extLst>
          </p:cNvPr>
          <p:cNvPicPr>
            <a:picLocks noChangeAspect="1"/>
          </p:cNvPicPr>
          <p:nvPr/>
        </p:nvPicPr>
        <p:blipFill>
          <a:blip r:embed="rId2"/>
          <a:stretch>
            <a:fillRect/>
          </a:stretch>
        </p:blipFill>
        <p:spPr>
          <a:xfrm>
            <a:off x="977841" y="630818"/>
            <a:ext cx="2902618" cy="3402959"/>
          </a:xfrm>
          <a:prstGeom prst="rect">
            <a:avLst/>
          </a:prstGeom>
        </p:spPr>
      </p:pic>
      <p:cxnSp>
        <p:nvCxnSpPr>
          <p:cNvPr id="12" name="Straight Arrow Connector 11">
            <a:extLst>
              <a:ext uri="{FF2B5EF4-FFF2-40B4-BE49-F238E27FC236}">
                <a16:creationId xmlns:a16="http://schemas.microsoft.com/office/drawing/2014/main" id="{DFC80793-6B66-5FCA-694A-FA5B49B2FDB7}"/>
              </a:ext>
            </a:extLst>
          </p:cNvPr>
          <p:cNvCxnSpPr>
            <a:cxnSpLocks/>
          </p:cNvCxnSpPr>
          <p:nvPr/>
        </p:nvCxnSpPr>
        <p:spPr>
          <a:xfrm flipH="1" flipV="1">
            <a:off x="2738650" y="3107141"/>
            <a:ext cx="609600" cy="18651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59142115-0DD8-B52C-FE91-202866FF1AB8}"/>
              </a:ext>
            </a:extLst>
          </p:cNvPr>
          <p:cNvSpPr txBox="1"/>
          <p:nvPr/>
        </p:nvSpPr>
        <p:spPr>
          <a:xfrm>
            <a:off x="3043450" y="3287115"/>
            <a:ext cx="932598" cy="577081"/>
          </a:xfrm>
          <a:prstGeom prst="rect">
            <a:avLst/>
          </a:prstGeom>
          <a:solidFill>
            <a:schemeClr val="bg1"/>
          </a:solidFill>
        </p:spPr>
        <p:txBody>
          <a:bodyPr wrap="square" rtlCol="0">
            <a:spAutoFit/>
          </a:bodyPr>
          <a:lstStyle/>
          <a:p>
            <a:r>
              <a:rPr lang="nl-NL" sz="1050"/>
              <a:t>MCBXFA</a:t>
            </a:r>
          </a:p>
          <a:p>
            <a:r>
              <a:rPr lang="nl-NL" sz="1050"/>
              <a:t>Spacer touches coil</a:t>
            </a:r>
            <a:endParaRPr lang="en-GB" sz="1050"/>
          </a:p>
        </p:txBody>
      </p:sp>
      <p:cxnSp>
        <p:nvCxnSpPr>
          <p:cNvPr id="23" name="Straight Arrow Connector 22">
            <a:extLst>
              <a:ext uri="{FF2B5EF4-FFF2-40B4-BE49-F238E27FC236}">
                <a16:creationId xmlns:a16="http://schemas.microsoft.com/office/drawing/2014/main" id="{790C96AA-16AD-BADC-496D-5C0E3479BA62}"/>
              </a:ext>
            </a:extLst>
          </p:cNvPr>
          <p:cNvCxnSpPr>
            <a:cxnSpLocks/>
          </p:cNvCxnSpPr>
          <p:nvPr/>
        </p:nvCxnSpPr>
        <p:spPr>
          <a:xfrm flipH="1" flipV="1">
            <a:off x="2406493" y="2200099"/>
            <a:ext cx="636957" cy="1669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919DCD10-D5AC-D6A5-A5B8-4C6A164F300F}"/>
              </a:ext>
            </a:extLst>
          </p:cNvPr>
          <p:cNvSpPr txBox="1"/>
          <p:nvPr/>
        </p:nvSpPr>
        <p:spPr>
          <a:xfrm>
            <a:off x="3043450" y="2178422"/>
            <a:ext cx="932598" cy="577081"/>
          </a:xfrm>
          <a:prstGeom prst="rect">
            <a:avLst/>
          </a:prstGeom>
          <a:solidFill>
            <a:schemeClr val="bg1"/>
          </a:solidFill>
        </p:spPr>
        <p:txBody>
          <a:bodyPr wrap="square" rtlCol="0">
            <a:spAutoFit/>
          </a:bodyPr>
          <a:lstStyle/>
          <a:p>
            <a:r>
              <a:rPr lang="nl-NL" sz="1050"/>
              <a:t>Not touching the coil</a:t>
            </a:r>
            <a:endParaRPr lang="en-GB" sz="1050"/>
          </a:p>
        </p:txBody>
      </p:sp>
      <p:sp>
        <p:nvSpPr>
          <p:cNvPr id="43" name="TextBox 42">
            <a:extLst>
              <a:ext uri="{FF2B5EF4-FFF2-40B4-BE49-F238E27FC236}">
                <a16:creationId xmlns:a16="http://schemas.microsoft.com/office/drawing/2014/main" id="{34C06B51-7AC9-4BE6-959D-81A0815F0657}"/>
              </a:ext>
            </a:extLst>
          </p:cNvPr>
          <p:cNvSpPr txBox="1"/>
          <p:nvPr/>
        </p:nvSpPr>
        <p:spPr>
          <a:xfrm>
            <a:off x="1523999" y="3971387"/>
            <a:ext cx="1985750" cy="184666"/>
          </a:xfrm>
          <a:prstGeom prst="rect">
            <a:avLst/>
          </a:prstGeom>
          <a:solidFill>
            <a:schemeClr val="bg1"/>
          </a:solidFill>
        </p:spPr>
        <p:txBody>
          <a:bodyPr wrap="square" rtlCol="0">
            <a:spAutoFit/>
          </a:bodyPr>
          <a:lstStyle/>
          <a:p>
            <a:r>
              <a:rPr lang="nl-NL" sz="600"/>
              <a:t>MCBXFA in B180 ready for cold mass assembly</a:t>
            </a:r>
          </a:p>
        </p:txBody>
      </p:sp>
      <p:sp>
        <p:nvSpPr>
          <p:cNvPr id="45" name="TextBox 44">
            <a:extLst>
              <a:ext uri="{FF2B5EF4-FFF2-40B4-BE49-F238E27FC236}">
                <a16:creationId xmlns:a16="http://schemas.microsoft.com/office/drawing/2014/main" id="{612876E4-1BFE-C2DE-4026-303229E365D8}"/>
              </a:ext>
            </a:extLst>
          </p:cNvPr>
          <p:cNvSpPr txBox="1"/>
          <p:nvPr/>
        </p:nvSpPr>
        <p:spPr>
          <a:xfrm>
            <a:off x="4199632" y="174155"/>
            <a:ext cx="4861848" cy="1323439"/>
          </a:xfrm>
          <a:prstGeom prst="rect">
            <a:avLst/>
          </a:prstGeom>
          <a:noFill/>
        </p:spPr>
        <p:txBody>
          <a:bodyPr wrap="square" rtlCol="0">
            <a:spAutoFit/>
          </a:bodyPr>
          <a:lstStyle/>
          <a:p>
            <a:r>
              <a:rPr lang="nl-NL" sz="1000"/>
              <a:t>Quenches:</a:t>
            </a:r>
          </a:p>
          <a:p>
            <a:pPr marL="171450" indent="-171450">
              <a:buFontTx/>
              <a:buChar char="-"/>
            </a:pPr>
            <a:r>
              <a:rPr lang="nl-NL" sz="1000"/>
              <a:t>Always in inner layer, in the bottom half. </a:t>
            </a:r>
          </a:p>
          <a:p>
            <a:pPr marL="171450" indent="-171450">
              <a:buFontTx/>
              <a:buChar char="-"/>
            </a:pPr>
            <a:r>
              <a:rPr lang="nl-NL" sz="1000"/>
              <a:t>Exact longitudinal location not measured.</a:t>
            </a:r>
          </a:p>
          <a:p>
            <a:endParaRPr lang="nl-NL" sz="1000"/>
          </a:p>
          <a:p>
            <a:r>
              <a:rPr lang="nl-NL" sz="1000"/>
              <a:t>To investigate:</a:t>
            </a:r>
          </a:p>
          <a:p>
            <a:pPr marL="171450" indent="-171450">
              <a:buFontTx/>
              <a:buChar char="-"/>
            </a:pPr>
            <a:r>
              <a:rPr lang="nl-NL" sz="1000"/>
              <a:t>How does heat transfer from bore tube to coil? Can it go through the superfluid helium or only through spacers? How much heat you need to transfer to increase the coil temperature to 6.5-7 K?</a:t>
            </a:r>
            <a:endParaRPr lang="en-GB" sz="1000"/>
          </a:p>
        </p:txBody>
      </p:sp>
      <p:grpSp>
        <p:nvGrpSpPr>
          <p:cNvPr id="49" name="Group 48">
            <a:extLst>
              <a:ext uri="{FF2B5EF4-FFF2-40B4-BE49-F238E27FC236}">
                <a16:creationId xmlns:a16="http://schemas.microsoft.com/office/drawing/2014/main" id="{4BA7F8C4-4A12-020F-5A59-2122CEA52DE8}"/>
              </a:ext>
            </a:extLst>
          </p:cNvPr>
          <p:cNvGrpSpPr/>
          <p:nvPr/>
        </p:nvGrpSpPr>
        <p:grpSpPr>
          <a:xfrm>
            <a:off x="4245290" y="1805511"/>
            <a:ext cx="2941082" cy="2653887"/>
            <a:chOff x="4425399" y="1419092"/>
            <a:chExt cx="2941082" cy="2653887"/>
          </a:xfrm>
        </p:grpSpPr>
        <p:pic>
          <p:nvPicPr>
            <p:cNvPr id="27" name="Picture 26" descr="A close up of a circular object&#10;&#10;AI-generated content may be incorrect.">
              <a:extLst>
                <a:ext uri="{FF2B5EF4-FFF2-40B4-BE49-F238E27FC236}">
                  <a16:creationId xmlns:a16="http://schemas.microsoft.com/office/drawing/2014/main" id="{557C1F13-FE26-47A8-43C3-937E255D375F}"/>
                </a:ext>
              </a:extLst>
            </p:cNvPr>
            <p:cNvPicPr>
              <a:picLocks noChangeAspect="1"/>
            </p:cNvPicPr>
            <p:nvPr/>
          </p:nvPicPr>
          <p:blipFill>
            <a:blip r:embed="rId3"/>
            <a:stretch>
              <a:fillRect/>
            </a:stretch>
          </p:blipFill>
          <p:spPr>
            <a:xfrm>
              <a:off x="5291107" y="1580374"/>
              <a:ext cx="1762694" cy="2350258"/>
            </a:xfrm>
            <a:prstGeom prst="rect">
              <a:avLst/>
            </a:prstGeom>
          </p:spPr>
        </p:pic>
        <p:cxnSp>
          <p:nvCxnSpPr>
            <p:cNvPr id="29" name="Straight Arrow Connector 28">
              <a:extLst>
                <a:ext uri="{FF2B5EF4-FFF2-40B4-BE49-F238E27FC236}">
                  <a16:creationId xmlns:a16="http://schemas.microsoft.com/office/drawing/2014/main" id="{F65D49B4-B6E4-F066-2F29-1C8D63032D31}"/>
                </a:ext>
              </a:extLst>
            </p:cNvPr>
            <p:cNvCxnSpPr>
              <a:cxnSpLocks/>
            </p:cNvCxnSpPr>
            <p:nvPr/>
          </p:nvCxnSpPr>
          <p:spPr>
            <a:xfrm>
              <a:off x="4954137" y="1937982"/>
              <a:ext cx="382138" cy="6823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619627E5-508B-8EFC-2704-FFA802B67E97}"/>
                </a:ext>
              </a:extLst>
            </p:cNvPr>
            <p:cNvCxnSpPr>
              <a:cxnSpLocks/>
            </p:cNvCxnSpPr>
            <p:nvPr/>
          </p:nvCxnSpPr>
          <p:spPr>
            <a:xfrm>
              <a:off x="4954137" y="2249441"/>
              <a:ext cx="382138" cy="6823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1D24ED61-AF57-EC9D-5117-114BCD84FF5B}"/>
                </a:ext>
              </a:extLst>
            </p:cNvPr>
            <p:cNvCxnSpPr>
              <a:cxnSpLocks/>
            </p:cNvCxnSpPr>
            <p:nvPr/>
          </p:nvCxnSpPr>
          <p:spPr>
            <a:xfrm>
              <a:off x="4891042" y="2398723"/>
              <a:ext cx="382138" cy="6823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6" name="TextBox 35">
              <a:extLst>
                <a:ext uri="{FF2B5EF4-FFF2-40B4-BE49-F238E27FC236}">
                  <a16:creationId xmlns:a16="http://schemas.microsoft.com/office/drawing/2014/main" id="{52414E53-95C6-6D7D-B694-B9E0098108A2}"/>
                </a:ext>
              </a:extLst>
            </p:cNvPr>
            <p:cNvSpPr txBox="1"/>
            <p:nvPr/>
          </p:nvSpPr>
          <p:spPr>
            <a:xfrm>
              <a:off x="4452124" y="1797433"/>
              <a:ext cx="574196" cy="200055"/>
            </a:xfrm>
            <a:prstGeom prst="rect">
              <a:avLst/>
            </a:prstGeom>
            <a:noFill/>
          </p:spPr>
          <p:txBody>
            <a:bodyPr wrap="none" rtlCol="0">
              <a:spAutoFit/>
            </a:bodyPr>
            <a:lstStyle/>
            <a:p>
              <a:r>
                <a:rPr lang="nl-NL" sz="700"/>
                <a:t>Bore tube</a:t>
              </a:r>
              <a:endParaRPr lang="en-GB" sz="700"/>
            </a:p>
          </p:txBody>
        </p:sp>
        <p:sp>
          <p:nvSpPr>
            <p:cNvPr id="37" name="TextBox 36">
              <a:extLst>
                <a:ext uri="{FF2B5EF4-FFF2-40B4-BE49-F238E27FC236}">
                  <a16:creationId xmlns:a16="http://schemas.microsoft.com/office/drawing/2014/main" id="{FC4BBFD8-CA58-D6E1-5947-E5CDB4535253}"/>
                </a:ext>
              </a:extLst>
            </p:cNvPr>
            <p:cNvSpPr txBox="1"/>
            <p:nvPr/>
          </p:nvSpPr>
          <p:spPr>
            <a:xfrm>
              <a:off x="4425399" y="2108892"/>
              <a:ext cx="468398" cy="200055"/>
            </a:xfrm>
            <a:prstGeom prst="rect">
              <a:avLst/>
            </a:prstGeom>
            <a:noFill/>
          </p:spPr>
          <p:txBody>
            <a:bodyPr wrap="none" rtlCol="0">
              <a:spAutoFit/>
            </a:bodyPr>
            <a:lstStyle/>
            <a:p>
              <a:r>
                <a:rPr lang="nl-NL" sz="700"/>
                <a:t>Spacer</a:t>
              </a:r>
              <a:endParaRPr lang="en-GB" sz="700"/>
            </a:p>
          </p:txBody>
        </p:sp>
        <p:sp>
          <p:nvSpPr>
            <p:cNvPr id="38" name="TextBox 37">
              <a:extLst>
                <a:ext uri="{FF2B5EF4-FFF2-40B4-BE49-F238E27FC236}">
                  <a16:creationId xmlns:a16="http://schemas.microsoft.com/office/drawing/2014/main" id="{B415BA06-6059-EE23-14A3-6327F2771483}"/>
                </a:ext>
              </a:extLst>
            </p:cNvPr>
            <p:cNvSpPr txBox="1"/>
            <p:nvPr/>
          </p:nvSpPr>
          <p:spPr>
            <a:xfrm>
              <a:off x="4533529" y="2298695"/>
              <a:ext cx="317716" cy="200055"/>
            </a:xfrm>
            <a:prstGeom prst="rect">
              <a:avLst/>
            </a:prstGeom>
            <a:noFill/>
          </p:spPr>
          <p:txBody>
            <a:bodyPr wrap="none" rtlCol="0">
              <a:spAutoFit/>
            </a:bodyPr>
            <a:lstStyle/>
            <a:p>
              <a:r>
                <a:rPr lang="nl-NL" sz="700"/>
                <a:t>coil</a:t>
              </a:r>
              <a:endParaRPr lang="en-GB" sz="700"/>
            </a:p>
          </p:txBody>
        </p:sp>
        <p:sp>
          <p:nvSpPr>
            <p:cNvPr id="39" name="TextBox 38">
              <a:extLst>
                <a:ext uri="{FF2B5EF4-FFF2-40B4-BE49-F238E27FC236}">
                  <a16:creationId xmlns:a16="http://schemas.microsoft.com/office/drawing/2014/main" id="{3947E5BB-E6F8-8FD3-3AEE-4C3D1769808A}"/>
                </a:ext>
              </a:extLst>
            </p:cNvPr>
            <p:cNvSpPr txBox="1"/>
            <p:nvPr/>
          </p:nvSpPr>
          <p:spPr>
            <a:xfrm>
              <a:off x="4591537" y="2868197"/>
              <a:ext cx="362600" cy="200055"/>
            </a:xfrm>
            <a:prstGeom prst="rect">
              <a:avLst/>
            </a:prstGeom>
            <a:noFill/>
          </p:spPr>
          <p:txBody>
            <a:bodyPr wrap="none" rtlCol="0">
              <a:spAutoFit/>
            </a:bodyPr>
            <a:lstStyle/>
            <a:p>
              <a:r>
                <a:rPr lang="nl-NL" sz="700"/>
                <a:t>Pole</a:t>
              </a:r>
              <a:endParaRPr lang="en-GB" sz="700"/>
            </a:p>
          </p:txBody>
        </p:sp>
        <p:cxnSp>
          <p:nvCxnSpPr>
            <p:cNvPr id="40" name="Straight Arrow Connector 39">
              <a:extLst>
                <a:ext uri="{FF2B5EF4-FFF2-40B4-BE49-F238E27FC236}">
                  <a16:creationId xmlns:a16="http://schemas.microsoft.com/office/drawing/2014/main" id="{279E0DF8-054E-1704-EBD3-6B1ECECDD7B1}"/>
                </a:ext>
              </a:extLst>
            </p:cNvPr>
            <p:cNvCxnSpPr>
              <a:cxnSpLocks/>
              <a:stCxn id="39" idx="3"/>
            </p:cNvCxnSpPr>
            <p:nvPr/>
          </p:nvCxnSpPr>
          <p:spPr>
            <a:xfrm flipV="1">
              <a:off x="4954137" y="2710182"/>
              <a:ext cx="1050878" cy="25804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B813E0BB-16DA-BB05-D3CF-EA3A3E21EE74}"/>
                </a:ext>
              </a:extLst>
            </p:cNvPr>
            <p:cNvSpPr txBox="1"/>
            <p:nvPr/>
          </p:nvSpPr>
          <p:spPr>
            <a:xfrm>
              <a:off x="5347832" y="3888313"/>
              <a:ext cx="1723896" cy="184666"/>
            </a:xfrm>
            <a:prstGeom prst="rect">
              <a:avLst/>
            </a:prstGeom>
            <a:solidFill>
              <a:schemeClr val="bg1"/>
            </a:solidFill>
          </p:spPr>
          <p:txBody>
            <a:bodyPr wrap="square" rtlCol="0">
              <a:spAutoFit/>
            </a:bodyPr>
            <a:lstStyle/>
            <a:p>
              <a:r>
                <a:rPr lang="nl-NL" sz="600"/>
                <a:t>Cross-section Mockup of MCBXF in SM18</a:t>
              </a:r>
            </a:p>
          </p:txBody>
        </p:sp>
        <p:sp>
          <p:nvSpPr>
            <p:cNvPr id="46" name="TextBox 45">
              <a:extLst>
                <a:ext uri="{FF2B5EF4-FFF2-40B4-BE49-F238E27FC236}">
                  <a16:creationId xmlns:a16="http://schemas.microsoft.com/office/drawing/2014/main" id="{751A4F85-C495-8DD9-6DD5-605197520F8A}"/>
                </a:ext>
              </a:extLst>
            </p:cNvPr>
            <p:cNvSpPr txBox="1"/>
            <p:nvPr/>
          </p:nvSpPr>
          <p:spPr>
            <a:xfrm>
              <a:off x="4485564" y="1419092"/>
              <a:ext cx="2880917" cy="200055"/>
            </a:xfrm>
            <a:prstGeom prst="rect">
              <a:avLst/>
            </a:prstGeom>
            <a:noFill/>
          </p:spPr>
          <p:txBody>
            <a:bodyPr wrap="none" rtlCol="0">
              <a:spAutoFit/>
            </a:bodyPr>
            <a:lstStyle/>
            <a:p>
              <a:r>
                <a:rPr lang="nl-NL" sz="700"/>
                <a:t>Beam tube, not present in SM18. In SM18 an anti-cryostat is placed.</a:t>
              </a:r>
              <a:endParaRPr lang="en-GB" sz="700"/>
            </a:p>
          </p:txBody>
        </p:sp>
        <p:cxnSp>
          <p:nvCxnSpPr>
            <p:cNvPr id="47" name="Straight Arrow Connector 46">
              <a:extLst>
                <a:ext uri="{FF2B5EF4-FFF2-40B4-BE49-F238E27FC236}">
                  <a16:creationId xmlns:a16="http://schemas.microsoft.com/office/drawing/2014/main" id="{3EA47F96-3656-E1F2-81E1-7699B5EC4E76}"/>
                </a:ext>
              </a:extLst>
            </p:cNvPr>
            <p:cNvCxnSpPr>
              <a:cxnSpLocks/>
            </p:cNvCxnSpPr>
            <p:nvPr/>
          </p:nvCxnSpPr>
          <p:spPr>
            <a:xfrm>
              <a:off x="4926734" y="1589394"/>
              <a:ext cx="409541" cy="19188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sp>
        <p:nvSpPr>
          <p:cNvPr id="50" name="TextBox 49">
            <a:extLst>
              <a:ext uri="{FF2B5EF4-FFF2-40B4-BE49-F238E27FC236}">
                <a16:creationId xmlns:a16="http://schemas.microsoft.com/office/drawing/2014/main" id="{845081C2-1D77-422F-F82F-D04221B71336}"/>
              </a:ext>
            </a:extLst>
          </p:cNvPr>
          <p:cNvSpPr txBox="1"/>
          <p:nvPr/>
        </p:nvSpPr>
        <p:spPr>
          <a:xfrm>
            <a:off x="6984809" y="2177180"/>
            <a:ext cx="2047666" cy="1615827"/>
          </a:xfrm>
          <a:prstGeom prst="rect">
            <a:avLst/>
          </a:prstGeom>
          <a:noFill/>
        </p:spPr>
        <p:txBody>
          <a:bodyPr wrap="square" rtlCol="0">
            <a:spAutoFit/>
          </a:bodyPr>
          <a:lstStyle/>
          <a:p>
            <a:r>
              <a:rPr lang="nl-NL" sz="900"/>
              <a:t>The quenches occur in the lower layer of the inner dipole. With the bore tube pressing more on the bottom supports, this seems to be compatible. </a:t>
            </a:r>
          </a:p>
          <a:p>
            <a:endParaRPr lang="nl-NL" sz="900"/>
          </a:p>
          <a:p>
            <a:r>
              <a:rPr lang="nl-NL" sz="900"/>
              <a:t>The spacers touch multiple tapes (about 5-6), which could support a fast voltage buildup since multiple turns can quench simultaneously.</a:t>
            </a:r>
          </a:p>
          <a:p>
            <a:r>
              <a:rPr lang="nl-NL" sz="900"/>
              <a:t> </a:t>
            </a:r>
            <a:endParaRPr lang="en-GB" sz="900"/>
          </a:p>
        </p:txBody>
      </p:sp>
      <p:sp>
        <p:nvSpPr>
          <p:cNvPr id="51" name="TextBox 50">
            <a:extLst>
              <a:ext uri="{FF2B5EF4-FFF2-40B4-BE49-F238E27FC236}">
                <a16:creationId xmlns:a16="http://schemas.microsoft.com/office/drawing/2014/main" id="{2A0886F9-F3C2-D900-99D1-E9EF66CCA3E1}"/>
              </a:ext>
            </a:extLst>
          </p:cNvPr>
          <p:cNvSpPr txBox="1"/>
          <p:nvPr/>
        </p:nvSpPr>
        <p:spPr>
          <a:xfrm>
            <a:off x="977841" y="174155"/>
            <a:ext cx="1749325" cy="369332"/>
          </a:xfrm>
          <a:prstGeom prst="rect">
            <a:avLst/>
          </a:prstGeom>
          <a:noFill/>
        </p:spPr>
        <p:txBody>
          <a:bodyPr wrap="none" rtlCol="0">
            <a:spAutoFit/>
          </a:bodyPr>
          <a:lstStyle/>
          <a:p>
            <a:r>
              <a:rPr lang="nl-NL"/>
              <a:t>MCBXFA in CP</a:t>
            </a:r>
            <a:endParaRPr lang="en-GB"/>
          </a:p>
        </p:txBody>
      </p:sp>
    </p:spTree>
    <p:extLst>
      <p:ext uri="{BB962C8B-B14F-4D97-AF65-F5344CB8AC3E}">
        <p14:creationId xmlns:p14="http://schemas.microsoft.com/office/powerpoint/2010/main" val="9684282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CA10EFC-E090-4EAC-49F3-99A64A42F048}"/>
              </a:ext>
            </a:extLst>
          </p:cNvPr>
          <p:cNvSpPr>
            <a:spLocks noGrp="1"/>
          </p:cNvSpPr>
          <p:nvPr>
            <p:ph type="dt" sz="half" idx="2"/>
          </p:nvPr>
        </p:nvSpPr>
        <p:spPr/>
        <p:txBody>
          <a:bodyPr/>
          <a:lstStyle/>
          <a:p>
            <a:fld id="{646EA977-C2CB-4DBA-AEA7-470C92E133ED}" type="datetime1">
              <a:rPr lang="en-US" smtClean="0"/>
              <a:t>5/19/2025</a:t>
            </a:fld>
            <a:endParaRPr lang="en-US" dirty="0"/>
          </a:p>
        </p:txBody>
      </p:sp>
      <p:sp>
        <p:nvSpPr>
          <p:cNvPr id="4" name="Footer Placeholder 3">
            <a:extLst>
              <a:ext uri="{FF2B5EF4-FFF2-40B4-BE49-F238E27FC236}">
                <a16:creationId xmlns:a16="http://schemas.microsoft.com/office/drawing/2014/main" id="{0D61ABE9-2DDC-1E9B-8B87-08FCEB997601}"/>
              </a:ext>
            </a:extLst>
          </p:cNvPr>
          <p:cNvSpPr>
            <a:spLocks noGrp="1"/>
          </p:cNvSpPr>
          <p:nvPr>
            <p:ph type="ftr" sz="quarter" idx="3"/>
          </p:nvPr>
        </p:nvSpPr>
        <p:spPr/>
        <p:txBody>
          <a:bodyPr/>
          <a:lstStyle/>
          <a:p>
            <a:r>
              <a:rPr lang="en-GB"/>
              <a:t>Transients precursors CP and Q3  G. Willering</a:t>
            </a:r>
            <a:endParaRPr lang="en-US" dirty="0"/>
          </a:p>
        </p:txBody>
      </p:sp>
      <p:sp>
        <p:nvSpPr>
          <p:cNvPr id="5" name="Slide Number Placeholder 4">
            <a:extLst>
              <a:ext uri="{FF2B5EF4-FFF2-40B4-BE49-F238E27FC236}">
                <a16:creationId xmlns:a16="http://schemas.microsoft.com/office/drawing/2014/main" id="{EDA25542-9E71-47F4-E92F-3BCFF83F5C99}"/>
              </a:ext>
            </a:extLst>
          </p:cNvPr>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14" name="Picture 13">
            <a:extLst>
              <a:ext uri="{FF2B5EF4-FFF2-40B4-BE49-F238E27FC236}">
                <a16:creationId xmlns:a16="http://schemas.microsoft.com/office/drawing/2014/main" id="{A968CC0F-8598-3626-AD39-440E97E540A7}"/>
              </a:ext>
            </a:extLst>
          </p:cNvPr>
          <p:cNvPicPr>
            <a:picLocks noChangeAspect="1"/>
          </p:cNvPicPr>
          <p:nvPr/>
        </p:nvPicPr>
        <p:blipFill>
          <a:blip r:embed="rId2"/>
          <a:srcRect l="23249" t="55547" r="15580" b="13430"/>
          <a:stretch/>
        </p:blipFill>
        <p:spPr>
          <a:xfrm>
            <a:off x="1984075" y="2101850"/>
            <a:ext cx="4150946" cy="1927225"/>
          </a:xfrm>
          <a:prstGeom prst="rect">
            <a:avLst/>
          </a:prstGeom>
          <a:solidFill>
            <a:schemeClr val="bg1"/>
          </a:solidFill>
        </p:spPr>
      </p:pic>
      <p:sp>
        <p:nvSpPr>
          <p:cNvPr id="15" name="Oval 14">
            <a:extLst>
              <a:ext uri="{FF2B5EF4-FFF2-40B4-BE49-F238E27FC236}">
                <a16:creationId xmlns:a16="http://schemas.microsoft.com/office/drawing/2014/main" id="{4CDD014C-945B-D034-4A26-EAF45F13410D}"/>
              </a:ext>
            </a:extLst>
          </p:cNvPr>
          <p:cNvSpPr/>
          <p:nvPr/>
        </p:nvSpPr>
        <p:spPr>
          <a:xfrm>
            <a:off x="2518485" y="441514"/>
            <a:ext cx="2743200" cy="2743200"/>
          </a:xfrm>
          <a:prstGeom prst="ellips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F5D2DF6B-E6C9-F9FA-C4BD-483405EDFD81}"/>
              </a:ext>
            </a:extLst>
          </p:cNvPr>
          <p:cNvSpPr/>
          <p:nvPr/>
        </p:nvSpPr>
        <p:spPr>
          <a:xfrm>
            <a:off x="2586049" y="509078"/>
            <a:ext cx="2606040" cy="2606040"/>
          </a:xfrm>
          <a:prstGeom prst="ellipse">
            <a:avLst/>
          </a:prstGeom>
          <a:solidFill>
            <a:schemeClr val="bg1"/>
          </a:solidFill>
          <a:ln w="28575">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9E9EC459-CF6A-6422-AAB5-395B3EB755A6}"/>
              </a:ext>
            </a:extLst>
          </p:cNvPr>
          <p:cNvSpPr/>
          <p:nvPr/>
        </p:nvSpPr>
        <p:spPr>
          <a:xfrm rot="1174568">
            <a:off x="3400579" y="3064129"/>
            <a:ext cx="158101" cy="49016"/>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885BD0D7-88A0-DFA7-BA92-17A7E649E9E3}"/>
              </a:ext>
            </a:extLst>
          </p:cNvPr>
          <p:cNvSpPr/>
          <p:nvPr/>
        </p:nvSpPr>
        <p:spPr>
          <a:xfrm rot="20341470">
            <a:off x="4248658" y="3063629"/>
            <a:ext cx="132936" cy="48611"/>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0E912E09-9E15-879D-ECA1-02F72F719069}"/>
              </a:ext>
            </a:extLst>
          </p:cNvPr>
          <p:cNvSpPr/>
          <p:nvPr/>
        </p:nvSpPr>
        <p:spPr>
          <a:xfrm>
            <a:off x="3813412" y="3134423"/>
            <a:ext cx="154888" cy="45719"/>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DE0646BF-C07D-34E2-6ED8-2E2C7DD78EE7}"/>
              </a:ext>
            </a:extLst>
          </p:cNvPr>
          <p:cNvSpPr/>
          <p:nvPr/>
        </p:nvSpPr>
        <p:spPr>
          <a:xfrm>
            <a:off x="2654629" y="577658"/>
            <a:ext cx="2468880" cy="2468880"/>
          </a:xfrm>
          <a:prstGeom prst="ellipse">
            <a:avLst/>
          </a:prstGeom>
          <a:solidFill>
            <a:schemeClr val="bg1">
              <a:lumMod val="85000"/>
            </a:schemeClr>
          </a:solidFill>
          <a:ln w="127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1C5FE0E8-A7D3-B974-9EA1-5C5087EAF799}"/>
              </a:ext>
            </a:extLst>
          </p:cNvPr>
          <p:cNvSpPr/>
          <p:nvPr/>
        </p:nvSpPr>
        <p:spPr>
          <a:xfrm>
            <a:off x="2752067" y="682778"/>
            <a:ext cx="2286000" cy="2286000"/>
          </a:xfrm>
          <a:prstGeom prst="ellipse">
            <a:avLst/>
          </a:prstGeom>
          <a:solidFill>
            <a:schemeClr val="bg1"/>
          </a:solidFill>
          <a:ln w="28575">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57ADF710-47FE-4FC4-41B0-24ECA9FA2A4B}"/>
              </a:ext>
            </a:extLst>
          </p:cNvPr>
          <p:cNvSpPr/>
          <p:nvPr/>
        </p:nvSpPr>
        <p:spPr>
          <a:xfrm rot="2837450">
            <a:off x="2910041" y="2673602"/>
            <a:ext cx="158101" cy="49016"/>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BFC9F7C9-9CED-4D2C-BF11-6D10EBE750E3}"/>
              </a:ext>
            </a:extLst>
          </p:cNvPr>
          <p:cNvSpPr/>
          <p:nvPr/>
        </p:nvSpPr>
        <p:spPr>
          <a:xfrm rot="18871816">
            <a:off x="4719790" y="2664078"/>
            <a:ext cx="158101" cy="49016"/>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7" name="Straight Arrow Connector 26">
            <a:extLst>
              <a:ext uri="{FF2B5EF4-FFF2-40B4-BE49-F238E27FC236}">
                <a16:creationId xmlns:a16="http://schemas.microsoft.com/office/drawing/2014/main" id="{AF08571D-2754-D484-B549-2AF7D1897AB7}"/>
              </a:ext>
            </a:extLst>
          </p:cNvPr>
          <p:cNvCxnSpPr>
            <a:cxnSpLocks/>
          </p:cNvCxnSpPr>
          <p:nvPr/>
        </p:nvCxnSpPr>
        <p:spPr>
          <a:xfrm flipH="1">
            <a:off x="5087115" y="1471612"/>
            <a:ext cx="574844" cy="340486"/>
          </a:xfrm>
          <a:prstGeom prst="straightConnector1">
            <a:avLst/>
          </a:prstGeom>
          <a:ln>
            <a:solidFill>
              <a:schemeClr val="bg2">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3363479D-F0A8-E4EA-77BC-723AF6F056DC}"/>
              </a:ext>
            </a:extLst>
          </p:cNvPr>
          <p:cNvCxnSpPr>
            <a:cxnSpLocks/>
            <a:stCxn id="34" idx="1"/>
            <a:endCxn id="24" idx="3"/>
          </p:cNvCxnSpPr>
          <p:nvPr/>
        </p:nvCxnSpPr>
        <p:spPr>
          <a:xfrm flipH="1">
            <a:off x="4854278" y="2017920"/>
            <a:ext cx="873111" cy="614312"/>
          </a:xfrm>
          <a:prstGeom prst="straightConnector1">
            <a:avLst/>
          </a:prstGeom>
          <a:ln>
            <a:solidFill>
              <a:schemeClr val="bg2">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A501EEDC-DDE5-180F-E01C-A7E8C59C559A}"/>
              </a:ext>
            </a:extLst>
          </p:cNvPr>
          <p:cNvSpPr txBox="1"/>
          <p:nvPr/>
        </p:nvSpPr>
        <p:spPr>
          <a:xfrm>
            <a:off x="5674753" y="1365237"/>
            <a:ext cx="3150800" cy="523220"/>
          </a:xfrm>
          <a:prstGeom prst="rect">
            <a:avLst/>
          </a:prstGeom>
          <a:noFill/>
        </p:spPr>
        <p:txBody>
          <a:bodyPr wrap="square" rtlCol="0">
            <a:spAutoFit/>
          </a:bodyPr>
          <a:lstStyle/>
          <a:p>
            <a:r>
              <a:rPr lang="nl-NL" sz="700"/>
              <a:t>Anti-cryostat (warm bore 300 K, heaters, superinsulation, and thermal screen). </a:t>
            </a:r>
          </a:p>
          <a:p>
            <a:r>
              <a:rPr lang="nl-NL" sz="700"/>
              <a:t>The anticryostat and space between anti-cryostat and bore tube share vacuum with the CFB and cryostat. </a:t>
            </a:r>
            <a:endParaRPr lang="en-GB" sz="700"/>
          </a:p>
        </p:txBody>
      </p:sp>
      <p:sp>
        <p:nvSpPr>
          <p:cNvPr id="34" name="TextBox 33">
            <a:extLst>
              <a:ext uri="{FF2B5EF4-FFF2-40B4-BE49-F238E27FC236}">
                <a16:creationId xmlns:a16="http://schemas.microsoft.com/office/drawing/2014/main" id="{1C2EEAEB-FE31-834E-2DAF-F96CA941B6E4}"/>
              </a:ext>
            </a:extLst>
          </p:cNvPr>
          <p:cNvSpPr txBox="1"/>
          <p:nvPr/>
        </p:nvSpPr>
        <p:spPr>
          <a:xfrm>
            <a:off x="5727389" y="1917892"/>
            <a:ext cx="1778051" cy="200055"/>
          </a:xfrm>
          <a:prstGeom prst="rect">
            <a:avLst/>
          </a:prstGeom>
          <a:noFill/>
        </p:spPr>
        <p:txBody>
          <a:bodyPr wrap="none" rtlCol="0">
            <a:spAutoFit/>
          </a:bodyPr>
          <a:lstStyle/>
          <a:p>
            <a:r>
              <a:rPr lang="nl-NL" sz="700"/>
              <a:t>G10 spacers anticryostat (2.5 mm thick)</a:t>
            </a:r>
            <a:endParaRPr lang="en-GB" sz="700"/>
          </a:p>
        </p:txBody>
      </p:sp>
      <p:sp>
        <p:nvSpPr>
          <p:cNvPr id="36" name="TextBox 35">
            <a:extLst>
              <a:ext uri="{FF2B5EF4-FFF2-40B4-BE49-F238E27FC236}">
                <a16:creationId xmlns:a16="http://schemas.microsoft.com/office/drawing/2014/main" id="{F8848E91-0E00-544A-E212-6CFF79DE307C}"/>
              </a:ext>
            </a:extLst>
          </p:cNvPr>
          <p:cNvSpPr txBox="1"/>
          <p:nvPr/>
        </p:nvSpPr>
        <p:spPr>
          <a:xfrm>
            <a:off x="6356760" y="3325143"/>
            <a:ext cx="336952" cy="200055"/>
          </a:xfrm>
          <a:prstGeom prst="rect">
            <a:avLst/>
          </a:prstGeom>
          <a:noFill/>
        </p:spPr>
        <p:txBody>
          <a:bodyPr wrap="none" rtlCol="0">
            <a:spAutoFit/>
          </a:bodyPr>
          <a:lstStyle/>
          <a:p>
            <a:r>
              <a:rPr lang="nl-NL" sz="700"/>
              <a:t>Coil</a:t>
            </a:r>
            <a:endParaRPr lang="en-GB" sz="700"/>
          </a:p>
        </p:txBody>
      </p:sp>
      <p:cxnSp>
        <p:nvCxnSpPr>
          <p:cNvPr id="37" name="Straight Arrow Connector 36">
            <a:extLst>
              <a:ext uri="{FF2B5EF4-FFF2-40B4-BE49-F238E27FC236}">
                <a16:creationId xmlns:a16="http://schemas.microsoft.com/office/drawing/2014/main" id="{1ED34A3C-8B5A-0358-A8B5-2C3593809EDA}"/>
              </a:ext>
            </a:extLst>
          </p:cNvPr>
          <p:cNvCxnSpPr>
            <a:cxnSpLocks/>
            <a:stCxn id="36" idx="1"/>
          </p:cNvCxnSpPr>
          <p:nvPr/>
        </p:nvCxnSpPr>
        <p:spPr>
          <a:xfrm flipH="1" flipV="1">
            <a:off x="4443435" y="3134423"/>
            <a:ext cx="1913325" cy="290748"/>
          </a:xfrm>
          <a:prstGeom prst="straightConnector1">
            <a:avLst/>
          </a:prstGeom>
          <a:ln>
            <a:solidFill>
              <a:schemeClr val="bg2">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3D58F4A7-BA44-864D-F5C5-33EF3458828D}"/>
              </a:ext>
            </a:extLst>
          </p:cNvPr>
          <p:cNvSpPr txBox="1"/>
          <p:nvPr/>
        </p:nvSpPr>
        <p:spPr>
          <a:xfrm>
            <a:off x="6281048" y="2577461"/>
            <a:ext cx="2417650" cy="200055"/>
          </a:xfrm>
          <a:prstGeom prst="rect">
            <a:avLst/>
          </a:prstGeom>
          <a:noFill/>
        </p:spPr>
        <p:txBody>
          <a:bodyPr wrap="none" rtlCol="0">
            <a:spAutoFit/>
          </a:bodyPr>
          <a:lstStyle/>
          <a:p>
            <a:r>
              <a:rPr lang="nl-NL" sz="700"/>
              <a:t>G10 spacer bore tube (surrounded by superfluid helium)</a:t>
            </a:r>
            <a:endParaRPr lang="en-GB" sz="700"/>
          </a:p>
        </p:txBody>
      </p:sp>
      <p:cxnSp>
        <p:nvCxnSpPr>
          <p:cNvPr id="41" name="Straight Arrow Connector 40">
            <a:extLst>
              <a:ext uri="{FF2B5EF4-FFF2-40B4-BE49-F238E27FC236}">
                <a16:creationId xmlns:a16="http://schemas.microsoft.com/office/drawing/2014/main" id="{A966DDE5-4F6C-47AC-C9AC-0E0E3469D474}"/>
              </a:ext>
            </a:extLst>
          </p:cNvPr>
          <p:cNvCxnSpPr>
            <a:cxnSpLocks/>
            <a:endCxn id="18" idx="3"/>
          </p:cNvCxnSpPr>
          <p:nvPr/>
        </p:nvCxnSpPr>
        <p:spPr>
          <a:xfrm flipH="1">
            <a:off x="4377190" y="2687559"/>
            <a:ext cx="1954204" cy="376583"/>
          </a:xfrm>
          <a:prstGeom prst="straightConnector1">
            <a:avLst/>
          </a:prstGeom>
          <a:ln>
            <a:solidFill>
              <a:schemeClr val="bg2">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8C33F1A9-7B83-6EDC-DAA0-1F0E47DD126B}"/>
              </a:ext>
            </a:extLst>
          </p:cNvPr>
          <p:cNvCxnSpPr>
            <a:cxnSpLocks/>
          </p:cNvCxnSpPr>
          <p:nvPr/>
        </p:nvCxnSpPr>
        <p:spPr>
          <a:xfrm flipH="1">
            <a:off x="4377190" y="1113346"/>
            <a:ext cx="1131956" cy="470689"/>
          </a:xfrm>
          <a:prstGeom prst="straightConnector1">
            <a:avLst/>
          </a:prstGeom>
          <a:ln>
            <a:solidFill>
              <a:schemeClr val="bg2">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20924E59-7F30-51BD-4873-0F9054348EF2}"/>
              </a:ext>
            </a:extLst>
          </p:cNvPr>
          <p:cNvSpPr txBox="1"/>
          <p:nvPr/>
        </p:nvSpPr>
        <p:spPr>
          <a:xfrm>
            <a:off x="5482391" y="999379"/>
            <a:ext cx="2111475" cy="307777"/>
          </a:xfrm>
          <a:prstGeom prst="rect">
            <a:avLst/>
          </a:prstGeom>
          <a:noFill/>
        </p:spPr>
        <p:txBody>
          <a:bodyPr wrap="none" rtlCol="0">
            <a:spAutoFit/>
          </a:bodyPr>
          <a:lstStyle/>
          <a:p>
            <a:r>
              <a:rPr lang="nl-NL" sz="700"/>
              <a:t>Warm air at 300 K</a:t>
            </a:r>
          </a:p>
          <a:p>
            <a:r>
              <a:rPr lang="nl-NL" sz="700"/>
              <a:t>(only stretched wire in the CP, no rotating shaft).</a:t>
            </a:r>
            <a:endParaRPr lang="en-GB" sz="700"/>
          </a:p>
        </p:txBody>
      </p:sp>
      <p:sp>
        <p:nvSpPr>
          <p:cNvPr id="51" name="TextBox 50">
            <a:extLst>
              <a:ext uri="{FF2B5EF4-FFF2-40B4-BE49-F238E27FC236}">
                <a16:creationId xmlns:a16="http://schemas.microsoft.com/office/drawing/2014/main" id="{A26A68C7-F55E-8D5D-A8D9-C3B6BFEA16BB}"/>
              </a:ext>
            </a:extLst>
          </p:cNvPr>
          <p:cNvSpPr txBox="1"/>
          <p:nvPr/>
        </p:nvSpPr>
        <p:spPr>
          <a:xfrm>
            <a:off x="274730" y="72182"/>
            <a:ext cx="3014800" cy="369332"/>
          </a:xfrm>
          <a:prstGeom prst="rect">
            <a:avLst/>
          </a:prstGeom>
          <a:noFill/>
        </p:spPr>
        <p:txBody>
          <a:bodyPr wrap="none" rtlCol="0">
            <a:spAutoFit/>
          </a:bodyPr>
          <a:lstStyle/>
          <a:p>
            <a:r>
              <a:rPr lang="nl-NL"/>
              <a:t>MCBXFA in CP, schematic. </a:t>
            </a:r>
          </a:p>
        </p:txBody>
      </p:sp>
    </p:spTree>
    <p:extLst>
      <p:ext uri="{BB962C8B-B14F-4D97-AF65-F5344CB8AC3E}">
        <p14:creationId xmlns:p14="http://schemas.microsoft.com/office/powerpoint/2010/main" val="5621907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B356EA7-9E67-D768-E108-AC962F1D579E}"/>
              </a:ext>
            </a:extLst>
          </p:cNvPr>
          <p:cNvSpPr>
            <a:spLocks noGrp="1"/>
          </p:cNvSpPr>
          <p:nvPr>
            <p:ph type="dt" sz="half" idx="2"/>
          </p:nvPr>
        </p:nvSpPr>
        <p:spPr/>
        <p:txBody>
          <a:bodyPr/>
          <a:lstStyle/>
          <a:p>
            <a:fld id="{707A2AB6-929B-467F-BEE7-52CA502B59A5}" type="datetime1">
              <a:rPr lang="en-US" smtClean="0"/>
              <a:t>5/19/2025</a:t>
            </a:fld>
            <a:endParaRPr lang="en-US" dirty="0"/>
          </a:p>
        </p:txBody>
      </p:sp>
      <p:sp>
        <p:nvSpPr>
          <p:cNvPr id="4" name="Footer Placeholder 3">
            <a:extLst>
              <a:ext uri="{FF2B5EF4-FFF2-40B4-BE49-F238E27FC236}">
                <a16:creationId xmlns:a16="http://schemas.microsoft.com/office/drawing/2014/main" id="{0A924ED0-A012-BBF1-439D-5158915B6E78}"/>
              </a:ext>
            </a:extLst>
          </p:cNvPr>
          <p:cNvSpPr>
            <a:spLocks noGrp="1"/>
          </p:cNvSpPr>
          <p:nvPr>
            <p:ph type="ftr" sz="quarter" idx="3"/>
          </p:nvPr>
        </p:nvSpPr>
        <p:spPr/>
        <p:txBody>
          <a:bodyPr/>
          <a:lstStyle/>
          <a:p>
            <a:r>
              <a:rPr lang="en-GB"/>
              <a:t>Transients precursors CP and Q3  G. Willering</a:t>
            </a:r>
            <a:endParaRPr lang="en-US" dirty="0"/>
          </a:p>
        </p:txBody>
      </p:sp>
      <p:sp>
        <p:nvSpPr>
          <p:cNvPr id="5" name="Slide Number Placeholder 4">
            <a:extLst>
              <a:ext uri="{FF2B5EF4-FFF2-40B4-BE49-F238E27FC236}">
                <a16:creationId xmlns:a16="http://schemas.microsoft.com/office/drawing/2014/main" id="{147BD588-5790-CD3D-74F0-6265628EAC58}"/>
              </a:ext>
            </a:extLst>
          </p:cNvPr>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8" name="Picture 7">
            <a:extLst>
              <a:ext uri="{FF2B5EF4-FFF2-40B4-BE49-F238E27FC236}">
                <a16:creationId xmlns:a16="http://schemas.microsoft.com/office/drawing/2014/main" id="{A92C6756-E834-81FD-AD62-BEC50698F76F}"/>
              </a:ext>
            </a:extLst>
          </p:cNvPr>
          <p:cNvPicPr>
            <a:picLocks noChangeAspect="1"/>
          </p:cNvPicPr>
          <p:nvPr/>
        </p:nvPicPr>
        <p:blipFill>
          <a:blip r:embed="rId2"/>
          <a:stretch>
            <a:fillRect/>
          </a:stretch>
        </p:blipFill>
        <p:spPr>
          <a:xfrm>
            <a:off x="4678385" y="630819"/>
            <a:ext cx="4101586" cy="2886437"/>
          </a:xfrm>
          <a:prstGeom prst="rect">
            <a:avLst/>
          </a:prstGeom>
        </p:spPr>
      </p:pic>
      <p:sp>
        <p:nvSpPr>
          <p:cNvPr id="15" name="TextBox 14">
            <a:extLst>
              <a:ext uri="{FF2B5EF4-FFF2-40B4-BE49-F238E27FC236}">
                <a16:creationId xmlns:a16="http://schemas.microsoft.com/office/drawing/2014/main" id="{5D3017A7-52B6-1A15-C03D-F10C2265133F}"/>
              </a:ext>
            </a:extLst>
          </p:cNvPr>
          <p:cNvSpPr txBox="1"/>
          <p:nvPr/>
        </p:nvSpPr>
        <p:spPr>
          <a:xfrm>
            <a:off x="7847373" y="3518711"/>
            <a:ext cx="932598" cy="900246"/>
          </a:xfrm>
          <a:prstGeom prst="rect">
            <a:avLst/>
          </a:prstGeom>
          <a:noFill/>
        </p:spPr>
        <p:txBody>
          <a:bodyPr wrap="square" rtlCol="0">
            <a:spAutoFit/>
          </a:bodyPr>
          <a:lstStyle/>
          <a:p>
            <a:r>
              <a:rPr lang="nl-NL" sz="1050"/>
              <a:t>MQXFB</a:t>
            </a:r>
          </a:p>
          <a:p>
            <a:r>
              <a:rPr lang="nl-NL" sz="1050"/>
              <a:t>Spacers only in contact with pole</a:t>
            </a:r>
            <a:endParaRPr lang="en-GB" sz="1050"/>
          </a:p>
        </p:txBody>
      </p:sp>
      <p:cxnSp>
        <p:nvCxnSpPr>
          <p:cNvPr id="16" name="Straight Arrow Connector 15">
            <a:extLst>
              <a:ext uri="{FF2B5EF4-FFF2-40B4-BE49-F238E27FC236}">
                <a16:creationId xmlns:a16="http://schemas.microsoft.com/office/drawing/2014/main" id="{A16D022C-1A5E-546E-F194-166FEFA7040B}"/>
              </a:ext>
            </a:extLst>
          </p:cNvPr>
          <p:cNvCxnSpPr>
            <a:cxnSpLocks/>
          </p:cNvCxnSpPr>
          <p:nvPr/>
        </p:nvCxnSpPr>
        <p:spPr>
          <a:xfrm flipH="1" flipV="1">
            <a:off x="7769389" y="3085819"/>
            <a:ext cx="368738" cy="453519"/>
          </a:xfrm>
          <a:prstGeom prst="straightConnector1">
            <a:avLst/>
          </a:prstGeom>
          <a:ln>
            <a:solidFill>
              <a:schemeClr val="accent6"/>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2EA85DF8-B459-F3F6-6997-70C2C6CBDC0A}"/>
              </a:ext>
            </a:extLst>
          </p:cNvPr>
          <p:cNvCxnSpPr>
            <a:cxnSpLocks/>
          </p:cNvCxnSpPr>
          <p:nvPr/>
        </p:nvCxnSpPr>
        <p:spPr>
          <a:xfrm flipH="1" flipV="1">
            <a:off x="5948583" y="3410439"/>
            <a:ext cx="1792406" cy="341968"/>
          </a:xfrm>
          <a:prstGeom prst="straightConnector1">
            <a:avLst/>
          </a:prstGeom>
          <a:ln>
            <a:solidFill>
              <a:schemeClr val="accent6"/>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C697F4FC-69EE-C36E-4A38-94A74237BF9B}"/>
              </a:ext>
            </a:extLst>
          </p:cNvPr>
          <p:cNvSpPr txBox="1"/>
          <p:nvPr/>
        </p:nvSpPr>
        <p:spPr>
          <a:xfrm>
            <a:off x="157163" y="526043"/>
            <a:ext cx="4308453" cy="3108543"/>
          </a:xfrm>
          <a:prstGeom prst="rect">
            <a:avLst/>
          </a:prstGeom>
          <a:noFill/>
        </p:spPr>
        <p:txBody>
          <a:bodyPr wrap="square" rtlCol="0">
            <a:spAutoFit/>
          </a:bodyPr>
          <a:lstStyle/>
          <a:p>
            <a:r>
              <a:rPr lang="nl-NL" sz="1400"/>
              <a:t>What about the Q3 – flattop quenches.</a:t>
            </a:r>
          </a:p>
          <a:p>
            <a:endParaRPr lang="nl-NL" sz="1400"/>
          </a:p>
          <a:p>
            <a:r>
              <a:rPr lang="nl-NL" sz="1400"/>
              <a:t>The MQXFB spacers are only in contact with the pole, not with the coil. </a:t>
            </a:r>
          </a:p>
          <a:p>
            <a:endParaRPr lang="nl-NL" sz="1400"/>
          </a:p>
          <a:p>
            <a:r>
              <a:rPr lang="nl-NL" sz="1400"/>
              <a:t>The flattop quenches were in a coil in the lower position (pole 3). </a:t>
            </a:r>
          </a:p>
          <a:p>
            <a:endParaRPr lang="nl-NL" sz="1400"/>
          </a:p>
          <a:p>
            <a:endParaRPr lang="nl-NL" sz="1400"/>
          </a:p>
          <a:p>
            <a:r>
              <a:rPr lang="nl-NL" sz="1400"/>
              <a:t>Questions remain: </a:t>
            </a:r>
          </a:p>
          <a:p>
            <a:pPr marL="285750" indent="-285750">
              <a:buFontTx/>
              <a:buChar char="-"/>
            </a:pPr>
            <a:r>
              <a:rPr lang="nl-NL" sz="1400"/>
              <a:t>Spacers are not in contact with coil</a:t>
            </a:r>
          </a:p>
          <a:p>
            <a:pPr marL="285750" indent="-285750">
              <a:buFontTx/>
              <a:buChar char="-"/>
            </a:pPr>
            <a:r>
              <a:rPr lang="nl-NL" sz="1400"/>
              <a:t>No quenches seen at 4.5 K… </a:t>
            </a:r>
          </a:p>
          <a:p>
            <a:r>
              <a:rPr lang="nl-NL" sz="1400"/>
              <a:t> </a:t>
            </a:r>
          </a:p>
          <a:p>
            <a:endParaRPr lang="nl-NL" sz="1400"/>
          </a:p>
        </p:txBody>
      </p:sp>
    </p:spTree>
    <p:extLst>
      <p:ext uri="{BB962C8B-B14F-4D97-AF65-F5344CB8AC3E}">
        <p14:creationId xmlns:p14="http://schemas.microsoft.com/office/powerpoint/2010/main" val="6887999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5532F5-75F2-D85D-172E-B52A79BBCBA1}"/>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101318EA-0AE2-3875-C90F-4E31D3A52ABC}"/>
              </a:ext>
            </a:extLst>
          </p:cNvPr>
          <p:cNvSpPr>
            <a:spLocks noGrp="1"/>
          </p:cNvSpPr>
          <p:nvPr>
            <p:ph type="dt" sz="half" idx="2"/>
          </p:nvPr>
        </p:nvSpPr>
        <p:spPr/>
        <p:txBody>
          <a:bodyPr/>
          <a:lstStyle/>
          <a:p>
            <a:fld id="{A7073CC9-345E-4B12-AF3E-88FF3A8C5DF4}" type="datetime1">
              <a:rPr lang="en-US" smtClean="0"/>
              <a:t>5/19/2025</a:t>
            </a:fld>
            <a:endParaRPr lang="en-US" dirty="0"/>
          </a:p>
        </p:txBody>
      </p:sp>
      <p:sp>
        <p:nvSpPr>
          <p:cNvPr id="3" name="Footer Placeholder 2">
            <a:extLst>
              <a:ext uri="{FF2B5EF4-FFF2-40B4-BE49-F238E27FC236}">
                <a16:creationId xmlns:a16="http://schemas.microsoft.com/office/drawing/2014/main" id="{09300D00-DEC8-C369-5D12-FD685740D8C6}"/>
              </a:ext>
            </a:extLst>
          </p:cNvPr>
          <p:cNvSpPr>
            <a:spLocks noGrp="1"/>
          </p:cNvSpPr>
          <p:nvPr>
            <p:ph type="ftr" sz="quarter" idx="3"/>
          </p:nvPr>
        </p:nvSpPr>
        <p:spPr/>
        <p:txBody>
          <a:bodyPr/>
          <a:lstStyle/>
          <a:p>
            <a:r>
              <a:rPr lang="en-GB"/>
              <a:t>Transients precursors CP and Q3  G. Willering</a:t>
            </a:r>
            <a:endParaRPr lang="en-US" dirty="0"/>
          </a:p>
        </p:txBody>
      </p:sp>
      <p:sp>
        <p:nvSpPr>
          <p:cNvPr id="4" name="Slide Number Placeholder 3">
            <a:extLst>
              <a:ext uri="{FF2B5EF4-FFF2-40B4-BE49-F238E27FC236}">
                <a16:creationId xmlns:a16="http://schemas.microsoft.com/office/drawing/2014/main" id="{BF887227-7519-E108-C8A7-15843AAF66F7}"/>
              </a:ext>
            </a:extLst>
          </p:cNvPr>
          <p:cNvSpPr>
            <a:spLocks noGrp="1"/>
          </p:cNvSpPr>
          <p:nvPr>
            <p:ph type="sldNum" sz="quarter" idx="4"/>
          </p:nvPr>
        </p:nvSpPr>
        <p:spPr/>
        <p:txBody>
          <a:bodyPr/>
          <a:lstStyle/>
          <a:p>
            <a:fld id="{17918391-D411-FE40-AAD7-861AE5233E0E}" type="slidenum">
              <a:rPr lang="en-US" smtClean="0"/>
              <a:pPr/>
              <a:t>18</a:t>
            </a:fld>
            <a:endParaRPr lang="en-US" dirty="0"/>
          </a:p>
        </p:txBody>
      </p:sp>
      <p:sp>
        <p:nvSpPr>
          <p:cNvPr id="5" name="TextBox 4">
            <a:extLst>
              <a:ext uri="{FF2B5EF4-FFF2-40B4-BE49-F238E27FC236}">
                <a16:creationId xmlns:a16="http://schemas.microsoft.com/office/drawing/2014/main" id="{052E4628-473E-767B-A6B6-EB4F80606991}"/>
              </a:ext>
            </a:extLst>
          </p:cNvPr>
          <p:cNvSpPr txBox="1"/>
          <p:nvPr/>
        </p:nvSpPr>
        <p:spPr>
          <a:xfrm>
            <a:off x="366963" y="348916"/>
            <a:ext cx="7904748" cy="3600986"/>
          </a:xfrm>
          <a:prstGeom prst="rect">
            <a:avLst/>
          </a:prstGeom>
          <a:noFill/>
        </p:spPr>
        <p:txBody>
          <a:bodyPr wrap="square" rtlCol="0">
            <a:spAutoFit/>
          </a:bodyPr>
          <a:lstStyle/>
          <a:p>
            <a:r>
              <a:rPr lang="nl-NL" b="1"/>
              <a:t>Summary</a:t>
            </a:r>
          </a:p>
          <a:p>
            <a:pPr marL="285750" indent="-285750">
              <a:buFontTx/>
              <a:buChar char="-"/>
            </a:pPr>
            <a:r>
              <a:rPr lang="nl-NL" sz="1400"/>
              <a:t>New info shows that there are possible pre-cursors in temperature and vacuum pressure around 5 to 8 seconds before the flattop quenches start in the magnet.</a:t>
            </a:r>
          </a:p>
          <a:p>
            <a:pPr marL="285750" indent="-285750">
              <a:buFontTx/>
              <a:buChar char="-"/>
            </a:pPr>
            <a:r>
              <a:rPr lang="nl-NL" sz="1400"/>
              <a:t>If confirmed this would be very good news for the magnet project, since this allows for qualification of the CP and the Q3. </a:t>
            </a:r>
          </a:p>
          <a:p>
            <a:pPr marL="285750" indent="-285750">
              <a:buFontTx/>
              <a:buChar char="-"/>
            </a:pPr>
            <a:endParaRPr lang="nl-NL" sz="1400"/>
          </a:p>
          <a:p>
            <a:r>
              <a:rPr lang="nl-NL" sz="1400"/>
              <a:t>The data points to transients in the vacuum compartment, more than in the liquid helium compartment.</a:t>
            </a:r>
          </a:p>
          <a:p>
            <a:endParaRPr lang="nl-NL" sz="1400"/>
          </a:p>
          <a:p>
            <a:r>
              <a:rPr lang="nl-NL" sz="1400" b="1"/>
              <a:t>Further investigation</a:t>
            </a:r>
          </a:p>
          <a:p>
            <a:pPr marL="285750" indent="-285750">
              <a:buFontTx/>
              <a:buChar char="-"/>
            </a:pPr>
            <a:r>
              <a:rPr lang="nl-NL" sz="1400"/>
              <a:t>What triggers the transients? </a:t>
            </a:r>
          </a:p>
          <a:p>
            <a:pPr marL="285750" indent="-285750">
              <a:buFontTx/>
              <a:buChar char="-"/>
            </a:pPr>
            <a:r>
              <a:rPr lang="nl-NL" sz="1400"/>
              <a:t>How can enough heat go from the vacuum space in the bore tube into the magnet? </a:t>
            </a:r>
          </a:p>
          <a:p>
            <a:pPr marL="285750" indent="-285750">
              <a:buFontTx/>
              <a:buChar char="-"/>
            </a:pPr>
            <a:r>
              <a:rPr lang="nl-NL" sz="1400"/>
              <a:t>Could the rather bad vacuum pressure due to a leak (5.10</a:t>
            </a:r>
            <a:r>
              <a:rPr lang="nl-NL" sz="1400" baseline="30000"/>
              <a:t>-5</a:t>
            </a:r>
            <a:r>
              <a:rPr lang="nl-NL" sz="1400"/>
              <a:t> mbar) have an impact?</a:t>
            </a:r>
          </a:p>
          <a:p>
            <a:pPr marL="285750" indent="-285750">
              <a:buFontTx/>
              <a:buChar char="-"/>
            </a:pPr>
            <a:r>
              <a:rPr lang="nl-NL" sz="1400"/>
              <a:t>Is there any chance that similar transients can be produced when the beam screen is installed?</a:t>
            </a:r>
          </a:p>
          <a:p>
            <a:pPr marL="285750" indent="-285750">
              <a:buFontTx/>
              <a:buChar char="-"/>
            </a:pPr>
            <a:r>
              <a:rPr lang="nl-NL" sz="1400"/>
              <a:t>…</a:t>
            </a:r>
          </a:p>
        </p:txBody>
      </p:sp>
    </p:spTree>
    <p:extLst>
      <p:ext uri="{BB962C8B-B14F-4D97-AF65-F5344CB8AC3E}">
        <p14:creationId xmlns:p14="http://schemas.microsoft.com/office/powerpoint/2010/main" val="2722402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BF5274-6DB6-463D-3968-2DC51AECEC5C}"/>
              </a:ext>
            </a:extLst>
          </p:cNvPr>
          <p:cNvSpPr>
            <a:spLocks noGrp="1"/>
          </p:cNvSpPr>
          <p:nvPr>
            <p:ph type="dt" sz="half" idx="2"/>
          </p:nvPr>
        </p:nvSpPr>
        <p:spPr/>
        <p:txBody>
          <a:bodyPr/>
          <a:lstStyle/>
          <a:p>
            <a:fld id="{D9593EB3-45D2-4ABF-ADE3-BFC0BB8DE2E9}" type="datetime1">
              <a:rPr lang="en-US" smtClean="0"/>
              <a:t>5/19/2025</a:t>
            </a:fld>
            <a:endParaRPr lang="en-US" dirty="0"/>
          </a:p>
        </p:txBody>
      </p:sp>
      <p:sp>
        <p:nvSpPr>
          <p:cNvPr id="3" name="Footer Placeholder 2">
            <a:extLst>
              <a:ext uri="{FF2B5EF4-FFF2-40B4-BE49-F238E27FC236}">
                <a16:creationId xmlns:a16="http://schemas.microsoft.com/office/drawing/2014/main" id="{AEF364F5-19D2-99EE-A63E-F32663907474}"/>
              </a:ext>
            </a:extLst>
          </p:cNvPr>
          <p:cNvSpPr>
            <a:spLocks noGrp="1"/>
          </p:cNvSpPr>
          <p:nvPr>
            <p:ph type="ftr" sz="quarter" idx="3"/>
          </p:nvPr>
        </p:nvSpPr>
        <p:spPr/>
        <p:txBody>
          <a:bodyPr/>
          <a:lstStyle/>
          <a:p>
            <a:r>
              <a:rPr lang="en-GB"/>
              <a:t>Transients precursors CP and Q3  G. Willering</a:t>
            </a:r>
            <a:endParaRPr lang="en-US" dirty="0"/>
          </a:p>
        </p:txBody>
      </p:sp>
      <p:sp>
        <p:nvSpPr>
          <p:cNvPr id="4" name="Slide Number Placeholder 3">
            <a:extLst>
              <a:ext uri="{FF2B5EF4-FFF2-40B4-BE49-F238E27FC236}">
                <a16:creationId xmlns:a16="http://schemas.microsoft.com/office/drawing/2014/main" id="{4E990E4E-42E3-7581-C089-7A970FD140FC}"/>
              </a:ext>
            </a:extLst>
          </p:cNvPr>
          <p:cNvSpPr>
            <a:spLocks noGrp="1"/>
          </p:cNvSpPr>
          <p:nvPr>
            <p:ph type="sldNum" sz="quarter" idx="4"/>
          </p:nvPr>
        </p:nvSpPr>
        <p:spPr/>
        <p:txBody>
          <a:bodyPr/>
          <a:lstStyle/>
          <a:p>
            <a:fld id="{17918391-D411-FE40-AAD7-861AE5233E0E}" type="slidenum">
              <a:rPr lang="en-US" smtClean="0"/>
              <a:pPr/>
              <a:t>19</a:t>
            </a:fld>
            <a:endParaRPr lang="en-US" dirty="0"/>
          </a:p>
        </p:txBody>
      </p:sp>
      <p:sp>
        <p:nvSpPr>
          <p:cNvPr id="5" name="TextBox 4">
            <a:extLst>
              <a:ext uri="{FF2B5EF4-FFF2-40B4-BE49-F238E27FC236}">
                <a16:creationId xmlns:a16="http://schemas.microsoft.com/office/drawing/2014/main" id="{4E4E5117-36BD-21D1-9747-CE4281E35D9F}"/>
              </a:ext>
            </a:extLst>
          </p:cNvPr>
          <p:cNvSpPr txBox="1"/>
          <p:nvPr/>
        </p:nvSpPr>
        <p:spPr>
          <a:xfrm>
            <a:off x="3188369" y="2123574"/>
            <a:ext cx="1326004" cy="369332"/>
          </a:xfrm>
          <a:prstGeom prst="rect">
            <a:avLst/>
          </a:prstGeom>
          <a:noFill/>
        </p:spPr>
        <p:txBody>
          <a:bodyPr wrap="none" rtlCol="0">
            <a:spAutoFit/>
          </a:bodyPr>
          <a:lstStyle/>
          <a:p>
            <a:r>
              <a:rPr lang="nl-NL"/>
              <a:t>Thank you.</a:t>
            </a:r>
            <a:endParaRPr lang="en-GB"/>
          </a:p>
        </p:txBody>
      </p:sp>
    </p:spTree>
    <p:extLst>
      <p:ext uri="{BB962C8B-B14F-4D97-AF65-F5344CB8AC3E}">
        <p14:creationId xmlns:p14="http://schemas.microsoft.com/office/powerpoint/2010/main" val="177163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173EF4-54EA-4C06-695C-5017EE71184E}"/>
              </a:ext>
            </a:extLst>
          </p:cNvPr>
          <p:cNvSpPr>
            <a:spLocks noGrp="1"/>
          </p:cNvSpPr>
          <p:nvPr>
            <p:ph type="dt" sz="half" idx="2"/>
          </p:nvPr>
        </p:nvSpPr>
        <p:spPr/>
        <p:txBody>
          <a:bodyPr/>
          <a:lstStyle/>
          <a:p>
            <a:fld id="{89254EC1-E46D-44E5-A753-C350CC111404}" type="datetime1">
              <a:rPr lang="en-US" smtClean="0"/>
              <a:t>5/19/2025</a:t>
            </a:fld>
            <a:endParaRPr lang="en-US" dirty="0"/>
          </a:p>
        </p:txBody>
      </p:sp>
      <p:sp>
        <p:nvSpPr>
          <p:cNvPr id="3" name="Footer Placeholder 2">
            <a:extLst>
              <a:ext uri="{FF2B5EF4-FFF2-40B4-BE49-F238E27FC236}">
                <a16:creationId xmlns:a16="http://schemas.microsoft.com/office/drawing/2014/main" id="{65E6E7D9-95E7-2756-883F-02548B8939B8}"/>
              </a:ext>
            </a:extLst>
          </p:cNvPr>
          <p:cNvSpPr>
            <a:spLocks noGrp="1"/>
          </p:cNvSpPr>
          <p:nvPr>
            <p:ph type="ftr" sz="quarter" idx="3"/>
          </p:nvPr>
        </p:nvSpPr>
        <p:spPr/>
        <p:txBody>
          <a:bodyPr/>
          <a:lstStyle/>
          <a:p>
            <a:r>
              <a:rPr lang="en-GB"/>
              <a:t>Transients precursors CP and Q3 </a:t>
            </a:r>
          </a:p>
          <a:p>
            <a:r>
              <a:rPr lang="en-GB"/>
              <a:t>G. Willering</a:t>
            </a:r>
            <a:endParaRPr lang="en-US" dirty="0"/>
          </a:p>
        </p:txBody>
      </p:sp>
      <p:sp>
        <p:nvSpPr>
          <p:cNvPr id="4" name="Slide Number Placeholder 3">
            <a:extLst>
              <a:ext uri="{FF2B5EF4-FFF2-40B4-BE49-F238E27FC236}">
                <a16:creationId xmlns:a16="http://schemas.microsoft.com/office/drawing/2014/main" id="{169B4C5C-34E9-0021-189A-AC7B29683CA6}"/>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5" name="TextBox 4">
            <a:extLst>
              <a:ext uri="{FF2B5EF4-FFF2-40B4-BE49-F238E27FC236}">
                <a16:creationId xmlns:a16="http://schemas.microsoft.com/office/drawing/2014/main" id="{A96B3307-EAD1-1FBF-E6FC-595C0BE64409}"/>
              </a:ext>
            </a:extLst>
          </p:cNvPr>
          <p:cNvSpPr txBox="1"/>
          <p:nvPr/>
        </p:nvSpPr>
        <p:spPr>
          <a:xfrm>
            <a:off x="366963" y="348916"/>
            <a:ext cx="7904748" cy="4031873"/>
          </a:xfrm>
          <a:prstGeom prst="rect">
            <a:avLst/>
          </a:prstGeom>
          <a:noFill/>
        </p:spPr>
        <p:txBody>
          <a:bodyPr wrap="square" rtlCol="0">
            <a:spAutoFit/>
          </a:bodyPr>
          <a:lstStyle/>
          <a:p>
            <a:r>
              <a:rPr lang="nl-NL" b="1"/>
              <a:t>Summary</a:t>
            </a:r>
          </a:p>
          <a:p>
            <a:pPr marL="285750" indent="-285750">
              <a:buFontTx/>
              <a:buChar char="-"/>
            </a:pPr>
            <a:r>
              <a:rPr lang="nl-NL" sz="1400"/>
              <a:t>New info shows that there are possible pre-cursors in temperature and vacuum pressure around 5 to 8 seconds before the flattop quenches start in the magnet.</a:t>
            </a:r>
          </a:p>
          <a:p>
            <a:pPr marL="285750" indent="-285750">
              <a:buFontTx/>
              <a:buChar char="-"/>
            </a:pPr>
            <a:r>
              <a:rPr lang="nl-NL" sz="1400"/>
              <a:t>If confirmed this would be very good news for the magnet project, since this allows for qualification of the CP and the Q3. </a:t>
            </a:r>
          </a:p>
          <a:p>
            <a:endParaRPr lang="nl-NL" sz="1400"/>
          </a:p>
          <a:p>
            <a:r>
              <a:rPr lang="nl-NL" sz="1400" b="1"/>
              <a:t>Content</a:t>
            </a:r>
          </a:p>
          <a:p>
            <a:pPr marL="285750" indent="-285750">
              <a:buFontTx/>
              <a:buChar char="-"/>
            </a:pPr>
            <a:r>
              <a:rPr lang="nl-NL" sz="1400"/>
              <a:t>Events in CP during MCBXF flattop quenches</a:t>
            </a:r>
          </a:p>
          <a:p>
            <a:pPr marL="285750" indent="-285750">
              <a:buFontTx/>
              <a:buChar char="-"/>
            </a:pPr>
            <a:r>
              <a:rPr lang="nl-NL" sz="1400"/>
              <a:t>Events in the Q3 during MQXF flattop quenches</a:t>
            </a:r>
          </a:p>
          <a:p>
            <a:pPr marL="285750" indent="-285750">
              <a:buFontTx/>
              <a:buChar char="-"/>
            </a:pPr>
            <a:r>
              <a:rPr lang="nl-NL" sz="1400"/>
              <a:t>Heat transfer bore tube to coil</a:t>
            </a:r>
          </a:p>
          <a:p>
            <a:pPr marL="285750" indent="-285750">
              <a:buFontTx/>
              <a:buChar char="-"/>
            </a:pPr>
            <a:endParaRPr lang="nl-NL" sz="1400"/>
          </a:p>
          <a:p>
            <a:r>
              <a:rPr lang="nl-NL" sz="1400" b="1"/>
              <a:t>Further investigation</a:t>
            </a:r>
          </a:p>
          <a:p>
            <a:pPr marL="285750" indent="-285750">
              <a:buFontTx/>
              <a:buChar char="-"/>
            </a:pPr>
            <a:r>
              <a:rPr lang="nl-NL" sz="1400"/>
              <a:t>What triggers the transients? </a:t>
            </a:r>
          </a:p>
          <a:p>
            <a:pPr marL="285750" indent="-285750">
              <a:buFontTx/>
              <a:buChar char="-"/>
            </a:pPr>
            <a:r>
              <a:rPr lang="nl-NL" sz="1400"/>
              <a:t>How can enough heat go from the vacuum space in the bore tube into the magnet? </a:t>
            </a:r>
          </a:p>
          <a:p>
            <a:pPr marL="285750" indent="-285750">
              <a:buFontTx/>
              <a:buChar char="-"/>
            </a:pPr>
            <a:r>
              <a:rPr lang="nl-NL" sz="1400"/>
              <a:t>Could the rather high vacuum pressure due to leak (5.10</a:t>
            </a:r>
            <a:r>
              <a:rPr lang="nl-NL" sz="1400" baseline="30000"/>
              <a:t>-5</a:t>
            </a:r>
            <a:r>
              <a:rPr lang="nl-NL" sz="1400"/>
              <a:t> mbar) have an impact?</a:t>
            </a:r>
          </a:p>
          <a:p>
            <a:pPr marL="285750" indent="-285750">
              <a:buFontTx/>
              <a:buChar char="-"/>
            </a:pPr>
            <a:r>
              <a:rPr lang="nl-NL" sz="1400"/>
              <a:t>Is there any chance that similar transients can be produced when the beam screen is installed?</a:t>
            </a:r>
          </a:p>
          <a:p>
            <a:pPr marL="285750" indent="-285750">
              <a:buFontTx/>
              <a:buChar char="-"/>
            </a:pPr>
            <a:r>
              <a:rPr lang="nl-NL" sz="1400"/>
              <a:t>…</a:t>
            </a:r>
          </a:p>
        </p:txBody>
      </p:sp>
    </p:spTree>
    <p:extLst>
      <p:ext uri="{BB962C8B-B14F-4D97-AF65-F5344CB8AC3E}">
        <p14:creationId xmlns:p14="http://schemas.microsoft.com/office/powerpoint/2010/main" val="5066648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C25539F-842F-621F-4F84-152AC83B7316}"/>
              </a:ext>
            </a:extLst>
          </p:cNvPr>
          <p:cNvSpPr>
            <a:spLocks noGrp="1"/>
          </p:cNvSpPr>
          <p:nvPr>
            <p:ph type="dt" sz="half" idx="2"/>
          </p:nvPr>
        </p:nvSpPr>
        <p:spPr/>
        <p:txBody>
          <a:bodyPr/>
          <a:lstStyle/>
          <a:p>
            <a:fld id="{64E40AFB-B3D3-4B06-A512-95D4CFD87CBA}" type="datetime1">
              <a:rPr lang="en-US" smtClean="0"/>
              <a:t>5/19/2025</a:t>
            </a:fld>
            <a:endParaRPr lang="en-US" dirty="0"/>
          </a:p>
        </p:txBody>
      </p:sp>
      <p:sp>
        <p:nvSpPr>
          <p:cNvPr id="4" name="Footer Placeholder 3">
            <a:extLst>
              <a:ext uri="{FF2B5EF4-FFF2-40B4-BE49-F238E27FC236}">
                <a16:creationId xmlns:a16="http://schemas.microsoft.com/office/drawing/2014/main" id="{3A454C87-C6D7-DA57-1EED-8BC1166D7868}"/>
              </a:ext>
            </a:extLst>
          </p:cNvPr>
          <p:cNvSpPr>
            <a:spLocks noGrp="1"/>
          </p:cNvSpPr>
          <p:nvPr>
            <p:ph type="ftr" sz="quarter" idx="3"/>
          </p:nvPr>
        </p:nvSpPr>
        <p:spPr/>
        <p:txBody>
          <a:bodyPr/>
          <a:lstStyle/>
          <a:p>
            <a:r>
              <a:rPr lang="en-GB"/>
              <a:t>Transients precursors CP and Q3  G. Willering</a:t>
            </a:r>
            <a:endParaRPr lang="en-US" dirty="0"/>
          </a:p>
        </p:txBody>
      </p:sp>
      <p:sp>
        <p:nvSpPr>
          <p:cNvPr id="5" name="Slide Number Placeholder 4">
            <a:extLst>
              <a:ext uri="{FF2B5EF4-FFF2-40B4-BE49-F238E27FC236}">
                <a16:creationId xmlns:a16="http://schemas.microsoft.com/office/drawing/2014/main" id="{A2A4262B-55B5-99DC-EACA-ACCFBA44D76E}"/>
              </a:ext>
            </a:extLst>
          </p:cNvPr>
          <p:cNvSpPr>
            <a:spLocks noGrp="1"/>
          </p:cNvSpPr>
          <p:nvPr>
            <p:ph type="sldNum" sz="quarter" idx="4"/>
          </p:nvPr>
        </p:nvSpPr>
        <p:spPr/>
        <p:txBody>
          <a:bodyPr/>
          <a:lstStyle/>
          <a:p>
            <a:fld id="{17918391-D411-FE40-AAD7-861AE5233E0E}" type="slidenum">
              <a:rPr lang="en-US" smtClean="0"/>
              <a:pPr/>
              <a:t>20</a:t>
            </a:fld>
            <a:endParaRPr lang="en-US" dirty="0"/>
          </a:p>
        </p:txBody>
      </p:sp>
      <p:pic>
        <p:nvPicPr>
          <p:cNvPr id="8" name="Picture 7">
            <a:extLst>
              <a:ext uri="{FF2B5EF4-FFF2-40B4-BE49-F238E27FC236}">
                <a16:creationId xmlns:a16="http://schemas.microsoft.com/office/drawing/2014/main" id="{6FA9759D-31C4-1C6B-008A-5E15C9730881}"/>
              </a:ext>
            </a:extLst>
          </p:cNvPr>
          <p:cNvPicPr>
            <a:picLocks noChangeAspect="1"/>
          </p:cNvPicPr>
          <p:nvPr/>
        </p:nvPicPr>
        <p:blipFill>
          <a:blip r:embed="rId2"/>
          <a:stretch>
            <a:fillRect/>
          </a:stretch>
        </p:blipFill>
        <p:spPr>
          <a:xfrm>
            <a:off x="321906" y="97873"/>
            <a:ext cx="6902309" cy="4392915"/>
          </a:xfrm>
          <a:prstGeom prst="rect">
            <a:avLst/>
          </a:prstGeom>
        </p:spPr>
      </p:pic>
      <p:sp>
        <p:nvSpPr>
          <p:cNvPr id="9" name="TextBox 8">
            <a:extLst>
              <a:ext uri="{FF2B5EF4-FFF2-40B4-BE49-F238E27FC236}">
                <a16:creationId xmlns:a16="http://schemas.microsoft.com/office/drawing/2014/main" id="{316A602F-BCE6-ACAB-2D8A-C08897EC4ED9}"/>
              </a:ext>
            </a:extLst>
          </p:cNvPr>
          <p:cNvSpPr txBox="1"/>
          <p:nvPr/>
        </p:nvSpPr>
        <p:spPr>
          <a:xfrm>
            <a:off x="7274257" y="2142699"/>
            <a:ext cx="1869743" cy="261610"/>
          </a:xfrm>
          <a:prstGeom prst="rect">
            <a:avLst/>
          </a:prstGeom>
          <a:noFill/>
        </p:spPr>
        <p:txBody>
          <a:bodyPr wrap="square" rtlCol="0">
            <a:spAutoFit/>
          </a:bodyPr>
          <a:lstStyle/>
          <a:p>
            <a:r>
              <a:rPr lang="nl-NL" sz="1050"/>
              <a:t>PT181 vacuum pressure</a:t>
            </a:r>
            <a:endParaRPr lang="en-GB" sz="1050"/>
          </a:p>
        </p:txBody>
      </p:sp>
      <p:sp>
        <p:nvSpPr>
          <p:cNvPr id="10" name="TextBox 9">
            <a:extLst>
              <a:ext uri="{FF2B5EF4-FFF2-40B4-BE49-F238E27FC236}">
                <a16:creationId xmlns:a16="http://schemas.microsoft.com/office/drawing/2014/main" id="{E4DE60EF-DA10-2809-065E-1076B547A0B7}"/>
              </a:ext>
            </a:extLst>
          </p:cNvPr>
          <p:cNvSpPr txBox="1"/>
          <p:nvPr/>
        </p:nvSpPr>
        <p:spPr>
          <a:xfrm>
            <a:off x="7274257" y="2477582"/>
            <a:ext cx="1869743" cy="261610"/>
          </a:xfrm>
          <a:prstGeom prst="rect">
            <a:avLst/>
          </a:prstGeom>
          <a:noFill/>
        </p:spPr>
        <p:txBody>
          <a:bodyPr wrap="square" rtlCol="0">
            <a:spAutoFit/>
          </a:bodyPr>
          <a:lstStyle/>
          <a:p>
            <a:r>
              <a:rPr lang="nl-NL" sz="1050"/>
              <a:t>PT181 vacuum pressure</a:t>
            </a:r>
            <a:endParaRPr lang="en-GB" sz="1050"/>
          </a:p>
        </p:txBody>
      </p:sp>
    </p:spTree>
    <p:extLst>
      <p:ext uri="{BB962C8B-B14F-4D97-AF65-F5344CB8AC3E}">
        <p14:creationId xmlns:p14="http://schemas.microsoft.com/office/powerpoint/2010/main" val="11104789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99C1595-1DB5-3E7B-4F69-5AA8A9F0472A}"/>
              </a:ext>
            </a:extLst>
          </p:cNvPr>
          <p:cNvSpPr>
            <a:spLocks noGrp="1"/>
          </p:cNvSpPr>
          <p:nvPr>
            <p:ph type="dt" sz="half" idx="2"/>
          </p:nvPr>
        </p:nvSpPr>
        <p:spPr/>
        <p:txBody>
          <a:bodyPr/>
          <a:lstStyle/>
          <a:p>
            <a:fld id="{A0D4ECF9-C895-4FD4-9C0B-37763F1FBCB0}" type="datetime1">
              <a:rPr lang="en-US" smtClean="0"/>
              <a:t>5/19/2025</a:t>
            </a:fld>
            <a:endParaRPr lang="en-US" dirty="0"/>
          </a:p>
        </p:txBody>
      </p:sp>
      <p:sp>
        <p:nvSpPr>
          <p:cNvPr id="4" name="Footer Placeholder 3">
            <a:extLst>
              <a:ext uri="{FF2B5EF4-FFF2-40B4-BE49-F238E27FC236}">
                <a16:creationId xmlns:a16="http://schemas.microsoft.com/office/drawing/2014/main" id="{0A6F459B-C3EC-99D0-4B1B-39755F067F83}"/>
              </a:ext>
            </a:extLst>
          </p:cNvPr>
          <p:cNvSpPr>
            <a:spLocks noGrp="1"/>
          </p:cNvSpPr>
          <p:nvPr>
            <p:ph type="ftr" sz="quarter" idx="3"/>
          </p:nvPr>
        </p:nvSpPr>
        <p:spPr/>
        <p:txBody>
          <a:bodyPr/>
          <a:lstStyle/>
          <a:p>
            <a:r>
              <a:rPr lang="en-GB"/>
              <a:t>Transients precursors CP and Q3  G. Willering</a:t>
            </a:r>
            <a:endParaRPr lang="en-US" dirty="0"/>
          </a:p>
        </p:txBody>
      </p:sp>
      <p:sp>
        <p:nvSpPr>
          <p:cNvPr id="5" name="Slide Number Placeholder 4">
            <a:extLst>
              <a:ext uri="{FF2B5EF4-FFF2-40B4-BE49-F238E27FC236}">
                <a16:creationId xmlns:a16="http://schemas.microsoft.com/office/drawing/2014/main" id="{8D4DA5E7-2B39-AC3E-F632-E7FBDA22FF92}"/>
              </a:ext>
            </a:extLst>
          </p:cNvPr>
          <p:cNvSpPr>
            <a:spLocks noGrp="1"/>
          </p:cNvSpPr>
          <p:nvPr>
            <p:ph type="sldNum" sz="quarter" idx="4"/>
          </p:nvPr>
        </p:nvSpPr>
        <p:spPr/>
        <p:txBody>
          <a:bodyPr/>
          <a:lstStyle/>
          <a:p>
            <a:fld id="{17918391-D411-FE40-AAD7-861AE5233E0E}" type="slidenum">
              <a:rPr lang="en-US" smtClean="0"/>
              <a:pPr/>
              <a:t>21</a:t>
            </a:fld>
            <a:endParaRPr lang="en-US" dirty="0"/>
          </a:p>
        </p:txBody>
      </p:sp>
      <p:pic>
        <p:nvPicPr>
          <p:cNvPr id="8" name="Picture 7">
            <a:extLst>
              <a:ext uri="{FF2B5EF4-FFF2-40B4-BE49-F238E27FC236}">
                <a16:creationId xmlns:a16="http://schemas.microsoft.com/office/drawing/2014/main" id="{C922DEFE-2DD7-09C9-0C9C-769C4B3F1A71}"/>
              </a:ext>
            </a:extLst>
          </p:cNvPr>
          <p:cNvPicPr>
            <a:picLocks noChangeAspect="1"/>
          </p:cNvPicPr>
          <p:nvPr/>
        </p:nvPicPr>
        <p:blipFill>
          <a:blip r:embed="rId2"/>
          <a:stretch>
            <a:fillRect/>
          </a:stretch>
        </p:blipFill>
        <p:spPr>
          <a:xfrm>
            <a:off x="0" y="1508558"/>
            <a:ext cx="9144000" cy="2126384"/>
          </a:xfrm>
          <a:prstGeom prst="rect">
            <a:avLst/>
          </a:prstGeom>
        </p:spPr>
      </p:pic>
    </p:spTree>
    <p:extLst>
      <p:ext uri="{BB962C8B-B14F-4D97-AF65-F5344CB8AC3E}">
        <p14:creationId xmlns:p14="http://schemas.microsoft.com/office/powerpoint/2010/main" val="313526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F6F3CA3-38FA-9342-BF82-9F784D920624}"/>
              </a:ext>
            </a:extLst>
          </p:cNvPr>
          <p:cNvSpPr>
            <a:spLocks noGrp="1"/>
          </p:cNvSpPr>
          <p:nvPr>
            <p:ph type="dt" sz="half" idx="2"/>
          </p:nvPr>
        </p:nvSpPr>
        <p:spPr/>
        <p:txBody>
          <a:bodyPr/>
          <a:lstStyle/>
          <a:p>
            <a:fld id="{9EE024FB-03CD-4129-88FA-70E47B64199C}" type="datetime1">
              <a:rPr lang="en-US" smtClean="0"/>
              <a:t>5/19/2025</a:t>
            </a:fld>
            <a:endParaRPr lang="en-US" dirty="0"/>
          </a:p>
        </p:txBody>
      </p:sp>
      <p:sp>
        <p:nvSpPr>
          <p:cNvPr id="4" name="Footer Placeholder 3">
            <a:extLst>
              <a:ext uri="{FF2B5EF4-FFF2-40B4-BE49-F238E27FC236}">
                <a16:creationId xmlns:a16="http://schemas.microsoft.com/office/drawing/2014/main" id="{3871CC7D-37C8-E813-E2F3-986E8E8C668A}"/>
              </a:ext>
            </a:extLst>
          </p:cNvPr>
          <p:cNvSpPr>
            <a:spLocks noGrp="1"/>
          </p:cNvSpPr>
          <p:nvPr>
            <p:ph type="ftr" sz="quarter" idx="3"/>
          </p:nvPr>
        </p:nvSpPr>
        <p:spPr/>
        <p:txBody>
          <a:bodyPr/>
          <a:lstStyle/>
          <a:p>
            <a:r>
              <a:rPr lang="en-GB"/>
              <a:t>Transients precursors CP and Q3  G. Willering</a:t>
            </a:r>
            <a:endParaRPr lang="en-US" dirty="0"/>
          </a:p>
        </p:txBody>
      </p:sp>
      <p:sp>
        <p:nvSpPr>
          <p:cNvPr id="5" name="Slide Number Placeholder 4">
            <a:extLst>
              <a:ext uri="{FF2B5EF4-FFF2-40B4-BE49-F238E27FC236}">
                <a16:creationId xmlns:a16="http://schemas.microsoft.com/office/drawing/2014/main" id="{5FDBFB97-1F40-0A65-64BC-96A2F5E153DE}"/>
              </a:ext>
            </a:extLst>
          </p:cNvPr>
          <p:cNvSpPr>
            <a:spLocks noGrp="1"/>
          </p:cNvSpPr>
          <p:nvPr>
            <p:ph type="sldNum" sz="quarter" idx="4"/>
          </p:nvPr>
        </p:nvSpPr>
        <p:spPr/>
        <p:txBody>
          <a:bodyPr/>
          <a:lstStyle/>
          <a:p>
            <a:fld id="{17918391-D411-FE40-AAD7-861AE5233E0E}" type="slidenum">
              <a:rPr lang="en-US" smtClean="0"/>
              <a:pPr/>
              <a:t>3</a:t>
            </a:fld>
            <a:endParaRPr lang="en-US" dirty="0"/>
          </a:p>
        </p:txBody>
      </p:sp>
      <p:sp>
        <p:nvSpPr>
          <p:cNvPr id="6" name="TextBox 5">
            <a:extLst>
              <a:ext uri="{FF2B5EF4-FFF2-40B4-BE49-F238E27FC236}">
                <a16:creationId xmlns:a16="http://schemas.microsoft.com/office/drawing/2014/main" id="{35BA3E4A-6A43-B96A-5F1C-98F46208E372}"/>
              </a:ext>
            </a:extLst>
          </p:cNvPr>
          <p:cNvSpPr txBox="1"/>
          <p:nvPr/>
        </p:nvSpPr>
        <p:spPr>
          <a:xfrm>
            <a:off x="199145" y="97873"/>
            <a:ext cx="4572000" cy="369332"/>
          </a:xfrm>
          <a:prstGeom prst="rect">
            <a:avLst/>
          </a:prstGeom>
          <a:noFill/>
        </p:spPr>
        <p:txBody>
          <a:bodyPr wrap="square">
            <a:spAutoFit/>
          </a:bodyPr>
          <a:lstStyle/>
          <a:p>
            <a:r>
              <a:rPr lang="en-US"/>
              <a:t>CP-assembly </a:t>
            </a:r>
            <a:r>
              <a:rPr lang="en-US" dirty="0"/>
              <a:t>on the SM18 test bench</a:t>
            </a:r>
          </a:p>
        </p:txBody>
      </p:sp>
      <p:pic>
        <p:nvPicPr>
          <p:cNvPr id="2" name="Picture 1">
            <a:extLst>
              <a:ext uri="{FF2B5EF4-FFF2-40B4-BE49-F238E27FC236}">
                <a16:creationId xmlns:a16="http://schemas.microsoft.com/office/drawing/2014/main" id="{69B640A0-0277-EDA0-1874-8BD4E29554E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78048" y="1038500"/>
            <a:ext cx="6236970" cy="1396365"/>
          </a:xfrm>
          <a:prstGeom prst="rect">
            <a:avLst/>
          </a:prstGeom>
          <a:noFill/>
        </p:spPr>
      </p:pic>
      <p:sp>
        <p:nvSpPr>
          <p:cNvPr id="10" name="TextBox 9">
            <a:extLst>
              <a:ext uri="{FF2B5EF4-FFF2-40B4-BE49-F238E27FC236}">
                <a16:creationId xmlns:a16="http://schemas.microsoft.com/office/drawing/2014/main" id="{3E68916F-1477-33A4-8E9A-BC32E863F954}"/>
              </a:ext>
            </a:extLst>
          </p:cNvPr>
          <p:cNvSpPr txBox="1"/>
          <p:nvPr/>
        </p:nvSpPr>
        <p:spPr>
          <a:xfrm>
            <a:off x="985672" y="833037"/>
            <a:ext cx="697627" cy="646331"/>
          </a:xfrm>
          <a:prstGeom prst="rect">
            <a:avLst/>
          </a:prstGeom>
          <a:noFill/>
        </p:spPr>
        <p:txBody>
          <a:bodyPr wrap="none" rtlCol="0">
            <a:spAutoFit/>
          </a:bodyPr>
          <a:lstStyle/>
          <a:p>
            <a:br>
              <a:rPr lang="en-US" dirty="0"/>
            </a:br>
            <a:r>
              <a:rPr lang="en-US" dirty="0"/>
              <a:t>MRB</a:t>
            </a:r>
          </a:p>
        </p:txBody>
      </p:sp>
      <p:sp>
        <p:nvSpPr>
          <p:cNvPr id="9" name="TextBox 8">
            <a:extLst>
              <a:ext uri="{FF2B5EF4-FFF2-40B4-BE49-F238E27FC236}">
                <a16:creationId xmlns:a16="http://schemas.microsoft.com/office/drawing/2014/main" id="{FC50A9BD-A568-3302-FFC7-6F5435735878}"/>
              </a:ext>
            </a:extLst>
          </p:cNvPr>
          <p:cNvSpPr txBox="1"/>
          <p:nvPr/>
        </p:nvSpPr>
        <p:spPr>
          <a:xfrm>
            <a:off x="7215752" y="715334"/>
            <a:ext cx="646331" cy="646331"/>
          </a:xfrm>
          <a:prstGeom prst="rect">
            <a:avLst/>
          </a:prstGeom>
          <a:noFill/>
        </p:spPr>
        <p:txBody>
          <a:bodyPr wrap="none" rtlCol="0">
            <a:spAutoFit/>
          </a:bodyPr>
          <a:lstStyle/>
          <a:p>
            <a:br>
              <a:rPr lang="en-US" dirty="0"/>
            </a:br>
            <a:r>
              <a:rPr lang="en-US" dirty="0"/>
              <a:t>CFB</a:t>
            </a:r>
          </a:p>
        </p:txBody>
      </p:sp>
      <p:pic>
        <p:nvPicPr>
          <p:cNvPr id="11" name="Picture 10">
            <a:extLst>
              <a:ext uri="{FF2B5EF4-FFF2-40B4-BE49-F238E27FC236}">
                <a16:creationId xmlns:a16="http://schemas.microsoft.com/office/drawing/2014/main" id="{C39647A3-D683-AEDA-DB0D-562BE61DE1C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3227" b="16516"/>
          <a:stretch/>
        </p:blipFill>
        <p:spPr bwMode="auto">
          <a:xfrm>
            <a:off x="5886255" y="3341396"/>
            <a:ext cx="3057525" cy="1152525"/>
          </a:xfrm>
          <a:prstGeom prst="rect">
            <a:avLst/>
          </a:prstGeom>
          <a:noFill/>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019CEBAE-F8F8-5DBA-E286-BA6D930AAAFB}"/>
              </a:ext>
            </a:extLst>
          </p:cNvPr>
          <p:cNvSpPr/>
          <p:nvPr/>
        </p:nvSpPr>
        <p:spPr>
          <a:xfrm>
            <a:off x="3538603" y="1841326"/>
            <a:ext cx="100208" cy="93945"/>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3" name="Straight Arrow Connector 12">
            <a:extLst>
              <a:ext uri="{FF2B5EF4-FFF2-40B4-BE49-F238E27FC236}">
                <a16:creationId xmlns:a16="http://schemas.microsoft.com/office/drawing/2014/main" id="{294E1E48-78D4-8CF4-983C-1BA62EEBF274}"/>
              </a:ext>
            </a:extLst>
          </p:cNvPr>
          <p:cNvCxnSpPr>
            <a:cxnSpLocks/>
          </p:cNvCxnSpPr>
          <p:nvPr/>
        </p:nvCxnSpPr>
        <p:spPr>
          <a:xfrm flipH="1" flipV="1">
            <a:off x="3638811" y="1935271"/>
            <a:ext cx="507304" cy="105140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80E2C09C-D319-FB4E-B22C-A954329F6E57}"/>
              </a:ext>
            </a:extLst>
          </p:cNvPr>
          <p:cNvSpPr txBox="1"/>
          <p:nvPr/>
        </p:nvSpPr>
        <p:spPr>
          <a:xfrm>
            <a:off x="1937084" y="2931803"/>
            <a:ext cx="3525254" cy="430887"/>
          </a:xfrm>
          <a:prstGeom prst="rect">
            <a:avLst/>
          </a:prstGeom>
          <a:noFill/>
        </p:spPr>
        <p:txBody>
          <a:bodyPr wrap="square" rtlCol="0">
            <a:spAutoFit/>
          </a:bodyPr>
          <a:lstStyle/>
          <a:p>
            <a:r>
              <a:rPr lang="nl-NL" sz="1100"/>
              <a:t>TT821 – Temperature on the yoke, in the liquid helium bath, around 2 meter from end of cold mass.</a:t>
            </a:r>
            <a:endParaRPr lang="en-GB" sz="1100"/>
          </a:p>
        </p:txBody>
      </p:sp>
      <p:sp>
        <p:nvSpPr>
          <p:cNvPr id="12" name="TextBox 11">
            <a:extLst>
              <a:ext uri="{FF2B5EF4-FFF2-40B4-BE49-F238E27FC236}">
                <a16:creationId xmlns:a16="http://schemas.microsoft.com/office/drawing/2014/main" id="{E6AF10A5-3A7D-C545-F6A6-FD65C289F794}"/>
              </a:ext>
            </a:extLst>
          </p:cNvPr>
          <p:cNvSpPr txBox="1"/>
          <p:nvPr/>
        </p:nvSpPr>
        <p:spPr>
          <a:xfrm>
            <a:off x="6624405" y="2467890"/>
            <a:ext cx="2519596" cy="430887"/>
          </a:xfrm>
          <a:prstGeom prst="rect">
            <a:avLst/>
          </a:prstGeom>
          <a:noFill/>
        </p:spPr>
        <p:txBody>
          <a:bodyPr wrap="square" rtlCol="0">
            <a:spAutoFit/>
          </a:bodyPr>
          <a:lstStyle/>
          <a:p>
            <a:r>
              <a:rPr lang="nl-NL" sz="1100"/>
              <a:t>TT151. On the outside of the  cold mass in the vacuum.</a:t>
            </a:r>
          </a:p>
        </p:txBody>
      </p:sp>
      <p:sp>
        <p:nvSpPr>
          <p:cNvPr id="14" name="Oval 13">
            <a:extLst>
              <a:ext uri="{FF2B5EF4-FFF2-40B4-BE49-F238E27FC236}">
                <a16:creationId xmlns:a16="http://schemas.microsoft.com/office/drawing/2014/main" id="{A290B587-0F36-14B3-AB07-5992DB5B6A9D}"/>
              </a:ext>
            </a:extLst>
          </p:cNvPr>
          <p:cNvSpPr/>
          <p:nvPr/>
        </p:nvSpPr>
        <p:spPr>
          <a:xfrm>
            <a:off x="7004726" y="1747381"/>
            <a:ext cx="100208" cy="93945"/>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5" name="Straight Arrow Connector 14">
            <a:extLst>
              <a:ext uri="{FF2B5EF4-FFF2-40B4-BE49-F238E27FC236}">
                <a16:creationId xmlns:a16="http://schemas.microsoft.com/office/drawing/2014/main" id="{66FA0134-155F-19A9-AA23-6D188E3E9DF9}"/>
              </a:ext>
            </a:extLst>
          </p:cNvPr>
          <p:cNvCxnSpPr>
            <a:cxnSpLocks/>
          </p:cNvCxnSpPr>
          <p:nvPr/>
        </p:nvCxnSpPr>
        <p:spPr>
          <a:xfrm flipH="1" flipV="1">
            <a:off x="7081673" y="1822151"/>
            <a:ext cx="393986" cy="66043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65114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3350BC-C309-73FB-7100-8E2A3BE9B9CE}"/>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5391C796-50F0-FFF3-3C5B-C34E8D3BC234}"/>
              </a:ext>
            </a:extLst>
          </p:cNvPr>
          <p:cNvSpPr>
            <a:spLocks noGrp="1"/>
          </p:cNvSpPr>
          <p:nvPr>
            <p:ph type="dt" sz="half" idx="2"/>
          </p:nvPr>
        </p:nvSpPr>
        <p:spPr/>
        <p:txBody>
          <a:bodyPr/>
          <a:lstStyle/>
          <a:p>
            <a:fld id="{0DCA6E13-64D4-497F-8228-83CEB5D4EA83}" type="datetime1">
              <a:rPr lang="en-US" smtClean="0"/>
              <a:t>5/19/2025</a:t>
            </a:fld>
            <a:endParaRPr lang="en-US" dirty="0"/>
          </a:p>
        </p:txBody>
      </p:sp>
      <p:sp>
        <p:nvSpPr>
          <p:cNvPr id="4" name="Footer Placeholder 3">
            <a:extLst>
              <a:ext uri="{FF2B5EF4-FFF2-40B4-BE49-F238E27FC236}">
                <a16:creationId xmlns:a16="http://schemas.microsoft.com/office/drawing/2014/main" id="{DD469779-E6AA-9CEE-C89D-533D8069FCB4}"/>
              </a:ext>
            </a:extLst>
          </p:cNvPr>
          <p:cNvSpPr>
            <a:spLocks noGrp="1"/>
          </p:cNvSpPr>
          <p:nvPr>
            <p:ph type="ftr" sz="quarter" idx="3"/>
          </p:nvPr>
        </p:nvSpPr>
        <p:spPr/>
        <p:txBody>
          <a:bodyPr/>
          <a:lstStyle/>
          <a:p>
            <a:r>
              <a:rPr lang="en-GB"/>
              <a:t>Transients precursors CP and Q3  G. Willering</a:t>
            </a:r>
            <a:endParaRPr lang="en-US" dirty="0"/>
          </a:p>
        </p:txBody>
      </p:sp>
      <p:sp>
        <p:nvSpPr>
          <p:cNvPr id="5" name="Slide Number Placeholder 4">
            <a:extLst>
              <a:ext uri="{FF2B5EF4-FFF2-40B4-BE49-F238E27FC236}">
                <a16:creationId xmlns:a16="http://schemas.microsoft.com/office/drawing/2014/main" id="{DA07A390-7108-543B-E17A-E6D2CF4CB12F}"/>
              </a:ext>
            </a:extLst>
          </p:cNvPr>
          <p:cNvSpPr>
            <a:spLocks noGrp="1"/>
          </p:cNvSpPr>
          <p:nvPr>
            <p:ph type="sldNum" sz="quarter" idx="4"/>
          </p:nvPr>
        </p:nvSpPr>
        <p:spPr/>
        <p:txBody>
          <a:bodyPr/>
          <a:lstStyle/>
          <a:p>
            <a:fld id="{17918391-D411-FE40-AAD7-861AE5233E0E}" type="slidenum">
              <a:rPr lang="en-US" smtClean="0"/>
              <a:pPr/>
              <a:t>4</a:t>
            </a:fld>
            <a:endParaRPr lang="en-US" dirty="0"/>
          </a:p>
        </p:txBody>
      </p:sp>
      <p:pic>
        <p:nvPicPr>
          <p:cNvPr id="2" name="Picture 1" descr="A graph with red lines and numbers&#10;&#10;Description automatically generated">
            <a:extLst>
              <a:ext uri="{FF2B5EF4-FFF2-40B4-BE49-F238E27FC236}">
                <a16:creationId xmlns:a16="http://schemas.microsoft.com/office/drawing/2014/main" id="{FE37A21D-F035-3B9D-6FF0-F27D2B6B8FD8}"/>
              </a:ext>
            </a:extLst>
          </p:cNvPr>
          <p:cNvPicPr>
            <a:picLocks noChangeAspect="1"/>
          </p:cNvPicPr>
          <p:nvPr/>
        </p:nvPicPr>
        <p:blipFill>
          <a:blip r:embed="rId2"/>
          <a:srcRect l="2126" t="2855" r="1826" b="39530"/>
          <a:stretch/>
        </p:blipFill>
        <p:spPr>
          <a:xfrm>
            <a:off x="301462" y="146838"/>
            <a:ext cx="5164915" cy="2386287"/>
          </a:xfrm>
          <a:prstGeom prst="rect">
            <a:avLst/>
          </a:prstGeom>
        </p:spPr>
      </p:pic>
      <p:pic>
        <p:nvPicPr>
          <p:cNvPr id="7" name="Picture 6" descr="A graph of a graph of a graph&#10;&#10;Description automatically generated with medium confidence">
            <a:extLst>
              <a:ext uri="{FF2B5EF4-FFF2-40B4-BE49-F238E27FC236}">
                <a16:creationId xmlns:a16="http://schemas.microsoft.com/office/drawing/2014/main" id="{0DA9CA51-6C4E-1C4F-8B19-6FB02A53F92D}"/>
              </a:ext>
            </a:extLst>
          </p:cNvPr>
          <p:cNvPicPr>
            <a:picLocks noChangeAspect="1"/>
          </p:cNvPicPr>
          <p:nvPr/>
        </p:nvPicPr>
        <p:blipFill>
          <a:blip r:embed="rId3"/>
          <a:srcRect l="2857" t="2745" r="1527" b="40498"/>
          <a:stretch/>
        </p:blipFill>
        <p:spPr>
          <a:xfrm>
            <a:off x="359337" y="2453724"/>
            <a:ext cx="5139986" cy="2349946"/>
          </a:xfrm>
          <a:prstGeom prst="rect">
            <a:avLst/>
          </a:prstGeom>
        </p:spPr>
      </p:pic>
      <p:sp>
        <p:nvSpPr>
          <p:cNvPr id="8" name="TextBox 7">
            <a:extLst>
              <a:ext uri="{FF2B5EF4-FFF2-40B4-BE49-F238E27FC236}">
                <a16:creationId xmlns:a16="http://schemas.microsoft.com/office/drawing/2014/main" id="{C1388921-EDBC-363D-0490-017912CB1F41}"/>
              </a:ext>
            </a:extLst>
          </p:cNvPr>
          <p:cNvSpPr txBox="1"/>
          <p:nvPr/>
        </p:nvSpPr>
        <p:spPr>
          <a:xfrm>
            <a:off x="5891284" y="647572"/>
            <a:ext cx="2951254" cy="807913"/>
          </a:xfrm>
          <a:prstGeom prst="rect">
            <a:avLst/>
          </a:prstGeom>
          <a:noFill/>
        </p:spPr>
        <p:txBody>
          <a:bodyPr wrap="square" rtlCol="0">
            <a:spAutoFit/>
          </a:bodyPr>
          <a:lstStyle/>
          <a:p>
            <a:r>
              <a:rPr lang="nl-NL" sz="1200"/>
              <a:t>TT821 shows no temperature changes in the superfluid helium temperature before the quench starts. </a:t>
            </a:r>
            <a:r>
              <a:rPr lang="nl-NL" sz="1050"/>
              <a:t>(except quench 3 where the temperature had  slow rise to 2.05 K.)</a:t>
            </a:r>
            <a:endParaRPr lang="en-GB" sz="1400"/>
          </a:p>
        </p:txBody>
      </p:sp>
      <p:sp>
        <p:nvSpPr>
          <p:cNvPr id="13" name="Oval 12">
            <a:extLst>
              <a:ext uri="{FF2B5EF4-FFF2-40B4-BE49-F238E27FC236}">
                <a16:creationId xmlns:a16="http://schemas.microsoft.com/office/drawing/2014/main" id="{B069EA58-E2FD-D030-5B88-33865330863A}"/>
              </a:ext>
            </a:extLst>
          </p:cNvPr>
          <p:cNvSpPr/>
          <p:nvPr/>
        </p:nvSpPr>
        <p:spPr>
          <a:xfrm>
            <a:off x="1801504" y="2453724"/>
            <a:ext cx="263857" cy="1545070"/>
          </a:xfrm>
          <a:prstGeom prst="ellipse">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03B2D849-E5AE-8748-AD65-F9FB1F33C404}"/>
              </a:ext>
            </a:extLst>
          </p:cNvPr>
          <p:cNvSpPr txBox="1"/>
          <p:nvPr/>
        </p:nvSpPr>
        <p:spPr>
          <a:xfrm>
            <a:off x="5891284" y="2672318"/>
            <a:ext cx="3098572" cy="1061829"/>
          </a:xfrm>
          <a:prstGeom prst="rect">
            <a:avLst/>
          </a:prstGeom>
          <a:solidFill>
            <a:schemeClr val="bg1"/>
          </a:solidFill>
        </p:spPr>
        <p:txBody>
          <a:bodyPr wrap="square" rtlCol="0">
            <a:spAutoFit/>
          </a:bodyPr>
          <a:lstStyle/>
          <a:p>
            <a:r>
              <a:rPr lang="nl-NL" sz="1050"/>
              <a:t>At the time, TT151 temperatures were placed in the plot since it showed some variations due to thermal screen temperature control variations. </a:t>
            </a:r>
          </a:p>
          <a:p>
            <a:endParaRPr lang="nl-NL" sz="1050"/>
          </a:p>
          <a:p>
            <a:r>
              <a:rPr lang="nl-NL" sz="1050"/>
              <a:t>One spike in TT151 was recorded without giving a quench. This triggered additional questions. </a:t>
            </a:r>
            <a:endParaRPr lang="en-GB" sz="1050"/>
          </a:p>
        </p:txBody>
      </p:sp>
      <p:sp>
        <p:nvSpPr>
          <p:cNvPr id="15" name="TextBox 14">
            <a:extLst>
              <a:ext uri="{FF2B5EF4-FFF2-40B4-BE49-F238E27FC236}">
                <a16:creationId xmlns:a16="http://schemas.microsoft.com/office/drawing/2014/main" id="{B0060FF6-E197-C023-7855-04B4932637E5}"/>
              </a:ext>
            </a:extLst>
          </p:cNvPr>
          <p:cNvSpPr txBox="1"/>
          <p:nvPr/>
        </p:nvSpPr>
        <p:spPr>
          <a:xfrm>
            <a:off x="1655928" y="3985146"/>
            <a:ext cx="882556" cy="276999"/>
          </a:xfrm>
          <a:prstGeom prst="rect">
            <a:avLst/>
          </a:prstGeom>
          <a:solidFill>
            <a:schemeClr val="bg1"/>
          </a:solidFill>
        </p:spPr>
        <p:txBody>
          <a:bodyPr wrap="square" rtlCol="0">
            <a:spAutoFit/>
          </a:bodyPr>
          <a:lstStyle/>
          <a:p>
            <a:r>
              <a:rPr lang="nl-NL" sz="600"/>
              <a:t>Spike with current, but no quench</a:t>
            </a:r>
            <a:endParaRPr lang="en-GB" sz="600"/>
          </a:p>
        </p:txBody>
      </p:sp>
      <p:cxnSp>
        <p:nvCxnSpPr>
          <p:cNvPr id="17" name="Straight Arrow Connector 16">
            <a:extLst>
              <a:ext uri="{FF2B5EF4-FFF2-40B4-BE49-F238E27FC236}">
                <a16:creationId xmlns:a16="http://schemas.microsoft.com/office/drawing/2014/main" id="{0FB5E886-DF46-764B-8CD0-BD6E677E8EB1}"/>
              </a:ext>
            </a:extLst>
          </p:cNvPr>
          <p:cNvCxnSpPr>
            <a:cxnSpLocks/>
          </p:cNvCxnSpPr>
          <p:nvPr/>
        </p:nvCxnSpPr>
        <p:spPr>
          <a:xfrm flipH="1" flipV="1">
            <a:off x="2097206" y="3296653"/>
            <a:ext cx="3714047" cy="146968"/>
          </a:xfrm>
          <a:prstGeom prst="straightConnector1">
            <a:avLst/>
          </a:prstGeom>
          <a:ln>
            <a:solidFill>
              <a:srgbClr val="92D05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E25E6FA7-6FE7-D53B-F39C-82BB7E69B652}"/>
              </a:ext>
            </a:extLst>
          </p:cNvPr>
          <p:cNvSpPr txBox="1"/>
          <p:nvPr/>
        </p:nvSpPr>
        <p:spPr>
          <a:xfrm>
            <a:off x="4942712" y="83815"/>
            <a:ext cx="4201288" cy="338554"/>
          </a:xfrm>
          <a:prstGeom prst="rect">
            <a:avLst/>
          </a:prstGeom>
          <a:noFill/>
        </p:spPr>
        <p:txBody>
          <a:bodyPr wrap="square">
            <a:spAutoFit/>
          </a:bodyPr>
          <a:lstStyle/>
          <a:p>
            <a:r>
              <a:rPr lang="nl-NL" sz="1600"/>
              <a:t>Recall MCBXFAP1: 4 flattop quenches</a:t>
            </a:r>
            <a:endParaRPr lang="en-GB" sz="1600"/>
          </a:p>
        </p:txBody>
      </p:sp>
    </p:spTree>
    <p:extLst>
      <p:ext uri="{BB962C8B-B14F-4D97-AF65-F5344CB8AC3E}">
        <p14:creationId xmlns:p14="http://schemas.microsoft.com/office/powerpoint/2010/main" val="529989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descr="A graph of a graph&#10;&#10;AI-generated content may be incorrect.">
            <a:extLst>
              <a:ext uri="{FF2B5EF4-FFF2-40B4-BE49-F238E27FC236}">
                <a16:creationId xmlns:a16="http://schemas.microsoft.com/office/drawing/2014/main" id="{804A75A0-D912-C9A6-5D3C-6ABFCC47965F}"/>
              </a:ext>
            </a:extLst>
          </p:cNvPr>
          <p:cNvPicPr>
            <a:picLocks noChangeAspect="1"/>
          </p:cNvPicPr>
          <p:nvPr/>
        </p:nvPicPr>
        <p:blipFill>
          <a:blip r:embed="rId2"/>
          <a:stretch>
            <a:fillRect/>
          </a:stretch>
        </p:blipFill>
        <p:spPr>
          <a:xfrm>
            <a:off x="70692" y="475091"/>
            <a:ext cx="5445785" cy="4194443"/>
          </a:xfrm>
          <a:prstGeom prst="rect">
            <a:avLst/>
          </a:prstGeom>
        </p:spPr>
      </p:pic>
      <p:sp>
        <p:nvSpPr>
          <p:cNvPr id="3" name="Date Placeholder 2">
            <a:extLst>
              <a:ext uri="{FF2B5EF4-FFF2-40B4-BE49-F238E27FC236}">
                <a16:creationId xmlns:a16="http://schemas.microsoft.com/office/drawing/2014/main" id="{DD8AC1E2-BA54-CD27-4FEB-660115889D5E}"/>
              </a:ext>
            </a:extLst>
          </p:cNvPr>
          <p:cNvSpPr>
            <a:spLocks noGrp="1"/>
          </p:cNvSpPr>
          <p:nvPr>
            <p:ph type="dt" sz="half" idx="2"/>
          </p:nvPr>
        </p:nvSpPr>
        <p:spPr/>
        <p:txBody>
          <a:bodyPr/>
          <a:lstStyle/>
          <a:p>
            <a:fld id="{05B21DDC-06A4-4012-A6A8-AD010EF48B36}" type="datetime1">
              <a:rPr lang="en-US" smtClean="0"/>
              <a:t>5/19/2025</a:t>
            </a:fld>
            <a:endParaRPr lang="en-US" dirty="0"/>
          </a:p>
        </p:txBody>
      </p:sp>
      <p:sp>
        <p:nvSpPr>
          <p:cNvPr id="4" name="Footer Placeholder 3">
            <a:extLst>
              <a:ext uri="{FF2B5EF4-FFF2-40B4-BE49-F238E27FC236}">
                <a16:creationId xmlns:a16="http://schemas.microsoft.com/office/drawing/2014/main" id="{79ECC4AC-E20F-9E59-0A1B-D20AE1CF38CA}"/>
              </a:ext>
            </a:extLst>
          </p:cNvPr>
          <p:cNvSpPr>
            <a:spLocks noGrp="1"/>
          </p:cNvSpPr>
          <p:nvPr>
            <p:ph type="ftr" sz="quarter" idx="3"/>
          </p:nvPr>
        </p:nvSpPr>
        <p:spPr/>
        <p:txBody>
          <a:bodyPr/>
          <a:lstStyle/>
          <a:p>
            <a:r>
              <a:rPr lang="en-GB"/>
              <a:t>Transients precursors CP and Q3  G. Willering</a:t>
            </a:r>
            <a:endParaRPr lang="en-US" dirty="0"/>
          </a:p>
        </p:txBody>
      </p:sp>
      <p:sp>
        <p:nvSpPr>
          <p:cNvPr id="5" name="Slide Number Placeholder 4">
            <a:extLst>
              <a:ext uri="{FF2B5EF4-FFF2-40B4-BE49-F238E27FC236}">
                <a16:creationId xmlns:a16="http://schemas.microsoft.com/office/drawing/2014/main" id="{CECE2DE1-F862-66DC-298C-00F7DE688211}"/>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29" name="TextBox 28">
            <a:extLst>
              <a:ext uri="{FF2B5EF4-FFF2-40B4-BE49-F238E27FC236}">
                <a16:creationId xmlns:a16="http://schemas.microsoft.com/office/drawing/2014/main" id="{5DD345C4-94AE-D2CD-B268-A31166DF0577}"/>
              </a:ext>
            </a:extLst>
          </p:cNvPr>
          <p:cNvSpPr txBox="1"/>
          <p:nvPr/>
        </p:nvSpPr>
        <p:spPr>
          <a:xfrm>
            <a:off x="5871409" y="483396"/>
            <a:ext cx="2889613" cy="1831271"/>
          </a:xfrm>
          <a:prstGeom prst="rect">
            <a:avLst/>
          </a:prstGeom>
          <a:noFill/>
        </p:spPr>
        <p:txBody>
          <a:bodyPr wrap="square" rtlCol="0">
            <a:spAutoFit/>
          </a:bodyPr>
          <a:lstStyle/>
          <a:p>
            <a:r>
              <a:rPr lang="nl-NL" sz="1050"/>
              <a:t>Recent additional investigation shows that the TT151 and the TT140 (inlet tube with superfluid helium liquid)  show a temperature increase before the quench. </a:t>
            </a:r>
          </a:p>
          <a:p>
            <a:r>
              <a:rPr lang="nl-NL" sz="1050"/>
              <a:t>Also the pressure in PT181 (vacuum pressure) seems to have a large spike before the quench moment. (</a:t>
            </a:r>
            <a:r>
              <a:rPr lang="nl-NL" sz="800"/>
              <a:t>Note that the data refreshrate for samples in NXCALS is low. )</a:t>
            </a:r>
          </a:p>
          <a:p>
            <a:endParaRPr lang="nl-NL" sz="1050"/>
          </a:p>
          <a:p>
            <a:endParaRPr lang="nl-NL" sz="1050"/>
          </a:p>
          <a:p>
            <a:r>
              <a:rPr lang="nl-NL" sz="1050"/>
              <a:t>For all 4 quenches, the data looks similar. </a:t>
            </a:r>
            <a:endParaRPr lang="en-GB" sz="1050"/>
          </a:p>
        </p:txBody>
      </p:sp>
      <p:sp>
        <p:nvSpPr>
          <p:cNvPr id="33" name="TextBox 32">
            <a:extLst>
              <a:ext uri="{FF2B5EF4-FFF2-40B4-BE49-F238E27FC236}">
                <a16:creationId xmlns:a16="http://schemas.microsoft.com/office/drawing/2014/main" id="{F46012F7-3E98-3850-FE39-090E706A8A64}"/>
              </a:ext>
            </a:extLst>
          </p:cNvPr>
          <p:cNvSpPr txBox="1"/>
          <p:nvPr/>
        </p:nvSpPr>
        <p:spPr>
          <a:xfrm>
            <a:off x="112032" y="66821"/>
            <a:ext cx="6697841" cy="338554"/>
          </a:xfrm>
          <a:prstGeom prst="rect">
            <a:avLst/>
          </a:prstGeom>
          <a:noFill/>
        </p:spPr>
        <p:txBody>
          <a:bodyPr wrap="square">
            <a:spAutoFit/>
          </a:bodyPr>
          <a:lstStyle/>
          <a:p>
            <a:r>
              <a:rPr lang="nl-NL" sz="1600"/>
              <a:t>MCBXFAP1: Flattop quench event at 900 A  </a:t>
            </a:r>
            <a:r>
              <a:rPr lang="nl-NL" sz="1050"/>
              <a:t>(10 minute plot window)</a:t>
            </a:r>
            <a:endParaRPr lang="en-GB" sz="1600"/>
          </a:p>
        </p:txBody>
      </p:sp>
      <p:sp>
        <p:nvSpPr>
          <p:cNvPr id="35" name="TextBox 34">
            <a:extLst>
              <a:ext uri="{FF2B5EF4-FFF2-40B4-BE49-F238E27FC236}">
                <a16:creationId xmlns:a16="http://schemas.microsoft.com/office/drawing/2014/main" id="{DD63D737-AE74-20D6-0BF1-830004B6A67B}"/>
              </a:ext>
            </a:extLst>
          </p:cNvPr>
          <p:cNvSpPr txBox="1"/>
          <p:nvPr/>
        </p:nvSpPr>
        <p:spPr>
          <a:xfrm>
            <a:off x="2257149" y="2007303"/>
            <a:ext cx="442750" cy="200055"/>
          </a:xfrm>
          <a:prstGeom prst="rect">
            <a:avLst/>
          </a:prstGeom>
          <a:noFill/>
        </p:spPr>
        <p:txBody>
          <a:bodyPr wrap="none" rtlCol="0">
            <a:spAutoFit/>
          </a:bodyPr>
          <a:lstStyle/>
          <a:p>
            <a:r>
              <a:rPr lang="nl-NL" sz="700"/>
              <a:t>TT151</a:t>
            </a:r>
            <a:endParaRPr lang="en-GB" sz="700"/>
          </a:p>
        </p:txBody>
      </p:sp>
      <p:sp>
        <p:nvSpPr>
          <p:cNvPr id="36" name="TextBox 35">
            <a:extLst>
              <a:ext uri="{FF2B5EF4-FFF2-40B4-BE49-F238E27FC236}">
                <a16:creationId xmlns:a16="http://schemas.microsoft.com/office/drawing/2014/main" id="{735CACFC-2684-1C92-0ADC-5E374DB79289}"/>
              </a:ext>
            </a:extLst>
          </p:cNvPr>
          <p:cNvSpPr txBox="1"/>
          <p:nvPr/>
        </p:nvSpPr>
        <p:spPr>
          <a:xfrm>
            <a:off x="2332490" y="2677061"/>
            <a:ext cx="442750" cy="200055"/>
          </a:xfrm>
          <a:prstGeom prst="rect">
            <a:avLst/>
          </a:prstGeom>
          <a:noFill/>
        </p:spPr>
        <p:txBody>
          <a:bodyPr wrap="none" rtlCol="0">
            <a:spAutoFit/>
          </a:bodyPr>
          <a:lstStyle/>
          <a:p>
            <a:r>
              <a:rPr lang="nl-NL" sz="700">
                <a:solidFill>
                  <a:srgbClr val="FF0000"/>
                </a:solidFill>
              </a:rPr>
              <a:t>TT140</a:t>
            </a:r>
            <a:endParaRPr lang="en-GB" sz="900">
              <a:solidFill>
                <a:srgbClr val="FF0000"/>
              </a:solidFill>
            </a:endParaRPr>
          </a:p>
        </p:txBody>
      </p:sp>
      <p:sp>
        <p:nvSpPr>
          <p:cNvPr id="37" name="TextBox 36">
            <a:extLst>
              <a:ext uri="{FF2B5EF4-FFF2-40B4-BE49-F238E27FC236}">
                <a16:creationId xmlns:a16="http://schemas.microsoft.com/office/drawing/2014/main" id="{3809FA0C-888A-4E5B-7F27-9491486619CD}"/>
              </a:ext>
            </a:extLst>
          </p:cNvPr>
          <p:cNvSpPr txBox="1"/>
          <p:nvPr/>
        </p:nvSpPr>
        <p:spPr>
          <a:xfrm>
            <a:off x="2699899" y="2242154"/>
            <a:ext cx="442750" cy="200055"/>
          </a:xfrm>
          <a:prstGeom prst="rect">
            <a:avLst/>
          </a:prstGeom>
          <a:noFill/>
        </p:spPr>
        <p:txBody>
          <a:bodyPr wrap="none" rtlCol="0">
            <a:spAutoFit/>
          </a:bodyPr>
          <a:lstStyle/>
          <a:p>
            <a:r>
              <a:rPr lang="nl-NL" sz="700">
                <a:solidFill>
                  <a:srgbClr val="92D050"/>
                </a:solidFill>
              </a:rPr>
              <a:t>TT821</a:t>
            </a:r>
            <a:endParaRPr lang="en-GB" sz="900">
              <a:solidFill>
                <a:srgbClr val="92D050"/>
              </a:solidFill>
            </a:endParaRPr>
          </a:p>
        </p:txBody>
      </p:sp>
      <p:sp>
        <p:nvSpPr>
          <p:cNvPr id="39" name="TextBox 38">
            <a:extLst>
              <a:ext uri="{FF2B5EF4-FFF2-40B4-BE49-F238E27FC236}">
                <a16:creationId xmlns:a16="http://schemas.microsoft.com/office/drawing/2014/main" id="{AE6B716A-A318-95D4-A034-9A8C6D43D88D}"/>
              </a:ext>
            </a:extLst>
          </p:cNvPr>
          <p:cNvSpPr txBox="1"/>
          <p:nvPr/>
        </p:nvSpPr>
        <p:spPr>
          <a:xfrm>
            <a:off x="4572485" y="4436667"/>
            <a:ext cx="982961" cy="246221"/>
          </a:xfrm>
          <a:prstGeom prst="rect">
            <a:avLst/>
          </a:prstGeom>
          <a:noFill/>
        </p:spPr>
        <p:txBody>
          <a:bodyPr wrap="none" rtlCol="0">
            <a:spAutoFit/>
          </a:bodyPr>
          <a:lstStyle/>
          <a:p>
            <a:r>
              <a:rPr lang="nl-NL" sz="1000"/>
              <a:t>Time (hh:mm)</a:t>
            </a:r>
            <a:endParaRPr lang="en-GB" sz="1000"/>
          </a:p>
        </p:txBody>
      </p:sp>
    </p:spTree>
    <p:extLst>
      <p:ext uri="{BB962C8B-B14F-4D97-AF65-F5344CB8AC3E}">
        <p14:creationId xmlns:p14="http://schemas.microsoft.com/office/powerpoint/2010/main" val="67193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CA8AA0-C025-6A28-6ABB-1B49F4C890E1}"/>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816CC330-9D3F-ACDA-9532-0BB724BDC3F2}"/>
              </a:ext>
            </a:extLst>
          </p:cNvPr>
          <p:cNvSpPr>
            <a:spLocks noGrp="1"/>
          </p:cNvSpPr>
          <p:nvPr>
            <p:ph type="dt" sz="half" idx="2"/>
          </p:nvPr>
        </p:nvSpPr>
        <p:spPr/>
        <p:txBody>
          <a:bodyPr/>
          <a:lstStyle/>
          <a:p>
            <a:fld id="{17470BAE-02BA-44E0-B93D-A7C9D8BB1F2D}" type="datetime1">
              <a:rPr lang="en-US" smtClean="0"/>
              <a:t>5/19/2025</a:t>
            </a:fld>
            <a:endParaRPr lang="en-US" dirty="0"/>
          </a:p>
        </p:txBody>
      </p:sp>
      <p:sp>
        <p:nvSpPr>
          <p:cNvPr id="4" name="Footer Placeholder 3">
            <a:extLst>
              <a:ext uri="{FF2B5EF4-FFF2-40B4-BE49-F238E27FC236}">
                <a16:creationId xmlns:a16="http://schemas.microsoft.com/office/drawing/2014/main" id="{BEC70D61-16B5-7BF4-24F0-0CA57A9D33EE}"/>
              </a:ext>
            </a:extLst>
          </p:cNvPr>
          <p:cNvSpPr>
            <a:spLocks noGrp="1"/>
          </p:cNvSpPr>
          <p:nvPr>
            <p:ph type="ftr" sz="quarter" idx="3"/>
          </p:nvPr>
        </p:nvSpPr>
        <p:spPr/>
        <p:txBody>
          <a:bodyPr/>
          <a:lstStyle/>
          <a:p>
            <a:r>
              <a:rPr lang="en-GB"/>
              <a:t>Transients precursors CP and Q3  G. Willering</a:t>
            </a:r>
            <a:endParaRPr lang="en-US" dirty="0"/>
          </a:p>
        </p:txBody>
      </p:sp>
      <p:sp>
        <p:nvSpPr>
          <p:cNvPr id="5" name="Slide Number Placeholder 4">
            <a:extLst>
              <a:ext uri="{FF2B5EF4-FFF2-40B4-BE49-F238E27FC236}">
                <a16:creationId xmlns:a16="http://schemas.microsoft.com/office/drawing/2014/main" id="{23387D59-C0FF-9DF3-1CF3-C66819A0B647}"/>
              </a:ext>
            </a:extLst>
          </p:cNvPr>
          <p:cNvSpPr>
            <a:spLocks noGrp="1"/>
          </p:cNvSpPr>
          <p:nvPr>
            <p:ph type="sldNum" sz="quarter" idx="4"/>
          </p:nvPr>
        </p:nvSpPr>
        <p:spPr/>
        <p:txBody>
          <a:bodyPr/>
          <a:lstStyle/>
          <a:p>
            <a:fld id="{17918391-D411-FE40-AAD7-861AE5233E0E}" type="slidenum">
              <a:rPr lang="en-US" smtClean="0"/>
              <a:pPr/>
              <a:t>6</a:t>
            </a:fld>
            <a:endParaRPr lang="en-US" dirty="0"/>
          </a:p>
        </p:txBody>
      </p:sp>
      <p:pic>
        <p:nvPicPr>
          <p:cNvPr id="8" name="Picture 7" descr="A graph of a graph&#10;&#10;AI-generated content may be incorrect.">
            <a:extLst>
              <a:ext uri="{FF2B5EF4-FFF2-40B4-BE49-F238E27FC236}">
                <a16:creationId xmlns:a16="http://schemas.microsoft.com/office/drawing/2014/main" id="{DAB917A3-AB74-6B5F-F1BC-93DFA8148A80}"/>
              </a:ext>
            </a:extLst>
          </p:cNvPr>
          <p:cNvPicPr>
            <a:picLocks noChangeAspect="1"/>
          </p:cNvPicPr>
          <p:nvPr/>
        </p:nvPicPr>
        <p:blipFill>
          <a:blip r:embed="rId2"/>
          <a:stretch>
            <a:fillRect/>
          </a:stretch>
        </p:blipFill>
        <p:spPr>
          <a:xfrm>
            <a:off x="70693" y="474528"/>
            <a:ext cx="5445786" cy="4194443"/>
          </a:xfrm>
          <a:prstGeom prst="rect">
            <a:avLst/>
          </a:prstGeom>
        </p:spPr>
      </p:pic>
      <p:sp>
        <p:nvSpPr>
          <p:cNvPr id="10" name="TextBox 9">
            <a:extLst>
              <a:ext uri="{FF2B5EF4-FFF2-40B4-BE49-F238E27FC236}">
                <a16:creationId xmlns:a16="http://schemas.microsoft.com/office/drawing/2014/main" id="{932A8F4E-9D80-E410-B282-CF8FE2C50C00}"/>
              </a:ext>
            </a:extLst>
          </p:cNvPr>
          <p:cNvSpPr txBox="1"/>
          <p:nvPr/>
        </p:nvSpPr>
        <p:spPr>
          <a:xfrm>
            <a:off x="5660856" y="493109"/>
            <a:ext cx="3250023" cy="2031325"/>
          </a:xfrm>
          <a:prstGeom prst="rect">
            <a:avLst/>
          </a:prstGeom>
          <a:noFill/>
        </p:spPr>
        <p:txBody>
          <a:bodyPr wrap="square" rtlCol="0">
            <a:spAutoFit/>
          </a:bodyPr>
          <a:lstStyle/>
          <a:p>
            <a:r>
              <a:rPr lang="nl-NL" sz="1050"/>
              <a:t>Signature of the spike in vacuum pressure and TT151 and TT140 are identical to the quench in the previous slide. </a:t>
            </a:r>
          </a:p>
          <a:p>
            <a:r>
              <a:rPr lang="nl-NL" sz="1050"/>
              <a:t>Only here, the TT821 measuring the liquid helium temperature is not changing significantly. It shows that the vacuum temperature and pressure are impacted much stronger by the transient than the liquid temperature. </a:t>
            </a:r>
          </a:p>
          <a:p>
            <a:endParaRPr lang="nl-NL" sz="1050"/>
          </a:p>
          <a:p>
            <a:r>
              <a:rPr lang="nl-NL" sz="1050"/>
              <a:t>It also shows that this event is not caused by a quench, or heat from the magnet, since the current is stable. </a:t>
            </a:r>
            <a:endParaRPr lang="en-GB" sz="1050"/>
          </a:p>
        </p:txBody>
      </p:sp>
      <p:sp>
        <p:nvSpPr>
          <p:cNvPr id="13" name="TextBox 12">
            <a:extLst>
              <a:ext uri="{FF2B5EF4-FFF2-40B4-BE49-F238E27FC236}">
                <a16:creationId xmlns:a16="http://schemas.microsoft.com/office/drawing/2014/main" id="{639B8550-248B-9D02-C066-73D4CC947FA0}"/>
              </a:ext>
            </a:extLst>
          </p:cNvPr>
          <p:cNvSpPr txBox="1"/>
          <p:nvPr/>
        </p:nvSpPr>
        <p:spPr>
          <a:xfrm>
            <a:off x="112032" y="66821"/>
            <a:ext cx="7149025" cy="338554"/>
          </a:xfrm>
          <a:prstGeom prst="rect">
            <a:avLst/>
          </a:prstGeom>
          <a:noFill/>
        </p:spPr>
        <p:txBody>
          <a:bodyPr wrap="square">
            <a:spAutoFit/>
          </a:bodyPr>
          <a:lstStyle/>
          <a:p>
            <a:r>
              <a:rPr lang="nl-NL" sz="1600"/>
              <a:t>MCBXFAP1: Flattop No-quench event </a:t>
            </a:r>
            <a:r>
              <a:rPr lang="nl-NL" sz="1100"/>
              <a:t>(10 minute plot window)</a:t>
            </a:r>
            <a:endParaRPr lang="en-GB" sz="1600"/>
          </a:p>
        </p:txBody>
      </p:sp>
      <p:sp>
        <p:nvSpPr>
          <p:cNvPr id="14" name="TextBox 13">
            <a:extLst>
              <a:ext uri="{FF2B5EF4-FFF2-40B4-BE49-F238E27FC236}">
                <a16:creationId xmlns:a16="http://schemas.microsoft.com/office/drawing/2014/main" id="{9AA7F3B8-9938-4133-192A-7F8A3447C1F8}"/>
              </a:ext>
            </a:extLst>
          </p:cNvPr>
          <p:cNvSpPr txBox="1"/>
          <p:nvPr/>
        </p:nvSpPr>
        <p:spPr>
          <a:xfrm>
            <a:off x="4355433" y="796125"/>
            <a:ext cx="1088760" cy="230832"/>
          </a:xfrm>
          <a:prstGeom prst="rect">
            <a:avLst/>
          </a:prstGeom>
          <a:noFill/>
        </p:spPr>
        <p:txBody>
          <a:bodyPr wrap="none" rtlCol="0">
            <a:spAutoFit/>
          </a:bodyPr>
          <a:lstStyle/>
          <a:p>
            <a:r>
              <a:rPr lang="nl-NL" sz="900"/>
              <a:t>Vacuum pressure</a:t>
            </a:r>
            <a:endParaRPr lang="en-GB" sz="900"/>
          </a:p>
        </p:txBody>
      </p:sp>
      <p:sp>
        <p:nvSpPr>
          <p:cNvPr id="18" name="TextBox 17">
            <a:extLst>
              <a:ext uri="{FF2B5EF4-FFF2-40B4-BE49-F238E27FC236}">
                <a16:creationId xmlns:a16="http://schemas.microsoft.com/office/drawing/2014/main" id="{D199EDC0-5FC1-54A2-DB52-1B93BBB3744D}"/>
              </a:ext>
            </a:extLst>
          </p:cNvPr>
          <p:cNvSpPr txBox="1"/>
          <p:nvPr/>
        </p:nvSpPr>
        <p:spPr>
          <a:xfrm>
            <a:off x="3160662" y="2067461"/>
            <a:ext cx="518091" cy="230832"/>
          </a:xfrm>
          <a:prstGeom prst="rect">
            <a:avLst/>
          </a:prstGeom>
          <a:noFill/>
        </p:spPr>
        <p:txBody>
          <a:bodyPr wrap="none" rtlCol="0">
            <a:spAutoFit/>
          </a:bodyPr>
          <a:lstStyle/>
          <a:p>
            <a:r>
              <a:rPr lang="nl-NL" sz="900"/>
              <a:t>TT151</a:t>
            </a:r>
            <a:endParaRPr lang="en-GB" sz="900"/>
          </a:p>
        </p:txBody>
      </p:sp>
      <p:sp>
        <p:nvSpPr>
          <p:cNvPr id="19" name="TextBox 18">
            <a:extLst>
              <a:ext uri="{FF2B5EF4-FFF2-40B4-BE49-F238E27FC236}">
                <a16:creationId xmlns:a16="http://schemas.microsoft.com/office/drawing/2014/main" id="{99831B7D-C72B-300E-DA02-FA5696FB2435}"/>
              </a:ext>
            </a:extLst>
          </p:cNvPr>
          <p:cNvSpPr txBox="1"/>
          <p:nvPr/>
        </p:nvSpPr>
        <p:spPr>
          <a:xfrm>
            <a:off x="2422726" y="2677061"/>
            <a:ext cx="442750" cy="200055"/>
          </a:xfrm>
          <a:prstGeom prst="rect">
            <a:avLst/>
          </a:prstGeom>
          <a:noFill/>
        </p:spPr>
        <p:txBody>
          <a:bodyPr wrap="none" rtlCol="0">
            <a:spAutoFit/>
          </a:bodyPr>
          <a:lstStyle/>
          <a:p>
            <a:r>
              <a:rPr lang="nl-NL" sz="700">
                <a:solidFill>
                  <a:srgbClr val="FF0000"/>
                </a:solidFill>
              </a:rPr>
              <a:t>TT140</a:t>
            </a:r>
            <a:endParaRPr lang="en-GB" sz="900">
              <a:solidFill>
                <a:srgbClr val="FF0000"/>
              </a:solidFill>
            </a:endParaRPr>
          </a:p>
        </p:txBody>
      </p:sp>
      <p:sp>
        <p:nvSpPr>
          <p:cNvPr id="20" name="TextBox 19">
            <a:extLst>
              <a:ext uri="{FF2B5EF4-FFF2-40B4-BE49-F238E27FC236}">
                <a16:creationId xmlns:a16="http://schemas.microsoft.com/office/drawing/2014/main" id="{A2C4470A-3E36-6E81-BBF3-EBA895134071}"/>
              </a:ext>
            </a:extLst>
          </p:cNvPr>
          <p:cNvSpPr txBox="1"/>
          <p:nvPr/>
        </p:nvSpPr>
        <p:spPr>
          <a:xfrm>
            <a:off x="2730327" y="2826235"/>
            <a:ext cx="442750" cy="200055"/>
          </a:xfrm>
          <a:prstGeom prst="rect">
            <a:avLst/>
          </a:prstGeom>
          <a:noFill/>
        </p:spPr>
        <p:txBody>
          <a:bodyPr wrap="none" rtlCol="0">
            <a:spAutoFit/>
          </a:bodyPr>
          <a:lstStyle/>
          <a:p>
            <a:r>
              <a:rPr lang="nl-NL" sz="700">
                <a:solidFill>
                  <a:srgbClr val="92D050"/>
                </a:solidFill>
              </a:rPr>
              <a:t>TT821</a:t>
            </a:r>
            <a:endParaRPr lang="en-GB" sz="900">
              <a:solidFill>
                <a:srgbClr val="92D050"/>
              </a:solidFill>
            </a:endParaRPr>
          </a:p>
        </p:txBody>
      </p:sp>
      <p:sp>
        <p:nvSpPr>
          <p:cNvPr id="21" name="TextBox 20">
            <a:extLst>
              <a:ext uri="{FF2B5EF4-FFF2-40B4-BE49-F238E27FC236}">
                <a16:creationId xmlns:a16="http://schemas.microsoft.com/office/drawing/2014/main" id="{4125607D-C804-E91C-E1BC-B5B573903FD9}"/>
              </a:ext>
            </a:extLst>
          </p:cNvPr>
          <p:cNvSpPr txBox="1"/>
          <p:nvPr/>
        </p:nvSpPr>
        <p:spPr>
          <a:xfrm>
            <a:off x="1841996" y="2531150"/>
            <a:ext cx="442750" cy="200055"/>
          </a:xfrm>
          <a:prstGeom prst="rect">
            <a:avLst/>
          </a:prstGeom>
          <a:noFill/>
        </p:spPr>
        <p:txBody>
          <a:bodyPr wrap="none" rtlCol="0">
            <a:spAutoFit/>
          </a:bodyPr>
          <a:lstStyle/>
          <a:p>
            <a:r>
              <a:rPr lang="nl-NL" sz="700">
                <a:solidFill>
                  <a:srgbClr val="92D050"/>
                </a:solidFill>
              </a:rPr>
              <a:t>TT148</a:t>
            </a:r>
            <a:endParaRPr lang="en-GB" sz="900">
              <a:solidFill>
                <a:srgbClr val="92D050"/>
              </a:solidFill>
            </a:endParaRPr>
          </a:p>
        </p:txBody>
      </p:sp>
      <p:sp>
        <p:nvSpPr>
          <p:cNvPr id="38" name="TextBox 37">
            <a:extLst>
              <a:ext uri="{FF2B5EF4-FFF2-40B4-BE49-F238E27FC236}">
                <a16:creationId xmlns:a16="http://schemas.microsoft.com/office/drawing/2014/main" id="{763A3E2B-4B9A-796B-5120-1CDE0E8989FB}"/>
              </a:ext>
            </a:extLst>
          </p:cNvPr>
          <p:cNvSpPr txBox="1"/>
          <p:nvPr/>
        </p:nvSpPr>
        <p:spPr>
          <a:xfrm>
            <a:off x="4572000" y="4422750"/>
            <a:ext cx="982961" cy="246221"/>
          </a:xfrm>
          <a:prstGeom prst="rect">
            <a:avLst/>
          </a:prstGeom>
          <a:noFill/>
        </p:spPr>
        <p:txBody>
          <a:bodyPr wrap="none" rtlCol="0">
            <a:spAutoFit/>
          </a:bodyPr>
          <a:lstStyle/>
          <a:p>
            <a:r>
              <a:rPr lang="nl-NL" sz="1000"/>
              <a:t>Time (hh:mm)</a:t>
            </a:r>
            <a:endParaRPr lang="en-GB" sz="1000"/>
          </a:p>
        </p:txBody>
      </p:sp>
    </p:spTree>
    <p:extLst>
      <p:ext uri="{BB962C8B-B14F-4D97-AF65-F5344CB8AC3E}">
        <p14:creationId xmlns:p14="http://schemas.microsoft.com/office/powerpoint/2010/main" val="999148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72F3C20-0BC7-7029-313B-0ADF346C8E38}"/>
              </a:ext>
            </a:extLst>
          </p:cNvPr>
          <p:cNvSpPr>
            <a:spLocks noGrp="1"/>
          </p:cNvSpPr>
          <p:nvPr>
            <p:ph type="dt" sz="half" idx="2"/>
          </p:nvPr>
        </p:nvSpPr>
        <p:spPr/>
        <p:txBody>
          <a:bodyPr/>
          <a:lstStyle/>
          <a:p>
            <a:fld id="{12309093-D16B-4CCC-817D-3B96F22BA3DA}" type="datetime1">
              <a:rPr lang="en-US" smtClean="0"/>
              <a:t>5/19/2025</a:t>
            </a:fld>
            <a:endParaRPr lang="en-US" dirty="0"/>
          </a:p>
        </p:txBody>
      </p:sp>
      <p:sp>
        <p:nvSpPr>
          <p:cNvPr id="4" name="Footer Placeholder 3">
            <a:extLst>
              <a:ext uri="{FF2B5EF4-FFF2-40B4-BE49-F238E27FC236}">
                <a16:creationId xmlns:a16="http://schemas.microsoft.com/office/drawing/2014/main" id="{2E95869F-FEFA-C784-5D2F-288787CB6100}"/>
              </a:ext>
            </a:extLst>
          </p:cNvPr>
          <p:cNvSpPr>
            <a:spLocks noGrp="1"/>
          </p:cNvSpPr>
          <p:nvPr>
            <p:ph type="ftr" sz="quarter" idx="3"/>
          </p:nvPr>
        </p:nvSpPr>
        <p:spPr/>
        <p:txBody>
          <a:bodyPr/>
          <a:lstStyle/>
          <a:p>
            <a:r>
              <a:rPr lang="en-GB"/>
              <a:t>Transients precursors CP and Q3  G. Willering</a:t>
            </a:r>
            <a:endParaRPr lang="en-US" dirty="0"/>
          </a:p>
        </p:txBody>
      </p:sp>
      <p:sp>
        <p:nvSpPr>
          <p:cNvPr id="5" name="Slide Number Placeholder 4">
            <a:extLst>
              <a:ext uri="{FF2B5EF4-FFF2-40B4-BE49-F238E27FC236}">
                <a16:creationId xmlns:a16="http://schemas.microsoft.com/office/drawing/2014/main" id="{F4421C97-A1BD-179F-E0C4-BD4F52EAF033}"/>
              </a:ext>
            </a:extLst>
          </p:cNvPr>
          <p:cNvSpPr>
            <a:spLocks noGrp="1"/>
          </p:cNvSpPr>
          <p:nvPr>
            <p:ph type="sldNum" sz="quarter" idx="4"/>
          </p:nvPr>
        </p:nvSpPr>
        <p:spPr/>
        <p:txBody>
          <a:bodyPr/>
          <a:lstStyle/>
          <a:p>
            <a:fld id="{17918391-D411-FE40-AAD7-861AE5233E0E}" type="slidenum">
              <a:rPr lang="en-US" smtClean="0"/>
              <a:pPr/>
              <a:t>7</a:t>
            </a:fld>
            <a:endParaRPr lang="en-US" dirty="0"/>
          </a:p>
        </p:txBody>
      </p:sp>
      <p:pic>
        <p:nvPicPr>
          <p:cNvPr id="7" name="Picture 6" descr="A graph of a graph&#10;&#10;AI-generated content may be incorrect.">
            <a:extLst>
              <a:ext uri="{FF2B5EF4-FFF2-40B4-BE49-F238E27FC236}">
                <a16:creationId xmlns:a16="http://schemas.microsoft.com/office/drawing/2014/main" id="{9489E4B7-0EB3-C5E8-2A0F-B4A28ED3C53C}"/>
              </a:ext>
            </a:extLst>
          </p:cNvPr>
          <p:cNvPicPr>
            <a:picLocks noChangeAspect="1"/>
          </p:cNvPicPr>
          <p:nvPr/>
        </p:nvPicPr>
        <p:blipFill>
          <a:blip r:embed="rId2"/>
          <a:stretch>
            <a:fillRect/>
          </a:stretch>
        </p:blipFill>
        <p:spPr>
          <a:xfrm>
            <a:off x="58659" y="405375"/>
            <a:ext cx="5229220" cy="4027640"/>
          </a:xfrm>
          <a:prstGeom prst="rect">
            <a:avLst/>
          </a:prstGeom>
        </p:spPr>
      </p:pic>
      <p:sp>
        <p:nvSpPr>
          <p:cNvPr id="8" name="TextBox 7">
            <a:extLst>
              <a:ext uri="{FF2B5EF4-FFF2-40B4-BE49-F238E27FC236}">
                <a16:creationId xmlns:a16="http://schemas.microsoft.com/office/drawing/2014/main" id="{A720A7B6-4F8C-E6EB-10E3-1F72445FD209}"/>
              </a:ext>
            </a:extLst>
          </p:cNvPr>
          <p:cNvSpPr txBox="1"/>
          <p:nvPr/>
        </p:nvSpPr>
        <p:spPr>
          <a:xfrm>
            <a:off x="112032" y="66821"/>
            <a:ext cx="7149025" cy="338554"/>
          </a:xfrm>
          <a:prstGeom prst="rect">
            <a:avLst/>
          </a:prstGeom>
          <a:noFill/>
        </p:spPr>
        <p:txBody>
          <a:bodyPr wrap="square">
            <a:spAutoFit/>
          </a:bodyPr>
          <a:lstStyle/>
          <a:p>
            <a:r>
              <a:rPr lang="nl-NL" sz="1600"/>
              <a:t>MCBXFAP1: Provoked energy extraction trigger event </a:t>
            </a:r>
            <a:r>
              <a:rPr lang="nl-NL" sz="1100"/>
              <a:t>(10 minute plot window)</a:t>
            </a:r>
            <a:endParaRPr lang="en-GB" sz="1600"/>
          </a:p>
        </p:txBody>
      </p:sp>
      <p:sp>
        <p:nvSpPr>
          <p:cNvPr id="9" name="TextBox 8">
            <a:extLst>
              <a:ext uri="{FF2B5EF4-FFF2-40B4-BE49-F238E27FC236}">
                <a16:creationId xmlns:a16="http://schemas.microsoft.com/office/drawing/2014/main" id="{0D0C3CFD-66B4-54B4-E25B-0631B989D6AB}"/>
              </a:ext>
            </a:extLst>
          </p:cNvPr>
          <p:cNvSpPr txBox="1"/>
          <p:nvPr/>
        </p:nvSpPr>
        <p:spPr>
          <a:xfrm>
            <a:off x="5660856" y="493109"/>
            <a:ext cx="3250023" cy="900246"/>
          </a:xfrm>
          <a:prstGeom prst="rect">
            <a:avLst/>
          </a:prstGeom>
          <a:noFill/>
        </p:spPr>
        <p:txBody>
          <a:bodyPr wrap="square" rtlCol="0">
            <a:spAutoFit/>
          </a:bodyPr>
          <a:lstStyle/>
          <a:p>
            <a:r>
              <a:rPr lang="nl-NL" sz="1050"/>
              <a:t>When triggering the energy extraction, a similar transient in TT151, TT140 and PT181A is triggered, but now only starting after the quench. </a:t>
            </a:r>
          </a:p>
          <a:p>
            <a:endParaRPr lang="en-GB" sz="1050"/>
          </a:p>
          <a:p>
            <a:r>
              <a:rPr lang="en-GB" sz="1050"/>
              <a:t>To be investigated why.</a:t>
            </a:r>
            <a:endParaRPr lang="nl-NL" sz="1050"/>
          </a:p>
        </p:txBody>
      </p:sp>
      <p:sp>
        <p:nvSpPr>
          <p:cNvPr id="10" name="TextBox 9">
            <a:extLst>
              <a:ext uri="{FF2B5EF4-FFF2-40B4-BE49-F238E27FC236}">
                <a16:creationId xmlns:a16="http://schemas.microsoft.com/office/drawing/2014/main" id="{BFFFF058-179B-4A43-9907-537A2EC18349}"/>
              </a:ext>
            </a:extLst>
          </p:cNvPr>
          <p:cNvSpPr txBox="1"/>
          <p:nvPr/>
        </p:nvSpPr>
        <p:spPr>
          <a:xfrm>
            <a:off x="2035774" y="1951357"/>
            <a:ext cx="442750" cy="200055"/>
          </a:xfrm>
          <a:prstGeom prst="rect">
            <a:avLst/>
          </a:prstGeom>
          <a:noFill/>
        </p:spPr>
        <p:txBody>
          <a:bodyPr wrap="none" rtlCol="0">
            <a:spAutoFit/>
          </a:bodyPr>
          <a:lstStyle/>
          <a:p>
            <a:r>
              <a:rPr lang="nl-NL" sz="700"/>
              <a:t>TT151</a:t>
            </a:r>
            <a:endParaRPr lang="en-GB" sz="700"/>
          </a:p>
        </p:txBody>
      </p:sp>
      <p:sp>
        <p:nvSpPr>
          <p:cNvPr id="11" name="TextBox 10">
            <a:extLst>
              <a:ext uri="{FF2B5EF4-FFF2-40B4-BE49-F238E27FC236}">
                <a16:creationId xmlns:a16="http://schemas.microsoft.com/office/drawing/2014/main" id="{88475094-4705-FB9E-DFD2-99A1B4600EC2}"/>
              </a:ext>
            </a:extLst>
          </p:cNvPr>
          <p:cNvSpPr txBox="1"/>
          <p:nvPr/>
        </p:nvSpPr>
        <p:spPr>
          <a:xfrm>
            <a:off x="2035774" y="2453359"/>
            <a:ext cx="442750" cy="200055"/>
          </a:xfrm>
          <a:prstGeom prst="rect">
            <a:avLst/>
          </a:prstGeom>
          <a:noFill/>
        </p:spPr>
        <p:txBody>
          <a:bodyPr wrap="none" rtlCol="0">
            <a:spAutoFit/>
          </a:bodyPr>
          <a:lstStyle/>
          <a:p>
            <a:r>
              <a:rPr lang="nl-NL" sz="700">
                <a:solidFill>
                  <a:srgbClr val="FF0000"/>
                </a:solidFill>
              </a:rPr>
              <a:t>TT140</a:t>
            </a:r>
            <a:endParaRPr lang="en-GB" sz="900">
              <a:solidFill>
                <a:srgbClr val="FF0000"/>
              </a:solidFill>
            </a:endParaRPr>
          </a:p>
        </p:txBody>
      </p:sp>
      <p:sp>
        <p:nvSpPr>
          <p:cNvPr id="12" name="TextBox 11">
            <a:extLst>
              <a:ext uri="{FF2B5EF4-FFF2-40B4-BE49-F238E27FC236}">
                <a16:creationId xmlns:a16="http://schemas.microsoft.com/office/drawing/2014/main" id="{9BA0B36F-064C-D226-F641-5B2A250CCEE1}"/>
              </a:ext>
            </a:extLst>
          </p:cNvPr>
          <p:cNvSpPr txBox="1"/>
          <p:nvPr/>
        </p:nvSpPr>
        <p:spPr>
          <a:xfrm>
            <a:off x="2222263" y="2620482"/>
            <a:ext cx="442750" cy="200055"/>
          </a:xfrm>
          <a:prstGeom prst="rect">
            <a:avLst/>
          </a:prstGeom>
          <a:noFill/>
        </p:spPr>
        <p:txBody>
          <a:bodyPr wrap="none" rtlCol="0">
            <a:spAutoFit/>
          </a:bodyPr>
          <a:lstStyle/>
          <a:p>
            <a:r>
              <a:rPr lang="nl-NL" sz="700">
                <a:solidFill>
                  <a:srgbClr val="92D050"/>
                </a:solidFill>
              </a:rPr>
              <a:t>TT821</a:t>
            </a:r>
            <a:endParaRPr lang="en-GB" sz="900">
              <a:solidFill>
                <a:srgbClr val="92D050"/>
              </a:solidFill>
            </a:endParaRPr>
          </a:p>
        </p:txBody>
      </p:sp>
    </p:spTree>
    <p:extLst>
      <p:ext uri="{BB962C8B-B14F-4D97-AF65-F5344CB8AC3E}">
        <p14:creationId xmlns:p14="http://schemas.microsoft.com/office/powerpoint/2010/main" val="5725446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8B2D9-D212-DF36-0543-9C030613B025}"/>
              </a:ext>
            </a:extLst>
          </p:cNvPr>
          <p:cNvSpPr>
            <a:spLocks noGrp="1"/>
          </p:cNvSpPr>
          <p:nvPr>
            <p:ph type="title"/>
          </p:nvPr>
        </p:nvSpPr>
        <p:spPr/>
        <p:txBody>
          <a:bodyPr>
            <a:noAutofit/>
          </a:bodyPr>
          <a:lstStyle/>
          <a:p>
            <a:r>
              <a:rPr lang="nl-NL" sz="2400"/>
              <a:t>Detailed analysis of a quench event in CP MCBXFAP1</a:t>
            </a:r>
            <a:endParaRPr lang="en-GB" sz="2400"/>
          </a:p>
        </p:txBody>
      </p:sp>
      <p:sp>
        <p:nvSpPr>
          <p:cNvPr id="3" name="Date Placeholder 2">
            <a:extLst>
              <a:ext uri="{FF2B5EF4-FFF2-40B4-BE49-F238E27FC236}">
                <a16:creationId xmlns:a16="http://schemas.microsoft.com/office/drawing/2014/main" id="{25C368A2-6D42-0449-4507-5B8CE494C3C5}"/>
              </a:ext>
            </a:extLst>
          </p:cNvPr>
          <p:cNvSpPr>
            <a:spLocks noGrp="1"/>
          </p:cNvSpPr>
          <p:nvPr>
            <p:ph type="dt" sz="half" idx="2"/>
          </p:nvPr>
        </p:nvSpPr>
        <p:spPr/>
        <p:txBody>
          <a:bodyPr/>
          <a:lstStyle/>
          <a:p>
            <a:fld id="{50ED7DA0-2E28-4B35-97BA-91769C24538F}" type="datetime1">
              <a:rPr lang="en-US" smtClean="0"/>
              <a:t>5/19/2025</a:t>
            </a:fld>
            <a:endParaRPr lang="en-US" dirty="0"/>
          </a:p>
        </p:txBody>
      </p:sp>
      <p:sp>
        <p:nvSpPr>
          <p:cNvPr id="4" name="Footer Placeholder 3">
            <a:extLst>
              <a:ext uri="{FF2B5EF4-FFF2-40B4-BE49-F238E27FC236}">
                <a16:creationId xmlns:a16="http://schemas.microsoft.com/office/drawing/2014/main" id="{95BD35E7-795C-AAD7-E95E-CF4DE41EA808}"/>
              </a:ext>
            </a:extLst>
          </p:cNvPr>
          <p:cNvSpPr>
            <a:spLocks noGrp="1"/>
          </p:cNvSpPr>
          <p:nvPr>
            <p:ph type="ftr" sz="quarter" idx="3"/>
          </p:nvPr>
        </p:nvSpPr>
        <p:spPr/>
        <p:txBody>
          <a:bodyPr/>
          <a:lstStyle/>
          <a:p>
            <a:r>
              <a:rPr lang="en-GB"/>
              <a:t>Transients precursors CP and Q3  G. Willering</a:t>
            </a:r>
            <a:endParaRPr lang="en-US" dirty="0"/>
          </a:p>
        </p:txBody>
      </p:sp>
      <p:sp>
        <p:nvSpPr>
          <p:cNvPr id="5" name="Slide Number Placeholder 4">
            <a:extLst>
              <a:ext uri="{FF2B5EF4-FFF2-40B4-BE49-F238E27FC236}">
                <a16:creationId xmlns:a16="http://schemas.microsoft.com/office/drawing/2014/main" id="{B63D25B8-CDC1-E209-C36B-3A3498D3271C}"/>
              </a:ext>
            </a:extLst>
          </p:cNvPr>
          <p:cNvSpPr>
            <a:spLocks noGrp="1"/>
          </p:cNvSpPr>
          <p:nvPr>
            <p:ph type="sldNum" sz="quarter" idx="4"/>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29693521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04501A5-7FE9-3832-81F0-979886C0DED3}"/>
              </a:ext>
            </a:extLst>
          </p:cNvPr>
          <p:cNvSpPr>
            <a:spLocks noGrp="1"/>
          </p:cNvSpPr>
          <p:nvPr>
            <p:ph type="dt" sz="half" idx="2"/>
          </p:nvPr>
        </p:nvSpPr>
        <p:spPr/>
        <p:txBody>
          <a:bodyPr/>
          <a:lstStyle/>
          <a:p>
            <a:fld id="{F7FB7DB3-7956-4D67-A8A2-1FEE1008DDEB}" type="datetime1">
              <a:rPr lang="en-US" smtClean="0"/>
              <a:t>5/19/2025</a:t>
            </a:fld>
            <a:endParaRPr lang="en-US" dirty="0"/>
          </a:p>
        </p:txBody>
      </p:sp>
      <p:sp>
        <p:nvSpPr>
          <p:cNvPr id="4" name="Footer Placeholder 3">
            <a:extLst>
              <a:ext uri="{FF2B5EF4-FFF2-40B4-BE49-F238E27FC236}">
                <a16:creationId xmlns:a16="http://schemas.microsoft.com/office/drawing/2014/main" id="{0DA48D54-851F-C9E8-0F6F-C435292B13D8}"/>
              </a:ext>
            </a:extLst>
          </p:cNvPr>
          <p:cNvSpPr>
            <a:spLocks noGrp="1"/>
          </p:cNvSpPr>
          <p:nvPr>
            <p:ph type="ftr" sz="quarter" idx="3"/>
          </p:nvPr>
        </p:nvSpPr>
        <p:spPr/>
        <p:txBody>
          <a:bodyPr/>
          <a:lstStyle/>
          <a:p>
            <a:r>
              <a:rPr lang="en-GB"/>
              <a:t>Transients precursors CP and Q3  G. Willering</a:t>
            </a:r>
            <a:endParaRPr lang="en-US" dirty="0"/>
          </a:p>
        </p:txBody>
      </p:sp>
      <p:sp>
        <p:nvSpPr>
          <p:cNvPr id="5" name="Slide Number Placeholder 4">
            <a:extLst>
              <a:ext uri="{FF2B5EF4-FFF2-40B4-BE49-F238E27FC236}">
                <a16:creationId xmlns:a16="http://schemas.microsoft.com/office/drawing/2014/main" id="{5B664FDB-607F-F1C2-9E39-125270C77D82}"/>
              </a:ext>
            </a:extLst>
          </p:cNvPr>
          <p:cNvSpPr>
            <a:spLocks noGrp="1"/>
          </p:cNvSpPr>
          <p:nvPr>
            <p:ph type="sldNum" sz="quarter" idx="4"/>
          </p:nvPr>
        </p:nvSpPr>
        <p:spPr/>
        <p:txBody>
          <a:bodyPr/>
          <a:lstStyle/>
          <a:p>
            <a:fld id="{17918391-D411-FE40-AAD7-861AE5233E0E}" type="slidenum">
              <a:rPr lang="en-US" smtClean="0"/>
              <a:pPr/>
              <a:t>9</a:t>
            </a:fld>
            <a:endParaRPr lang="en-US" dirty="0"/>
          </a:p>
        </p:txBody>
      </p:sp>
      <p:sp>
        <p:nvSpPr>
          <p:cNvPr id="7" name="TextBox 6">
            <a:extLst>
              <a:ext uri="{FF2B5EF4-FFF2-40B4-BE49-F238E27FC236}">
                <a16:creationId xmlns:a16="http://schemas.microsoft.com/office/drawing/2014/main" id="{8B52986D-8564-1EB7-47D7-5660CEF66597}"/>
              </a:ext>
            </a:extLst>
          </p:cNvPr>
          <p:cNvSpPr txBox="1"/>
          <p:nvPr/>
        </p:nvSpPr>
        <p:spPr>
          <a:xfrm>
            <a:off x="81885" y="41360"/>
            <a:ext cx="4635690" cy="253916"/>
          </a:xfrm>
          <a:prstGeom prst="rect">
            <a:avLst/>
          </a:prstGeom>
          <a:noFill/>
        </p:spPr>
        <p:txBody>
          <a:bodyPr wrap="square" rtlCol="0">
            <a:spAutoFit/>
          </a:bodyPr>
          <a:lstStyle/>
          <a:p>
            <a:r>
              <a:rPr lang="nl-NL" sz="1050"/>
              <a:t>MCBXFAP1: Flattop quench event at 900 A  </a:t>
            </a:r>
            <a:r>
              <a:rPr lang="nl-NL" sz="800"/>
              <a:t>(40 second plot window)</a:t>
            </a:r>
            <a:endParaRPr lang="en-GB" sz="1050"/>
          </a:p>
        </p:txBody>
      </p:sp>
      <p:sp>
        <p:nvSpPr>
          <p:cNvPr id="12" name="TextBox 11">
            <a:extLst>
              <a:ext uri="{FF2B5EF4-FFF2-40B4-BE49-F238E27FC236}">
                <a16:creationId xmlns:a16="http://schemas.microsoft.com/office/drawing/2014/main" id="{1797045D-ACFD-8D41-480D-512CDB9B2DCE}"/>
              </a:ext>
            </a:extLst>
          </p:cNvPr>
          <p:cNvSpPr txBox="1"/>
          <p:nvPr/>
        </p:nvSpPr>
        <p:spPr>
          <a:xfrm>
            <a:off x="6230238" y="357687"/>
            <a:ext cx="2762152" cy="1477328"/>
          </a:xfrm>
          <a:prstGeom prst="rect">
            <a:avLst/>
          </a:prstGeom>
          <a:noFill/>
        </p:spPr>
        <p:txBody>
          <a:bodyPr wrap="square" rtlCol="0">
            <a:spAutoFit/>
          </a:bodyPr>
          <a:lstStyle/>
          <a:p>
            <a:r>
              <a:rPr lang="nl-NL" sz="900"/>
              <a:t>Quench at 900 A event:</a:t>
            </a:r>
          </a:p>
          <a:p>
            <a:r>
              <a:rPr lang="en-GB" sz="900"/>
              <a:t>~8 seconds before the quench: </a:t>
            </a:r>
          </a:p>
          <a:p>
            <a:pPr marL="628650" lvl="1" indent="-171450">
              <a:buFontTx/>
              <a:buChar char="-"/>
            </a:pPr>
            <a:r>
              <a:rPr lang="en-GB" sz="900"/>
              <a:t>the temperature in TT151 starts to increase (2 K in 8 seconds). </a:t>
            </a:r>
          </a:p>
          <a:p>
            <a:pPr marL="628650" lvl="1" indent="-171450">
              <a:buFontTx/>
              <a:buChar char="-"/>
            </a:pPr>
            <a:r>
              <a:rPr lang="en-GB" sz="900"/>
              <a:t>The temperature in TT140 increases from 1.9 K to about 2.2 K. </a:t>
            </a:r>
          </a:p>
          <a:p>
            <a:pPr marL="628650" lvl="1" indent="-171450">
              <a:buFontTx/>
              <a:buChar char="-"/>
            </a:pPr>
            <a:r>
              <a:rPr lang="en-GB" sz="900"/>
              <a:t>The temperature in the magnet (MaxMag) does not vary before the quench starts.</a:t>
            </a:r>
          </a:p>
          <a:p>
            <a:pPr marL="171450" indent="-171450">
              <a:buFontTx/>
              <a:buChar char="-"/>
            </a:pPr>
            <a:endParaRPr lang="en-GB" sz="900"/>
          </a:p>
        </p:txBody>
      </p:sp>
      <p:pic>
        <p:nvPicPr>
          <p:cNvPr id="15" name="Picture 14">
            <a:extLst>
              <a:ext uri="{FF2B5EF4-FFF2-40B4-BE49-F238E27FC236}">
                <a16:creationId xmlns:a16="http://schemas.microsoft.com/office/drawing/2014/main" id="{D5D35EEE-7865-4F28-235D-78D0C282E75E}"/>
              </a:ext>
            </a:extLst>
          </p:cNvPr>
          <p:cNvPicPr>
            <a:picLocks noChangeAspect="1"/>
          </p:cNvPicPr>
          <p:nvPr/>
        </p:nvPicPr>
        <p:blipFill>
          <a:blip r:embed="rId2"/>
          <a:stretch>
            <a:fillRect/>
          </a:stretch>
        </p:blipFill>
        <p:spPr>
          <a:xfrm>
            <a:off x="51682" y="306940"/>
            <a:ext cx="6125046" cy="4738687"/>
          </a:xfrm>
          <a:prstGeom prst="rect">
            <a:avLst/>
          </a:prstGeom>
        </p:spPr>
      </p:pic>
      <p:sp>
        <p:nvSpPr>
          <p:cNvPr id="16" name="TextBox 15">
            <a:extLst>
              <a:ext uri="{FF2B5EF4-FFF2-40B4-BE49-F238E27FC236}">
                <a16:creationId xmlns:a16="http://schemas.microsoft.com/office/drawing/2014/main" id="{BCC1BB9A-55F2-191A-57B6-15A288A485EB}"/>
              </a:ext>
            </a:extLst>
          </p:cNvPr>
          <p:cNvSpPr txBox="1"/>
          <p:nvPr/>
        </p:nvSpPr>
        <p:spPr>
          <a:xfrm>
            <a:off x="5066931" y="4811070"/>
            <a:ext cx="970137" cy="246221"/>
          </a:xfrm>
          <a:prstGeom prst="rect">
            <a:avLst/>
          </a:prstGeom>
          <a:noFill/>
        </p:spPr>
        <p:txBody>
          <a:bodyPr wrap="none" rtlCol="0">
            <a:spAutoFit/>
          </a:bodyPr>
          <a:lstStyle/>
          <a:p>
            <a:r>
              <a:rPr lang="nl-NL" sz="1000"/>
              <a:t>Time (mm:ss)</a:t>
            </a:r>
            <a:endParaRPr lang="en-GB" sz="1000"/>
          </a:p>
        </p:txBody>
      </p:sp>
      <p:sp>
        <p:nvSpPr>
          <p:cNvPr id="17" name="TextBox 16">
            <a:extLst>
              <a:ext uri="{FF2B5EF4-FFF2-40B4-BE49-F238E27FC236}">
                <a16:creationId xmlns:a16="http://schemas.microsoft.com/office/drawing/2014/main" id="{0456A559-E794-1168-17CC-29618AFF8754}"/>
              </a:ext>
            </a:extLst>
          </p:cNvPr>
          <p:cNvSpPr txBox="1"/>
          <p:nvPr/>
        </p:nvSpPr>
        <p:spPr>
          <a:xfrm>
            <a:off x="4942605" y="1781117"/>
            <a:ext cx="970137" cy="246221"/>
          </a:xfrm>
          <a:prstGeom prst="rect">
            <a:avLst/>
          </a:prstGeom>
          <a:noFill/>
        </p:spPr>
        <p:txBody>
          <a:bodyPr wrap="none" rtlCol="0">
            <a:spAutoFit/>
          </a:bodyPr>
          <a:lstStyle/>
          <a:p>
            <a:r>
              <a:rPr lang="nl-NL" sz="1000"/>
              <a:t>Time (mm:ss)</a:t>
            </a:r>
            <a:endParaRPr lang="en-GB" sz="1000"/>
          </a:p>
        </p:txBody>
      </p:sp>
      <p:sp>
        <p:nvSpPr>
          <p:cNvPr id="18" name="TextBox 17">
            <a:extLst>
              <a:ext uri="{FF2B5EF4-FFF2-40B4-BE49-F238E27FC236}">
                <a16:creationId xmlns:a16="http://schemas.microsoft.com/office/drawing/2014/main" id="{B3C828E4-46DE-0A1E-61F1-BB1A39EFAD8C}"/>
              </a:ext>
            </a:extLst>
          </p:cNvPr>
          <p:cNvSpPr txBox="1"/>
          <p:nvPr/>
        </p:nvSpPr>
        <p:spPr>
          <a:xfrm>
            <a:off x="4986721" y="3431449"/>
            <a:ext cx="970137" cy="246221"/>
          </a:xfrm>
          <a:prstGeom prst="rect">
            <a:avLst/>
          </a:prstGeom>
          <a:noFill/>
        </p:spPr>
        <p:txBody>
          <a:bodyPr wrap="none" rtlCol="0">
            <a:spAutoFit/>
          </a:bodyPr>
          <a:lstStyle/>
          <a:p>
            <a:r>
              <a:rPr lang="nl-NL" sz="1000"/>
              <a:t>Time (mm:ss)</a:t>
            </a:r>
            <a:endParaRPr lang="en-GB" sz="1000"/>
          </a:p>
        </p:txBody>
      </p:sp>
      <p:sp>
        <p:nvSpPr>
          <p:cNvPr id="19" name="TextBox 18">
            <a:extLst>
              <a:ext uri="{FF2B5EF4-FFF2-40B4-BE49-F238E27FC236}">
                <a16:creationId xmlns:a16="http://schemas.microsoft.com/office/drawing/2014/main" id="{B832224E-6545-A31D-22F2-0BB58A1FDA46}"/>
              </a:ext>
            </a:extLst>
          </p:cNvPr>
          <p:cNvSpPr txBox="1"/>
          <p:nvPr/>
        </p:nvSpPr>
        <p:spPr>
          <a:xfrm>
            <a:off x="4129250" y="695861"/>
            <a:ext cx="442750" cy="200055"/>
          </a:xfrm>
          <a:prstGeom prst="rect">
            <a:avLst/>
          </a:prstGeom>
          <a:noFill/>
        </p:spPr>
        <p:txBody>
          <a:bodyPr wrap="none" rtlCol="0">
            <a:spAutoFit/>
          </a:bodyPr>
          <a:lstStyle/>
          <a:p>
            <a:r>
              <a:rPr lang="nl-NL" sz="700">
                <a:solidFill>
                  <a:srgbClr val="E06A00"/>
                </a:solidFill>
              </a:rPr>
              <a:t>TT151</a:t>
            </a:r>
            <a:endParaRPr lang="en-GB" sz="700">
              <a:solidFill>
                <a:srgbClr val="E06A00"/>
              </a:solidFill>
            </a:endParaRPr>
          </a:p>
        </p:txBody>
      </p:sp>
      <p:sp>
        <p:nvSpPr>
          <p:cNvPr id="20" name="TextBox 19">
            <a:extLst>
              <a:ext uri="{FF2B5EF4-FFF2-40B4-BE49-F238E27FC236}">
                <a16:creationId xmlns:a16="http://schemas.microsoft.com/office/drawing/2014/main" id="{9B958271-693E-39AE-B7CF-14712027A2D8}"/>
              </a:ext>
            </a:extLst>
          </p:cNvPr>
          <p:cNvSpPr txBox="1"/>
          <p:nvPr/>
        </p:nvSpPr>
        <p:spPr>
          <a:xfrm>
            <a:off x="4077070" y="1389389"/>
            <a:ext cx="442750" cy="200055"/>
          </a:xfrm>
          <a:prstGeom prst="rect">
            <a:avLst/>
          </a:prstGeom>
          <a:noFill/>
        </p:spPr>
        <p:txBody>
          <a:bodyPr wrap="none" rtlCol="0">
            <a:spAutoFit/>
          </a:bodyPr>
          <a:lstStyle/>
          <a:p>
            <a:r>
              <a:rPr lang="nl-NL" sz="700">
                <a:solidFill>
                  <a:schemeClr val="tx2"/>
                </a:solidFill>
              </a:rPr>
              <a:t>TT140</a:t>
            </a:r>
            <a:endParaRPr lang="en-GB" sz="900">
              <a:solidFill>
                <a:schemeClr val="tx2"/>
              </a:solidFill>
            </a:endParaRPr>
          </a:p>
        </p:txBody>
      </p:sp>
      <p:sp>
        <p:nvSpPr>
          <p:cNvPr id="21" name="TextBox 20">
            <a:extLst>
              <a:ext uri="{FF2B5EF4-FFF2-40B4-BE49-F238E27FC236}">
                <a16:creationId xmlns:a16="http://schemas.microsoft.com/office/drawing/2014/main" id="{65D3C657-139A-7934-5E16-CB429B51B728}"/>
              </a:ext>
            </a:extLst>
          </p:cNvPr>
          <p:cNvSpPr txBox="1"/>
          <p:nvPr/>
        </p:nvSpPr>
        <p:spPr>
          <a:xfrm>
            <a:off x="4624181" y="1569112"/>
            <a:ext cx="442750" cy="200055"/>
          </a:xfrm>
          <a:prstGeom prst="rect">
            <a:avLst/>
          </a:prstGeom>
          <a:noFill/>
        </p:spPr>
        <p:txBody>
          <a:bodyPr wrap="none" rtlCol="0">
            <a:spAutoFit/>
          </a:bodyPr>
          <a:lstStyle/>
          <a:p>
            <a:r>
              <a:rPr lang="nl-NL" sz="700">
                <a:solidFill>
                  <a:srgbClr val="FF0000"/>
                </a:solidFill>
              </a:rPr>
              <a:t>TT821</a:t>
            </a:r>
            <a:endParaRPr lang="en-GB" sz="900">
              <a:solidFill>
                <a:srgbClr val="FF0000"/>
              </a:solidFill>
            </a:endParaRPr>
          </a:p>
        </p:txBody>
      </p:sp>
    </p:spTree>
    <p:extLst>
      <p:ext uri="{BB962C8B-B14F-4D97-AF65-F5344CB8AC3E}">
        <p14:creationId xmlns:p14="http://schemas.microsoft.com/office/powerpoint/2010/main" val="1842648451"/>
      </p:ext>
    </p:extLst>
  </p:cSld>
  <p:clrMapOvr>
    <a:masterClrMapping/>
  </p:clrMapOvr>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Template>
  <TotalTime>11006</TotalTime>
  <Words>1539</Words>
  <Application>Microsoft Office PowerPoint</Application>
  <PresentationFormat>On-screen Show (16:9)</PresentationFormat>
  <Paragraphs>222</Paragraphs>
  <Slides>21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Calibri</vt:lpstr>
      <vt:lpstr>CERNCorporate16-9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Detailed analysis of a quench event in CP MCBXFAP1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D2-prototype cold mass Cold test – focus on MBRDP1</dc:title>
  <dc:creator>Gerard Willering</dc:creator>
  <cp:lastModifiedBy>Gerard Willering</cp:lastModifiedBy>
  <cp:revision>69</cp:revision>
  <cp:lastPrinted>2025-05-16T12:00:48Z</cp:lastPrinted>
  <dcterms:created xsi:type="dcterms:W3CDTF">2022-11-11T07:39:47Z</dcterms:created>
  <dcterms:modified xsi:type="dcterms:W3CDTF">2025-05-19T13:28:28Z</dcterms:modified>
</cp:coreProperties>
</file>