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Add Cern logo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give ashwin credit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description of project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What experiment will you be working on?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Who is your mentor(s)?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What will your specific project be?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What do you hope to learn?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Any questions or issues you might have.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Photos from your great mountain expedition (and anything else you want to show off)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79fa0ca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79fa0ca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Axial Magnetic Field confines particles raidally and radial electric field confines particles axially 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General description: consists of a penning ion trap (which uses </a:t>
            </a:r>
            <a:r>
              <a:rPr lang="en">
                <a:solidFill>
                  <a:srgbClr val="222222"/>
                </a:solidFill>
                <a:highlight>
                  <a:srgbClr val="FFFF00"/>
                </a:highlight>
              </a:rPr>
              <a:t>magnetic fields to confine radially and electric fields to confine axially</a:t>
            </a: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) (with large magnets and a cryostat) used to trap and cool antiprotons from elena. this apparatus has many different uses 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Based on the name one of the biggest initiatives is to produce antihydrogen and then perform gravity measurements 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to produce antihydrogen you need to first produce positronium (which is an election and a positron orbiting around a center point) additional experiments on positronium are also being performed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Additionally there are experiments being conducted surrounding HCIs and antipotonic bound systems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as well as a push to cotrap anti protons and anions and understand their interactions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my mentors are Dr fredrik Gustafsson and… and their main focus is on the last two parts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298450" lvl="0" marL="596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chemeClr val="lt1"/>
                </a:highlight>
              </a:rPr>
              <a:t>insert ashwin’s figure</a:t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7d5f8ec3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7d5f8ec3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67d5f8ec39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67d5f8ec3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lowing the </a:t>
            </a:r>
            <a:r>
              <a:rPr lang="en"/>
              <a:t>floor</a:t>
            </a:r>
            <a:r>
              <a:rPr lang="en"/>
              <a:t> potential creates a nested trap so both positive and negative ions can be confined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atoms capture antiprotons to replace </a:t>
            </a:r>
            <a:r>
              <a:rPr lang="en"/>
              <a:t>electrons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79fa0caf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679fa0caf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rydberg positronium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gravity measurement - need to produce antihydrogen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highly charged ions - tof spectroscopy  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future plan - gas jet clean injection of neutral gas 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negative ion injection anions - =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67d5f8ec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67d5f8ec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595959"/>
                </a:solidFill>
              </a:rPr>
              <a:t>injection of anions and cotrapping and interaction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917775"/>
            <a:ext cx="8520600" cy="23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380">
                <a:solidFill>
                  <a:srgbClr val="0333A0"/>
                </a:solidFill>
              </a:rPr>
              <a:t>Developing a High Voltage Switch for Increased Penning-Malmberg Trapping Efficiency</a:t>
            </a:r>
            <a:endParaRPr sz="4380">
              <a:solidFill>
                <a:srgbClr val="0333A0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427150" y="3541300"/>
            <a:ext cx="3873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940"/>
              <a:t>Caroline Crann</a:t>
            </a:r>
            <a:endParaRPr sz="194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940"/>
              <a:t>UMich REU Talk 1</a:t>
            </a:r>
            <a:endParaRPr sz="194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940"/>
              <a:t>13 June 2025</a:t>
            </a:r>
            <a:endParaRPr sz="1940"/>
          </a:p>
        </p:txBody>
      </p:sp>
      <p:pic>
        <p:nvPicPr>
          <p:cNvPr id="56" name="Google Shape;56;p13" title="LogoOutline-Blu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7475" y="3203875"/>
            <a:ext cx="1634824" cy="1634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162775"/>
            <a:ext cx="8520600" cy="8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AEgIS - Antimatter Experiment: </a:t>
            </a:r>
            <a:endParaRPr>
              <a:solidFill>
                <a:srgbClr val="03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Gravity, Interferometry, Spectroscopy</a:t>
            </a:r>
            <a:endParaRPr>
              <a:solidFill>
                <a:srgbClr val="0333A0"/>
              </a:solidFill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472050"/>
            <a:ext cx="5937000" cy="265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Consists of a Penning-Malmberg trap used to trap and cool antiprotons from ELENA.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en" sz="1600">
                <a:solidFill>
                  <a:schemeClr val="dk1"/>
                </a:solidFill>
              </a:rPr>
              <a:t>Produce antihydrogen and positronium for </a:t>
            </a:r>
            <a:r>
              <a:rPr lang="en" sz="1600">
                <a:solidFill>
                  <a:schemeClr val="dk1"/>
                </a:solidFill>
              </a:rPr>
              <a:t>gravity measurements,etc. 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Expanding the </a:t>
            </a:r>
            <a:r>
              <a:rPr lang="en">
                <a:solidFill>
                  <a:schemeClr val="dk1"/>
                </a:solidFill>
              </a:rPr>
              <a:t>experiment</a:t>
            </a:r>
            <a:r>
              <a:rPr lang="en">
                <a:solidFill>
                  <a:schemeClr val="dk1"/>
                </a:solidFill>
              </a:rPr>
              <a:t> to study antimatter bound species.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en" sz="1600">
                <a:solidFill>
                  <a:schemeClr val="dk1"/>
                </a:solidFill>
              </a:rPr>
              <a:t>N</a:t>
            </a:r>
            <a:r>
              <a:rPr lang="en" sz="1600">
                <a:solidFill>
                  <a:schemeClr val="dk1"/>
                </a:solidFill>
              </a:rPr>
              <a:t>uclear fragments from antiproton </a:t>
            </a:r>
            <a:r>
              <a:rPr lang="en" sz="1600">
                <a:solidFill>
                  <a:schemeClr val="dk1"/>
                </a:solidFill>
              </a:rPr>
              <a:t>annihilation.</a:t>
            </a:r>
            <a:r>
              <a:rPr lang="en" sz="1600">
                <a:solidFill>
                  <a:schemeClr val="dk1"/>
                </a:solidFill>
              </a:rPr>
              <a:t>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en">
                <a:solidFill>
                  <a:schemeClr val="dk1"/>
                </a:solidFill>
              </a:rPr>
              <a:t>Mentor: Dr. </a:t>
            </a:r>
            <a:r>
              <a:rPr lang="en">
                <a:solidFill>
                  <a:schemeClr val="dk1"/>
                </a:solidFill>
              </a:rPr>
              <a:t>Gustafsson</a:t>
            </a:r>
            <a:r>
              <a:rPr lang="en" sz="1600">
                <a:solidFill>
                  <a:schemeClr val="dk1"/>
                </a:solidFill>
              </a:rPr>
              <a:t> 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63" name="Google Shape;63;p14" title="Screenshot 2025-06-13 at 8.39.21 AM.png"/>
          <p:cNvPicPr preferRelativeResize="0"/>
          <p:nvPr/>
        </p:nvPicPr>
        <p:blipFill rotWithShape="1">
          <a:blip r:embed="rId3">
            <a:alphaModFix/>
          </a:blip>
          <a:srcRect b="2289" l="0" r="0" t="3495"/>
          <a:stretch/>
        </p:blipFill>
        <p:spPr>
          <a:xfrm rot="-5400000">
            <a:off x="5140288" y="1209713"/>
            <a:ext cx="5147049" cy="27276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7870800" y="4833925"/>
            <a:ext cx="12732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A. Bhartia. 2024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65" name="Google Shape;65;p14" title="LogoOutline-Blu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175" y="4451125"/>
            <a:ext cx="594901" cy="59490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68075" y="4719450"/>
            <a:ext cx="14115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333A0"/>
                </a:solidFill>
              </a:rPr>
              <a:t>C. Crann</a:t>
            </a:r>
            <a:endParaRPr sz="1200">
              <a:solidFill>
                <a:srgbClr val="0333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286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Studying Nuclear Fragments</a:t>
            </a:r>
            <a:endParaRPr>
              <a:solidFill>
                <a:srgbClr val="0333A0"/>
              </a:solidFill>
            </a:endParaRPr>
          </a:p>
        </p:txBody>
      </p:sp>
      <p:pic>
        <p:nvPicPr>
          <p:cNvPr id="72" name="Google Shape;72;p15" title="Screenshot 2025-06-13 at 12.09.40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1125" y="926550"/>
            <a:ext cx="3919700" cy="30998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245325" y="963500"/>
            <a:ext cx="47049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Antiprotons captured by anions in the trap leading to Auger ejection.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22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Forms Highly Charged Ions (HCIs).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</a:rPr>
              <a:t> </a:t>
            </a:r>
            <a:endParaRPr sz="1700">
              <a:solidFill>
                <a:srgbClr val="22222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Antiproton annihilation leads to nuclear fragments.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2222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-"/>
            </a:pPr>
            <a:r>
              <a:rPr lang="en" sz="1800">
                <a:solidFill>
                  <a:srgbClr val="222222"/>
                </a:solidFill>
              </a:rPr>
              <a:t>Provides </a:t>
            </a:r>
            <a:r>
              <a:rPr lang="en" sz="1800">
                <a:solidFill>
                  <a:srgbClr val="222222"/>
                </a:solidFill>
              </a:rPr>
              <a:t>information</a:t>
            </a:r>
            <a:r>
              <a:rPr lang="en" sz="1800">
                <a:solidFill>
                  <a:srgbClr val="222222"/>
                </a:solidFill>
              </a:rPr>
              <a:t> on the structure of atomic nuclei and can act as probes in QED/QCD </a:t>
            </a:r>
            <a:r>
              <a:rPr lang="en" sz="1800">
                <a:solidFill>
                  <a:srgbClr val="222222"/>
                </a:solidFill>
              </a:rPr>
              <a:t>experiments</a:t>
            </a:r>
            <a:r>
              <a:rPr lang="en" sz="1800">
                <a:solidFill>
                  <a:srgbClr val="222222"/>
                </a:solidFill>
              </a:rPr>
              <a:t>.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4" name="Google Shape;74;p15" title="LogoOutline-Blu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175" y="4451125"/>
            <a:ext cx="594901" cy="5949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68075" y="4719450"/>
            <a:ext cx="14115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333A0"/>
                </a:solidFill>
              </a:rPr>
              <a:t>C. Crann</a:t>
            </a:r>
            <a:endParaRPr sz="1200">
              <a:solidFill>
                <a:srgbClr val="0333A0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7533300" y="3814275"/>
            <a:ext cx="16107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F. Gustafsson. 2025.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242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Improving the Trapping Efficiency </a:t>
            </a:r>
            <a:endParaRPr>
              <a:solidFill>
                <a:srgbClr val="0333A0"/>
              </a:solidFill>
            </a:endParaRPr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059363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Trapping potential for negative particles: -14 kV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Current t</a:t>
            </a:r>
            <a:r>
              <a:rPr lang="en">
                <a:solidFill>
                  <a:schemeClr val="dk1"/>
                </a:solidFill>
              </a:rPr>
              <a:t>rapping potential for positive particles: 200 V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My project: Develop a high voltage automated switch to increase the trapping efficiency of positive particles.</a:t>
            </a:r>
            <a:r>
              <a:rPr lang="en"/>
              <a:t> </a:t>
            </a:r>
            <a:endParaRPr/>
          </a:p>
        </p:txBody>
      </p:sp>
      <p:pic>
        <p:nvPicPr>
          <p:cNvPr id="83" name="Google Shape;83;p16" title="Screenshot 2025-06-13 at 12.10.20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175" y="895350"/>
            <a:ext cx="4424825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 title="LogoOutline-Blu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175" y="4451125"/>
            <a:ext cx="594901" cy="5949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768075" y="4719450"/>
            <a:ext cx="14115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333A0"/>
                </a:solidFill>
              </a:rPr>
              <a:t>C. Crann</a:t>
            </a:r>
            <a:endParaRPr sz="1200">
              <a:solidFill>
                <a:srgbClr val="0333A0"/>
              </a:solidFill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7533400" y="4833925"/>
            <a:ext cx="16107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F</a:t>
            </a:r>
            <a:r>
              <a:rPr lang="en" sz="1100">
                <a:solidFill>
                  <a:schemeClr val="dk1"/>
                </a:solidFill>
              </a:rPr>
              <a:t>. Gustafsson. 2025.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156275" y="190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Exploring - Croatia!</a:t>
            </a:r>
            <a:endParaRPr>
              <a:solidFill>
                <a:srgbClr val="0333A0"/>
              </a:solidFill>
            </a:endParaRPr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7" title="Screenshot 2025-06-13 at 9.00.14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7173" y="958912"/>
            <a:ext cx="3141326" cy="418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 title="Screenshot 2025-06-13 at 9.00.40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1338" y="954090"/>
            <a:ext cx="3141326" cy="4194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 title="Screenshot 2025-06-13 at 9.03.04 A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0500" y="951225"/>
            <a:ext cx="3141326" cy="419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210675" y="20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33A0"/>
                </a:solidFill>
              </a:rPr>
              <a:t>Exploring - Geneva!</a:t>
            </a:r>
            <a:endParaRPr>
              <a:solidFill>
                <a:srgbClr val="0333A0"/>
              </a:solidFill>
            </a:endParaRPr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18" title="Screenshot 2025-06-13 at 9.05.46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0602" y="918475"/>
            <a:ext cx="3400024" cy="422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 title="Screenshot 2025-06-13 at 9.06.01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0625" y="914601"/>
            <a:ext cx="3176049" cy="423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 title="Screenshot 2025-06-13 at 9.06.14 A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55450" y="918475"/>
            <a:ext cx="3176050" cy="422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