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35bb81433db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35bb81433db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5c4bbfe8b0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5c4bbfe8b0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5c4bbfe8b0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5c4bbfe8b0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5bb81433db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5bb81433db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5bb81433db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5bb81433db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366dfaa20eb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366dfaa20eb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366dfaa20eb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366dfaa20eb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5bb81433d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35bb81433d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366dfaa20eb_0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366dfaa20eb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png"/><Relationship Id="rId4" Type="http://schemas.openxmlformats.org/officeDocument/2006/relationships/image" Target="../media/image4.png"/><Relationship Id="rId5" Type="http://schemas.openxmlformats.org/officeDocument/2006/relationships/image" Target="../media/image9.png"/><Relationship Id="rId6" Type="http://schemas.openxmlformats.org/officeDocument/2006/relationships/image" Target="../media/image7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s://isolde.cern/vito" TargetMode="External"/><Relationship Id="rId4" Type="http://schemas.openxmlformats.org/officeDocument/2006/relationships/hyperlink" Target="https://theses.cz/id/evzpic/Havranek_DP.pdf" TargetMode="External"/><Relationship Id="rId5" Type="http://schemas.openxmlformats.org/officeDocument/2006/relationships/hyperlink" Target="https://i0.wp.com/liquidinstruments.com/wp-content/uploads/2022/05/Figure-1-1.png?resize=738%2C314&amp;ssl=1" TargetMode="External"/><Relationship Id="rId6" Type="http://schemas.openxmlformats.org/officeDocument/2006/relationships/hyperlink" Target="https://en.wikipedia.org/wiki/Time-domain_reflectometer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6.jpg"/><Relationship Id="rId4" Type="http://schemas.openxmlformats.org/officeDocument/2006/relationships/image" Target="../media/image14.jpg"/><Relationship Id="rId5" Type="http://schemas.openxmlformats.org/officeDocument/2006/relationships/image" Target="../media/image3.jpg"/><Relationship Id="rId6" Type="http://schemas.openxmlformats.org/officeDocument/2006/relationships/image" Target="../media/image11.jpg"/><Relationship Id="rId7" Type="http://schemas.openxmlformats.org/officeDocument/2006/relationships/image" Target="../media/image2.jpg"/><Relationship Id="rId8" Type="http://schemas.openxmlformats.org/officeDocument/2006/relationships/image" Target="../media/image6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Relationship Id="rId4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7.png"/><Relationship Id="rId4" Type="http://schemas.openxmlformats.org/officeDocument/2006/relationships/image" Target="../media/image1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Relationship Id="rId4" Type="http://schemas.openxmlformats.org/officeDocument/2006/relationships/image" Target="../media/image1.gif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1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258825" y="1442600"/>
            <a:ext cx="57564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4280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Developing</a:t>
            </a:r>
            <a:r>
              <a:rPr b="1" lang="en" sz="4280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 A Transmission Line For The VITO Beamline </a:t>
            </a:r>
            <a:endParaRPr b="1" sz="4280"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54300" y="3620750"/>
            <a:ext cx="5537400" cy="109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625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Carolyn A. Chinatti</a:t>
            </a:r>
            <a:endParaRPr sz="4400"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400"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Advisor</a:t>
            </a:r>
            <a:r>
              <a:rPr lang="en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: Dr. Nikolay Azaryan</a:t>
            </a:r>
            <a:endParaRPr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99475" y="136138"/>
            <a:ext cx="780249" cy="56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66450" y="-12"/>
            <a:ext cx="3397749" cy="83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64151" y="79475"/>
            <a:ext cx="1196250" cy="1012626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329339" y="79475"/>
            <a:ext cx="738938" cy="738938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3"/>
          <p:cNvSpPr/>
          <p:nvPr/>
        </p:nvSpPr>
        <p:spPr>
          <a:xfrm>
            <a:off x="6335725" y="-10700"/>
            <a:ext cx="2836200" cy="5154300"/>
          </a:xfrm>
          <a:prstGeom prst="rect">
            <a:avLst/>
          </a:prstGeom>
          <a:solidFill>
            <a:srgbClr val="1C458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References</a:t>
            </a:r>
            <a:endParaRPr b="1"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47" name="Google Shape;147;p22"/>
          <p:cNvSpPr txBox="1"/>
          <p:nvPr>
            <p:ph idx="1" type="body"/>
          </p:nvPr>
        </p:nvSpPr>
        <p:spPr>
          <a:xfrm>
            <a:off x="311700" y="1152475"/>
            <a:ext cx="8520600" cy="36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800"/>
              <a:buFont typeface="Trebuchet MS"/>
              <a:buChar char="-"/>
            </a:pPr>
            <a:r>
              <a:rPr lang="en" u="sng">
                <a:solidFill>
                  <a:schemeClr val="hlink"/>
                </a:solidFill>
                <a:latin typeface="Trebuchet MS"/>
                <a:ea typeface="Trebuchet MS"/>
                <a:cs typeface="Trebuchet MS"/>
                <a:sym typeface="Trebuchet MS"/>
                <a:hlinkClick r:id="rId3"/>
              </a:rPr>
              <a:t>https://isolde.cern/vito</a:t>
            </a:r>
            <a:endParaRPr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800"/>
              <a:buFont typeface="Trebuchet MS"/>
              <a:buChar char="-"/>
            </a:pPr>
            <a:r>
              <a:rPr lang="en" u="sng">
                <a:solidFill>
                  <a:schemeClr val="hlink"/>
                </a:solidFill>
                <a:latin typeface="Trebuchet MS"/>
                <a:ea typeface="Trebuchet MS"/>
                <a:cs typeface="Trebuchet MS"/>
                <a:sym typeface="Trebuchet MS"/>
                <a:hlinkClick r:id="rId4"/>
              </a:rPr>
              <a:t>https://theses.cz/id/evzpic/Havranek_DP.pdf</a:t>
            </a:r>
            <a:endParaRPr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800"/>
              <a:buFont typeface="Trebuchet MS"/>
              <a:buChar char="-"/>
            </a:pPr>
            <a:r>
              <a:rPr lang="en" u="sng">
                <a:solidFill>
                  <a:schemeClr val="hlink"/>
                </a:solidFill>
                <a:latin typeface="Trebuchet MS"/>
                <a:ea typeface="Trebuchet MS"/>
                <a:cs typeface="Trebuchet MS"/>
                <a:sym typeface="Trebuchet MS"/>
                <a:hlinkClick r:id="rId5"/>
              </a:rPr>
              <a:t>https://i0.wp.com/liquidinstruments.com/wp-content/uploads/2022/05/Figure-1-1.png?resize=738%2C314&amp;ssl=1</a:t>
            </a:r>
            <a:endParaRPr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800"/>
              <a:buFont typeface="Trebuchet MS"/>
              <a:buChar char="-"/>
            </a:pPr>
            <a:r>
              <a:rPr lang="en" u="sng">
                <a:solidFill>
                  <a:schemeClr val="hlink"/>
                </a:solidFill>
                <a:latin typeface="Trebuchet MS"/>
                <a:ea typeface="Trebuchet MS"/>
                <a:cs typeface="Trebuchet MS"/>
                <a:sym typeface="Trebuchet MS"/>
                <a:hlinkClick r:id="rId6"/>
              </a:rPr>
              <a:t>https://en.wikipedia.org/wiki/Time-domain_reflectometer</a:t>
            </a:r>
            <a:endParaRPr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48" name="Google Shape;148;p22"/>
          <p:cNvSpPr txBox="1"/>
          <p:nvPr>
            <p:ph idx="1" type="body"/>
          </p:nvPr>
        </p:nvSpPr>
        <p:spPr>
          <a:xfrm>
            <a:off x="77525" y="4828075"/>
            <a:ext cx="5056500" cy="3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SzPts val="275"/>
              <a:buNone/>
            </a:pPr>
            <a:r>
              <a:rPr lang="en" sz="950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C.A. Chinatti - UMich CERN REU 2025</a:t>
            </a:r>
            <a:endParaRPr sz="950"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49" name="Google Shape;149;p22"/>
          <p:cNvSpPr txBox="1"/>
          <p:nvPr>
            <p:ph type="title"/>
          </p:nvPr>
        </p:nvSpPr>
        <p:spPr>
          <a:xfrm>
            <a:off x="311700" y="3404675"/>
            <a:ext cx="8520600" cy="87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820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Thank You!</a:t>
            </a:r>
            <a:endParaRPr b="1" sz="3820"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About Me!</a:t>
            </a:r>
            <a:endParaRPr b="1"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6" name="Google Shape;66;p14"/>
          <p:cNvSpPr txBox="1"/>
          <p:nvPr>
            <p:ph idx="1" type="body"/>
          </p:nvPr>
        </p:nvSpPr>
        <p:spPr>
          <a:xfrm>
            <a:off x="311700" y="1152475"/>
            <a:ext cx="4669800" cy="36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800"/>
              <a:buFont typeface="Trebuchet MS"/>
              <a:buChar char="-"/>
            </a:pPr>
            <a:r>
              <a:rPr lang="en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From Boston, MA</a:t>
            </a:r>
            <a:endParaRPr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800"/>
              <a:buFont typeface="Trebuchet MS"/>
              <a:buChar char="-"/>
            </a:pPr>
            <a:r>
              <a:rPr lang="en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Rising senior physics major at Carleton College</a:t>
            </a:r>
            <a:endParaRPr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800"/>
              <a:buFont typeface="Trebuchet MS"/>
              <a:buChar char="-"/>
            </a:pPr>
            <a:r>
              <a:rPr lang="en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Previous work at NASA Goddard, Carleton College, and with the Galileo Project</a:t>
            </a:r>
            <a:endParaRPr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800"/>
              <a:buFont typeface="Trebuchet MS"/>
              <a:buChar char="-"/>
            </a:pPr>
            <a:r>
              <a:rPr lang="en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Spent last Spring studying abroad in Almaty, KZ</a:t>
            </a:r>
            <a:endParaRPr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67" name="Google Shape;67;p14" title="33B7EA3B-5E0F-4A2D-A7AE-1C1D1A792E98_1_201_a.jpeg"/>
          <p:cNvPicPr preferRelativeResize="0"/>
          <p:nvPr/>
        </p:nvPicPr>
        <p:blipFill rotWithShape="1">
          <a:blip r:embed="rId3">
            <a:alphaModFix/>
          </a:blip>
          <a:srcRect b="4078" l="0" r="0" t="7449"/>
          <a:stretch/>
        </p:blipFill>
        <p:spPr>
          <a:xfrm>
            <a:off x="7331804" y="163100"/>
            <a:ext cx="1693625" cy="1958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 title="91310DF9-0283-4168-BC3D-C1AEF1050E56_1_105_c.jpeg"/>
          <p:cNvPicPr preferRelativeResize="0"/>
          <p:nvPr/>
        </p:nvPicPr>
        <p:blipFill rotWithShape="1">
          <a:blip r:embed="rId4">
            <a:alphaModFix/>
          </a:blip>
          <a:srcRect b="4782" l="27511" r="20104" t="18330"/>
          <a:stretch/>
        </p:blipFill>
        <p:spPr>
          <a:xfrm>
            <a:off x="5207288" y="2213000"/>
            <a:ext cx="1433712" cy="2805443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4" title="619B1F4C-4EF0-482E-A04B-5AF276BA43EF_1_105_c.jpe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30658" y="3595050"/>
            <a:ext cx="2302241" cy="1414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4" title="02B160A5-78A3-4593-BDC5-26B1240011C9_1_105_c.jpeg"/>
          <p:cNvPicPr preferRelativeResize="0"/>
          <p:nvPr/>
        </p:nvPicPr>
        <p:blipFill rotWithShape="1">
          <a:blip r:embed="rId6">
            <a:alphaModFix/>
          </a:blip>
          <a:srcRect b="0" l="3072" r="0" t="5802"/>
          <a:stretch/>
        </p:blipFill>
        <p:spPr>
          <a:xfrm>
            <a:off x="5223675" y="153800"/>
            <a:ext cx="2024825" cy="1967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4" title="687A36F4-6662-41C6-879E-2BB7283370E7_1_105_c.jpeg"/>
          <p:cNvPicPr preferRelativeResize="0"/>
          <p:nvPr/>
        </p:nvPicPr>
        <p:blipFill rotWithShape="1">
          <a:blip r:embed="rId7">
            <a:alphaModFix/>
          </a:blip>
          <a:srcRect b="0" l="5784" r="0" t="0"/>
          <a:stretch/>
        </p:blipFill>
        <p:spPr>
          <a:xfrm>
            <a:off x="6717650" y="2213000"/>
            <a:ext cx="1252425" cy="1329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4" title="19DBD39C-D2B4-4D9D-8725-3F018878C62C_1_105_c.jpeg"/>
          <p:cNvPicPr preferRelativeResize="0"/>
          <p:nvPr/>
        </p:nvPicPr>
        <p:blipFill rotWithShape="1">
          <a:blip r:embed="rId8">
            <a:alphaModFix/>
          </a:blip>
          <a:srcRect b="0" l="5286" r="21086" t="0"/>
          <a:stretch/>
        </p:blipFill>
        <p:spPr>
          <a:xfrm>
            <a:off x="8046725" y="2224550"/>
            <a:ext cx="978700" cy="1329326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4"/>
          <p:cNvSpPr txBox="1"/>
          <p:nvPr>
            <p:ph idx="1" type="body"/>
          </p:nvPr>
        </p:nvSpPr>
        <p:spPr>
          <a:xfrm>
            <a:off x="77525" y="4828075"/>
            <a:ext cx="5056500" cy="3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SzPts val="275"/>
              <a:buNone/>
            </a:pPr>
            <a:r>
              <a:rPr lang="en" sz="950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C. A. Chinatti - UMich CERN REU 2025</a:t>
            </a:r>
            <a:endParaRPr sz="950"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ISOLDE and The VITO Beamline</a:t>
            </a:r>
            <a:endParaRPr b="1"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79" name="Google Shape;79;p15"/>
          <p:cNvSpPr txBox="1"/>
          <p:nvPr>
            <p:ph idx="1" type="body"/>
          </p:nvPr>
        </p:nvSpPr>
        <p:spPr>
          <a:xfrm>
            <a:off x="162125" y="1017725"/>
            <a:ext cx="4752300" cy="391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800"/>
              <a:buFont typeface="Trebuchet MS"/>
              <a:buChar char="-"/>
            </a:pPr>
            <a:r>
              <a:rPr lang="en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Isotope Mass Separator Online Device (ISOLDE) is a set of beamlines that uses radioactive nuclei from the PSB </a:t>
            </a:r>
            <a:endParaRPr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800"/>
              <a:buFont typeface="Trebuchet MS"/>
              <a:buChar char="-"/>
            </a:pPr>
            <a:r>
              <a:rPr lang="en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Versatile Ion polarization Technique Online (</a:t>
            </a:r>
            <a:r>
              <a:rPr lang="en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VITO) is a beamline that polarizes the radioactive nuclei for </a:t>
            </a:r>
            <a:r>
              <a:rPr lang="en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β-NMR and hyperfine structure studies</a:t>
            </a:r>
            <a:endParaRPr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800"/>
              <a:buFont typeface="Trebuchet MS"/>
              <a:buChar char="-"/>
            </a:pPr>
            <a:r>
              <a:rPr lang="en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A future upgrade to VITO will add RF excitation capabilities, enabling more precise studies of hyperfine anomalies </a:t>
            </a:r>
            <a:endParaRPr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80" name="Google Shape;8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34024" y="3499116"/>
            <a:ext cx="3802950" cy="1267660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5"/>
          <p:cNvSpPr txBox="1"/>
          <p:nvPr>
            <p:ph idx="1" type="body"/>
          </p:nvPr>
        </p:nvSpPr>
        <p:spPr>
          <a:xfrm>
            <a:off x="77525" y="4828075"/>
            <a:ext cx="5056500" cy="3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SzPts val="275"/>
              <a:buNone/>
            </a:pPr>
            <a:r>
              <a:rPr lang="en" sz="950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C.A. Chinatti - UMich CERN REU 2025</a:t>
            </a:r>
            <a:endParaRPr sz="950"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82" name="Google Shape;8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66825" y="196832"/>
            <a:ext cx="3870151" cy="31498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6" title="Screenshot 2025-06-05 at 8.50.44 A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02444" y="2515650"/>
            <a:ext cx="2966024" cy="1702724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6"/>
          <p:cNvSpPr txBox="1"/>
          <p:nvPr>
            <p:ph type="title"/>
          </p:nvPr>
        </p:nvSpPr>
        <p:spPr>
          <a:xfrm>
            <a:off x="311700" y="445025"/>
            <a:ext cx="8379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What Am I Doing Here?</a:t>
            </a:r>
            <a:endParaRPr b="1"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89" name="Google Shape;89;p16"/>
          <p:cNvSpPr txBox="1"/>
          <p:nvPr>
            <p:ph idx="1" type="body"/>
          </p:nvPr>
        </p:nvSpPr>
        <p:spPr>
          <a:xfrm>
            <a:off x="77525" y="4828075"/>
            <a:ext cx="5056500" cy="3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SzPts val="275"/>
              <a:buNone/>
            </a:pPr>
            <a:r>
              <a:rPr lang="en" sz="950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C.A. Chinatti - UMich CERN REU 2025</a:t>
            </a:r>
            <a:endParaRPr sz="950"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90" name="Google Shape;90;p16" title="Screenshot 2025-06-05 at 8.45.28 AM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3387" y="1156750"/>
            <a:ext cx="8237250" cy="16284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1" name="Google Shape;91;p16"/>
          <p:cNvCxnSpPr/>
          <p:nvPr/>
        </p:nvCxnSpPr>
        <p:spPr>
          <a:xfrm flipH="1">
            <a:off x="6389763" y="2322000"/>
            <a:ext cx="6600" cy="463200"/>
          </a:xfrm>
          <a:prstGeom prst="straightConnector1">
            <a:avLst/>
          </a:prstGeom>
          <a:noFill/>
          <a:ln cap="flat" cmpd="sng" w="19050">
            <a:solidFill>
              <a:srgbClr val="1C4586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2" name="Google Shape;92;p16"/>
          <p:cNvSpPr txBox="1"/>
          <p:nvPr/>
        </p:nvSpPr>
        <p:spPr>
          <a:xfrm>
            <a:off x="4535363" y="3559300"/>
            <a:ext cx="2658300" cy="31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Transmission Line</a:t>
            </a:r>
            <a:endParaRPr sz="1100">
              <a:solidFill>
                <a:schemeClr val="dk1"/>
              </a:solidFill>
            </a:endParaRPr>
          </a:p>
        </p:txBody>
      </p:sp>
      <p:sp>
        <p:nvSpPr>
          <p:cNvPr id="93" name="Google Shape;93;p16"/>
          <p:cNvSpPr txBox="1"/>
          <p:nvPr>
            <p:ph idx="1" type="body"/>
          </p:nvPr>
        </p:nvSpPr>
        <p:spPr>
          <a:xfrm>
            <a:off x="646550" y="2924225"/>
            <a:ext cx="3924900" cy="21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My goal is to develop the transmission line for this upgrade</a:t>
            </a:r>
            <a:endParaRPr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94" name="Google Shape;94;p16"/>
          <p:cNvCxnSpPr/>
          <p:nvPr/>
        </p:nvCxnSpPr>
        <p:spPr>
          <a:xfrm flipH="1">
            <a:off x="4385088" y="3313613"/>
            <a:ext cx="450600" cy="4500"/>
          </a:xfrm>
          <a:prstGeom prst="straightConnector1">
            <a:avLst/>
          </a:prstGeom>
          <a:noFill/>
          <a:ln cap="flat" cmpd="sng" w="19050">
            <a:solidFill>
              <a:srgbClr val="1C4586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How Will I Do That?</a:t>
            </a:r>
            <a:endParaRPr b="1"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00" name="Google Shape;100;p17"/>
          <p:cNvSpPr txBox="1"/>
          <p:nvPr>
            <p:ph idx="1" type="body"/>
          </p:nvPr>
        </p:nvSpPr>
        <p:spPr>
          <a:xfrm>
            <a:off x="77525" y="4828075"/>
            <a:ext cx="5056500" cy="3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SzPts val="275"/>
              <a:buNone/>
            </a:pPr>
            <a:r>
              <a:rPr lang="en" sz="950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C.A. Chinatti - UMich CERN REU 2025</a:t>
            </a:r>
            <a:endParaRPr sz="950"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01" name="Google Shape;101;p17"/>
          <p:cNvSpPr txBox="1"/>
          <p:nvPr>
            <p:ph idx="1" type="body"/>
          </p:nvPr>
        </p:nvSpPr>
        <p:spPr>
          <a:xfrm>
            <a:off x="6263725" y="1017725"/>
            <a:ext cx="2754900" cy="350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50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I will first simulate the transmission line using CST</a:t>
            </a:r>
            <a:endParaRPr sz="1650"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50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The simulations will give us parameters that will inform design choices for the </a:t>
            </a:r>
            <a:r>
              <a:rPr lang="en" sz="1650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physical transmission line</a:t>
            </a:r>
            <a:endParaRPr sz="1650"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02" name="Google Shape;102;p17" title="Screenshot 2025-06-13 at 11.01.20 A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5175" y="1017700"/>
            <a:ext cx="5796075" cy="3505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How Will I Optimize The Design?</a:t>
            </a:r>
            <a:endParaRPr b="1"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08" name="Google Shape;108;p18"/>
          <p:cNvSpPr txBox="1"/>
          <p:nvPr>
            <p:ph idx="1" type="body"/>
          </p:nvPr>
        </p:nvSpPr>
        <p:spPr>
          <a:xfrm>
            <a:off x="77525" y="4828075"/>
            <a:ext cx="5056500" cy="3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SzPts val="275"/>
              <a:buNone/>
            </a:pPr>
            <a:r>
              <a:rPr lang="en" sz="950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C.A. Chinatti - UMich CERN REU 2025</a:t>
            </a:r>
            <a:endParaRPr sz="950"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09" name="Google Shape;10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7200" y="1134590"/>
            <a:ext cx="4314925" cy="18358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8" title="Partial_transmittance.gif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73656" y="1134588"/>
            <a:ext cx="4184894" cy="1835875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8"/>
          <p:cNvSpPr txBox="1"/>
          <p:nvPr>
            <p:ph idx="1" type="body"/>
          </p:nvPr>
        </p:nvSpPr>
        <p:spPr>
          <a:xfrm>
            <a:off x="6626975" y="445013"/>
            <a:ext cx="3227100" cy="115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100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Imperfections</a:t>
            </a:r>
            <a:endParaRPr sz="1100"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112" name="Google Shape;112;p18"/>
          <p:cNvCxnSpPr/>
          <p:nvPr/>
        </p:nvCxnSpPr>
        <p:spPr>
          <a:xfrm>
            <a:off x="7330813" y="783450"/>
            <a:ext cx="2700" cy="273900"/>
          </a:xfrm>
          <a:prstGeom prst="straightConnector1">
            <a:avLst/>
          </a:prstGeom>
          <a:noFill/>
          <a:ln cap="flat" cmpd="sng" w="19050">
            <a:solidFill>
              <a:srgbClr val="1C4586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3" name="Google Shape;113;p18"/>
          <p:cNvSpPr txBox="1"/>
          <p:nvPr>
            <p:ph idx="1" type="body"/>
          </p:nvPr>
        </p:nvSpPr>
        <p:spPr>
          <a:xfrm>
            <a:off x="1274700" y="2970451"/>
            <a:ext cx="8763900" cy="105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650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Scattering Parameters 			          	   Time Domain </a:t>
            </a:r>
            <a:r>
              <a:rPr lang="en" sz="1650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Reflectometry</a:t>
            </a:r>
            <a:endParaRPr sz="1650"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4" name="Google Shape;114;p18"/>
          <p:cNvSpPr txBox="1"/>
          <p:nvPr>
            <p:ph idx="1" type="body"/>
          </p:nvPr>
        </p:nvSpPr>
        <p:spPr>
          <a:xfrm>
            <a:off x="212800" y="3374275"/>
            <a:ext cx="4359300" cy="15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0000"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Frequency domain</a:t>
            </a:r>
            <a:endParaRPr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08610" lvl="0" marL="457200" rtl="0" algn="l"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100000"/>
              <a:buFont typeface="Trebuchet MS"/>
              <a:buChar char="-"/>
            </a:pPr>
            <a:r>
              <a:rPr lang="en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Send in continuous sine waves at many frequencies</a:t>
            </a:r>
            <a:endParaRPr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08610" lvl="0" marL="457200" rtl="0" algn="l"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ct val="100000"/>
              <a:buFont typeface="Trebuchet MS"/>
              <a:buChar char="-"/>
            </a:pPr>
            <a:r>
              <a:rPr lang="en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Learn how effective the transmission line is at each frequency</a:t>
            </a:r>
            <a:endParaRPr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08610" lvl="0" marL="457200" rtl="0" algn="l"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ct val="100000"/>
              <a:buFont typeface="Trebuchet MS"/>
              <a:buChar char="-"/>
            </a:pPr>
            <a:r>
              <a:rPr lang="en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Like playing piano keys and checking how accurate each note sounds </a:t>
            </a:r>
            <a:endParaRPr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5" name="Google Shape;115;p18"/>
          <p:cNvSpPr txBox="1"/>
          <p:nvPr>
            <p:ph idx="1" type="body"/>
          </p:nvPr>
        </p:nvSpPr>
        <p:spPr>
          <a:xfrm>
            <a:off x="4572000" y="3374100"/>
            <a:ext cx="4260300" cy="15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50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Time Domain </a:t>
            </a:r>
            <a:endParaRPr sz="1250"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07975" lvl="0" marL="457200" rtl="0" algn="l"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250"/>
              <a:buFont typeface="Trebuchet MS"/>
              <a:buChar char="-"/>
            </a:pPr>
            <a:r>
              <a:rPr lang="en" sz="1250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Send in short electrical pulses</a:t>
            </a:r>
            <a:endParaRPr sz="1250"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07975" lvl="0" marL="457200" rtl="0" algn="l"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250"/>
              <a:buFont typeface="Trebuchet MS"/>
              <a:buChar char="-"/>
            </a:pPr>
            <a:r>
              <a:rPr lang="en" sz="1250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Learn about imperfections/faults in the transmission line</a:t>
            </a:r>
            <a:endParaRPr sz="1250"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07975" lvl="0" marL="457200" rtl="0" algn="l"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250"/>
              <a:buFont typeface="Trebuchet MS"/>
              <a:buChar char="-"/>
            </a:pPr>
            <a:r>
              <a:rPr lang="en" sz="1250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Like using echolocation to find objects in your path </a:t>
            </a:r>
            <a:endParaRPr sz="1250"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120325"/>
            <a:ext cx="8520599" cy="2840214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What</a:t>
            </a:r>
            <a:r>
              <a:rPr b="1" lang="en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 Else Am I Doing Here?</a:t>
            </a:r>
            <a:endParaRPr b="1"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22" name="Google Shape;122;p19"/>
          <p:cNvSpPr txBox="1"/>
          <p:nvPr>
            <p:ph idx="1" type="body"/>
          </p:nvPr>
        </p:nvSpPr>
        <p:spPr>
          <a:xfrm>
            <a:off x="77525" y="4828075"/>
            <a:ext cx="5056500" cy="3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SzPts val="275"/>
              <a:buNone/>
            </a:pPr>
            <a:r>
              <a:rPr lang="en" sz="950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C.A. Chinatti - UMich CERN REU 2025</a:t>
            </a:r>
            <a:endParaRPr sz="950"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23" name="Google Shape;123;p19"/>
          <p:cNvSpPr txBox="1"/>
          <p:nvPr>
            <p:ph idx="1" type="body"/>
          </p:nvPr>
        </p:nvSpPr>
        <p:spPr>
          <a:xfrm>
            <a:off x="311700" y="4063150"/>
            <a:ext cx="8520600" cy="115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650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Developing magnetic </a:t>
            </a:r>
            <a:r>
              <a:rPr lang="en" sz="1650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shielding</a:t>
            </a:r>
            <a:r>
              <a:rPr lang="en" sz="1650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 for the beam </a:t>
            </a:r>
            <a:endParaRPr sz="1650"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24" name="Google Shape;124;p19"/>
          <p:cNvSpPr/>
          <p:nvPr/>
        </p:nvSpPr>
        <p:spPr>
          <a:xfrm>
            <a:off x="2835350" y="2082200"/>
            <a:ext cx="1893900" cy="1207200"/>
          </a:xfrm>
          <a:prstGeom prst="rect">
            <a:avLst/>
          </a:prstGeom>
          <a:noFill/>
          <a:ln cap="flat" cmpd="sng" w="1143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What I’ve Done</a:t>
            </a:r>
            <a:endParaRPr b="1"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30" name="Google Shape;130;p20"/>
          <p:cNvSpPr txBox="1"/>
          <p:nvPr>
            <p:ph idx="1" type="body"/>
          </p:nvPr>
        </p:nvSpPr>
        <p:spPr>
          <a:xfrm>
            <a:off x="311700" y="1017725"/>
            <a:ext cx="8028300" cy="177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800"/>
              <a:buFont typeface="Trebuchet MS"/>
              <a:buChar char="-"/>
            </a:pPr>
            <a:r>
              <a:rPr lang="en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Learned how to use CST</a:t>
            </a:r>
            <a:endParaRPr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800"/>
              <a:buFont typeface="Trebuchet MS"/>
              <a:buChar char="-"/>
            </a:pPr>
            <a:r>
              <a:rPr lang="en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Designed three potential transmission lines based on </a:t>
            </a:r>
            <a:r>
              <a:rPr lang="en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equipment</a:t>
            </a:r>
            <a:r>
              <a:rPr lang="en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 available in the CERN store</a:t>
            </a:r>
            <a:endParaRPr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400"/>
              <a:buFont typeface="Trebuchet MS"/>
              <a:buChar char="-"/>
            </a:pPr>
            <a:r>
              <a:rPr lang="en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Optimized each design for a 50 Ohm </a:t>
            </a:r>
            <a:r>
              <a:rPr lang="en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impedance </a:t>
            </a:r>
            <a:endParaRPr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400"/>
              <a:buFont typeface="Trebuchet MS"/>
              <a:buChar char="-"/>
            </a:pPr>
            <a:r>
              <a:rPr lang="en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Determined magnetic field strength and uniformity in each design</a:t>
            </a:r>
            <a:endParaRPr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31" name="Google Shape;131;p20"/>
          <p:cNvSpPr txBox="1"/>
          <p:nvPr>
            <p:ph idx="1" type="body"/>
          </p:nvPr>
        </p:nvSpPr>
        <p:spPr>
          <a:xfrm>
            <a:off x="77525" y="4828075"/>
            <a:ext cx="5056500" cy="3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SzPts val="275"/>
              <a:buNone/>
            </a:pPr>
            <a:r>
              <a:rPr lang="en" sz="950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C.A. Chinatti - UMich CERN REU 2025</a:t>
            </a:r>
            <a:endParaRPr sz="950"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32" name="Google Shape;132;p20" title="Screenshot 2025-06-13 at 11.01.20 A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4325" y="2798213"/>
            <a:ext cx="2941393" cy="1779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20" title="Screenshot 2025-06-12 at 10.33.19 PM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45713" y="2649674"/>
            <a:ext cx="4123675" cy="2076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20" title="Screenshot 2025-06-13 at 12.03.39 PM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562000" y="2796725"/>
            <a:ext cx="1430150" cy="980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/>
          <p:nvPr>
            <p:ph idx="1" type="body"/>
          </p:nvPr>
        </p:nvSpPr>
        <p:spPr>
          <a:xfrm>
            <a:off x="77525" y="4828075"/>
            <a:ext cx="5056500" cy="3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SzPts val="275"/>
              <a:buNone/>
            </a:pPr>
            <a:r>
              <a:rPr lang="en" sz="950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C.A. Chinatti - UMich CERN REU 2025</a:t>
            </a:r>
            <a:endParaRPr sz="950"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40" name="Google Shape;140;p21"/>
          <p:cNvSpPr txBox="1"/>
          <p:nvPr>
            <p:ph type="title"/>
          </p:nvPr>
        </p:nvSpPr>
        <p:spPr>
          <a:xfrm>
            <a:off x="311700" y="4383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What I Will Learn</a:t>
            </a:r>
            <a:endParaRPr b="1"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41" name="Google Shape;141;p21"/>
          <p:cNvSpPr txBox="1"/>
          <p:nvPr>
            <p:ph idx="1" type="body"/>
          </p:nvPr>
        </p:nvSpPr>
        <p:spPr>
          <a:xfrm>
            <a:off x="311700" y="1011025"/>
            <a:ext cx="8028300" cy="354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800"/>
              <a:buFont typeface="Trebuchet MS"/>
              <a:buChar char="-"/>
            </a:pPr>
            <a:r>
              <a:rPr lang="en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More about RF and magnetic instruments </a:t>
            </a:r>
            <a:endParaRPr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800"/>
              <a:buFont typeface="Trebuchet MS"/>
              <a:buChar char="-"/>
            </a:pPr>
            <a:r>
              <a:rPr lang="en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How to effectively design instrumentation under time/budget constraints</a:t>
            </a:r>
            <a:endParaRPr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800"/>
              <a:buFont typeface="Trebuchet MS"/>
              <a:buChar char="-"/>
            </a:pPr>
            <a:r>
              <a:rPr lang="en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How to make and defend my own design choices</a:t>
            </a:r>
            <a:endParaRPr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800"/>
              <a:buFont typeface="Trebuchet MS"/>
              <a:buChar char="-"/>
            </a:pPr>
            <a:r>
              <a:rPr lang="en">
                <a:solidFill>
                  <a:srgbClr val="1C4587"/>
                </a:solidFill>
                <a:latin typeface="Trebuchet MS"/>
                <a:ea typeface="Trebuchet MS"/>
                <a:cs typeface="Trebuchet MS"/>
                <a:sym typeface="Trebuchet MS"/>
              </a:rPr>
              <a:t>More about different instrumentation and physics opportunities and projects</a:t>
            </a:r>
            <a:endParaRPr>
              <a:solidFill>
                <a:srgbClr val="1C4587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