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91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BDEC1-F8FB-4C5A-86F2-DEFFFF44BC1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661CA-FD7E-462C-996E-5FAC1FDA7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45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AF7FD-9D8D-8294-D347-24B8C68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A25D13-EC5F-7FCC-663B-2FD76C989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BA187-84A4-7F8D-A0D0-086B71EEB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134CD-C0AD-4760-9B3D-63EA49332181}" type="datetime1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F3C6A-027B-6479-345D-592198737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77907E-FA78-9374-2B9D-D9993F7E3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77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E419-3116-295A-62BF-23BA03FD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9649A0-BB47-EC86-EFD2-24CBA6E4D6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233FB-CDA7-D754-73B3-8AB00B3A8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542-5D5B-4268-AC97-BBCC5257E4E5}" type="datetime1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025CE-98E9-AB3F-B6A8-89CEB3D59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4936A-DFEE-594E-D5A2-3836DB24B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2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A48DA6-B7C6-C654-2BF0-389A179E7C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E214DB-E8D9-49C1-7449-71281D882A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26AC8-D6BB-C19B-CACB-26AE9CFC6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DE2B-6D0C-41FF-8822-4B14667FD75C}" type="datetime1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D59A6-F989-11AF-E1B8-1AE446A12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24417-4637-6159-1524-0B1E98492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75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95DE3-EB72-D689-D8D2-8D17BF2B7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A3328-B45C-9135-C4A5-4EEF7F77E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55427-682E-9847-A7AE-99E8571B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BB8F-4DB6-46FA-9F06-59CC2121E6DA}" type="datetime1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295C7-322A-8C12-165D-A4BD6A618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29141-DA6B-5F54-D844-BA4ABA9D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6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05EAB-2C1E-DDA6-3968-576C51ED9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71E05F-D80B-85E2-D24A-F50E9BDBB3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8530A-85BA-46F6-AB1D-94F0C1C6E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3A285-656F-4C91-8AA5-D108531A5DA0}" type="datetime1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33014-A16D-7686-2EA3-62EFDA534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C13CB-D5E2-D1B9-26AA-EF63A05BD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92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2694B-2450-DB19-78B3-83438A4DF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3B13A-3DD2-C750-6BBD-8B0F7C4C0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52347B-1573-C434-E1B7-F2D979B24E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C91C3F-C65A-0F73-35C1-937D9F0BF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8E9F7-480B-47CB-8FFB-7E920D6C6101}" type="datetime1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39E793-2A1D-F98A-F332-D9C98B502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18451E-2338-C1C2-1803-D59B51D32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80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BF0AD-D38C-F679-1487-385E3CD0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861575-2029-CC5A-5D15-61B4D9C89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64D97-6E44-9906-7381-C5B0F47E7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A8AA91-7474-52EC-6B21-61367986AA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08FF0-5410-DE8A-C225-F6705BAAD9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7768F5-E582-7E8E-93C9-5D1F75C54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0BA2-CF7C-4D25-9137-F54E14EC3739}" type="datetime1">
              <a:rPr lang="en-US" smtClean="0"/>
              <a:t>6/12/2025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EFF203-4A5D-2689-56C3-95DA52F46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A5036E-B62C-42C0-C8D0-0F0608E0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426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6E2A2-2F74-487D-BF4E-19750DDA6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7DAF11-FB31-1825-4C93-0DA1A5D61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E0F7C-197C-4256-8DA6-FA85268CCE6B}" type="datetime1">
              <a:rPr lang="en-US" smtClean="0"/>
              <a:t>6/12/2025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576A51-84C9-55B3-66B6-A8217130B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EAFCD-313A-5B22-2515-ABCF4D145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27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4FF04F-EAA9-80FB-C21E-2D12E8849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336A-1B9D-453E-8329-9DD6EDDBFDCB}" type="datetime1">
              <a:rPr lang="en-US" smtClean="0"/>
              <a:t>6/12/2025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69FB36-75F0-3B31-DC66-73FBDF36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9BE2AF-9220-9576-4E88-D1C864148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91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FE091-6A79-0585-9D8E-852B593C3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0EBD0-7375-44E6-051F-AD7BF5FE1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5EF5A-F65A-A5DE-722E-47FCE05BD2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2D827E-D6DF-8B71-CE65-E1446712D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424B-CDF0-421A-9E44-866BE395CDBD}" type="datetime1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39A5A7-6D48-C3FB-5854-B70C9434E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39E2AF-80FE-C1E2-C8BE-3E2E0FD62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8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21174-0073-8EBE-3CBA-CB3E0E064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B3C5EA-455A-57D7-05AE-8CD393C7DC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BA15AC-FDCB-3D95-9717-4C5A699925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02A502-27E2-D2BE-A6A8-55773933C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5392D-94D3-4E36-BD8C-B9F13D819229}" type="datetime1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2646E0-0AD6-466A-F06B-1A17C8DC1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E8C4B4-C734-85FC-7CB7-4C0D3EC5B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7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9EC0AE-7C93-C0E4-1528-0DD015414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700A6A-0D51-D741-DF30-8B671AD0A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D01D1B-6135-30D0-9D24-3BE4290D07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AE0324-3E44-4E86-A802-B0097D85DA25}" type="datetime1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3D9EF-1854-92B3-390C-9DACFB9425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38798-B10C-4AB6-3532-18FA465F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1FCF4E-FD7C-433E-9D9C-8A1BEC7F3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7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8550/arXiv.2409.1877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28D96-A5AC-CDDE-01BD-D3570336D8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74688"/>
            <a:ext cx="914400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Longitudinal bunch profile measurements using WCM and streak camera techniques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5910E7-23F5-5B9D-9832-6D61822712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Kurt Hahn</a:t>
            </a:r>
          </a:p>
          <a:p>
            <a:pPr algn="l"/>
            <a:r>
              <a:rPr lang="en-US" dirty="0"/>
              <a:t>Supervisors: Leandro Intelisano, Giulia Papotti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887DF9-D00B-05B1-BC42-B100B55A8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0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162FBB8-FFC4-A8BE-B6B8-601EAFF97BED}"/>
              </a:ext>
            </a:extLst>
          </p:cNvPr>
          <p:cNvSpPr/>
          <p:nvPr/>
        </p:nvSpPr>
        <p:spPr>
          <a:xfrm>
            <a:off x="3205162" y="180974"/>
            <a:ext cx="3686175" cy="91440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Accelerator Systems (SY)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5E0653B-0FA2-451D-8D66-1964CEBCEFA7}"/>
              </a:ext>
            </a:extLst>
          </p:cNvPr>
          <p:cNvCxnSpPr>
            <a:cxnSpLocks/>
          </p:cNvCxnSpPr>
          <p:nvPr/>
        </p:nvCxnSpPr>
        <p:spPr>
          <a:xfrm flipH="1">
            <a:off x="971550" y="1095374"/>
            <a:ext cx="2284809" cy="8763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F1C55C5-BD0D-D09D-347F-D78DDF7564C4}"/>
              </a:ext>
            </a:extLst>
          </p:cNvPr>
          <p:cNvCxnSpPr>
            <a:cxnSpLocks/>
          </p:cNvCxnSpPr>
          <p:nvPr/>
        </p:nvCxnSpPr>
        <p:spPr>
          <a:xfrm flipH="1">
            <a:off x="2939653" y="1095374"/>
            <a:ext cx="965597" cy="8763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464D80D-2915-6A94-21A3-E2AB7F6A4F3A}"/>
              </a:ext>
            </a:extLst>
          </p:cNvPr>
          <p:cNvCxnSpPr>
            <a:cxnSpLocks/>
          </p:cNvCxnSpPr>
          <p:nvPr/>
        </p:nvCxnSpPr>
        <p:spPr>
          <a:xfrm flipH="1">
            <a:off x="4591050" y="1104900"/>
            <a:ext cx="152400" cy="9048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C8D92F-7E49-E227-1888-490BE2F39485}"/>
              </a:ext>
            </a:extLst>
          </p:cNvPr>
          <p:cNvCxnSpPr>
            <a:cxnSpLocks/>
          </p:cNvCxnSpPr>
          <p:nvPr/>
        </p:nvCxnSpPr>
        <p:spPr>
          <a:xfrm>
            <a:off x="6547246" y="1095374"/>
            <a:ext cx="2322910" cy="8763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8A68D54-A867-7650-A97A-7327DA353A76}"/>
              </a:ext>
            </a:extLst>
          </p:cNvPr>
          <p:cNvCxnSpPr>
            <a:cxnSpLocks/>
          </p:cNvCxnSpPr>
          <p:nvPr/>
        </p:nvCxnSpPr>
        <p:spPr>
          <a:xfrm>
            <a:off x="6112072" y="1095374"/>
            <a:ext cx="649487" cy="8763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D689DD5-8105-95D6-18F5-218A7E21F77B}"/>
              </a:ext>
            </a:extLst>
          </p:cNvPr>
          <p:cNvCxnSpPr>
            <a:cxnSpLocks/>
          </p:cNvCxnSpPr>
          <p:nvPr/>
        </p:nvCxnSpPr>
        <p:spPr>
          <a:xfrm>
            <a:off x="5536406" y="1095374"/>
            <a:ext cx="217884" cy="2105025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5FBC96F-1997-42CB-06E4-0FF967EAC9DC}"/>
              </a:ext>
            </a:extLst>
          </p:cNvPr>
          <p:cNvSpPr/>
          <p:nvPr/>
        </p:nvSpPr>
        <p:spPr>
          <a:xfrm>
            <a:off x="514945" y="2124074"/>
            <a:ext cx="913210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ABT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7831305-7743-8D0D-D9BF-6EB0A6B338B6}"/>
              </a:ext>
            </a:extLst>
          </p:cNvPr>
          <p:cNvSpPr/>
          <p:nvPr/>
        </p:nvSpPr>
        <p:spPr>
          <a:xfrm>
            <a:off x="2291952" y="2124074"/>
            <a:ext cx="913210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CAF9BBF-7703-B1A4-1458-20DA70994553}"/>
              </a:ext>
            </a:extLst>
          </p:cNvPr>
          <p:cNvSpPr/>
          <p:nvPr/>
        </p:nvSpPr>
        <p:spPr>
          <a:xfrm>
            <a:off x="3905250" y="2095499"/>
            <a:ext cx="913210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BI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C3D297C-8AAC-ED85-58E8-96DB1D3D5088}"/>
              </a:ext>
            </a:extLst>
          </p:cNvPr>
          <p:cNvSpPr/>
          <p:nvPr/>
        </p:nvSpPr>
        <p:spPr>
          <a:xfrm>
            <a:off x="6428778" y="2076449"/>
            <a:ext cx="913210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EPC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F8511B9-CC4E-DF3F-C3F1-EBDE71689FB3}"/>
              </a:ext>
            </a:extLst>
          </p:cNvPr>
          <p:cNvSpPr/>
          <p:nvPr/>
        </p:nvSpPr>
        <p:spPr>
          <a:xfrm>
            <a:off x="8668345" y="2124074"/>
            <a:ext cx="913210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STI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70846D5-5268-5AB4-4ADA-D3CF1A80D9DC}"/>
              </a:ext>
            </a:extLst>
          </p:cNvPr>
          <p:cNvSpPr/>
          <p:nvPr/>
        </p:nvSpPr>
        <p:spPr>
          <a:xfrm>
            <a:off x="3924300" y="3257552"/>
            <a:ext cx="3686175" cy="91440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Radio Frequency (RF)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ED9F85F-C2CA-C779-1C4B-83AAAA97A7EC}"/>
              </a:ext>
            </a:extLst>
          </p:cNvPr>
          <p:cNvCxnSpPr>
            <a:cxnSpLocks/>
          </p:cNvCxnSpPr>
          <p:nvPr/>
        </p:nvCxnSpPr>
        <p:spPr>
          <a:xfrm flipH="1">
            <a:off x="2381250" y="3733802"/>
            <a:ext cx="1538882" cy="400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A285A2A-7D69-9B5A-D5F6-974F30E375B2}"/>
              </a:ext>
            </a:extLst>
          </p:cNvPr>
          <p:cNvSpPr/>
          <p:nvPr/>
        </p:nvSpPr>
        <p:spPr>
          <a:xfrm>
            <a:off x="1619250" y="3857627"/>
            <a:ext cx="672702" cy="55244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AC</a:t>
            </a:r>
            <a:endParaRPr lang="en-US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6ECBBE1-4FA8-0212-0A21-3F52B701C569}"/>
              </a:ext>
            </a:extLst>
          </p:cNvPr>
          <p:cNvCxnSpPr>
            <a:cxnSpLocks/>
          </p:cNvCxnSpPr>
          <p:nvPr/>
        </p:nvCxnSpPr>
        <p:spPr>
          <a:xfrm flipH="1">
            <a:off x="3009900" y="4133851"/>
            <a:ext cx="910232" cy="9143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47953FA7-F391-3810-0E3B-FCBE02CBE240}"/>
              </a:ext>
            </a:extLst>
          </p:cNvPr>
          <p:cNvSpPr/>
          <p:nvPr/>
        </p:nvSpPr>
        <p:spPr>
          <a:xfrm>
            <a:off x="2291952" y="5048250"/>
            <a:ext cx="672702" cy="55244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LIS</a:t>
            </a:r>
            <a:endParaRPr lang="en-US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B2F1572-6E25-2136-ED6F-5D7D108EBFD3}"/>
              </a:ext>
            </a:extLst>
          </p:cNvPr>
          <p:cNvSpPr/>
          <p:nvPr/>
        </p:nvSpPr>
        <p:spPr>
          <a:xfrm>
            <a:off x="3654027" y="5210177"/>
            <a:ext cx="792958" cy="55244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MKS</a:t>
            </a:r>
            <a:endParaRPr lang="en-US" dirty="0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8D521269-F5EF-7D09-EE5B-9D422A1D1D23}"/>
              </a:ext>
            </a:extLst>
          </p:cNvPr>
          <p:cNvSpPr/>
          <p:nvPr/>
        </p:nvSpPr>
        <p:spPr>
          <a:xfrm>
            <a:off x="9201150" y="3733802"/>
            <a:ext cx="609600" cy="55244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CS</a:t>
            </a:r>
            <a:endParaRPr lang="en-US" dirty="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53E9810-748C-380C-A5EA-20D53552ED79}"/>
              </a:ext>
            </a:extLst>
          </p:cNvPr>
          <p:cNvSpPr/>
          <p:nvPr/>
        </p:nvSpPr>
        <p:spPr>
          <a:xfrm>
            <a:off x="5231606" y="5486401"/>
            <a:ext cx="609600" cy="55244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LL</a:t>
            </a:r>
            <a:endParaRPr lang="en-US" dirty="0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63CD704-88E8-933F-DC98-3D2331589F5F}"/>
              </a:ext>
            </a:extLst>
          </p:cNvPr>
          <p:cNvSpPr/>
          <p:nvPr/>
        </p:nvSpPr>
        <p:spPr>
          <a:xfrm>
            <a:off x="8460878" y="4657728"/>
            <a:ext cx="818555" cy="55244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SRF</a:t>
            </a:r>
            <a:endParaRPr lang="en-US" dirty="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0D082C4A-FA6C-4342-EC69-3373310B97AE}"/>
              </a:ext>
            </a:extLst>
          </p:cNvPr>
          <p:cNvSpPr/>
          <p:nvPr/>
        </p:nvSpPr>
        <p:spPr>
          <a:xfrm>
            <a:off x="6436815" y="5562605"/>
            <a:ext cx="3686175" cy="91440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Beams &amp; RF Studies (BR)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C5BF745-24EC-0513-420A-1B8A13F8B1ED}"/>
              </a:ext>
            </a:extLst>
          </p:cNvPr>
          <p:cNvCxnSpPr>
            <a:cxnSpLocks/>
          </p:cNvCxnSpPr>
          <p:nvPr/>
        </p:nvCxnSpPr>
        <p:spPr>
          <a:xfrm flipH="1">
            <a:off x="4238625" y="4229101"/>
            <a:ext cx="310157" cy="8191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CF41F6C-319E-0D7E-50FA-F57E7C03E56A}"/>
              </a:ext>
            </a:extLst>
          </p:cNvPr>
          <p:cNvCxnSpPr>
            <a:cxnSpLocks/>
          </p:cNvCxnSpPr>
          <p:nvPr/>
        </p:nvCxnSpPr>
        <p:spPr>
          <a:xfrm>
            <a:off x="5338315" y="4286251"/>
            <a:ext cx="111769" cy="10382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FEFB689-1E54-3D33-5C75-AF8304928A62}"/>
              </a:ext>
            </a:extLst>
          </p:cNvPr>
          <p:cNvCxnSpPr>
            <a:cxnSpLocks/>
          </p:cNvCxnSpPr>
          <p:nvPr/>
        </p:nvCxnSpPr>
        <p:spPr>
          <a:xfrm>
            <a:off x="6267599" y="4267203"/>
            <a:ext cx="1556146" cy="1219198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35AAC44-CC79-4D40-0ED7-D0AF3737924A}"/>
              </a:ext>
            </a:extLst>
          </p:cNvPr>
          <p:cNvCxnSpPr>
            <a:cxnSpLocks/>
          </p:cNvCxnSpPr>
          <p:nvPr/>
        </p:nvCxnSpPr>
        <p:spPr>
          <a:xfrm>
            <a:off x="7514629" y="4190999"/>
            <a:ext cx="765273" cy="4000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8DC5B42-E6CC-FBA0-D5F1-D2241B6E9D26}"/>
              </a:ext>
            </a:extLst>
          </p:cNvPr>
          <p:cNvCxnSpPr>
            <a:cxnSpLocks/>
          </p:cNvCxnSpPr>
          <p:nvPr/>
        </p:nvCxnSpPr>
        <p:spPr>
          <a:xfrm>
            <a:off x="7766450" y="3743322"/>
            <a:ext cx="1358500" cy="2381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Slide Number Placeholder 55">
            <a:extLst>
              <a:ext uri="{FF2B5EF4-FFF2-40B4-BE49-F238E27FC236}">
                <a16:creationId xmlns:a16="http://schemas.microsoft.com/office/drawing/2014/main" id="{F1E5F73F-DB51-4B26-025C-94CCD726F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86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8BFE57-FB42-4596-09B5-84F9A37B1E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224" y="1253331"/>
            <a:ext cx="6989551" cy="4351338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3E64704-7D62-69F7-A042-34BAFAD05499}"/>
              </a:ext>
            </a:extLst>
          </p:cNvPr>
          <p:cNvSpPr/>
          <p:nvPr/>
        </p:nvSpPr>
        <p:spPr>
          <a:xfrm rot="16200000">
            <a:off x="2076450" y="1818481"/>
            <a:ext cx="146685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Transverse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Axis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1A83C9-757E-BA52-7B80-5EAB8CDA4592}"/>
              </a:ext>
            </a:extLst>
          </p:cNvPr>
          <p:cNvSpPr/>
          <p:nvPr/>
        </p:nvSpPr>
        <p:spPr>
          <a:xfrm>
            <a:off x="4281486" y="5072751"/>
            <a:ext cx="3629026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Propagation (Longitudinal) Axis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1177DD-630D-961A-24CE-5C83EA66CA21}"/>
              </a:ext>
            </a:extLst>
          </p:cNvPr>
          <p:cNvSpPr/>
          <p:nvPr/>
        </p:nvSpPr>
        <p:spPr>
          <a:xfrm rot="16200000">
            <a:off x="2076450" y="3671092"/>
            <a:ext cx="146685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Bunch intensity (arb. units)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63D67E-2F50-545C-44A2-A2B3E7BCBD5C}"/>
              </a:ext>
            </a:extLst>
          </p:cNvPr>
          <p:cNvSpPr/>
          <p:nvPr/>
        </p:nvSpPr>
        <p:spPr>
          <a:xfrm rot="5400000">
            <a:off x="8572501" y="3642517"/>
            <a:ext cx="146685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Bunch charge (arb. units)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987C528-17CE-DAF2-8B81-6ECA457B3D0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Propagation of bunch beams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ED3F87-07A9-65E2-A4AA-CB78A80CEE5A}"/>
              </a:ext>
            </a:extLst>
          </p:cNvPr>
          <p:cNvSpPr txBox="1"/>
          <p:nvPr/>
        </p:nvSpPr>
        <p:spPr>
          <a:xfrm>
            <a:off x="74984" y="6160084"/>
            <a:ext cx="794506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effectLst/>
              </a:rPr>
              <a:t>[1] Turner, M., &amp; Muggli, P. (2024). </a:t>
            </a:r>
            <a:r>
              <a:rPr lang="en-US" sz="1600" i="1" dirty="0">
                <a:effectLst/>
              </a:rPr>
              <a:t>Understanding time-resolved images of AWAKE proton bunches</a:t>
            </a:r>
            <a:r>
              <a:rPr lang="en-US" sz="1600" dirty="0">
                <a:effectLst/>
              </a:rPr>
              <a:t> (arXiv:2409.18771). </a:t>
            </a:r>
            <a:r>
              <a:rPr lang="en-US" sz="1600" dirty="0" err="1">
                <a:effectLst/>
              </a:rPr>
              <a:t>arXiv</a:t>
            </a:r>
            <a:r>
              <a:rPr lang="en-US" sz="1600" dirty="0">
                <a:effectLst/>
              </a:rPr>
              <a:t>. </a:t>
            </a:r>
            <a:r>
              <a:rPr lang="en-US" sz="1600" dirty="0">
                <a:effectLst/>
                <a:hlinkClick r:id="rId3"/>
              </a:rPr>
              <a:t>https://doi.org/10.48550/arXiv.2409.18771</a:t>
            </a:r>
            <a:endParaRPr lang="en-US" sz="1600" dirty="0">
              <a:effectLst/>
            </a:endParaRPr>
          </a:p>
          <a:p>
            <a:endParaRPr lang="en-US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EA859A-4AB7-F7E6-65B6-F15DAE8202CB}"/>
              </a:ext>
            </a:extLst>
          </p:cNvPr>
          <p:cNvSpPr txBox="1"/>
          <p:nvPr/>
        </p:nvSpPr>
        <p:spPr>
          <a:xfrm>
            <a:off x="8020050" y="141439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E10040D-AA5B-D57C-6818-ADE5E551D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2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47148F6-CC13-E17F-9759-A20A1402E5ED}"/>
              </a:ext>
            </a:extLst>
          </p:cNvPr>
          <p:cNvSpPr/>
          <p:nvPr/>
        </p:nvSpPr>
        <p:spPr>
          <a:xfrm>
            <a:off x="1409699" y="1677890"/>
            <a:ext cx="6229350" cy="425767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135F80-30F1-AC0D-34CC-40A89E6372C9}"/>
              </a:ext>
            </a:extLst>
          </p:cNvPr>
          <p:cNvSpPr txBox="1"/>
          <p:nvPr/>
        </p:nvSpPr>
        <p:spPr>
          <a:xfrm>
            <a:off x="838200" y="4802090"/>
            <a:ext cx="161925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SPS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Super Proton Synchrotron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98CB9D-DE3C-82A9-972B-F0635EEC4AED}"/>
              </a:ext>
            </a:extLst>
          </p:cNvPr>
          <p:cNvGrpSpPr/>
          <p:nvPr/>
        </p:nvGrpSpPr>
        <p:grpSpPr>
          <a:xfrm>
            <a:off x="5093969" y="2032219"/>
            <a:ext cx="430530" cy="360045"/>
            <a:chOff x="4665345" y="2145030"/>
            <a:chExt cx="320040" cy="25146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8AB2803-3C36-5B48-CB59-B1D290D1E8B6}"/>
                </a:ext>
              </a:extLst>
            </p:cNvPr>
            <p:cNvSpPr/>
            <p:nvPr/>
          </p:nvSpPr>
          <p:spPr>
            <a:xfrm>
              <a:off x="4733925" y="215265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66641BA-F428-D662-5320-556B9E2DC49C}"/>
                </a:ext>
              </a:extLst>
            </p:cNvPr>
            <p:cNvSpPr/>
            <p:nvPr/>
          </p:nvSpPr>
          <p:spPr>
            <a:xfrm>
              <a:off x="4825365" y="2146756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AE8B369-E37A-9ECE-748B-DA916271162F}"/>
                </a:ext>
              </a:extLst>
            </p:cNvPr>
            <p:cNvSpPr/>
            <p:nvPr/>
          </p:nvSpPr>
          <p:spPr>
            <a:xfrm>
              <a:off x="4871085" y="230505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A00C248-E007-07C3-4557-CE92AE043B63}"/>
                </a:ext>
              </a:extLst>
            </p:cNvPr>
            <p:cNvSpPr/>
            <p:nvPr/>
          </p:nvSpPr>
          <p:spPr>
            <a:xfrm>
              <a:off x="4871085" y="2215336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7131F8B-5A20-C879-77B1-36AD329708D6}"/>
                </a:ext>
              </a:extLst>
            </p:cNvPr>
            <p:cNvSpPr/>
            <p:nvPr/>
          </p:nvSpPr>
          <p:spPr>
            <a:xfrm>
              <a:off x="4779645" y="2200096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066FCC6-07FC-8263-C0A4-635B935A94C2}"/>
                </a:ext>
              </a:extLst>
            </p:cNvPr>
            <p:cNvSpPr/>
            <p:nvPr/>
          </p:nvSpPr>
          <p:spPr>
            <a:xfrm>
              <a:off x="4665345" y="222885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6D9FA15-B4F2-68E8-037F-ED630B0E7B40}"/>
                </a:ext>
              </a:extLst>
            </p:cNvPr>
            <p:cNvSpPr/>
            <p:nvPr/>
          </p:nvSpPr>
          <p:spPr>
            <a:xfrm>
              <a:off x="4848225" y="2285642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9227888-8534-B9FC-EBF0-1AA585FC1FED}"/>
                </a:ext>
              </a:extLst>
            </p:cNvPr>
            <p:cNvSpPr/>
            <p:nvPr/>
          </p:nvSpPr>
          <p:spPr>
            <a:xfrm>
              <a:off x="4745355" y="2222093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D269AF6-FE17-9CEF-936E-2271EBEEAD3A}"/>
                </a:ext>
              </a:extLst>
            </p:cNvPr>
            <p:cNvSpPr/>
            <p:nvPr/>
          </p:nvSpPr>
          <p:spPr>
            <a:xfrm>
              <a:off x="4893945" y="214503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4C73B15-CE2A-50F7-1CDF-CE40FFCB288C}"/>
                </a:ext>
              </a:extLst>
            </p:cNvPr>
            <p:cNvSpPr/>
            <p:nvPr/>
          </p:nvSpPr>
          <p:spPr>
            <a:xfrm>
              <a:off x="4733925" y="2305050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14A530A-A24D-492F-BDB8-C7F10C670FBE}"/>
              </a:ext>
            </a:extLst>
          </p:cNvPr>
          <p:cNvSpPr txBox="1"/>
          <p:nvPr/>
        </p:nvSpPr>
        <p:spPr>
          <a:xfrm>
            <a:off x="3752850" y="3440015"/>
            <a:ext cx="1341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Proton Bunch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8F8508B-5915-9832-BFB6-1DF6C5920E45}"/>
              </a:ext>
            </a:extLst>
          </p:cNvPr>
          <p:cNvCxnSpPr/>
          <p:nvPr/>
        </p:nvCxnSpPr>
        <p:spPr>
          <a:xfrm flipV="1">
            <a:off x="4648199" y="2525615"/>
            <a:ext cx="445770" cy="91440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9875F8A-6C61-BA27-2E62-C2B09C3CBD31}"/>
              </a:ext>
            </a:extLst>
          </p:cNvPr>
          <p:cNvSpPr/>
          <p:nvPr/>
        </p:nvSpPr>
        <p:spPr>
          <a:xfrm>
            <a:off x="3295649" y="2002035"/>
            <a:ext cx="1724025" cy="199730"/>
          </a:xfrm>
          <a:custGeom>
            <a:avLst/>
            <a:gdLst>
              <a:gd name="connsiteX0" fmla="*/ 1724025 w 1724025"/>
              <a:gd name="connsiteY0" fmla="*/ 47330 h 199730"/>
              <a:gd name="connsiteX1" fmla="*/ 962025 w 1724025"/>
              <a:gd name="connsiteY1" fmla="*/ 9230 h 199730"/>
              <a:gd name="connsiteX2" fmla="*/ 0 w 1724025"/>
              <a:gd name="connsiteY2" fmla="*/ 199730 h 199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025" h="199730">
                <a:moveTo>
                  <a:pt x="1724025" y="47330"/>
                </a:moveTo>
                <a:cubicBezTo>
                  <a:pt x="1486693" y="15580"/>
                  <a:pt x="1249362" y="-16170"/>
                  <a:pt x="962025" y="9230"/>
                </a:cubicBezTo>
                <a:cubicBezTo>
                  <a:pt x="674688" y="34630"/>
                  <a:pt x="337344" y="117180"/>
                  <a:pt x="0" y="199730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14ADC9-B8FC-F103-6528-F4BFE0FEF26E}"/>
              </a:ext>
            </a:extLst>
          </p:cNvPr>
          <p:cNvSpPr txBox="1"/>
          <p:nvPr/>
        </p:nvSpPr>
        <p:spPr>
          <a:xfrm>
            <a:off x="5848348" y="5903893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Wall Current Monitor</a:t>
            </a:r>
          </a:p>
        </p:txBody>
      </p:sp>
      <p:sp>
        <p:nvSpPr>
          <p:cNvPr id="22" name="Cylinder 21">
            <a:extLst>
              <a:ext uri="{FF2B5EF4-FFF2-40B4-BE49-F238E27FC236}">
                <a16:creationId xmlns:a16="http://schemas.microsoft.com/office/drawing/2014/main" id="{97306DE4-5ABA-02D7-F0E5-52828A5F9178}"/>
              </a:ext>
            </a:extLst>
          </p:cNvPr>
          <p:cNvSpPr/>
          <p:nvPr/>
        </p:nvSpPr>
        <p:spPr>
          <a:xfrm rot="14340173">
            <a:off x="6489157" y="4712699"/>
            <a:ext cx="438150" cy="114300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B15822C-4FEC-F977-9704-9B86BB5F6F4F}"/>
              </a:ext>
            </a:extLst>
          </p:cNvPr>
          <p:cNvSpPr/>
          <p:nvPr/>
        </p:nvSpPr>
        <p:spPr>
          <a:xfrm rot="16200000">
            <a:off x="7688380" y="856055"/>
            <a:ext cx="2981325" cy="3594332"/>
          </a:xfrm>
          <a:prstGeom prst="arc">
            <a:avLst>
              <a:gd name="adj1" fmla="val 15411257"/>
              <a:gd name="adj2" fmla="val 0"/>
            </a:avLst>
          </a:prstGeom>
          <a:ln w="762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B65F58-4DA1-C737-5C76-3119F1108AC2}"/>
              </a:ext>
            </a:extLst>
          </p:cNvPr>
          <p:cNvSpPr txBox="1"/>
          <p:nvPr/>
        </p:nvSpPr>
        <p:spPr>
          <a:xfrm>
            <a:off x="9612087" y="940655"/>
            <a:ext cx="231321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AWAKE</a:t>
            </a:r>
          </a:p>
          <a:p>
            <a:r>
              <a:rPr lang="en-US" b="1" dirty="0">
                <a:solidFill>
                  <a:srgbClr val="7030A0"/>
                </a:solidFill>
              </a:rPr>
              <a:t>Advanced Proton Driven Plasma Wakefield Experiment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909ADE7-59DB-BFE8-4F5E-5897F6EF7B3F}"/>
              </a:ext>
            </a:extLst>
          </p:cNvPr>
          <p:cNvSpPr/>
          <p:nvPr/>
        </p:nvSpPr>
        <p:spPr>
          <a:xfrm>
            <a:off x="7300775" y="1808193"/>
            <a:ext cx="504825" cy="4908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0B6009-9A3D-EC3E-95E2-5F76720EF691}"/>
              </a:ext>
            </a:extLst>
          </p:cNvPr>
          <p:cNvSpPr txBox="1"/>
          <p:nvPr/>
        </p:nvSpPr>
        <p:spPr>
          <a:xfrm>
            <a:off x="7812404" y="1789899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Streak Camera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EA1BB2-F1C5-A380-7FD5-5E80F8DA0A12}"/>
              </a:ext>
            </a:extLst>
          </p:cNvPr>
          <p:cNvSpPr txBox="1"/>
          <p:nvPr/>
        </p:nvSpPr>
        <p:spPr>
          <a:xfrm>
            <a:off x="9067801" y="4394122"/>
            <a:ext cx="2679795" cy="19389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Bunches “turn” around the SPS thousands of times before being “extracted”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4888E43-F5B6-6A89-D3E2-ED2E73FF14D4}"/>
              </a:ext>
            </a:extLst>
          </p:cNvPr>
          <p:cNvCxnSpPr/>
          <p:nvPr/>
        </p:nvCxnSpPr>
        <p:spPr>
          <a:xfrm flipH="1" flipV="1">
            <a:off x="7553187" y="3106341"/>
            <a:ext cx="1857512" cy="118139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65E59C46-18C0-FD55-B8ED-7CC591E043B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Extracting and measuring bunches</a:t>
            </a:r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3F2A3255-671D-3AF0-8F55-AAEE23354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3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1FDE10-1ECC-B127-B32D-6FAE4AF0D770}"/>
              </a:ext>
            </a:extLst>
          </p:cNvPr>
          <p:cNvSpPr txBox="1"/>
          <p:nvPr/>
        </p:nvSpPr>
        <p:spPr>
          <a:xfrm>
            <a:off x="838200" y="1859340"/>
            <a:ext cx="5057774" cy="156966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Beam signals are distorted due to: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Cables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Attenuators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Other electronics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57021A2-6EE3-41FD-4CD0-59F1E0151B0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Determining transfer function of streak camera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D37BBE-3361-EE0B-2B00-E6D8CE024C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702" b="40972"/>
          <a:stretch>
            <a:fillRect/>
          </a:stretch>
        </p:blipFill>
        <p:spPr>
          <a:xfrm>
            <a:off x="838200" y="3429001"/>
            <a:ext cx="6000750" cy="30062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3ED075-4ED1-91DE-12B9-739EC4C6E950}"/>
              </a:ext>
            </a:extLst>
          </p:cNvPr>
          <p:cNvSpPr txBox="1"/>
          <p:nvPr/>
        </p:nvSpPr>
        <p:spPr>
          <a:xfrm>
            <a:off x="2914650" y="6435271"/>
            <a:ext cx="2095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Frequency (GHz)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F79E81-7A61-CC9F-395A-F7BADE846A1A}"/>
              </a:ext>
            </a:extLst>
          </p:cNvPr>
          <p:cNvSpPr txBox="1"/>
          <p:nvPr/>
        </p:nvSpPr>
        <p:spPr>
          <a:xfrm rot="16200000">
            <a:off x="-608693" y="4666313"/>
            <a:ext cx="2341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DFT of Beam Signal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D957EFE-E29C-6097-DBB3-454CEABA09CA}"/>
                  </a:ext>
                </a:extLst>
              </p:cNvPr>
              <p:cNvSpPr txBox="1"/>
              <p:nvPr/>
            </p:nvSpPr>
            <p:spPr>
              <a:xfrm>
                <a:off x="7058025" y="2131367"/>
                <a:ext cx="41243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𝑌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US" sz="3600" baseline="30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D957EFE-E29C-6097-DBB3-454CEABA09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025" y="2131367"/>
                <a:ext cx="4124325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8A8B5F46-BD65-A256-8C59-128D4CC783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9810565"/>
                  </p:ext>
                </p:extLst>
              </p:nvPr>
            </p:nvGraphicFramePr>
            <p:xfrm>
              <a:off x="7534245" y="3194775"/>
              <a:ext cx="3905280" cy="249164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64420">
                      <a:extLst>
                        <a:ext uri="{9D8B030D-6E8A-4147-A177-3AD203B41FA5}">
                          <a16:colId xmlns:a16="http://schemas.microsoft.com/office/drawing/2014/main" val="1943028136"/>
                        </a:ext>
                      </a:extLst>
                    </a:gridCol>
                    <a:gridCol w="3140860">
                      <a:extLst>
                        <a:ext uri="{9D8B030D-6E8A-4147-A177-3AD203B41FA5}">
                          <a16:colId xmlns:a16="http://schemas.microsoft.com/office/drawing/2014/main" val="8365911"/>
                        </a:ext>
                      </a:extLst>
                    </a:gridCol>
                  </a:tblGrid>
                  <a:tr h="655697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Measured signal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470364"/>
                      </a:ext>
                    </a:extLst>
                  </a:tr>
                  <a:tr h="655697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Transfer function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5779087"/>
                      </a:ext>
                    </a:extLst>
                  </a:tr>
                  <a:tr h="118025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True signal (before distortion)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835192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8A8B5F46-BD65-A256-8C59-128D4CC783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9810565"/>
                  </p:ext>
                </p:extLst>
              </p:nvPr>
            </p:nvGraphicFramePr>
            <p:xfrm>
              <a:off x="7534245" y="3194775"/>
              <a:ext cx="3905280" cy="249164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64420">
                      <a:extLst>
                        <a:ext uri="{9D8B030D-6E8A-4147-A177-3AD203B41FA5}">
                          <a16:colId xmlns:a16="http://schemas.microsoft.com/office/drawing/2014/main" val="1943028136"/>
                        </a:ext>
                      </a:extLst>
                    </a:gridCol>
                    <a:gridCol w="3140860">
                      <a:extLst>
                        <a:ext uri="{9D8B030D-6E8A-4147-A177-3AD203B41FA5}">
                          <a16:colId xmlns:a16="http://schemas.microsoft.com/office/drawing/2014/main" val="8365911"/>
                        </a:ext>
                      </a:extLst>
                    </a:gridCol>
                  </a:tblGrid>
                  <a:tr h="6556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7407" r="-409524" b="-278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Measured signal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470364"/>
                      </a:ext>
                    </a:extLst>
                  </a:tr>
                  <a:tr h="6556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108411" r="-409524" b="-181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Transfer function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5779087"/>
                      </a:ext>
                    </a:extLst>
                  </a:tr>
                  <a:tr h="118025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114948" r="-4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True signal (before distortion)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835192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29A9AA3-4AE9-0436-163D-DFD7E8FFEE6D}"/>
              </a:ext>
            </a:extLst>
          </p:cNvPr>
          <p:cNvSpPr txBox="1"/>
          <p:nvPr/>
        </p:nvSpPr>
        <p:spPr>
          <a:xfrm>
            <a:off x="7181852" y="5954266"/>
            <a:ext cx="49382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effectLst/>
              </a:rPr>
              <a:t>[2] Flowerdew, J., Intelisano, L., Lasheen, A., &amp; Papotti, G. (n.d.). </a:t>
            </a:r>
            <a:r>
              <a:rPr lang="en-US" sz="1600" i="1" dirty="0">
                <a:effectLst/>
              </a:rPr>
              <a:t>Cable Transfer Function Measurements and Bunch Length Analysis in the SPS</a:t>
            </a:r>
            <a:r>
              <a:rPr lang="en-US" sz="1600" dirty="0">
                <a:effectLst/>
              </a:rPr>
              <a:t>.</a:t>
            </a:r>
          </a:p>
          <a:p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6C4441-F33C-453C-EDB8-F0AB3943A3CF}"/>
              </a:ext>
            </a:extLst>
          </p:cNvPr>
          <p:cNvSpPr txBox="1"/>
          <p:nvPr/>
        </p:nvSpPr>
        <p:spPr>
          <a:xfrm>
            <a:off x="6958175" y="205823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[2]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3D4666E-22CC-BEE6-82F8-18B9EC05E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17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74E6429-AF59-BA76-EFA1-9A440632CD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00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A350D1B-F533-FE94-B050-049C6CA5AFF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What do I want to learn?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6A5B47-6FE6-2BA5-04FD-17D63E050767}"/>
              </a:ext>
            </a:extLst>
          </p:cNvPr>
          <p:cNvSpPr txBox="1"/>
          <p:nvPr/>
        </p:nvSpPr>
        <p:spPr>
          <a:xfrm>
            <a:off x="838200" y="2347912"/>
            <a:ext cx="3886200" cy="3686202"/>
          </a:xfrm>
          <a:prstGeom prst="rect">
            <a:avLst/>
          </a:prstGeom>
          <a:solidFill>
            <a:srgbClr val="BFBFB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More French/German!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Particle/Beam physics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New places and people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Lifestyles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Opportunities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A1CC4F44-1B17-2957-24B8-2F7D7E964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FCF4E-FD7C-433E-9D9C-8A1BEC7F33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403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268</Words>
  <Application>Microsoft Office PowerPoint</Application>
  <PresentationFormat>Widescreen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Cambria Math</vt:lpstr>
      <vt:lpstr>Office Theme</vt:lpstr>
      <vt:lpstr>Longitudinal bunch profile measurements using WCM and streak camera techniques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Kurt Hahn (RIT Student)</dc:creator>
  <cp:lastModifiedBy>Kurt Hahn (RIT Student)</cp:lastModifiedBy>
  <cp:revision>1</cp:revision>
  <dcterms:created xsi:type="dcterms:W3CDTF">2025-06-12T12:13:10Z</dcterms:created>
  <dcterms:modified xsi:type="dcterms:W3CDTF">2025-06-12T22:13:33Z</dcterms:modified>
</cp:coreProperties>
</file>