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8"/>
  </p:notesMasterIdLst>
  <p:sldIdLst>
    <p:sldId id="263" r:id="rId4"/>
    <p:sldId id="258" r:id="rId5"/>
    <p:sldId id="275" r:id="rId6"/>
    <p:sldId id="274" r:id="rId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8"/>
            <p14:sldId id="275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3447" autoAdjust="0"/>
  </p:normalViewPr>
  <p:slideViewPr>
    <p:cSldViewPr>
      <p:cViewPr varScale="1">
        <p:scale>
          <a:sx n="100" d="100"/>
          <a:sy n="100" d="100"/>
        </p:scale>
        <p:origin x="57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18.06.2025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676400"/>
            <a:ext cx="8263350" cy="1790700"/>
          </a:xfrm>
        </p:spPr>
        <p:txBody>
          <a:bodyPr/>
          <a:lstStyle/>
          <a:p>
            <a:r>
              <a:rPr lang="en-GB" dirty="0"/>
              <a:t>Scope and Objectives </a:t>
            </a:r>
            <a:br>
              <a:rPr lang="en-GB" dirty="0"/>
            </a:br>
            <a:r>
              <a:rPr lang="en-GB" dirty="0"/>
              <a:t>of the meeting</a:t>
            </a:r>
            <a:br>
              <a:rPr lang="en-GB" dirty="0"/>
            </a:br>
            <a:br>
              <a:rPr lang="en-GB" dirty="0"/>
            </a:b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234003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19 June 2025 – Beam-Dust Interactions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29644" y="97423"/>
            <a:ext cx="38387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Scope and Objectives 		Jan Uythoven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668F3E-A522-C568-E6CB-A1CD7867A266}"/>
              </a:ext>
            </a:extLst>
          </p:cNvPr>
          <p:cNvSpPr txBox="1"/>
          <p:nvPr/>
        </p:nvSpPr>
        <p:spPr>
          <a:xfrm>
            <a:off x="2987824" y="3051601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Jan Uythoven</a:t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TE-MPE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7" y="1131590"/>
            <a:ext cx="8711251" cy="30888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0" noProof="0" dirty="0"/>
              <a:t>Beam-Dust </a:t>
            </a:r>
            <a:r>
              <a:rPr lang="en-GB" b="0" noProof="0" dirty="0"/>
              <a:t>Interaction </a:t>
            </a:r>
            <a:r>
              <a:rPr lang="en-GB" b="0" dirty="0"/>
              <a:t>was and is</a:t>
            </a:r>
            <a:r>
              <a:rPr lang="en-GB" b="0" noProof="0" dirty="0"/>
              <a:t> an issue for LHC operation – UFO’s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noProof="0" dirty="0"/>
              <a:t>Quenches, beam dumps</a:t>
            </a:r>
            <a:endParaRPr lang="en-GB" b="0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Collaborative effort at CERN for modelling, different initiatives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0" noProof="0" dirty="0"/>
              <a:t>For FCC and especially FCCee </a:t>
            </a:r>
            <a:r>
              <a:rPr lang="en-GB" b="0" noProof="0" dirty="0"/>
              <a:t>beam-d</a:t>
            </a:r>
            <a:r>
              <a:rPr lang="en-GB" sz="1400" b="0" noProof="0" dirty="0"/>
              <a:t>ust interaction is VERY important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noProof="0" dirty="0"/>
              <a:t>In high intensity lepton (and muon) storage rings, the beam dust interaction can have violent effects on the beam </a:t>
            </a:r>
            <a:br>
              <a:rPr lang="en-GB" noProof="0" dirty="0"/>
            </a:br>
            <a:r>
              <a:rPr lang="en-GB" noProof="0" dirty="0"/>
              <a:t>see the experience at </a:t>
            </a:r>
            <a:r>
              <a:rPr lang="en-GB" noProof="0" dirty="0" err="1"/>
              <a:t>SuperKEKb</a:t>
            </a:r>
            <a:endParaRPr lang="en-GB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/>
              <a:t>This is a Machine Protection issue to be addressed</a:t>
            </a:r>
            <a:endParaRPr lang="en-GB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The right group of people in the FCC-ee Machine Protection Task Force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We need to better model these events to be able to understand the differences between hadron and lepton accelerators, dependency on bunch intensity, bunch spacing, beam size etc.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The model will allow to define the requirements on the vacuum system, cleanliness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It will also predict the effects on the beam and the resulting beam loss scenarios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/>
              <a:t>Define the required beam diagnostics to detect the onset, distributed detection system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/>
              <a:t>Define an interlocking strategy, how fast do we need to be?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noProof="0" dirty="0"/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b="0" dirty="0">
              <a:highlight>
                <a:srgbClr val="FFFF00"/>
              </a:highlight>
            </a:endParaRP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2BF5DC08-CB1D-034A-4C37-8A4A15430D0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19 June 2025, Beam-Dust Meeting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B75C00-FE1F-7C2E-ED25-F64FB08E51A1}"/>
              </a:ext>
            </a:extLst>
          </p:cNvPr>
          <p:cNvSpPr txBox="1"/>
          <p:nvPr/>
        </p:nvSpPr>
        <p:spPr>
          <a:xfrm>
            <a:off x="3829644" y="97423"/>
            <a:ext cx="38387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Scope and Objectives			Jan Uythoven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97D1857-8046-4D30-5E98-11D27E6C9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21077"/>
            <a:ext cx="8263350" cy="804066"/>
          </a:xfrm>
        </p:spPr>
        <p:txBody>
          <a:bodyPr/>
          <a:lstStyle/>
          <a:p>
            <a:r>
              <a:rPr lang="en-US" dirty="0"/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F5038-1A6F-7E36-472B-9784EC93F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5EB614-75A1-1A17-4E2B-B10C972DB3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81617A-ABDC-065B-BED2-F35E13A006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2156" y="1131590"/>
            <a:ext cx="7729600" cy="30888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b="0" noProof="0" dirty="0"/>
              <a:t>Make an inventory of where we are today with the modelling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Dust charging mechanisms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Release of the dust into the beam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/>
              <a:t>Particle-dust interaction, dust dynamics, phase transitions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Effect on the beam after phase transition</a:t>
            </a:r>
          </a:p>
          <a:p>
            <a:pPr marL="758250" lvl="1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/>
              <a:t>Effect of this perturbed beam on local and global beam losses, including the collimation system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Define the next steps for the modelling with a timeline of the FCC pre-TDR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Define benchmark studies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Define collaborations</a:t>
            </a:r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dirty="0"/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b="0" noProof="0" dirty="0"/>
              <a:t>Effect on the beam after phase transition </a:t>
            </a:r>
            <a:r>
              <a:rPr lang="en-GB" b="0" noProof="0" dirty="0">
                <a:sym typeface="Wingdings" panose="05000000000000000000" pitchFamily="2" charset="2"/>
              </a:rPr>
              <a:t> Xavier and </a:t>
            </a:r>
            <a:r>
              <a:rPr lang="en-GB" b="0" dirty="0">
                <a:sym typeface="Wingdings" panose="05000000000000000000" pitchFamily="2" charset="2"/>
              </a:rPr>
              <a:t>Lotta not present today, they will present at</a:t>
            </a:r>
            <a:r>
              <a:rPr lang="en-GB" b="0" noProof="0" dirty="0">
                <a:sym typeface="Wingdings" panose="05000000000000000000" pitchFamily="2" charset="2"/>
              </a:rPr>
              <a:t> a follow-up meeting</a:t>
            </a:r>
            <a:endParaRPr lang="en-GB" b="0" dirty="0"/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285750" indent="-2857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b="0" noProof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b="0" dirty="0">
              <a:highlight>
                <a:srgbClr val="FFFF00"/>
              </a:highlight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59ACB1-9452-FBB8-A2D0-58BD1D64F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meeting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CE8FC9D1-9E9C-244E-4E2F-460B65D8EF18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19 June 2025, Beam-Dust Meeting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5C92B19-0A95-1966-B319-8411E527C59B}"/>
              </a:ext>
            </a:extLst>
          </p:cNvPr>
          <p:cNvSpPr txBox="1"/>
          <p:nvPr/>
        </p:nvSpPr>
        <p:spPr>
          <a:xfrm>
            <a:off x="3829644" y="97423"/>
            <a:ext cx="38387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Scope and Objectives			Jan Uythoven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08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426</TotalTime>
  <Words>331</Words>
  <Application>Microsoft Office PowerPoint</Application>
  <PresentationFormat>On-screen Show (16:9)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Scope and Objectives  of the meeting  </vt:lpstr>
      <vt:lpstr>Context</vt:lpstr>
      <vt:lpstr>Today’s meeting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Jan Uythoven</cp:lastModifiedBy>
  <cp:revision>50</cp:revision>
  <dcterms:created xsi:type="dcterms:W3CDTF">2020-10-27T09:23:42Z</dcterms:created>
  <dcterms:modified xsi:type="dcterms:W3CDTF">2025-06-18T14:33:37Z</dcterms:modified>
</cp:coreProperties>
</file>