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6" r:id="rId2"/>
    <p:sldId id="3169" r:id="rId3"/>
    <p:sldId id="3204" r:id="rId4"/>
    <p:sldId id="3205" r:id="rId5"/>
    <p:sldId id="3181" r:id="rId6"/>
    <p:sldId id="3185" r:id="rId7"/>
    <p:sldId id="3182" r:id="rId8"/>
    <p:sldId id="3192" r:id="rId9"/>
    <p:sldId id="3203" r:id="rId10"/>
    <p:sldId id="3146" r:id="rId11"/>
    <p:sldId id="3194" r:id="rId12"/>
    <p:sldId id="3198" r:id="rId13"/>
    <p:sldId id="3191" r:id="rId14"/>
    <p:sldId id="3187" r:id="rId15"/>
    <p:sldId id="3144" r:id="rId16"/>
    <p:sldId id="3177" r:id="rId17"/>
    <p:sldId id="3190" r:id="rId18"/>
    <p:sldId id="3200" r:id="rId19"/>
    <p:sldId id="3199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9D9D9"/>
    <a:srgbClr val="000000"/>
    <a:srgbClr val="0066FF"/>
    <a:srgbClr val="FF6600"/>
    <a:srgbClr val="006600"/>
    <a:srgbClr val="0000FF"/>
    <a:srgbClr val="FF99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90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Topical meeting on FCC-ee beam-dust interactions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2104/attachments/2666170/4823472/Report_Workshop_on_dust_charging_and_beam_dust_interaction_in_particle_accelerators_Version1_0.pdf" TargetMode="External"/><Relationship Id="rId2" Type="http://schemas.openxmlformats.org/officeDocument/2006/relationships/hyperlink" Target="https://indico.cern.ch/event/1272104/overview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doi.org/10.1063/5.0210675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doi.org/10.1063/5.0210675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5.041001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5.04100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44948" TargetMode="External"/><Relationship Id="rId7" Type="http://schemas.openxmlformats.org/officeDocument/2006/relationships/hyperlink" Target="https://journals.aps.org/prab/abstract/10.1103/PhysRevAccelBeams.25.041001" TargetMode="External"/><Relationship Id="rId2" Type="http://schemas.openxmlformats.org/officeDocument/2006/relationships/hyperlink" Target="https://journals.aps.org/prab/abstract/10.1103/PhysRevAccelBeams.23.12450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oi.org/10.1103/PhysRevAccelBeams.25.101001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087138"/>
            <a:ext cx="8436467" cy="1082843"/>
          </a:xfrm>
        </p:spPr>
        <p:txBody>
          <a:bodyPr/>
          <a:lstStyle/>
          <a:p>
            <a:r>
              <a:rPr lang="en-GB" sz="3800" dirty="0"/>
              <a:t>Modelling of dust charging and </a:t>
            </a:r>
            <a:br>
              <a:rPr lang="en-GB" sz="3800" dirty="0"/>
            </a:br>
            <a:r>
              <a:rPr lang="en-GB" sz="3800" dirty="0"/>
              <a:t>beam-dust interactions at CERN </a:t>
            </a:r>
            <a:endParaRPr lang="en-US" sz="3800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213784F-D195-F611-F350-F0B08722DB45}"/>
              </a:ext>
            </a:extLst>
          </p:cNvPr>
          <p:cNvSpPr txBox="1">
            <a:spLocks/>
          </p:cNvSpPr>
          <p:nvPr/>
        </p:nvSpPr>
        <p:spPr>
          <a:xfrm>
            <a:off x="488870" y="4709401"/>
            <a:ext cx="11376026" cy="8449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/>
              <a:t>C. Wiesner, A. Lechner, R. Schmidt, D. Wollmann, P. Ziegler</a:t>
            </a:r>
            <a:br>
              <a:rPr lang="en-US" sz="1800" i="1" dirty="0"/>
            </a:br>
            <a:r>
              <a:rPr lang="en-GB" sz="1800" dirty="0"/>
              <a:t>Topical meeting on FCC-ee beam-dust interactions, </a:t>
            </a:r>
            <a:r>
              <a:rPr lang="en-US" sz="1800" dirty="0"/>
              <a:t>June 19</a:t>
            </a:r>
            <a:r>
              <a:rPr lang="en-US" sz="1800" baseline="30000" dirty="0"/>
              <a:t>th</a:t>
            </a:r>
            <a:r>
              <a:rPr lang="en-US" sz="1800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D0B338-A15C-06E6-B29A-BBC5930D1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45" y="1567992"/>
            <a:ext cx="7208827" cy="4608512"/>
          </a:xfrm>
        </p:spPr>
        <p:txBody>
          <a:bodyPr/>
          <a:lstStyle/>
          <a:p>
            <a:r>
              <a:rPr lang="en-GB" dirty="0"/>
              <a:t>Workshop took place at CERN, June 13</a:t>
            </a:r>
            <a:r>
              <a:rPr lang="en-GB" baseline="30000" dirty="0"/>
              <a:t>th</a:t>
            </a:r>
            <a:r>
              <a:rPr lang="en-GB" dirty="0"/>
              <a:t>-15</a:t>
            </a:r>
            <a:r>
              <a:rPr lang="en-GB" baseline="30000" dirty="0"/>
              <a:t>th</a:t>
            </a:r>
            <a:r>
              <a:rPr lang="en-GB" dirty="0"/>
              <a:t>, 2023</a:t>
            </a:r>
          </a:p>
          <a:p>
            <a:pPr lvl="1"/>
            <a:r>
              <a:rPr lang="en-US" dirty="0"/>
              <a:t>~60 participants from CERN, KEK, Colorado University (CU) Boulder, </a:t>
            </a:r>
            <a:r>
              <a:rPr lang="en-GB" dirty="0"/>
              <a:t>KTH (Stockholm), </a:t>
            </a:r>
            <a:r>
              <a:rPr lang="en-US" dirty="0"/>
              <a:t>DESY, TRIUMF, TU Darmstadt, …</a:t>
            </a:r>
          </a:p>
          <a:p>
            <a:pPr lvl="1"/>
            <a:r>
              <a:rPr lang="en-US" dirty="0"/>
              <a:t>24 presentations (see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GB" dirty="0">
                <a:hlinkClick r:id="rId2"/>
              </a:rPr>
              <a:t>Indico</a:t>
            </a:r>
            <a:r>
              <a:rPr lang="en-GB" dirty="0"/>
              <a:t>), e.g.:</a:t>
            </a:r>
          </a:p>
          <a:p>
            <a:pPr lvl="2"/>
            <a:r>
              <a:rPr lang="en-US" dirty="0"/>
              <a:t>Dust-charging: synchrotron radiation and electron clouds, SBL, Dust and beam instabilities, </a:t>
            </a:r>
            <a:r>
              <a:rPr lang="en-GB" dirty="0"/>
              <a:t>Analysis of dust grains extracted from the LHC</a:t>
            </a:r>
            <a:endParaRPr lang="en-US" dirty="0"/>
          </a:p>
          <a:p>
            <a:r>
              <a:rPr lang="en-US" dirty="0"/>
              <a:t>Detailed workshop report </a:t>
            </a:r>
            <a:r>
              <a:rPr lang="en-US" dirty="0">
                <a:hlinkClick r:id="rId3"/>
              </a:rPr>
              <a:t>available</a:t>
            </a:r>
            <a:endParaRPr lang="en-US" dirty="0"/>
          </a:p>
          <a:p>
            <a:pPr lvl="1"/>
            <a:r>
              <a:rPr lang="en-US" dirty="0"/>
              <a:t>Includes list of ~80 references relevant for the topic</a:t>
            </a:r>
          </a:p>
          <a:p>
            <a:r>
              <a:rPr lang="en-US" dirty="0"/>
              <a:t>Bringing communities together</a:t>
            </a:r>
          </a:p>
          <a:p>
            <a:pPr lvl="1"/>
            <a:r>
              <a:rPr lang="en-US" dirty="0"/>
              <a:t>First workshop that brought together experts from the accelerator, space-research, and nuclear-fusion community to discuss dust-related matters in particle accelerators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659F05-8571-72C6-DB4C-B0AA127C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on Dust Charging and Beam-Dust Interaction in Particle Accelerators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33116-0D6B-5E23-F9A4-7D50774C1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B21B3-28B2-9D04-786D-8130E3B1F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48225-7D8F-2CE3-BA88-C9D716359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A group of people standing in a line&#10;&#10;Description automatically generated with medium confidence">
            <a:extLst>
              <a:ext uri="{FF2B5EF4-FFF2-40B4-BE49-F238E27FC236}">
                <a16:creationId xmlns:a16="http://schemas.microsoft.com/office/drawing/2014/main" id="{C3195EB4-0336-779C-086C-59E1493F9D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287"/>
          <a:stretch/>
        </p:blipFill>
        <p:spPr>
          <a:xfrm>
            <a:off x="7586582" y="3784930"/>
            <a:ext cx="4197429" cy="23616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D84CA9-7F52-1A9A-B656-3B582C7F8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659" y="901552"/>
            <a:ext cx="2792124" cy="27865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4162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0616F4-8E9C-B0DB-7A14-B7DB8DFA0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02D4C9-45B9-21B6-1184-C5057B829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396" y="1167125"/>
            <a:ext cx="6437505" cy="2653783"/>
          </a:xfrm>
        </p:spPr>
        <p:txBody>
          <a:bodyPr>
            <a:normAutofit fontScale="77500" lnSpcReduction="20000"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Space community has decade long experience in studying dust charging and dusty plasmas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Experimental studies of dust release (Boulder University)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Well-defined dust on grounded plate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Charging via electron beam or UV light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Apply HV on mesh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Observation of dust movement via high-speed camera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Theoretical understanding requires extending existing patched charge model for multilayered dust to monolayered dust</a:t>
            </a:r>
          </a:p>
          <a:p>
            <a:pPr lvl="1"/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43618-4037-F6E0-BEFD-7A28F6C9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on dust release with CU Boulder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EAAD6-560C-101B-23F5-4AD15B405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F5E8B-D11B-A2A6-1BFA-B115FD6A5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3F48E-E498-D001-860F-7120AF7AE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AA33F5B-C760-B27A-32FE-433149BC8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7519" y="1188234"/>
            <a:ext cx="2596493" cy="20518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CCC59CE-E293-1D9A-D259-54749579F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82" y="4290144"/>
            <a:ext cx="5492413" cy="196576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05A7C7D-F8D4-2F9F-B8DB-FD17A696B23B}"/>
              </a:ext>
            </a:extLst>
          </p:cNvPr>
          <p:cNvSpPr txBox="1"/>
          <p:nvPr/>
        </p:nvSpPr>
        <p:spPr>
          <a:xfrm>
            <a:off x="113294" y="4078966"/>
            <a:ext cx="18208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Multi-layer Dust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A37326-D235-24E1-92D0-E6CD16350655}"/>
              </a:ext>
            </a:extLst>
          </p:cNvPr>
          <p:cNvSpPr txBox="1"/>
          <p:nvPr/>
        </p:nvSpPr>
        <p:spPr>
          <a:xfrm>
            <a:off x="3337257" y="4067645"/>
            <a:ext cx="19981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Mono-layer Dust</a:t>
            </a:r>
            <a:endParaRPr lang="en-US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19FBAAF-4442-97AF-289F-447494F8A69B}"/>
              </a:ext>
            </a:extLst>
          </p:cNvPr>
          <p:cNvSpPr/>
          <p:nvPr/>
        </p:nvSpPr>
        <p:spPr>
          <a:xfrm>
            <a:off x="200071" y="4067645"/>
            <a:ext cx="5721293" cy="218826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3E5DA-372F-9507-F751-9BE73C29E8CF}"/>
              </a:ext>
            </a:extLst>
          </p:cNvPr>
          <p:cNvSpPr txBox="1"/>
          <p:nvPr/>
        </p:nvSpPr>
        <p:spPr>
          <a:xfrm>
            <a:off x="9304711" y="801893"/>
            <a:ext cx="19981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Experimental set-up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81DD24-4778-E2F2-B9B3-40C7FE8501FC}"/>
              </a:ext>
            </a:extLst>
          </p:cNvPr>
          <p:cNvSpPr txBox="1"/>
          <p:nvPr/>
        </p:nvSpPr>
        <p:spPr>
          <a:xfrm>
            <a:off x="8832291" y="5987438"/>
            <a:ext cx="3159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Plasmas</a:t>
            </a:r>
            <a:r>
              <a:rPr lang="en-GB" sz="1200" i="1" dirty="0">
                <a:solidFill>
                  <a:srgbClr val="000000"/>
                </a:solidFill>
              </a:rPr>
              <a:t>, Vol.31, 073703</a:t>
            </a:r>
            <a:r>
              <a:rPr lang="en-GB" sz="1200" dirty="0">
                <a:solidFill>
                  <a:srgbClr val="000000"/>
                </a:solidFill>
              </a:rPr>
              <a:t> (July 2024)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24D0881-DC3B-73E8-A55C-186F90ADBE33}"/>
              </a:ext>
            </a:extLst>
          </p:cNvPr>
          <p:cNvSpPr txBox="1">
            <a:spLocks/>
          </p:cNvSpPr>
          <p:nvPr/>
        </p:nvSpPr>
        <p:spPr>
          <a:xfrm>
            <a:off x="6812989" y="3429000"/>
            <a:ext cx="5265717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UV charging with negative HV 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d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ust grains are lofted in vertical trajectories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  <a:p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1" name="UV_HV__OneStep_-2kV">
            <a:hlinkClick r:id="" action="ppaction://media"/>
            <a:extLst>
              <a:ext uri="{FF2B5EF4-FFF2-40B4-BE49-F238E27FC236}">
                <a16:creationId xmlns:a16="http://schemas.microsoft.com/office/drawing/2014/main" id="{F0E603B8-C695-CB3A-C44F-D95AB04055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b="26458"/>
          <a:stretch/>
        </p:blipFill>
        <p:spPr>
          <a:xfrm>
            <a:off x="6653049" y="3869028"/>
            <a:ext cx="4925386" cy="202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1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2348C-D528-0BB1-AA21-8DB705936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B47615-49F9-8104-53F3-17CE6A988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396" y="1167125"/>
            <a:ext cx="6437505" cy="2653783"/>
          </a:xfrm>
        </p:spPr>
        <p:txBody>
          <a:bodyPr>
            <a:normAutofit fontScale="77500" lnSpcReduction="20000"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Space community has decade long experience in studying dust charging and dusty plasmas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Experimental studies of dust release (Boulder University)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Well-defined dust on grounded plate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Charging via electron beam or UV light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Apply HV on mesh</a:t>
            </a:r>
          </a:p>
          <a:p>
            <a:pPr lvl="1"/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Observation of dust movement via high-speed camera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Theoretical understanding requires extending existing patched charge model for multilayered dust to monolayered dust</a:t>
            </a:r>
          </a:p>
          <a:p>
            <a:pPr lvl="1"/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05DE2E-9B34-089C-01FA-D94B6F068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on dust release with CU Boulder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5EBCC-C483-5C1A-5A53-E8AA31F40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3BD3-4326-5138-75DD-B685113E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DDFFE-937A-E128-7FD0-55461682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5864D19-0A20-F3C2-353F-623350F79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7519" y="1188234"/>
            <a:ext cx="2596493" cy="20518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535E932-BD55-44A6-744B-9A178D2FA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82" y="4290144"/>
            <a:ext cx="5492413" cy="196576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5A56979-8C77-12E8-941B-70A8D33BE658}"/>
              </a:ext>
            </a:extLst>
          </p:cNvPr>
          <p:cNvSpPr txBox="1"/>
          <p:nvPr/>
        </p:nvSpPr>
        <p:spPr>
          <a:xfrm>
            <a:off x="113294" y="4078966"/>
            <a:ext cx="18208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Multi-layer Dust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C740B1-DEEE-1708-5E3F-48687B1A5A92}"/>
              </a:ext>
            </a:extLst>
          </p:cNvPr>
          <p:cNvSpPr txBox="1"/>
          <p:nvPr/>
        </p:nvSpPr>
        <p:spPr>
          <a:xfrm>
            <a:off x="3337257" y="4067645"/>
            <a:ext cx="19981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Mono-layer Dust</a:t>
            </a:r>
            <a:endParaRPr lang="en-US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2315F3-7DF6-2773-1D24-9EC8A8C76CFB}"/>
              </a:ext>
            </a:extLst>
          </p:cNvPr>
          <p:cNvSpPr/>
          <p:nvPr/>
        </p:nvSpPr>
        <p:spPr>
          <a:xfrm>
            <a:off x="200071" y="4067645"/>
            <a:ext cx="5721293" cy="218826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F3AE2-EA9B-00F5-7464-BBBDD702370E}"/>
              </a:ext>
            </a:extLst>
          </p:cNvPr>
          <p:cNvSpPr txBox="1"/>
          <p:nvPr/>
        </p:nvSpPr>
        <p:spPr>
          <a:xfrm>
            <a:off x="9304711" y="801893"/>
            <a:ext cx="19981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Experimental set-up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C6B2D-403E-692B-55DF-ADC327563756}"/>
              </a:ext>
            </a:extLst>
          </p:cNvPr>
          <p:cNvSpPr txBox="1"/>
          <p:nvPr/>
        </p:nvSpPr>
        <p:spPr>
          <a:xfrm>
            <a:off x="8832291" y="5987438"/>
            <a:ext cx="3159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Plasmas</a:t>
            </a:r>
            <a:r>
              <a:rPr lang="en-GB" sz="1200" i="1" dirty="0">
                <a:solidFill>
                  <a:srgbClr val="000000"/>
                </a:solidFill>
              </a:rPr>
              <a:t>, Vol.31, 073703</a:t>
            </a:r>
            <a:r>
              <a:rPr lang="en-GB" sz="1200" dirty="0">
                <a:solidFill>
                  <a:srgbClr val="000000"/>
                </a:solidFill>
              </a:rPr>
              <a:t> (July 2024)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8060F70-9207-D124-3C2D-915D8FD4F026}"/>
              </a:ext>
            </a:extLst>
          </p:cNvPr>
          <p:cNvSpPr txBox="1">
            <a:spLocks/>
          </p:cNvSpPr>
          <p:nvPr/>
        </p:nvSpPr>
        <p:spPr>
          <a:xfrm>
            <a:off x="6812989" y="3429000"/>
            <a:ext cx="5265717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UV charging with positive HV 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 d</a:t>
            </a:r>
            <a:r>
              <a:rPr lang="en-GB" sz="1400" dirty="0">
                <a:solidFill>
                  <a:schemeClr val="tx1">
                    <a:lumMod val="75000"/>
                  </a:schemeClr>
                </a:solidFill>
              </a:rPr>
              <a:t>ust grains spin and “bounce” on the surface</a:t>
            </a:r>
          </a:p>
          <a:p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2" name="UV_HV__OneStep_+2kV">
            <a:hlinkClick r:id="" action="ppaction://media"/>
            <a:extLst>
              <a:ext uri="{FF2B5EF4-FFF2-40B4-BE49-F238E27FC236}">
                <a16:creationId xmlns:a16="http://schemas.microsoft.com/office/drawing/2014/main" id="{825CA92E-4ED0-1D25-A293-0889419A20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b="27938"/>
          <a:stretch/>
        </p:blipFill>
        <p:spPr>
          <a:xfrm>
            <a:off x="6786101" y="3974777"/>
            <a:ext cx="4738549" cy="19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6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77E54-5203-4F07-168C-D19104A03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379526"/>
            <a:ext cx="5143727" cy="4106874"/>
          </a:xfrm>
        </p:spPr>
        <p:txBody>
          <a:bodyPr/>
          <a:lstStyle/>
          <a:p>
            <a:pPr lvl="1"/>
            <a:r>
              <a:rPr lang="en-GB" dirty="0"/>
              <a:t>Joint research proposal to NSF/SNSF by CU Boulder and EPFL Lausanne (T. Pieloni, M. Seidel) together with CERN partners (2023)</a:t>
            </a:r>
          </a:p>
          <a:p>
            <a:pPr lvl="2"/>
            <a:r>
              <a:rPr lang="en-GB" dirty="0"/>
              <a:t>Strong reviews from the Swiss side but not approved on the US side because not seen as priority for the plasma division</a:t>
            </a:r>
          </a:p>
          <a:p>
            <a:pPr lvl="1"/>
            <a:r>
              <a:rPr lang="en-US" dirty="0"/>
              <a:t>New proposal to be submitted to the Japanese–Swiss funding scheme by EPFL and KEK together with CERN partners</a:t>
            </a:r>
          </a:p>
          <a:p>
            <a:pPr lvl="2"/>
            <a:r>
              <a:rPr lang="en-US" dirty="0"/>
              <a:t>Request for one post-doc working on beam-plasma interactions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AF521A-F9F2-40CE-CEED-FBDA1F6AD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with EPFL Lausanne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DC5BA-FFA9-3F62-EA05-C473346C7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20497-8FAA-6354-9979-49ADBB1EA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6D4F4-7487-98C7-850B-0852A196D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127ED0-EE63-2259-CFCA-E247DA263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810" y="1197003"/>
            <a:ext cx="6096528" cy="34292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F6A73F6-2685-9865-D714-5A79784D94B0}"/>
              </a:ext>
            </a:extLst>
          </p:cNvPr>
          <p:cNvSpPr/>
          <p:nvPr/>
        </p:nvSpPr>
        <p:spPr>
          <a:xfrm>
            <a:off x="5947467" y="3509092"/>
            <a:ext cx="3792526" cy="356460"/>
          </a:xfrm>
          <a:prstGeom prst="ellipse">
            <a:avLst/>
          </a:prstGeom>
          <a:noFill/>
          <a:ln w="19050">
            <a:solidFill>
              <a:srgbClr val="00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75B021-F348-F9F1-5031-3993C4B3AB81}"/>
              </a:ext>
            </a:extLst>
          </p:cNvPr>
          <p:cNvSpPr txBox="1"/>
          <p:nvPr/>
        </p:nvSpPr>
        <p:spPr>
          <a:xfrm>
            <a:off x="5947467" y="4698807"/>
            <a:ext cx="60965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C. Wiesner, </a:t>
            </a:r>
            <a:r>
              <a:rPr lang="en-GB" sz="1200" dirty="0"/>
              <a:t>Report on Workshop on Dust Charging and Beam-Dust Interaction in Particle Accelerators and Prospects of UFO studies, TE-TM, 11.12.2023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B9EB2A3-AF17-202E-8617-8A4216DAFE0C}"/>
              </a:ext>
            </a:extLst>
          </p:cNvPr>
          <p:cNvSpPr/>
          <p:nvPr/>
        </p:nvSpPr>
        <p:spPr>
          <a:xfrm>
            <a:off x="5947467" y="2561259"/>
            <a:ext cx="3591798" cy="439073"/>
          </a:xfrm>
          <a:prstGeom prst="ellipse">
            <a:avLst/>
          </a:prstGeom>
          <a:noFill/>
          <a:ln w="19050">
            <a:solidFill>
              <a:srgbClr val="00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614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37250A-97B3-DE4D-61CE-6A5779294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48" y="1064118"/>
            <a:ext cx="11376024" cy="50450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UFO Dynamics Simulation Tool</a:t>
            </a:r>
          </a:p>
          <a:p>
            <a:pPr lvl="1"/>
            <a:r>
              <a:rPr lang="en-GB" dirty="0"/>
              <a:t>Model development started &gt;10 years ago and was successively improved</a:t>
            </a:r>
          </a:p>
          <a:p>
            <a:pPr lvl="1"/>
            <a:r>
              <a:rPr lang="en-GB" dirty="0"/>
              <a:t>Numerically solves the equation of motion, computes the ionization rate and provides the number of inelastic collisions</a:t>
            </a:r>
            <a:endParaRPr lang="en-US" dirty="0"/>
          </a:p>
          <a:p>
            <a:pPr lvl="1"/>
            <a:r>
              <a:rPr lang="en-US" dirty="0"/>
              <a:t>Characteristics of measured beam losses events at LHC are well reproduced by model – </a:t>
            </a:r>
            <a:r>
              <a:rPr lang="en-US" i="1" dirty="0"/>
              <a:t>if assuming negatively pre-charged dust grains</a:t>
            </a:r>
            <a:endParaRPr lang="en-US" dirty="0"/>
          </a:p>
          <a:p>
            <a:pPr lvl="1"/>
            <a:r>
              <a:rPr lang="en-GB" dirty="0"/>
              <a:t>Assumes that dust grain is small compared to the beam and thus exposed to a constant particle flux </a:t>
            </a:r>
            <a:r>
              <a:rPr lang="en-GB" dirty="0">
                <a:sym typeface="Wingdings" panose="05000000000000000000" pitchFamily="2" charset="2"/>
              </a:rPr>
              <a:t> not </a:t>
            </a:r>
            <a:r>
              <a:rPr lang="en-GB" dirty="0"/>
              <a:t>valid for FCC-ee-like beam </a:t>
            </a:r>
            <a:r>
              <a:rPr lang="en-GB" dirty="0">
                <a:sym typeface="Wingdings" panose="05000000000000000000" pitchFamily="2" charset="2"/>
              </a:rPr>
              <a:t> extension </a:t>
            </a:r>
            <a:r>
              <a:rPr lang="en-GB" dirty="0"/>
              <a:t>of existing model required</a:t>
            </a:r>
          </a:p>
          <a:p>
            <a:pPr lvl="1"/>
            <a:r>
              <a:rPr lang="en-US" dirty="0"/>
              <a:t>Novel beam-based method for reconstructing the dust motion was successfully demonstrated in a proof of principle experiment and could give important insights into the dust release mechanism</a:t>
            </a:r>
          </a:p>
          <a:p>
            <a:r>
              <a:rPr lang="en-US" dirty="0"/>
              <a:t>Dust pre-charging and release mechanisms</a:t>
            </a:r>
          </a:p>
          <a:p>
            <a:pPr lvl="1"/>
            <a:r>
              <a:rPr lang="en-GB" dirty="0"/>
              <a:t>Essential element to assess criticality of dust events</a:t>
            </a:r>
          </a:p>
          <a:p>
            <a:pPr lvl="1"/>
            <a:r>
              <a:rPr lang="en-GB" dirty="0"/>
              <a:t>Synergies with space research community</a:t>
            </a:r>
          </a:p>
          <a:p>
            <a:r>
              <a:rPr lang="en-GB" dirty="0"/>
              <a:t>Common effort required to study beam-dust interactions for FCC-ee parameters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E80B8E-3E86-B8F6-E6C0-D306858E9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4CEBC-CEA6-2AB2-6BAA-12B6AA65E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51955-2030-1BE1-51D7-C075ED38F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6A44C-EB6E-D964-C98D-095A5434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682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85AEFB-83AA-4AA0-B26B-7DBF635A53AD}"/>
              </a:ext>
            </a:extLst>
          </p:cNvPr>
          <p:cNvSpPr txBox="1"/>
          <p:nvPr/>
        </p:nvSpPr>
        <p:spPr>
          <a:xfrm>
            <a:off x="3486890" y="1036320"/>
            <a:ext cx="54229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Thank you very much for your attention!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05DCB9-BD8C-086F-03DB-C53BBA403BA4}"/>
              </a:ext>
            </a:extLst>
          </p:cNvPr>
          <p:cNvSpPr txBox="1"/>
          <p:nvPr/>
        </p:nvSpPr>
        <p:spPr>
          <a:xfrm>
            <a:off x="8921565" y="3299453"/>
            <a:ext cx="293349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700" dirty="0">
                <a:solidFill>
                  <a:schemeClr val="bg1"/>
                </a:solidFill>
              </a:rPr>
              <a:t>https://www.bbcearth.com/news/is-this-how-aliens-could-rule-the-universe</a:t>
            </a:r>
          </a:p>
        </p:txBody>
      </p:sp>
    </p:spTree>
    <p:extLst>
      <p:ext uri="{BB962C8B-B14F-4D97-AF65-F5344CB8AC3E}">
        <p14:creationId xmlns:p14="http://schemas.microsoft.com/office/powerpoint/2010/main" val="9063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E5CBE8-B0B3-6A22-8255-6B12DBA3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311" y="2409783"/>
            <a:ext cx="3400440" cy="616221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ADA9F-A2C5-387E-D8BC-777A6FC3C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D7F8E-AE60-3FFB-6995-A54EBF067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5F7E6-82B2-D405-DA19-2B55477A0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81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oup of blue graphs&#10;&#10;AI-generated content may be incorrect.">
            <a:extLst>
              <a:ext uri="{FF2B5EF4-FFF2-40B4-BE49-F238E27FC236}">
                <a16:creationId xmlns:a16="http://schemas.microsoft.com/office/drawing/2014/main" id="{644134FD-8D77-3926-DA86-59766EF8F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6353" y="1592263"/>
            <a:ext cx="4599294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9AE9542-28C3-B983-06C8-B9C4100B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types observed at LHC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307A7-D29B-EA1E-F641-26649440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01141-8377-2729-2C75-10CF6B62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E8BC-EAC8-B93C-80C9-45AD0749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877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oup of graphs showing the results of a measurement&#10;&#10;AI-generated content may be incorrect.">
            <a:extLst>
              <a:ext uri="{FF2B5EF4-FFF2-40B4-BE49-F238E27FC236}">
                <a16:creationId xmlns:a16="http://schemas.microsoft.com/office/drawing/2014/main" id="{7E7FCD5E-DD7D-7213-C6E7-C1BA0BD589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4096" y="810605"/>
            <a:ext cx="6224704" cy="49797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19A365-04F9-819A-F4A2-332532FC7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FLUKA simulations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66C1F-5B77-E6EF-B95D-9FE433CD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A4EB2-7BBD-158E-FA56-5844EBED4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B97A-2019-E505-7AB5-B210BC38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BC212D-DF45-2286-A604-CC3F8B65D73B}"/>
              </a:ext>
            </a:extLst>
          </p:cNvPr>
          <p:cNvSpPr txBox="1"/>
          <p:nvPr/>
        </p:nvSpPr>
        <p:spPr>
          <a:xfrm>
            <a:off x="7062357" y="5908895"/>
            <a:ext cx="43858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A. Lechner et al., </a:t>
            </a:r>
            <a:r>
              <a:rPr lang="en-US" dirty="0">
                <a:hlinkClick r:id="rId3"/>
              </a:rPr>
              <a:t>PRAB </a:t>
            </a:r>
            <a:r>
              <a:rPr lang="en-GB" dirty="0">
                <a:hlinkClick r:id="rId3"/>
              </a:rPr>
              <a:t>25</a:t>
            </a:r>
            <a:r>
              <a:rPr lang="en-GB" dirty="0"/>
              <a:t>, 041001 (2022)</a:t>
            </a:r>
          </a:p>
        </p:txBody>
      </p:sp>
    </p:spTree>
    <p:extLst>
      <p:ext uri="{BB962C8B-B14F-4D97-AF65-F5344CB8AC3E}">
        <p14:creationId xmlns:p14="http://schemas.microsoft.com/office/powerpoint/2010/main" val="3709790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3CA6A320-3043-F144-0561-9B5AEA0A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Comparisons</a:t>
            </a:r>
          </a:p>
        </p:txBody>
      </p:sp>
      <p:pic>
        <p:nvPicPr>
          <p:cNvPr id="15" name="Content Placeholder 14" descr="A group of graphs showing different types of mass&#10;&#10;AI-generated content may be incorrect.">
            <a:extLst>
              <a:ext uri="{FF2B5EF4-FFF2-40B4-BE49-F238E27FC236}">
                <a16:creationId xmlns:a16="http://schemas.microsoft.com/office/drawing/2014/main" id="{9D0F3DEE-FC9F-D5BC-F92E-D699CF0FD4E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40713" y="906464"/>
            <a:ext cx="6797443" cy="4792197"/>
          </a:xfr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A42E9C-6E61-A070-AB8B-18313C5BFB37}"/>
              </a:ext>
            </a:extLst>
          </p:cNvPr>
          <p:cNvSpPr txBox="1"/>
          <p:nvPr/>
        </p:nvSpPr>
        <p:spPr>
          <a:xfrm>
            <a:off x="6674004" y="5874487"/>
            <a:ext cx="5611813" cy="5426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A. Lechner et al., </a:t>
            </a:r>
            <a:r>
              <a:rPr lang="en-US" sz="2100" dirty="0">
                <a:solidFill>
                  <a:schemeClr val="tx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 25</a:t>
            </a: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, 041001 (2022)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0BDEF-07A5-1295-B1CA-9DFF4063B0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19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C28A4-3925-5979-B6C0-D6EAF781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Topical meeting on FCC-ee beam-dust interactions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AEEB1-A951-D31B-8D30-7F17FA2B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0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E806F2-E197-DB9F-C060-627FABEBD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8936"/>
            <a:ext cx="11376024" cy="4608512"/>
          </a:xfrm>
        </p:spPr>
        <p:txBody>
          <a:bodyPr/>
          <a:lstStyle/>
          <a:p>
            <a:r>
              <a:rPr lang="en-US" dirty="0"/>
              <a:t>Modelling of LHC UFO dynamics </a:t>
            </a:r>
          </a:p>
          <a:p>
            <a:pPr lvl="1"/>
            <a:r>
              <a:rPr lang="en-US" dirty="0"/>
              <a:t>Historic overview</a:t>
            </a:r>
          </a:p>
          <a:p>
            <a:pPr lvl="1"/>
            <a:r>
              <a:rPr lang="en-US" dirty="0"/>
              <a:t>UFO dynamics simulation tool</a:t>
            </a:r>
          </a:p>
          <a:p>
            <a:pPr lvl="1"/>
            <a:r>
              <a:rPr lang="en-US" dirty="0"/>
              <a:t>Required extensions for the FCC-ee beam</a:t>
            </a:r>
          </a:p>
          <a:p>
            <a:pPr lvl="1"/>
            <a:r>
              <a:rPr lang="en-US" dirty="0"/>
              <a:t>Comparison with beam-loss measurements</a:t>
            </a:r>
          </a:p>
          <a:p>
            <a:pPr lvl="1"/>
            <a:r>
              <a:rPr lang="en-US" dirty="0"/>
              <a:t>Beam-based reconstruction of dust motion</a:t>
            </a:r>
          </a:p>
          <a:p>
            <a:r>
              <a:rPr lang="en-US" dirty="0"/>
              <a:t>Study of dust charging and release mechanisms</a:t>
            </a:r>
          </a:p>
          <a:p>
            <a:pPr lvl="1"/>
            <a:r>
              <a:rPr lang="en-US" dirty="0"/>
              <a:t>Modelling of dust charging mechanisms</a:t>
            </a:r>
          </a:p>
          <a:p>
            <a:pPr lvl="1"/>
            <a:r>
              <a:rPr lang="en-GB" dirty="0"/>
              <a:t>Workshop on Dust Charging and Beam-Dust Interaction in Particle Accelerators</a:t>
            </a:r>
            <a:endParaRPr lang="en-US" dirty="0"/>
          </a:p>
          <a:p>
            <a:pPr lvl="1"/>
            <a:r>
              <a:rPr lang="en-US" dirty="0"/>
              <a:t>Studies on dust release mechanisms</a:t>
            </a:r>
          </a:p>
          <a:p>
            <a:r>
              <a:rPr lang="en-GB" dirty="0"/>
              <a:t>Studies with EPFL Lausanne</a:t>
            </a:r>
            <a:endParaRPr lang="en-US" dirty="0"/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BFDC14-CA6F-2060-BB6F-40E2915F4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3CAE5-4282-C9D1-03BF-B52BAC594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C4818-6DA8-5AE2-46FB-F3C18D83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5EEEB-E29F-32E8-7B76-996315E62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32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7AD86F-49CC-AA37-612F-B4C019EEC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448" y="1118682"/>
            <a:ext cx="7679720" cy="525506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Calculation of the macroparticle dynamics incl. charging rate and beam losses:</a:t>
            </a:r>
          </a:p>
          <a:p>
            <a:pPr lvl="1"/>
            <a:r>
              <a:rPr lang="en-GB" dirty="0"/>
              <a:t>IPAC 2011, F. Zimmermann, T. Bär et al.: Simulation Studies of Macroparticles Falling into the LHC Proton Beam</a:t>
            </a:r>
          </a:p>
          <a:p>
            <a:r>
              <a:rPr lang="en-GB" dirty="0"/>
              <a:t>Improved numerical model for beam-dust interactions as well as Monte-Carlo simulations in Mathematica:</a:t>
            </a:r>
          </a:p>
          <a:p>
            <a:pPr lvl="1"/>
            <a:r>
              <a:rPr lang="en-GB" dirty="0"/>
              <a:t>IPAC 2015, B. Auchmann, S. Rowan et al.: Interactions between Macroparticles and High-Energy Proton Beams</a:t>
            </a:r>
          </a:p>
          <a:p>
            <a:r>
              <a:rPr lang="en-GB" dirty="0"/>
              <a:t>Translation of code to Python (2016/2017) - UFO Dynamics Simulation Tool (</a:t>
            </a:r>
            <a:r>
              <a:rPr lang="en-GB" dirty="0" err="1"/>
              <a:t>UFODyST</a:t>
            </a:r>
            <a:r>
              <a:rPr lang="en-GB" dirty="0"/>
              <a:t>):</a:t>
            </a:r>
          </a:p>
          <a:p>
            <a:pPr lvl="1"/>
            <a:r>
              <a:rPr lang="en-GB" dirty="0"/>
              <a:t>R. Schmidt, 2016/2017</a:t>
            </a:r>
          </a:p>
          <a:p>
            <a:r>
              <a:rPr lang="en-GB" dirty="0"/>
              <a:t>Object-oriented refactoring, improvement and upgrades of Python code:</a:t>
            </a:r>
          </a:p>
          <a:p>
            <a:pPr lvl="1"/>
            <a:r>
              <a:rPr lang="en-GB" dirty="0"/>
              <a:t>Master thesis 2018, P. Belanger: Unidentiﬁed Falling Objects in the Large Hadron Collider: Formation, Charging Mechanisms and Dynamics of Dust Particulates in a High Energy Proton Accelerator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F99E90-5670-B8E3-1EAC-5AF08FDA5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of LHC UFO dynamics – history (1/2)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ABA2F-06CC-39F0-40C0-F738D123D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94EA0-4095-2643-57F7-BAACDD117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66B33-C5B2-F6AC-F670-DFDFE467A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55D962-AEFD-6194-DE73-342018D50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170" y="1302966"/>
            <a:ext cx="4102235" cy="2126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02D393-36B2-EBE0-9DAC-1A6170A8B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1892" y="3725331"/>
            <a:ext cx="3392121" cy="251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78BB91-04E6-DF71-9E32-816A11725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801" y="1251794"/>
            <a:ext cx="8356633" cy="4608512"/>
          </a:xfrm>
        </p:spPr>
        <p:txBody>
          <a:bodyPr/>
          <a:lstStyle/>
          <a:p>
            <a:r>
              <a:rPr lang="en-GB" dirty="0"/>
              <a:t>Updating of code and applied to understand beam-loss measurements at LHC:</a:t>
            </a:r>
          </a:p>
          <a:p>
            <a:pPr lvl="1"/>
            <a:r>
              <a:rPr lang="en-GB" dirty="0"/>
              <a:t>PRAB 2020, B. Lindstrom et al., Dynamics of the interaction of dust particles with the LHC beam</a:t>
            </a:r>
          </a:p>
          <a:p>
            <a:r>
              <a:rPr lang="en-GB" dirty="0"/>
              <a:t>Modelling of charging mechanisms of dust grains for LHC and lepton machines:</a:t>
            </a:r>
          </a:p>
          <a:p>
            <a:pPr lvl="1"/>
            <a:r>
              <a:rPr lang="en-GB" dirty="0"/>
              <a:t>PRAB 2022, P. Belanger et al., Charging mechanisms and orbital dynamics of charged dust grains in the LHC</a:t>
            </a:r>
          </a:p>
          <a:p>
            <a:r>
              <a:rPr lang="en-GB" i="1" dirty="0"/>
              <a:t>Not covered in this presentation: modelling of beam-plasma interactions and dust-induced instabilities:</a:t>
            </a:r>
          </a:p>
          <a:p>
            <a:pPr lvl="1"/>
            <a:r>
              <a:rPr lang="en-GB" dirty="0"/>
              <a:t>L. Mether et al., 16L2: Operation, Observations and Physics Aspects, LHC Performance Workshop 2018,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0F6B0B-D89A-D1F2-672B-F82732697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of LHC UFO dynamics – history (2/2)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4927B-9E9E-3D79-FD3E-6E508024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2B9CE-5D95-2542-70BB-32500C76C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2FA18-437E-9EC8-2313-D2BEAC2AA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55037D-0E94-9E8B-08FF-E618ACE3C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106" y="3698193"/>
            <a:ext cx="2832694" cy="2162113"/>
          </a:xfrm>
          <a:prstGeom prst="rect">
            <a:avLst/>
          </a:prstGeom>
        </p:spPr>
      </p:pic>
      <p:pic>
        <p:nvPicPr>
          <p:cNvPr id="8" name="Picture 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25A4FF3D-21F6-9175-BF91-0CB16C2DB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980" y="1251794"/>
            <a:ext cx="2754945" cy="168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6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4C3676-407A-90C3-E64A-DB687C767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31" y="1000125"/>
            <a:ext cx="6473658" cy="522610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Model</a:t>
            </a:r>
          </a:p>
          <a:p>
            <a:pPr lvl="1"/>
            <a:r>
              <a:rPr lang="en-GB" dirty="0"/>
              <a:t>Developed for beam-dust interactions at LHC</a:t>
            </a:r>
          </a:p>
          <a:p>
            <a:pPr lvl="1"/>
            <a:r>
              <a:rPr lang="en-GB" dirty="0"/>
              <a:t>Numerically solves the </a:t>
            </a:r>
            <a:r>
              <a:rPr lang="en-GB" dirty="0">
                <a:solidFill>
                  <a:srgbClr val="FF6600"/>
                </a:solidFill>
              </a:rPr>
              <a:t>equation of motion </a:t>
            </a:r>
            <a:r>
              <a:rPr lang="en-GB" dirty="0"/>
              <a:t>considering  the forces due to gravity and the electric field of the beam for a dust grain with certain initial conditions (starting position, size, material, pre-charge)</a:t>
            </a:r>
          </a:p>
          <a:p>
            <a:pPr lvl="1"/>
            <a:r>
              <a:rPr lang="en-GB" dirty="0"/>
              <a:t>Electric field of beam is described by Bassetti-Erskine formula</a:t>
            </a:r>
          </a:p>
          <a:p>
            <a:pPr lvl="1"/>
            <a:r>
              <a:rPr lang="en-GB" dirty="0"/>
              <a:t>Time-resolved computation of the </a:t>
            </a:r>
          </a:p>
          <a:p>
            <a:pPr lvl="2"/>
            <a:r>
              <a:rPr lang="en-GB" dirty="0"/>
              <a:t>ionization rate due to escaping knock-on electrons</a:t>
            </a:r>
          </a:p>
          <a:p>
            <a:pPr lvl="2"/>
            <a:r>
              <a:rPr lang="en-GB" dirty="0"/>
              <a:t>Number of </a:t>
            </a:r>
            <a:r>
              <a:rPr lang="en-GB" dirty="0">
                <a:solidFill>
                  <a:srgbClr val="0066FF"/>
                </a:solidFill>
              </a:rPr>
              <a:t>inelastic collisions </a:t>
            </a:r>
            <a:r>
              <a:rPr lang="en-GB" dirty="0"/>
              <a:t>with the nuclei of the dust grain (beam losses)</a:t>
            </a:r>
          </a:p>
          <a:p>
            <a:r>
              <a:rPr lang="en-GB" dirty="0"/>
              <a:t>Assumptions</a:t>
            </a:r>
          </a:p>
          <a:p>
            <a:pPr lvl="1"/>
            <a:r>
              <a:rPr lang="en-GB" dirty="0"/>
              <a:t>Gaussian-distribution of beam particles in x and y</a:t>
            </a:r>
          </a:p>
          <a:p>
            <a:pPr lvl="1"/>
            <a:r>
              <a:rPr lang="en-GB" dirty="0"/>
              <a:t>No change of beam properties during the interaction time</a:t>
            </a:r>
          </a:p>
          <a:p>
            <a:pPr lvl="1"/>
            <a:r>
              <a:rPr lang="en-GB" dirty="0"/>
              <a:t>Dust grain is small compared to beam ⇒ constant flux of protons over the volume of the dust grain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D6098-BDAD-D474-9B77-29E499610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UFO Dynamics Simulation Tool (</a:t>
            </a:r>
            <a:r>
              <a:rPr lang="en-US" dirty="0" err="1"/>
              <a:t>UFODyST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5E2F5-4C55-8FF2-F4AF-8A05C8FF1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3573B-A39C-3D69-175C-B1E5707BB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09C96-1AD8-E0FA-E4E5-5467961D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AB464AA3-EF97-DB99-8DA8-10431D4421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092E5F2E-8E73-9BF7-CFE6-8F290C75DE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0878F42E-84F8-BC74-C80A-914E30277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777" y="1222047"/>
            <a:ext cx="5258731" cy="2341779"/>
          </a:xfrm>
          <a:prstGeom prst="rect">
            <a:avLst/>
          </a:prstGeom>
          <a:noFill/>
          <a:ln w="19050"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>
            <a:extLst>
              <a:ext uri="{FF2B5EF4-FFF2-40B4-BE49-F238E27FC236}">
                <a16:creationId xmlns:a16="http://schemas.microsoft.com/office/drawing/2014/main" id="{BFE68FBA-3C7D-E707-FF11-5561C1DCB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53" y="3733800"/>
            <a:ext cx="2341780" cy="2341780"/>
          </a:xfrm>
          <a:prstGeom prst="rect">
            <a:avLst/>
          </a:prstGeom>
          <a:noFill/>
          <a:ln w="19050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DAFEBE-102B-1DB5-EAF2-AD193828A0BE}"/>
              </a:ext>
            </a:extLst>
          </p:cNvPr>
          <p:cNvCxnSpPr>
            <a:cxnSpLocks/>
          </p:cNvCxnSpPr>
          <p:nvPr/>
        </p:nvCxnSpPr>
        <p:spPr>
          <a:xfrm flipV="1">
            <a:off x="4784834" y="1511016"/>
            <a:ext cx="1986456" cy="194860"/>
          </a:xfrm>
          <a:prstGeom prst="straightConnector1">
            <a:avLst/>
          </a:prstGeom>
          <a:ln w="19050">
            <a:solidFill>
              <a:srgbClr val="FF66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9F7BB12-14F2-448A-F8EB-8DA586EBA3A2}"/>
              </a:ext>
            </a:extLst>
          </p:cNvPr>
          <p:cNvCxnSpPr>
            <a:cxnSpLocks/>
          </p:cNvCxnSpPr>
          <p:nvPr/>
        </p:nvCxnSpPr>
        <p:spPr>
          <a:xfrm>
            <a:off x="3610303" y="4250682"/>
            <a:ext cx="4540469" cy="909325"/>
          </a:xfrm>
          <a:prstGeom prst="straightConnector1">
            <a:avLst/>
          </a:prstGeom>
          <a:ln w="19050">
            <a:solidFill>
              <a:srgbClr val="0066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689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8DE06E-374A-3D95-36E5-075B421DD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906" y="1265247"/>
            <a:ext cx="6059246" cy="4608512"/>
          </a:xfrm>
        </p:spPr>
        <p:txBody>
          <a:bodyPr/>
          <a:lstStyle/>
          <a:p>
            <a:r>
              <a:rPr lang="en-GB" dirty="0"/>
              <a:t>Model assumption that dust grain is small compared to the beam and thus exposed to a constant particle flux is not valid anymore</a:t>
            </a:r>
          </a:p>
          <a:p>
            <a:r>
              <a:rPr lang="en-GB" dirty="0"/>
              <a:t>Extension of existing dynamics model required</a:t>
            </a:r>
          </a:p>
          <a:p>
            <a:r>
              <a:rPr lang="en-GB" dirty="0"/>
              <a:t>Current plan</a:t>
            </a:r>
          </a:p>
          <a:p>
            <a:pPr lvl="1"/>
            <a:r>
              <a:rPr lang="en-GB" dirty="0"/>
              <a:t>Consider inhomogeneous particle flux within dust grain</a:t>
            </a:r>
          </a:p>
          <a:p>
            <a:pPr lvl="1"/>
            <a:r>
              <a:rPr lang="en-GB" dirty="0"/>
              <a:t>Review ionisation cross-section for leptons (no significant change expected)</a:t>
            </a:r>
          </a:p>
          <a:p>
            <a:pPr lvl="1"/>
            <a:r>
              <a:rPr lang="en-GB" dirty="0"/>
              <a:t>Compute heating of dust grain per time step</a:t>
            </a:r>
          </a:p>
          <a:p>
            <a:pPr lvl="1"/>
            <a:r>
              <a:rPr lang="en-GB" dirty="0"/>
              <a:t>Assess relevant effects on beam particles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C65DEB-BF85-884A-3016-86E89388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Extension of model to FCC-ee beams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C3114-7F4D-A190-DB6E-EC4A765B5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B5ED1-6AAE-CB0D-B4D3-DE80D8048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3890B-FC3D-44E8-71C8-08412D0A4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B9B84371-B9B4-EC09-6FD9-EB4D491BA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54" y="1271840"/>
            <a:ext cx="3774547" cy="216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16AECBBD-FA24-446C-3CA5-08F5FCD99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52" y="3667509"/>
            <a:ext cx="3774549" cy="216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4DBF20B-AB04-0FA7-9443-08785487C201}"/>
              </a:ext>
            </a:extLst>
          </p:cNvPr>
          <p:cNvSpPr/>
          <p:nvPr/>
        </p:nvSpPr>
        <p:spPr>
          <a:xfrm>
            <a:off x="8182302" y="4121394"/>
            <a:ext cx="777600" cy="777767"/>
          </a:xfrm>
          <a:prstGeom prst="ellipse">
            <a:avLst/>
          </a:prstGeom>
          <a:solidFill>
            <a:srgbClr val="D9D9D9">
              <a:alpha val="4902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232EAD-0463-C27E-C754-7C899BC28A3C}"/>
              </a:ext>
            </a:extLst>
          </p:cNvPr>
          <p:cNvSpPr/>
          <p:nvPr/>
        </p:nvSpPr>
        <p:spPr>
          <a:xfrm>
            <a:off x="8653277" y="2148674"/>
            <a:ext cx="113877" cy="131367"/>
          </a:xfrm>
          <a:prstGeom prst="ellipse">
            <a:avLst/>
          </a:prstGeom>
          <a:solidFill>
            <a:srgbClr val="D9D9D9">
              <a:alpha val="4902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FC9139-840A-BCF2-0542-17A8A22665C7}"/>
              </a:ext>
            </a:extLst>
          </p:cNvPr>
          <p:cNvSpPr txBox="1"/>
          <p:nvPr/>
        </p:nvSpPr>
        <p:spPr>
          <a:xfrm>
            <a:off x="7728459" y="5955307"/>
            <a:ext cx="42704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Simulation results for illustration purposes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648604-09CF-DDAF-CB7C-456A72CF2736}"/>
              </a:ext>
            </a:extLst>
          </p:cNvPr>
          <p:cNvSpPr txBox="1"/>
          <p:nvPr/>
        </p:nvSpPr>
        <p:spPr>
          <a:xfrm>
            <a:off x="10532831" y="2845383"/>
            <a:ext cx="18306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Simulation Parameters: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6.8 TeV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4.5e14 protons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err="1"/>
              <a:t>r_dust</a:t>
            </a:r>
            <a:r>
              <a:rPr lang="en-GB" sz="1000" dirty="0"/>
              <a:t> = 30 µm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Material: Cu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Q = -10⁻¹</a:t>
            </a:r>
            <a:r>
              <a:rPr lang="en-GB" sz="1000" baseline="30000" dirty="0"/>
              <a:t>6</a:t>
            </a:r>
            <a:r>
              <a:rPr lang="en-GB" sz="1000" dirty="0"/>
              <a:t> … -10⁻¹¹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Q/m ≤  -9.8e-3 C/kg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r_0 = (0.5, 18.44)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9D7C97-7E2D-C081-FF6F-CE99AE490F23}"/>
              </a:ext>
            </a:extLst>
          </p:cNvPr>
          <p:cNvSpPr txBox="1"/>
          <p:nvPr/>
        </p:nvSpPr>
        <p:spPr>
          <a:xfrm>
            <a:off x="9357110" y="3287714"/>
            <a:ext cx="10130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dust grain</a:t>
            </a:r>
            <a:endParaRPr lang="en-GB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9518A4-A218-3F97-EEC8-E8CBB81B9579}"/>
              </a:ext>
            </a:extLst>
          </p:cNvPr>
          <p:cNvCxnSpPr>
            <a:cxnSpLocks/>
          </p:cNvCxnSpPr>
          <p:nvPr/>
        </p:nvCxnSpPr>
        <p:spPr>
          <a:xfrm flipH="1" flipV="1">
            <a:off x="8836572" y="2266516"/>
            <a:ext cx="1027087" cy="1021198"/>
          </a:xfrm>
          <a:prstGeom prst="straightConnector1">
            <a:avLst/>
          </a:prstGeom>
          <a:ln w="19050">
            <a:solidFill>
              <a:schemeClr val="tx2">
                <a:lumMod val="90000"/>
                <a:lumOff val="1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95B50ED-7180-7CEF-3229-BBEA834908CA}"/>
              </a:ext>
            </a:extLst>
          </p:cNvPr>
          <p:cNvCxnSpPr>
            <a:cxnSpLocks/>
          </p:cNvCxnSpPr>
          <p:nvPr/>
        </p:nvCxnSpPr>
        <p:spPr>
          <a:xfrm flipH="1">
            <a:off x="8902261" y="3604128"/>
            <a:ext cx="961398" cy="636167"/>
          </a:xfrm>
          <a:prstGeom prst="straightConnector1">
            <a:avLst/>
          </a:prstGeom>
          <a:ln w="19050">
            <a:solidFill>
              <a:schemeClr val="tx2">
                <a:lumMod val="90000"/>
                <a:lumOff val="1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56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40D20DE-D244-47E8-D5DE-A87F01A4D015}"/>
              </a:ext>
            </a:extLst>
          </p:cNvPr>
          <p:cNvSpPr/>
          <p:nvPr/>
        </p:nvSpPr>
        <p:spPr>
          <a:xfrm>
            <a:off x="6891306" y="2387955"/>
            <a:ext cx="5154330" cy="3650586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0AA7BC-5C0E-5A9A-997A-4D222819FD06}"/>
              </a:ext>
            </a:extLst>
          </p:cNvPr>
          <p:cNvSpPr/>
          <p:nvPr/>
        </p:nvSpPr>
        <p:spPr>
          <a:xfrm>
            <a:off x="9736186" y="107904"/>
            <a:ext cx="2323766" cy="2192443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9A5AFF-ED37-042F-ED2F-00D2E07D5072}"/>
              </a:ext>
            </a:extLst>
          </p:cNvPr>
          <p:cNvSpPr/>
          <p:nvPr/>
        </p:nvSpPr>
        <p:spPr>
          <a:xfrm>
            <a:off x="2762179" y="3636956"/>
            <a:ext cx="3862552" cy="261870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92380C-ED01-96ED-19F3-CAAFD4417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775" y="1107996"/>
            <a:ext cx="6312012" cy="2321004"/>
          </a:xfrm>
        </p:spPr>
        <p:txBody>
          <a:bodyPr>
            <a:normAutofit fontScale="92500"/>
          </a:bodyPr>
          <a:lstStyle/>
          <a:p>
            <a:r>
              <a:rPr lang="en-US" dirty="0"/>
              <a:t>Systematic comparison of simulation results to measured beam losses at LHC</a:t>
            </a:r>
          </a:p>
          <a:p>
            <a:r>
              <a:rPr lang="en-US" dirty="0"/>
              <a:t>Overall, measured beam losses are well reproduced by model – </a:t>
            </a:r>
            <a:r>
              <a:rPr lang="en-US" i="1" dirty="0"/>
              <a:t>if assuming a negatively pre-charged dust grain</a:t>
            </a:r>
            <a:r>
              <a:rPr lang="en-US" dirty="0"/>
              <a:t> (5x10</a:t>
            </a:r>
            <a:r>
              <a:rPr lang="en-US" baseline="30000" dirty="0"/>
              <a:t>–3</a:t>
            </a:r>
            <a:r>
              <a:rPr lang="en-US" dirty="0"/>
              <a:t> to 1x10</a:t>
            </a:r>
            <a:r>
              <a:rPr lang="en-US" baseline="30000" dirty="0"/>
              <a:t>–1</a:t>
            </a:r>
            <a:r>
              <a:rPr lang="en-US" dirty="0"/>
              <a:t> C/kg)</a:t>
            </a:r>
          </a:p>
          <a:p>
            <a:pPr lvl="1"/>
            <a:r>
              <a:rPr lang="en-GB" dirty="0"/>
              <a:t>Simulated charge-to-mass ratios are consistent with observations in cosmic dust (10</a:t>
            </a:r>
            <a:r>
              <a:rPr lang="en-GB" baseline="30000" dirty="0"/>
              <a:t>−4</a:t>
            </a:r>
            <a:r>
              <a:rPr lang="en-GB" dirty="0"/>
              <a:t> to 10</a:t>
            </a:r>
            <a:r>
              <a:rPr lang="en-GB" baseline="30000" dirty="0"/>
              <a:t>−1</a:t>
            </a:r>
            <a:r>
              <a:rPr lang="en-GB" dirty="0"/>
              <a:t>  C/kg).</a:t>
            </a:r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E25894-EA92-02B4-C07F-BA5F903AF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LHC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F77F6-40DC-DD90-4FBF-1017515C0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CD73C-0050-CEC5-58A3-519523C8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8F1C5-0CBB-23A4-5927-F568DB390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A7A29A-0325-DE49-03A7-AFFBFD31BF4A}"/>
              </a:ext>
            </a:extLst>
          </p:cNvPr>
          <p:cNvSpPr txBox="1"/>
          <p:nvPr/>
        </p:nvSpPr>
        <p:spPr>
          <a:xfrm>
            <a:off x="6651770" y="6014892"/>
            <a:ext cx="5540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B. Lindstrom et al., </a:t>
            </a:r>
            <a:r>
              <a:rPr lang="en-US" sz="1200" dirty="0">
                <a:solidFill>
                  <a:srgbClr val="0000FF"/>
                </a:solidFill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 </a:t>
            </a:r>
            <a:r>
              <a:rPr lang="en-GB" sz="1200" dirty="0">
                <a:solidFill>
                  <a:srgbClr val="0000FF"/>
                </a:solidFill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</a:t>
            </a:r>
            <a:r>
              <a:rPr lang="en-GB" sz="1200" dirty="0">
                <a:solidFill>
                  <a:srgbClr val="000000"/>
                </a:solidFill>
                <a:cs typeface="Calibri" panose="020F0502020204030204" pitchFamily="34" charset="0"/>
              </a:rPr>
              <a:t>, 124501 (2020);  P. Belanger, </a:t>
            </a:r>
            <a:r>
              <a:rPr lang="en-GB" sz="1200" dirty="0">
                <a:solidFill>
                  <a:srgbClr val="0000FF"/>
                </a:solidFill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M.Sc. thesis</a:t>
            </a:r>
            <a:r>
              <a:rPr lang="en-GB" sz="1200" dirty="0">
                <a:solidFill>
                  <a:srgbClr val="000000"/>
                </a:solidFill>
                <a:cs typeface="Calibri" panose="020F0502020204030204" pitchFamily="34" charset="0"/>
              </a:rPr>
              <a:t> (2020)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0" name="Picture 9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55D19F69-A0C9-F56F-E781-31165110E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919" y="2417388"/>
            <a:ext cx="3593149" cy="35859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5825DB-4E96-E51D-E213-F0429215711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871" t="19591" r="16814" b="6032"/>
          <a:stretch/>
        </p:blipFill>
        <p:spPr>
          <a:xfrm>
            <a:off x="10660277" y="595369"/>
            <a:ext cx="1383975" cy="1659779"/>
          </a:xfrm>
          <a:prstGeom prst="rect">
            <a:avLst/>
          </a:prstGeom>
        </p:spPr>
      </p:pic>
      <p:pic>
        <p:nvPicPr>
          <p:cNvPr id="16" name="Picture 15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89EE3DA4-3ABA-DD4B-5BD4-F8069C6AF3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602" y="4069894"/>
            <a:ext cx="3523631" cy="21564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DA7A23B-46B1-090B-B557-43E061E5F427}"/>
              </a:ext>
            </a:extLst>
          </p:cNvPr>
          <p:cNvSpPr txBox="1"/>
          <p:nvPr/>
        </p:nvSpPr>
        <p:spPr>
          <a:xfrm>
            <a:off x="2939506" y="3636957"/>
            <a:ext cx="35647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Example of LHC beam loss measurement compared to simulated best-fit event</a:t>
            </a:r>
            <a:endParaRPr lang="en-US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1086BA2-1E13-1670-AF0B-ECF60E9E6D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571" r="84177" b="5939"/>
          <a:stretch/>
        </p:blipFill>
        <p:spPr>
          <a:xfrm>
            <a:off x="9778978" y="577067"/>
            <a:ext cx="1035637" cy="16756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C46D92E-1230-CB91-A8F9-2BAA28A09443}"/>
              </a:ext>
            </a:extLst>
          </p:cNvPr>
          <p:cNvSpPr txBox="1"/>
          <p:nvPr/>
        </p:nvSpPr>
        <p:spPr>
          <a:xfrm>
            <a:off x="10516833" y="4932297"/>
            <a:ext cx="1495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Beam loss measurements (~3000 events)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4F1A38-9BCE-41FA-3991-6175395DC7C8}"/>
              </a:ext>
            </a:extLst>
          </p:cNvPr>
          <p:cNvSpPr txBox="1"/>
          <p:nvPr/>
        </p:nvSpPr>
        <p:spPr>
          <a:xfrm>
            <a:off x="7326613" y="2715065"/>
            <a:ext cx="12892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</a:rPr>
              <a:t>Fastest rise time for initially neutral dust grain (260 µs)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71926A6-3922-6A3F-F050-3FD3DD55ED91}"/>
              </a:ext>
            </a:extLst>
          </p:cNvPr>
          <p:cNvCxnSpPr>
            <a:cxnSpLocks/>
          </p:cNvCxnSpPr>
          <p:nvPr/>
        </p:nvCxnSpPr>
        <p:spPr>
          <a:xfrm flipV="1">
            <a:off x="8253625" y="2581403"/>
            <a:ext cx="291917" cy="176040"/>
          </a:xfrm>
          <a:prstGeom prst="straightConnector1">
            <a:avLst/>
          </a:prstGeom>
          <a:ln w="19050"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D4648AF-75CC-4B96-1F32-D876E15A5BA9}"/>
              </a:ext>
            </a:extLst>
          </p:cNvPr>
          <p:cNvCxnSpPr>
            <a:cxnSpLocks/>
          </p:cNvCxnSpPr>
          <p:nvPr/>
        </p:nvCxnSpPr>
        <p:spPr>
          <a:xfrm flipH="1">
            <a:off x="9983683" y="5140659"/>
            <a:ext cx="770033" cy="314840"/>
          </a:xfrm>
          <a:prstGeom prst="straightConnector1">
            <a:avLst/>
          </a:prstGeom>
          <a:ln w="19050">
            <a:solidFill>
              <a:srgbClr val="0066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09EAF2D-D95C-AC63-8D79-FE461BAE947B}"/>
              </a:ext>
            </a:extLst>
          </p:cNvPr>
          <p:cNvSpPr txBox="1"/>
          <p:nvPr/>
        </p:nvSpPr>
        <p:spPr>
          <a:xfrm>
            <a:off x="9742584" y="107905"/>
            <a:ext cx="20462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Input parameters for Monte-Carlo simulations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CDDF15-4C8E-B2D7-304E-E962EB2A5A64}"/>
              </a:ext>
            </a:extLst>
          </p:cNvPr>
          <p:cNvSpPr txBox="1"/>
          <p:nvPr/>
        </p:nvSpPr>
        <p:spPr>
          <a:xfrm>
            <a:off x="10525398" y="2545596"/>
            <a:ext cx="1495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for initially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 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 grain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E6C01F1-650B-965E-E7B1-68F689AC3CD0}"/>
              </a:ext>
            </a:extLst>
          </p:cNvPr>
          <p:cNvCxnSpPr>
            <a:cxnSpLocks/>
          </p:cNvCxnSpPr>
          <p:nvPr/>
        </p:nvCxnSpPr>
        <p:spPr>
          <a:xfrm flipH="1">
            <a:off x="10215051" y="2787812"/>
            <a:ext cx="482093" cy="218935"/>
          </a:xfrm>
          <a:prstGeom prst="straightConnector1">
            <a:avLst/>
          </a:prstGeom>
          <a:ln w="19050">
            <a:solidFill>
              <a:schemeClr val="tx2">
                <a:lumMod val="90000"/>
                <a:lumOff val="1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83DF2E5-F9F3-289D-813C-FD4A8DDAB680}"/>
              </a:ext>
            </a:extLst>
          </p:cNvPr>
          <p:cNvSpPr txBox="1"/>
          <p:nvPr/>
        </p:nvSpPr>
        <p:spPr>
          <a:xfrm>
            <a:off x="10572633" y="3851254"/>
            <a:ext cx="1495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for initially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charged 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 grain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BD08150-F1F4-14A8-316A-45087ED346BF}"/>
              </a:ext>
            </a:extLst>
          </p:cNvPr>
          <p:cNvCxnSpPr>
            <a:cxnSpLocks/>
          </p:cNvCxnSpPr>
          <p:nvPr/>
        </p:nvCxnSpPr>
        <p:spPr>
          <a:xfrm flipH="1">
            <a:off x="10090909" y="4032179"/>
            <a:ext cx="606235" cy="254401"/>
          </a:xfrm>
          <a:prstGeom prst="straightConnector1">
            <a:avLst/>
          </a:prstGeom>
          <a:ln w="19050">
            <a:solidFill>
              <a:schemeClr val="tx2">
                <a:lumMod val="90000"/>
                <a:lumOff val="1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46735D8-6456-8CE9-58E9-E68F4E23211D}"/>
              </a:ext>
            </a:extLst>
          </p:cNvPr>
          <p:cNvSpPr txBox="1"/>
          <p:nvPr/>
        </p:nvSpPr>
        <p:spPr>
          <a:xfrm>
            <a:off x="170329" y="5855978"/>
            <a:ext cx="2398314" cy="36512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/>
          <a:p>
            <a:pPr>
              <a:spcBef>
                <a:spcPts val="1800"/>
              </a:spcBef>
              <a:spcAft>
                <a:spcPts val="4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More comparisons in: A. Lechner et al.,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 25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, 041001 (2022)</a:t>
            </a:r>
          </a:p>
        </p:txBody>
      </p:sp>
    </p:spTree>
    <p:extLst>
      <p:ext uri="{BB962C8B-B14F-4D97-AF65-F5344CB8AC3E}">
        <p14:creationId xmlns:p14="http://schemas.microsoft.com/office/powerpoint/2010/main" val="269605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rrow: Right 21">
            <a:extLst>
              <a:ext uri="{FF2B5EF4-FFF2-40B4-BE49-F238E27FC236}">
                <a16:creationId xmlns:a16="http://schemas.microsoft.com/office/drawing/2014/main" id="{7F417DA7-1039-D912-A414-8FE0FD65E9CD}"/>
              </a:ext>
            </a:extLst>
          </p:cNvPr>
          <p:cNvSpPr/>
          <p:nvPr/>
        </p:nvSpPr>
        <p:spPr>
          <a:xfrm rot="7561028">
            <a:off x="9132276" y="3168388"/>
            <a:ext cx="859878" cy="48076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9379D46C-DFBA-8FAD-DB65-AD8CE1D683DD}"/>
              </a:ext>
            </a:extLst>
          </p:cNvPr>
          <p:cNvSpPr/>
          <p:nvPr/>
        </p:nvSpPr>
        <p:spPr>
          <a:xfrm rot="3426128">
            <a:off x="7946868" y="3157332"/>
            <a:ext cx="875370" cy="48076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C52AF-06D3-D544-0201-2799E3CC3624}"/>
              </a:ext>
            </a:extLst>
          </p:cNvPr>
          <p:cNvSpPr/>
          <p:nvPr/>
        </p:nvSpPr>
        <p:spPr>
          <a:xfrm>
            <a:off x="5790638" y="3782044"/>
            <a:ext cx="6240923" cy="24774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2790CB-B84A-44E3-069B-5D98B86449BC}"/>
              </a:ext>
            </a:extLst>
          </p:cNvPr>
          <p:cNvSpPr/>
          <p:nvPr/>
        </p:nvSpPr>
        <p:spPr>
          <a:xfrm>
            <a:off x="9305995" y="1019823"/>
            <a:ext cx="2835815" cy="232691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6F413D-4E19-2569-F02C-9FB0EC15807C}"/>
              </a:ext>
            </a:extLst>
          </p:cNvPr>
          <p:cNvSpPr/>
          <p:nvPr/>
        </p:nvSpPr>
        <p:spPr>
          <a:xfrm>
            <a:off x="6243145" y="1019824"/>
            <a:ext cx="2971544" cy="2327096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02B1B5-74F9-6FA7-9EA8-02737F0D0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56" y="1176152"/>
            <a:ext cx="5462176" cy="445130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Novel method to reconstruct motion of macro-particle based on:</a:t>
            </a:r>
          </a:p>
          <a:p>
            <a:pPr lvl="1"/>
            <a:r>
              <a:rPr lang="en-GB" dirty="0"/>
              <a:t>Position of transversely displaced bunches</a:t>
            </a:r>
          </a:p>
          <a:p>
            <a:pPr lvl="1"/>
            <a:r>
              <a:rPr lang="en-GB" dirty="0"/>
              <a:t>Beam losses caused by the macro-particle and measured with bunch-by-bunch resolution</a:t>
            </a:r>
          </a:p>
          <a:p>
            <a:r>
              <a:rPr lang="en-GB" dirty="0"/>
              <a:t>Successful proof of principle experiment performed at the LHC using the 30 µm thick wire of the LHC wire scanners as controlled macro-particle (MD10483) </a:t>
            </a:r>
          </a:p>
          <a:p>
            <a:r>
              <a:rPr lang="en-GB" dirty="0"/>
              <a:t>Next Step: </a:t>
            </a:r>
          </a:p>
          <a:p>
            <a:pPr lvl="1"/>
            <a:r>
              <a:rPr lang="en-GB" dirty="0"/>
              <a:t>Reconstruct motion of real dust events using bunch displacements due to beam-beam effect</a:t>
            </a:r>
          </a:p>
          <a:p>
            <a:pPr lvl="1"/>
            <a:r>
              <a:rPr lang="en-GB" dirty="0"/>
              <a:t>Determine incoming direction of motion and initial conditions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83C967-0B0F-DDAC-3A4A-53B5E2903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9743"/>
          </a:xfrm>
        </p:spPr>
        <p:txBody>
          <a:bodyPr/>
          <a:lstStyle/>
          <a:p>
            <a:r>
              <a:rPr lang="en-US" dirty="0"/>
              <a:t>Beam-based reconstruction of dust motion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A5FC7-ADED-0AA8-E5A2-05C29F3D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52B5A-8E83-99DA-1A8B-BEC540AAC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CB681-55E3-9965-1BE0-FBD20676B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2DB8AF-B6DD-BBCF-EBA0-13173155922F}"/>
              </a:ext>
            </a:extLst>
          </p:cNvPr>
          <p:cNvSpPr txBox="1"/>
          <p:nvPr/>
        </p:nvSpPr>
        <p:spPr>
          <a:xfrm>
            <a:off x="236266" y="5729972"/>
            <a:ext cx="53320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P. Ziegler et al., Proc. IPAC'25, Taipei, Taiwan, Jun. 2025, doi:10.18429/JACoW-IPAC25-MOPM021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EAD12FF-87DF-EF7B-2EBE-AC081EBD4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21" y="1442532"/>
            <a:ext cx="2800168" cy="187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21B19B-C10F-5979-1287-10214D54C938}"/>
              </a:ext>
            </a:extLst>
          </p:cNvPr>
          <p:cNvSpPr txBox="1"/>
          <p:nvPr/>
        </p:nvSpPr>
        <p:spPr>
          <a:xfrm>
            <a:off x="6535041" y="1083094"/>
            <a:ext cx="26107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Bunch positions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43DBB7-324C-496B-D830-B0601373021D}"/>
              </a:ext>
            </a:extLst>
          </p:cNvPr>
          <p:cNvSpPr txBox="1"/>
          <p:nvPr/>
        </p:nvSpPr>
        <p:spPr>
          <a:xfrm>
            <a:off x="9363932" y="1013170"/>
            <a:ext cx="27199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Measured beam losses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at the primary collimators</a:t>
            </a:r>
            <a:endParaRPr lang="en-US" sz="1400" dirty="0"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A326760D-C81F-4011-6FE2-747DB7231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306" y="1535961"/>
            <a:ext cx="2647637" cy="177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130B088-2668-AB3B-F50C-7422A12064BC}"/>
              </a:ext>
            </a:extLst>
          </p:cNvPr>
          <p:cNvSpPr txBox="1"/>
          <p:nvPr/>
        </p:nvSpPr>
        <p:spPr>
          <a:xfrm>
            <a:off x="7090748" y="3782044"/>
            <a:ext cx="3682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Reconstructed wire motion</a:t>
            </a:r>
            <a:endParaRPr lang="en-US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A786E4-D293-85E4-5018-8B477A713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201" y="4047139"/>
            <a:ext cx="6095018" cy="19612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E7BBA5-6732-AAA4-E5CC-1A37C93B8C13}"/>
              </a:ext>
            </a:extLst>
          </p:cNvPr>
          <p:cNvSpPr txBox="1"/>
          <p:nvPr/>
        </p:nvSpPr>
        <p:spPr>
          <a:xfrm>
            <a:off x="6587026" y="5945415"/>
            <a:ext cx="2120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wire scan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1F2496-DD18-9832-3C23-B02F0A2A8DDA}"/>
              </a:ext>
            </a:extLst>
          </p:cNvPr>
          <p:cNvSpPr txBox="1"/>
          <p:nvPr/>
        </p:nvSpPr>
        <p:spPr>
          <a:xfrm>
            <a:off x="9265809" y="5951762"/>
            <a:ext cx="2120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wire scan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7FAB5B-C064-4064-55BF-DFD80C9D0988}"/>
              </a:ext>
            </a:extLst>
          </p:cNvPr>
          <p:cNvSpPr txBox="1"/>
          <p:nvPr/>
        </p:nvSpPr>
        <p:spPr>
          <a:xfrm>
            <a:off x="6321972" y="3128274"/>
            <a:ext cx="51879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6.8 TeV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785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451347-6E11-B1A8-59AD-9B9FC4CAA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105" y="1077445"/>
            <a:ext cx="6823433" cy="5172389"/>
          </a:xfrm>
        </p:spPr>
        <p:txBody>
          <a:bodyPr/>
          <a:lstStyle/>
          <a:p>
            <a:r>
              <a:rPr lang="en-GB" dirty="0"/>
              <a:t>Open questions: </a:t>
            </a:r>
          </a:p>
          <a:p>
            <a:pPr lvl="1"/>
            <a:r>
              <a:rPr lang="en-GB" dirty="0"/>
              <a:t>How is the dust grain initially charged before entering the beam? Will it be positively or negatively pre-charged?</a:t>
            </a:r>
          </a:p>
          <a:p>
            <a:pPr lvl="1"/>
            <a:r>
              <a:rPr lang="en-GB" dirty="0"/>
              <a:t>How is the (charged) dust grain released from the surface?</a:t>
            </a:r>
          </a:p>
          <a:p>
            <a:r>
              <a:rPr lang="en-GB" dirty="0"/>
              <a:t>Modelling of charging mechanisms</a:t>
            </a:r>
          </a:p>
          <a:p>
            <a:pPr lvl="1"/>
            <a:r>
              <a:rPr lang="en-GB" dirty="0"/>
              <a:t>Theoretical model for dust charging in hadron and lepton rings: P. Belanger et al., </a:t>
            </a:r>
            <a:r>
              <a:rPr lang="en-GB" dirty="0">
                <a:hlinkClick r:id="rId2"/>
              </a:rPr>
              <a:t>PRAB </a:t>
            </a:r>
            <a:r>
              <a:rPr lang="en-GB" b="1" dirty="0">
                <a:hlinkClick r:id="rId2"/>
              </a:rPr>
              <a:t>25</a:t>
            </a:r>
            <a:r>
              <a:rPr lang="en-GB" dirty="0"/>
              <a:t>, 101001 (2022)</a:t>
            </a:r>
          </a:p>
          <a:p>
            <a:pPr lvl="1"/>
            <a:r>
              <a:rPr lang="en-GB" dirty="0"/>
              <a:t>Main contributions: Synchrotron radiation and electron clouds</a:t>
            </a:r>
          </a:p>
          <a:p>
            <a:pPr lvl="1"/>
            <a:r>
              <a:rPr lang="en-GB" dirty="0"/>
              <a:t>(Simplified) findings:</a:t>
            </a:r>
          </a:p>
          <a:p>
            <a:pPr lvl="2"/>
            <a:r>
              <a:rPr lang="en-GB" dirty="0"/>
              <a:t>Negatively charged dust grains expected in presence of high-density e-cloud (LHC)</a:t>
            </a:r>
          </a:p>
          <a:p>
            <a:pPr lvl="2"/>
            <a:r>
              <a:rPr lang="en-GB" dirty="0"/>
              <a:t>Positively charged dust grains in presence of low-density electron cloud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7774D-163A-874B-A86A-5A715D3B6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Dust charging mechanisms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60226-0678-3C3F-192D-9C2A5936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EA46E-F962-601B-B317-32190E48C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Topical meeting on FCC-ee beam-dust interactions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2A57A-9438-29E0-7B3E-1D21D0A38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diagram of a physics experiment&#10;&#10;AI-generated content may be incorrect.">
            <a:extLst>
              <a:ext uri="{FF2B5EF4-FFF2-40B4-BE49-F238E27FC236}">
                <a16:creationId xmlns:a16="http://schemas.microsoft.com/office/drawing/2014/main" id="{61B59D7B-2F5F-8279-C0B8-F090491A8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510" y="3527302"/>
            <a:ext cx="3766398" cy="24632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2B302F-0921-2E4A-A59D-2FF42772B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0510" y="572344"/>
            <a:ext cx="4228022" cy="28662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420099-285C-5DA1-8B54-E2A28060DF11}"/>
              </a:ext>
            </a:extLst>
          </p:cNvPr>
          <p:cNvSpPr txBox="1"/>
          <p:nvPr/>
        </p:nvSpPr>
        <p:spPr>
          <a:xfrm>
            <a:off x="10831483" y="6020134"/>
            <a:ext cx="11757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P. Belanger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364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0033A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30815</TotalTime>
  <Words>1773</Words>
  <Application>Microsoft Office PowerPoint</Application>
  <PresentationFormat>Widescreen</PresentationFormat>
  <Paragraphs>213</Paragraphs>
  <Slides>19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Modelling of dust charging and  beam-dust interactions at CERN </vt:lpstr>
      <vt:lpstr>Contents</vt:lpstr>
      <vt:lpstr>Modelling of LHC UFO dynamics – history (1/2)</vt:lpstr>
      <vt:lpstr>Modelling of LHC UFO dynamics – history (2/2)</vt:lpstr>
      <vt:lpstr>UFO Dynamics Simulation Tool (UFODyST)</vt:lpstr>
      <vt:lpstr>Extension of model to FCC-ee beams</vt:lpstr>
      <vt:lpstr>Comparison with LHC measurements</vt:lpstr>
      <vt:lpstr>Beam-based reconstruction of dust motion</vt:lpstr>
      <vt:lpstr>Dust charging mechanisms</vt:lpstr>
      <vt:lpstr>Workshop on Dust Charging and Beam-Dust Interaction in Particle Accelerators</vt:lpstr>
      <vt:lpstr>Studies on dust release with CU Boulder</vt:lpstr>
      <vt:lpstr>Studies on dust release with CU Boulder</vt:lpstr>
      <vt:lpstr>Studies with EPFL Lausanne</vt:lpstr>
      <vt:lpstr>Conclusions</vt:lpstr>
      <vt:lpstr>PowerPoint Presentation</vt:lpstr>
      <vt:lpstr>Backup Slides</vt:lpstr>
      <vt:lpstr>Loss types observed at LHC</vt:lpstr>
      <vt:lpstr>FLUKA simulations</vt:lpstr>
      <vt:lpstr>Comparisons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Report</dc:title>
  <dc:creator>Christoph Wiesner</dc:creator>
  <cp:lastModifiedBy>Christoph Wiesner</cp:lastModifiedBy>
  <cp:revision>1003</cp:revision>
  <cp:lastPrinted>2022-05-13T17:20:24Z</cp:lastPrinted>
  <dcterms:created xsi:type="dcterms:W3CDTF">2021-10-27T14:55:52Z</dcterms:created>
  <dcterms:modified xsi:type="dcterms:W3CDTF">2025-06-19T06:24:38Z</dcterms:modified>
</cp:coreProperties>
</file>