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6" r:id="rId3"/>
    <p:sldId id="258" r:id="rId4"/>
    <p:sldId id="272" r:id="rId5"/>
    <p:sldId id="270" r:id="rId6"/>
    <p:sldId id="260" r:id="rId7"/>
    <p:sldId id="267" r:id="rId8"/>
    <p:sldId id="273" r:id="rId9"/>
    <p:sldId id="274" r:id="rId10"/>
    <p:sldId id="268" r:id="rId11"/>
    <p:sldId id="275" r:id="rId12"/>
    <p:sldId id="262" r:id="rId13"/>
    <p:sldId id="276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43" autoAdjust="0"/>
    <p:restoredTop sz="68490"/>
  </p:normalViewPr>
  <p:slideViewPr>
    <p:cSldViewPr snapToGrid="0">
      <p:cViewPr varScale="1">
        <p:scale>
          <a:sx n="74" d="100"/>
          <a:sy n="74" d="100"/>
        </p:scale>
        <p:origin x="1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236D7-FB5A-4C4C-B446-254FBC2AC7E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80060-90E5-43B0-BC83-5988A6C1D0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31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57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D6FFA-6C77-E33F-64C4-1C7A9B5B5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FF3614-604B-0909-5F59-0B433508D3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BA56AA-075B-F536-01AB-7CB3FE6E1A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3D46B-DFC1-ECCB-4024-1C4AA75339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013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203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8567E-E640-8353-8801-C899B76DA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B760E6-95F6-02F0-226A-F0E2CB8B9B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5C2633-3960-201D-EED5-4BA1DF2D6F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C68EA-CDA1-DF99-B25B-02EE8D765D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0660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5392A4-B9FB-B0B9-0C55-68FAEC9B3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8741E6-9242-8EA6-F95A-68A0387C51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0C51C2-B1C3-DB58-22E5-5C13DB2161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F588E-C556-07B2-A0D9-0EBBC3295A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50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066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028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EA25C-441A-72BF-B564-E294E95AA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E945B8-1A4A-F296-6B51-F5CFB9945E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38A4FA-CF7F-0934-8C69-41EB2ED569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20C9D7-0924-39CC-752F-E8CD47B5A0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486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4F177B-D589-E975-ED7E-080B02F499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87D86B-C863-2E90-FF30-5F81B217F33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F352E5-7E5B-4A8E-85E7-DC84FC7E90D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796FB50-761B-4A39-8D7C-B1AAABA1EBE2}" type="slidenum">
              <a:t>6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7C424-8E31-B67D-9545-3B9334184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1EA7D7-3FE1-C517-F91A-41271F18D7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10482B-F1D9-8105-9B55-4AC9D91DF4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20697-FCE8-C408-4B99-0822F39F9F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401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57204-D3D6-2BB9-0EC1-FD936A57E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800891-3B2E-1B59-C5B6-80C113F057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34586D-02DD-4081-1154-D84349A5C1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B989A-3475-45DB-5594-F1B981C632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243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0B5C6-7AD9-EB5D-04A3-4EDB35B072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73D544-D797-D05A-1D44-6DBA196511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9655D0-8F49-B5C8-6668-FE8B66F8BF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DC651F-2715-2C87-8610-8AB8894B6B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431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29D93-633A-923E-B943-3B6D2B636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F81998-FE7E-8748-DD93-85D25016F7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C2FD0F-5574-851F-74F3-2BAA5B51C6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C0BFC9-1826-8E4D-41C6-09ECF0008C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80060-90E5-43B0-BC83-5988A6C1D06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966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E43FC-DBDA-693F-A0C8-EF02220BFD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E564CC-D9E2-5D04-0846-93F9A4BD4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2A46B-B998-4469-8596-C71291C77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704A8-D67E-16E8-46CC-5675A83B3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3257D-A176-C7E0-E4CC-32A6CFE29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26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35D2-B2D1-49BB-7950-BC5BCDA57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B445DC-048F-A416-1FA1-3F780E0874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EF4B6-4952-EFA0-93C5-E7AC86077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95417-973C-D60B-91C7-53515C54C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A2374-63BA-1964-3D13-DF634D76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948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EDF8A1-913C-878A-CB5F-22E217D5F8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EC69-4F15-ECF6-5C4D-7D412C865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0B888-A6CC-29D2-0FA1-AF44B94A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29532C-BC3C-E6B3-B17B-B2DBA35DE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E5360-8F5E-2C17-2406-5FBA715A0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71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F2444-90C9-2EF9-CF96-EA2F7B0BA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57F0D-9C6A-2607-5151-9583CC0B8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74276-7C43-9996-6CFA-EDC1881BE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D290A-09D0-BC91-6F4F-8207252E5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C384C-5E86-8EE9-29E6-59FB7D7C0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10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EED12-2E25-4E3E-8314-7EB873900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71D27F-EBAB-DBCC-E0ED-1E8A46AD0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6F37D-3D6F-244B-9669-C223A60D9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11BD1-9D8B-B698-676C-62E3C14CC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1A36A-1FFA-8C5E-2479-A55DF70C2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040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41874-05E6-3821-545A-13C7A8704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48300-1EFB-3A8A-9EB0-C53649BEC4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912E8-05C0-61D3-6024-8708CC4674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CAF429-A981-B036-9050-E07EFDD16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639DD-D53E-4BC3-9B21-44DBF13D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B0B8A0-A1B1-6007-946C-5AF4C278C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4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4BBAA-501D-F044-C776-4F80D92B4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67FA1-335C-2274-FD75-490FA3448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87F269-5117-3A32-566A-EF30FCD97E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4EDC4D-7581-6754-CF7D-3005E0A7B6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7593D5-CF42-3994-5E30-DF0897E75B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7CBFFB-B998-7827-B41C-A941024D8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F3B389-ACBA-433F-B5F1-86AB204CF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C4E653-7834-429E-4521-CCDCF89E1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2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C44C9-B1B7-4D58-08EE-6DC071300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80F36B-1D2E-A6B9-21F4-ED665E87F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5EA540-3FB2-986A-805B-A3FCF47E9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06EC9-954C-0681-B4A9-B43D9E38D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38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964391-3CAF-E5D3-AA72-5A1CFDCC1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892312-FAE3-E5A1-E32A-80EB334D5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3920F-6E64-3D48-50CD-A137BCE05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640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46E8F-39BB-5518-AC9D-7770778C8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B4987-0FAD-C606-CF96-47AC3B40C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848FA-B276-E320-B5FE-383A1AE55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67602F-2FD9-C2FB-7519-DE4688EEF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421394-A862-144D-2B3B-C0048921E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6B99B-9622-764F-4C9D-2EFAAEA99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264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9CB0B-22F0-8504-8288-8D9BCE1CC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4B1C9C-289A-BBF1-80E8-F188A70911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038C96-EC32-4DC8-2457-E4B36A273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D14080-310F-0005-ED32-00C78DD59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C09576-6152-1061-CE8E-5C0FCBBDE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FE771-4BCD-6981-0671-6FCC352EF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48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5F647E-815E-7B09-8B31-0ABC4FD6B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DF44EF-AB87-A342-AC04-A2A26700F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5B3CCD-D612-F616-1462-BB89F496F4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B3C3F0-2A37-4062-8480-0C2C6164372C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ACDF5-FFC1-0D07-3DFE-005F3CE26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65A42-A452-68AD-A0BD-3ACCFCF60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A7537F-28F0-4342-B718-5EE972396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26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E69B71D4-84A4-276D-CF39-5ED379E15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4">
            <a:off x="1189795" y="-2985933"/>
            <a:ext cx="9376979" cy="126274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C8E9EE8-D48A-31EA-C79B-8C5B1267132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-149537" y="1705774"/>
            <a:ext cx="12055642" cy="2387598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>
                <a:solidFill>
                  <a:schemeClr val="bg1"/>
                </a:solidFill>
                <a:highlight>
                  <a:srgbClr val="000000"/>
                </a:highlight>
              </a:rPr>
              <a:t>Power Stabilization of a SHG Crystal via Automated Oven and Grating Control in the MELISSA &amp; RILIS Laser Labs</a:t>
            </a:r>
            <a:endParaRPr lang="en-GB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B2F83DF-FF2B-4765-5444-53C82AA8DB1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0" y="4378937"/>
            <a:ext cx="9144000" cy="551226"/>
          </a:xfrm>
        </p:spPr>
        <p:txBody>
          <a:bodyPr/>
          <a:lstStyle/>
          <a:p>
            <a:pPr lvl="0"/>
            <a:r>
              <a:rPr lang="en-US" dirty="0">
                <a:solidFill>
                  <a:srgbClr val="FFFFFF"/>
                </a:solidFill>
                <a:highlight>
                  <a:srgbClr val="000000"/>
                </a:highlight>
              </a:rPr>
              <a:t>Gabriel Brenner, Ralitsa Mancheva, and Line Le</a:t>
            </a:r>
            <a:endParaRPr lang="en-GB" dirty="0">
              <a:solidFill>
                <a:srgbClr val="FFFFFF"/>
              </a:solidFill>
              <a:highlight>
                <a:srgbClr val="000000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35AD9-6A96-24A8-B5CB-A8D982845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AC5638A-5A4B-01FD-C032-E7591C0450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483" y="1114426"/>
            <a:ext cx="9095033" cy="54435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A09533-5EFC-7771-FCBF-F318B4A3C87A}"/>
              </a:ext>
            </a:extLst>
          </p:cNvPr>
          <p:cNvSpPr txBox="1">
            <a:spLocks/>
          </p:cNvSpPr>
          <p:nvPr/>
        </p:nvSpPr>
        <p:spPr>
          <a:xfrm>
            <a:off x="549730" y="116469"/>
            <a:ext cx="11092540" cy="8020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Power-Consumer Design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511495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926EE-C6CD-A2E8-98E7-1242E89C4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3AA6-B1EA-83BD-B41E-33C04C0B3CF3}"/>
              </a:ext>
            </a:extLst>
          </p:cNvPr>
          <p:cNvSpPr txBox="1">
            <a:spLocks/>
          </p:cNvSpPr>
          <p:nvPr/>
        </p:nvSpPr>
        <p:spPr>
          <a:xfrm>
            <a:off x="549730" y="116469"/>
            <a:ext cx="11092540" cy="8020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CERN CMW (Controls Middleware Project)</a:t>
            </a:r>
            <a:endParaRPr lang="en-GB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F7787E-0D24-9C57-943A-13525475BFE7}"/>
              </a:ext>
            </a:extLst>
          </p:cNvPr>
          <p:cNvSpPr txBox="1"/>
          <p:nvPr/>
        </p:nvSpPr>
        <p:spPr>
          <a:xfrm>
            <a:off x="549730" y="1212932"/>
            <a:ext cx="104013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Provides a common software communication infrastructure for CERN accelerator controls. I’m implementing this into all my programs!</a:t>
            </a:r>
          </a:p>
        </p:txBody>
      </p:sp>
      <p:pic>
        <p:nvPicPr>
          <p:cNvPr id="7" name="Picture 6" descr="A computer screen shot of several images&#10;&#10;AI-generated content may be incorrect.">
            <a:extLst>
              <a:ext uri="{FF2B5EF4-FFF2-40B4-BE49-F238E27FC236}">
                <a16:creationId xmlns:a16="http://schemas.microsoft.com/office/drawing/2014/main" id="{02D90DBB-9FA8-74AE-6B56-9DA86CFEC8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30" y="2338346"/>
            <a:ext cx="5753100" cy="406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784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B2CCE-1811-5DA9-6DB9-F9531DB05F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3656" y="-130278"/>
            <a:ext cx="10515600" cy="1325559"/>
          </a:xfrm>
        </p:spPr>
        <p:txBody>
          <a:bodyPr/>
          <a:lstStyle/>
          <a:p>
            <a:pPr lvl="0"/>
            <a:r>
              <a:rPr lang="en-US" dirty="0"/>
              <a:t>Scanning of the laser wavelength</a:t>
            </a:r>
            <a:endParaRPr lang="en-GB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820C8988-13AD-E50D-6F73-10D9CEC49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812" y="4743893"/>
            <a:ext cx="5275950" cy="1877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0A9CE9A7-55F4-D9C6-CC7A-B8A2704E8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871" y="953675"/>
            <a:ext cx="10318258" cy="566793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C254F-B9EF-D014-48A5-CA4776072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2BA78-5A34-298F-11BB-2B6B713858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3656" y="10904"/>
            <a:ext cx="10515600" cy="1325559"/>
          </a:xfrm>
        </p:spPr>
        <p:txBody>
          <a:bodyPr/>
          <a:lstStyle/>
          <a:p>
            <a:pPr lvl="0"/>
            <a:r>
              <a:rPr lang="en-US" dirty="0"/>
              <a:t>Side quest: I became a CERN guide!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250684-365F-B78B-56F4-B2103BC42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00" y="2000250"/>
            <a:ext cx="7772400" cy="23317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84D6F4-8884-8B40-4156-AF167AAA0B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029687" y="2002267"/>
            <a:ext cx="3108960" cy="233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18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E8650-6321-5DBB-BBA2-CFCC6735F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424D2-4BD4-90F4-DBF2-30BF0AFFC568}"/>
              </a:ext>
            </a:extLst>
          </p:cNvPr>
          <p:cNvSpPr txBox="1">
            <a:spLocks/>
          </p:cNvSpPr>
          <p:nvPr/>
        </p:nvSpPr>
        <p:spPr>
          <a:xfrm>
            <a:off x="549730" y="3027977"/>
            <a:ext cx="11092540" cy="8020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Merci!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589638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accelerator complex | CERN">
            <a:extLst>
              <a:ext uri="{FF2B5EF4-FFF2-40B4-BE49-F238E27FC236}">
                <a16:creationId xmlns:a16="http://schemas.microsoft.com/office/drawing/2014/main" id="{E96DEB14-1D83-2907-2E5B-503E969928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82777" y="0"/>
            <a:ext cx="8426452" cy="6858000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74236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F4EB0-CBD5-4A46-A290-3C5472D30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1819E-89C1-51C2-7C2B-713AC2365E21}"/>
              </a:ext>
            </a:extLst>
          </p:cNvPr>
          <p:cNvSpPr txBox="1">
            <a:spLocks/>
          </p:cNvSpPr>
          <p:nvPr/>
        </p:nvSpPr>
        <p:spPr>
          <a:xfrm>
            <a:off x="549730" y="116469"/>
            <a:ext cx="11092540" cy="8020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ISOLDE-RILIS Laser Lab</a:t>
            </a:r>
            <a:endParaRPr lang="en-GB" sz="4400" dirty="0"/>
          </a:p>
        </p:txBody>
      </p:sp>
      <p:pic>
        <p:nvPicPr>
          <p:cNvPr id="16" name="Grafik 100">
            <a:extLst>
              <a:ext uri="{FF2B5EF4-FFF2-40B4-BE49-F238E27FC236}">
                <a16:creationId xmlns:a16="http://schemas.microsoft.com/office/drawing/2014/main" id="{EAA84E4E-93A2-914A-51F8-8F6CB1D94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03" y="1239480"/>
            <a:ext cx="3101023" cy="196553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7" name="Abgerundetes Rechteck 185">
            <a:extLst>
              <a:ext uri="{FF2B5EF4-FFF2-40B4-BE49-F238E27FC236}">
                <a16:creationId xmlns:a16="http://schemas.microsoft.com/office/drawing/2014/main" id="{8B585A53-01B6-344A-AE1F-2B9739856795}"/>
              </a:ext>
            </a:extLst>
          </p:cNvPr>
          <p:cNvSpPr/>
          <p:nvPr/>
        </p:nvSpPr>
        <p:spPr>
          <a:xfrm>
            <a:off x="496859" y="1981781"/>
            <a:ext cx="3473933" cy="462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00000">
              <a:alpha val="25000"/>
            </a:srgbClr>
          </a:solidFill>
          <a:ln w="38103" cap="flat">
            <a:solidFill>
              <a:srgbClr val="C00000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  </a:t>
            </a:r>
            <a:r>
              <a:rPr lang="de-DE" sz="1400" b="1" i="0" u="none" strike="noStrike" kern="1200" cap="none" spc="0" baseline="0" dirty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/>
              </a:rPr>
              <a:t>Laser                                  </a:t>
            </a:r>
            <a:r>
              <a:rPr lang="de-DE" sz="1400" b="1" i="0" u="none" strike="noStrike" kern="1200" cap="none" spc="0" baseline="0" dirty="0" err="1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/>
              </a:rPr>
              <a:t>ionization</a:t>
            </a:r>
            <a:endParaRPr lang="de-DE" sz="1100" b="1" i="0" u="none" strike="noStrike" kern="1200" cap="none" spc="0" baseline="0" dirty="0">
              <a:solidFill>
                <a:srgbClr val="FFFFFF"/>
              </a:solidFill>
              <a:effectLst>
                <a:outerShdw dist="38096" dir="2700000">
                  <a:srgbClr val="000000"/>
                </a:outerShdw>
              </a:effectLst>
              <a:uFillTx/>
              <a:latin typeface="Arial"/>
            </a:endParaRPr>
          </a:p>
        </p:txBody>
      </p:sp>
      <p:sp>
        <p:nvSpPr>
          <p:cNvPr id="18" name="Abgerundetes Rechteck 183">
            <a:extLst>
              <a:ext uri="{FF2B5EF4-FFF2-40B4-BE49-F238E27FC236}">
                <a16:creationId xmlns:a16="http://schemas.microsoft.com/office/drawing/2014/main" id="{63B4A053-9FBF-D4BD-7518-E9765F7A98CF}"/>
              </a:ext>
            </a:extLst>
          </p:cNvPr>
          <p:cNvSpPr/>
          <p:nvPr/>
        </p:nvSpPr>
        <p:spPr>
          <a:xfrm rot="2700006">
            <a:off x="833326" y="1994182"/>
            <a:ext cx="3046177" cy="419224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E4758">
              <a:alpha val="25000"/>
            </a:srgbClr>
          </a:solidFill>
          <a:ln w="38103" cap="flat">
            <a:solidFill>
              <a:srgbClr val="0E4758"/>
            </a:solidFill>
            <a:prstDash val="solid"/>
            <a:miter/>
          </a:ln>
          <a:effectLst>
            <a:outerShdw dist="50804" algn="tl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600" b="1" i="0" u="none" strike="noStrike" kern="1200" cap="none" spc="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/>
              </a:rPr>
              <a:t>   </a:t>
            </a:r>
            <a:r>
              <a:rPr lang="de-DE" sz="1400" b="1" i="0" u="none" strike="noStrike" kern="1200" cap="none" spc="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/>
              </a:rPr>
              <a:t>Mass                      separation</a:t>
            </a:r>
          </a:p>
        </p:txBody>
      </p:sp>
      <p:pic>
        <p:nvPicPr>
          <p:cNvPr id="4" name="Picture 3" descr="A diagram of a laser system&#10;&#10;AI-generated content may be incorrect.">
            <a:extLst>
              <a:ext uri="{FF2B5EF4-FFF2-40B4-BE49-F238E27FC236}">
                <a16:creationId xmlns:a16="http://schemas.microsoft.com/office/drawing/2014/main" id="{99C637D3-F911-9B2B-48E6-4526924BF7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139" y="1311997"/>
            <a:ext cx="7772400" cy="4427956"/>
          </a:xfrm>
          <a:prstGeom prst="rect">
            <a:avLst/>
          </a:prstGeom>
        </p:spPr>
      </p:pic>
      <p:pic>
        <p:nvPicPr>
          <p:cNvPr id="5" name="Picture 37">
            <a:extLst>
              <a:ext uri="{FF2B5EF4-FFF2-40B4-BE49-F238E27FC236}">
                <a16:creationId xmlns:a16="http://schemas.microsoft.com/office/drawing/2014/main" id="{407036BD-12B5-A170-447B-DD6E6159AAB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562" t="3800" r="13776" b="9401"/>
          <a:stretch>
            <a:fillRect/>
          </a:stretch>
        </p:blipFill>
        <p:spPr>
          <a:xfrm>
            <a:off x="137461" y="3525975"/>
            <a:ext cx="4101347" cy="279432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96006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8B844-744E-49C2-C044-9AC34124E1B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CERN-MEDICIS</a:t>
            </a:r>
            <a:endParaRPr lang="en-GB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DC59D38A-073A-482E-9E1B-2495C04F889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497290" cy="4351336"/>
          </a:xfrm>
        </p:spPr>
        <p:txBody>
          <a:bodyPr/>
          <a:lstStyle/>
          <a:p>
            <a:pPr lvl="0">
              <a:lnSpc>
                <a:spcPct val="100000"/>
              </a:lnSpc>
              <a:buFont typeface="Arial"/>
            </a:pPr>
            <a:r>
              <a:rPr lang="en-US" sz="2400" b="1" dirty="0" err="1"/>
              <a:t>MED</a:t>
            </a:r>
            <a:r>
              <a:rPr lang="en-US" sz="2400" dirty="0" err="1"/>
              <a:t>ical</a:t>
            </a:r>
            <a:r>
              <a:rPr lang="en-US" sz="2400" dirty="0"/>
              <a:t> </a:t>
            </a:r>
            <a:r>
              <a:rPr lang="en-US" sz="2400" b="1" dirty="0"/>
              <a:t>I</a:t>
            </a:r>
            <a:r>
              <a:rPr lang="en-US" sz="2400" dirty="0"/>
              <a:t>sotopes </a:t>
            </a:r>
            <a:r>
              <a:rPr lang="en-US" sz="2400" b="1" dirty="0"/>
              <a:t>C</a:t>
            </a:r>
            <a:r>
              <a:rPr lang="en-US" sz="2400" dirty="0"/>
              <a:t>ollected from </a:t>
            </a:r>
            <a:r>
              <a:rPr lang="en-US" sz="2400" b="1" dirty="0"/>
              <a:t>IS</a:t>
            </a:r>
            <a:r>
              <a:rPr lang="en-US" sz="2400" dirty="0"/>
              <a:t>OLDE</a:t>
            </a:r>
            <a:endParaRPr lang="bg-BG" sz="2400" dirty="0"/>
          </a:p>
          <a:p>
            <a:pPr lvl="0">
              <a:lnSpc>
                <a:spcPct val="100000"/>
              </a:lnSpc>
              <a:buFont typeface="Arial"/>
            </a:pPr>
            <a:r>
              <a:rPr lang="en-US" sz="2400" dirty="0"/>
              <a:t>Medically relevant isotopes of Tb, Tm, Cs, Yb, Er, Ac, </a:t>
            </a:r>
            <a:r>
              <a:rPr lang="en-US" sz="2400" dirty="0" err="1"/>
              <a:t>Sm</a:t>
            </a:r>
            <a:r>
              <a:rPr lang="en-US" sz="2400" dirty="0"/>
              <a:t>, Ba and more (mainly lanthanides and actinides)</a:t>
            </a:r>
          </a:p>
          <a:p>
            <a:pPr lvl="0">
              <a:lnSpc>
                <a:spcPct val="100000"/>
              </a:lnSpc>
              <a:buFont typeface="Arial"/>
            </a:pPr>
            <a:r>
              <a:rPr lang="en-US" sz="2400" dirty="0"/>
              <a:t>“Medically relevant” = good decay properties, appropriate half-life </a:t>
            </a:r>
            <a:r>
              <a:rPr lang="en-US" sz="2400" dirty="0" err="1"/>
              <a:t>etc</a:t>
            </a:r>
            <a:endParaRPr lang="bg-BG" sz="2400" dirty="0"/>
          </a:p>
          <a:p>
            <a:pPr marL="0" lvl="0" indent="0">
              <a:lnSpc>
                <a:spcPct val="100000"/>
              </a:lnSpc>
              <a:buNone/>
            </a:pPr>
            <a:endParaRPr lang="en-GB" sz="2400" dirty="0">
              <a:latin typeface="Arial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89196F5A-FD6E-CF4C-17E9-0F927ED90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484" y="4293949"/>
            <a:ext cx="5352751" cy="201795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 descr="Lanthanides and Actinides - Chemistry Learner">
            <a:extLst>
              <a:ext uri="{FF2B5EF4-FFF2-40B4-BE49-F238E27FC236}">
                <a16:creationId xmlns:a16="http://schemas.microsoft.com/office/drawing/2014/main" id="{942B27D7-4857-67FA-8CE0-FDBB65EE46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335484" y="365129"/>
            <a:ext cx="5574849" cy="333747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D508A-01B9-53F2-6F00-441F06AB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square&#10;&#10;AI-generated content may be incorrect.">
            <a:extLst>
              <a:ext uri="{FF2B5EF4-FFF2-40B4-BE49-F238E27FC236}">
                <a16:creationId xmlns:a16="http://schemas.microsoft.com/office/drawing/2014/main" id="{8E85EDA0-488A-C547-14C6-F6DFC16B30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019" y="483727"/>
            <a:ext cx="6376934" cy="10592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6B6F2C-E85B-0CE6-18DB-7C8DD8444EA1}"/>
              </a:ext>
            </a:extLst>
          </p:cNvPr>
          <p:cNvSpPr txBox="1"/>
          <p:nvPr/>
        </p:nvSpPr>
        <p:spPr>
          <a:xfrm>
            <a:off x="997284" y="1737368"/>
            <a:ext cx="104013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Used for ionization of 80% of the MEDICIS portfolio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Received nonlinear optics + laser safety 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Performing tests of my program in the MELISSA laser lab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3889606-9F1D-D1E4-CC89-B434C41A2B98}"/>
              </a:ext>
            </a:extLst>
          </p:cNvPr>
          <p:cNvSpPr txBox="1">
            <a:spLocks/>
          </p:cNvSpPr>
          <p:nvPr/>
        </p:nvSpPr>
        <p:spPr>
          <a:xfrm>
            <a:off x="-2025316" y="884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MEDICIS-MELISSA</a:t>
            </a:r>
            <a:endParaRPr lang="en-GB" sz="4400" dirty="0"/>
          </a:p>
        </p:txBody>
      </p:sp>
      <p:pic>
        <p:nvPicPr>
          <p:cNvPr id="5" name="Picture 4" descr="A room with several machines and lights&#10;&#10;AI-generated content may be incorrect.">
            <a:extLst>
              <a:ext uri="{FF2B5EF4-FFF2-40B4-BE49-F238E27FC236}">
                <a16:creationId xmlns:a16="http://schemas.microsoft.com/office/drawing/2014/main" id="{4802D908-D1B7-B86D-E3A7-CD81958EDB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698" y="3870781"/>
            <a:ext cx="3927572" cy="2626800"/>
          </a:xfrm>
          <a:prstGeom prst="rect">
            <a:avLst/>
          </a:prstGeom>
        </p:spPr>
      </p:pic>
      <p:pic>
        <p:nvPicPr>
          <p:cNvPr id="12" name="Picture 11" descr="A group of objects with lights&#10;&#10;AI-generated content may be incorrect.">
            <a:extLst>
              <a:ext uri="{FF2B5EF4-FFF2-40B4-BE49-F238E27FC236}">
                <a16:creationId xmlns:a16="http://schemas.microsoft.com/office/drawing/2014/main" id="{B93EE743-053E-A7AF-8C20-3F9C28920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70781"/>
            <a:ext cx="3502401" cy="26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010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71B5B-84F9-0E4B-5902-91BE3966AB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1253" y="365129"/>
            <a:ext cx="11092540" cy="1325559"/>
          </a:xfrm>
        </p:spPr>
        <p:txBody>
          <a:bodyPr/>
          <a:lstStyle/>
          <a:p>
            <a:pPr lvl="0"/>
            <a:r>
              <a:rPr lang="en-US" dirty="0"/>
              <a:t>The </a:t>
            </a:r>
            <a:r>
              <a:rPr lang="en-US" dirty="0" err="1"/>
              <a:t>TiSa</a:t>
            </a:r>
            <a:r>
              <a:rPr lang="en-US" dirty="0"/>
              <a:t> laser with second harmonic generation</a:t>
            </a:r>
            <a:endParaRPr lang="en-GB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129C6EA-1028-3EC2-A7D3-ED305851379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007" r="12525"/>
          <a:stretch>
            <a:fillRect/>
          </a:stretch>
        </p:blipFill>
        <p:spPr>
          <a:xfrm rot="16200004">
            <a:off x="3638434" y="403377"/>
            <a:ext cx="3777340" cy="6889446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4" name="Straight Connector 6">
            <a:extLst>
              <a:ext uri="{FF2B5EF4-FFF2-40B4-BE49-F238E27FC236}">
                <a16:creationId xmlns:a16="http://schemas.microsoft.com/office/drawing/2014/main" id="{0259E0A3-6160-A0F8-A5F4-E473EF3D5513}"/>
              </a:ext>
            </a:extLst>
          </p:cNvPr>
          <p:cNvCxnSpPr/>
          <p:nvPr/>
        </p:nvCxnSpPr>
        <p:spPr>
          <a:xfrm>
            <a:off x="-130631" y="3929743"/>
            <a:ext cx="3586889" cy="0"/>
          </a:xfrm>
          <a:prstGeom prst="straightConnector1">
            <a:avLst/>
          </a:prstGeom>
          <a:noFill/>
          <a:ln w="76196" cap="flat">
            <a:solidFill>
              <a:srgbClr val="66FF33"/>
            </a:solidFill>
            <a:prstDash val="solid"/>
            <a:miter/>
          </a:ln>
        </p:spPr>
      </p:cxnSp>
      <p:cxnSp>
        <p:nvCxnSpPr>
          <p:cNvPr id="5" name="Straight Connector 7">
            <a:extLst>
              <a:ext uri="{FF2B5EF4-FFF2-40B4-BE49-F238E27FC236}">
                <a16:creationId xmlns:a16="http://schemas.microsoft.com/office/drawing/2014/main" id="{12255295-82A6-A351-04F9-2945F6000759}"/>
              </a:ext>
            </a:extLst>
          </p:cNvPr>
          <p:cNvCxnSpPr/>
          <p:nvPr/>
        </p:nvCxnSpPr>
        <p:spPr>
          <a:xfrm>
            <a:off x="3439890" y="3929743"/>
            <a:ext cx="0" cy="1001488"/>
          </a:xfrm>
          <a:prstGeom prst="straightConnector1">
            <a:avLst/>
          </a:prstGeom>
          <a:noFill/>
          <a:ln w="76196" cap="flat">
            <a:solidFill>
              <a:srgbClr val="66FF33"/>
            </a:solidFill>
            <a:prstDash val="solid"/>
            <a:miter/>
          </a:ln>
        </p:spPr>
      </p:cxnSp>
      <p:sp>
        <p:nvSpPr>
          <p:cNvPr id="6" name="Isosceles Triangle 15">
            <a:extLst>
              <a:ext uri="{FF2B5EF4-FFF2-40B4-BE49-F238E27FC236}">
                <a16:creationId xmlns:a16="http://schemas.microsoft.com/office/drawing/2014/main" id="{B11A8D2E-021B-A0AF-827C-965D69F6F410}"/>
              </a:ext>
            </a:extLst>
          </p:cNvPr>
          <p:cNvSpPr/>
          <p:nvPr/>
        </p:nvSpPr>
        <p:spPr>
          <a:xfrm rot="3248877">
            <a:off x="4241332" y="3221957"/>
            <a:ext cx="165149" cy="2196187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*/ f43 1 2"/>
              <a:gd name="f48" fmla="*/ f44 1 2"/>
              <a:gd name="f49" fmla="*/ f44 f17 1"/>
              <a:gd name="f50" fmla="+- f16 f47 0"/>
              <a:gd name="f51" fmla="*/ f49 1 200000"/>
              <a:gd name="f52" fmla="*/ f49 1 100000"/>
              <a:gd name="f53" fmla="+- f51 f48 0"/>
              <a:gd name="f54" fmla="*/ f51 f37 1"/>
              <a:gd name="f55" fmla="*/ f50 f37 1"/>
              <a:gd name="f56" fmla="*/ f52 f37 1"/>
              <a:gd name="f57" fmla="*/ f53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56" y="f42"/>
              </a:cxn>
              <a:cxn ang="f34">
                <a:pos x="f54" y="f55"/>
              </a:cxn>
              <a:cxn ang="f35">
                <a:pos x="f42" y="f45"/>
              </a:cxn>
              <a:cxn ang="f35">
                <a:pos x="f56" y="f45"/>
              </a:cxn>
              <a:cxn ang="f35">
                <a:pos x="f46" y="f45"/>
              </a:cxn>
              <a:cxn ang="f36">
                <a:pos x="f57" y="f55"/>
              </a:cxn>
            </a:cxnLst>
            <a:rect l="f54" t="f55" r="f57" b="f45"/>
            <a:pathLst>
              <a:path>
                <a:moveTo>
                  <a:pt x="f42" y="f45"/>
                </a:moveTo>
                <a:lnTo>
                  <a:pt x="f56" y="f42"/>
                </a:lnTo>
                <a:lnTo>
                  <a:pt x="f46" y="f45"/>
                </a:lnTo>
                <a:close/>
              </a:path>
            </a:pathLst>
          </a:custGeom>
          <a:solidFill>
            <a:srgbClr val="66FF33"/>
          </a:solidFill>
          <a:ln w="19046" cap="flat">
            <a:solidFill>
              <a:srgbClr val="66FF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Isosceles Triangle 16">
            <a:extLst>
              <a:ext uri="{FF2B5EF4-FFF2-40B4-BE49-F238E27FC236}">
                <a16:creationId xmlns:a16="http://schemas.microsoft.com/office/drawing/2014/main" id="{FBF7DA44-B1F3-5A5E-6909-18C15FE7691F}"/>
              </a:ext>
            </a:extLst>
          </p:cNvPr>
          <p:cNvSpPr/>
          <p:nvPr/>
        </p:nvSpPr>
        <p:spPr>
          <a:xfrm rot="14553632">
            <a:off x="5469247" y="2970633"/>
            <a:ext cx="86950" cy="663580"/>
          </a:xfrm>
          <a:custGeom>
            <a:avLst>
              <a:gd name="f8" fmla="val 500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val 50000"/>
              <a:gd name="f9" fmla="+- 0 0 -360"/>
              <a:gd name="f10" fmla="+- 0 0 -270"/>
              <a:gd name="f11" fmla="+- 0 0 -180"/>
              <a:gd name="f12" fmla="+- 0 0 -90"/>
              <a:gd name="f13" fmla="abs f4"/>
              <a:gd name="f14" fmla="abs f5"/>
              <a:gd name="f15" fmla="abs f6"/>
              <a:gd name="f16" fmla="val f7"/>
              <a:gd name="f17" fmla="val f8"/>
              <a:gd name="f18" fmla="*/ f9 f1 1"/>
              <a:gd name="f19" fmla="*/ f10 f1 1"/>
              <a:gd name="f20" fmla="*/ f11 f1 1"/>
              <a:gd name="f21" fmla="*/ f12 f1 1"/>
              <a:gd name="f22" fmla="?: f13 f4 1"/>
              <a:gd name="f23" fmla="?: f14 f5 1"/>
              <a:gd name="f24" fmla="?: f15 f6 1"/>
              <a:gd name="f25" fmla="*/ f18 1 f3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0 f2"/>
              <a:gd name="f34" fmla="+- f26 0 f2"/>
              <a:gd name="f35" fmla="+- f27 0 f2"/>
              <a:gd name="f36" fmla="+- f28 0 f2"/>
              <a:gd name="f37" fmla="min f30 f29"/>
              <a:gd name="f38" fmla="*/ f31 1 f24"/>
              <a:gd name="f39" fmla="*/ f32 1 f24"/>
              <a:gd name="f40" fmla="val f38"/>
              <a:gd name="f41" fmla="val f39"/>
              <a:gd name="f42" fmla="*/ f16 f37 1"/>
              <a:gd name="f43" fmla="+- f41 0 f16"/>
              <a:gd name="f44" fmla="+- f40 0 f16"/>
              <a:gd name="f45" fmla="*/ f41 f37 1"/>
              <a:gd name="f46" fmla="*/ f40 f37 1"/>
              <a:gd name="f47" fmla="*/ f43 1 2"/>
              <a:gd name="f48" fmla="*/ f44 1 2"/>
              <a:gd name="f49" fmla="*/ f44 f17 1"/>
              <a:gd name="f50" fmla="+- f16 f47 0"/>
              <a:gd name="f51" fmla="*/ f49 1 200000"/>
              <a:gd name="f52" fmla="*/ f49 1 100000"/>
              <a:gd name="f53" fmla="+- f51 f48 0"/>
              <a:gd name="f54" fmla="*/ f51 f37 1"/>
              <a:gd name="f55" fmla="*/ f50 f37 1"/>
              <a:gd name="f56" fmla="*/ f52 f37 1"/>
              <a:gd name="f57" fmla="*/ f53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56" y="f42"/>
              </a:cxn>
              <a:cxn ang="f34">
                <a:pos x="f54" y="f55"/>
              </a:cxn>
              <a:cxn ang="f35">
                <a:pos x="f42" y="f45"/>
              </a:cxn>
              <a:cxn ang="f35">
                <a:pos x="f56" y="f45"/>
              </a:cxn>
              <a:cxn ang="f35">
                <a:pos x="f46" y="f45"/>
              </a:cxn>
              <a:cxn ang="f36">
                <a:pos x="f57" y="f55"/>
              </a:cxn>
            </a:cxnLst>
            <a:rect l="f54" t="f55" r="f57" b="f45"/>
            <a:pathLst>
              <a:path>
                <a:moveTo>
                  <a:pt x="f42" y="f45"/>
                </a:moveTo>
                <a:lnTo>
                  <a:pt x="f56" y="f42"/>
                </a:lnTo>
                <a:lnTo>
                  <a:pt x="f46" y="f45"/>
                </a:lnTo>
                <a:close/>
              </a:path>
            </a:pathLst>
          </a:custGeom>
          <a:solidFill>
            <a:srgbClr val="FF0000"/>
          </a:solidFill>
          <a:ln w="19046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cxnSp>
        <p:nvCxnSpPr>
          <p:cNvPr id="8" name="Straight Connector 17">
            <a:extLst>
              <a:ext uri="{FF2B5EF4-FFF2-40B4-BE49-F238E27FC236}">
                <a16:creationId xmlns:a16="http://schemas.microsoft.com/office/drawing/2014/main" id="{E04D4AE5-1F61-8EF0-4C98-8C4289710966}"/>
              </a:ext>
            </a:extLst>
          </p:cNvPr>
          <p:cNvCxnSpPr/>
          <p:nvPr/>
        </p:nvCxnSpPr>
        <p:spPr>
          <a:xfrm>
            <a:off x="3135084" y="3091540"/>
            <a:ext cx="2701787" cy="0"/>
          </a:xfrm>
          <a:prstGeom prst="straightConnector1">
            <a:avLst/>
          </a:prstGeom>
          <a:noFill/>
          <a:ln w="76196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9" name="Straight Connector 21">
            <a:extLst>
              <a:ext uri="{FF2B5EF4-FFF2-40B4-BE49-F238E27FC236}">
                <a16:creationId xmlns:a16="http://schemas.microsoft.com/office/drawing/2014/main" id="{BED953B2-5A73-5AAC-367D-2F6BC225849D}"/>
              </a:ext>
            </a:extLst>
          </p:cNvPr>
          <p:cNvCxnSpPr/>
          <p:nvPr/>
        </p:nvCxnSpPr>
        <p:spPr>
          <a:xfrm>
            <a:off x="4876796" y="3929743"/>
            <a:ext cx="2132445" cy="0"/>
          </a:xfrm>
          <a:prstGeom prst="straightConnector1">
            <a:avLst/>
          </a:prstGeom>
          <a:noFill/>
          <a:ln w="76196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0" name="Straight Connector 23">
            <a:extLst>
              <a:ext uri="{FF2B5EF4-FFF2-40B4-BE49-F238E27FC236}">
                <a16:creationId xmlns:a16="http://schemas.microsoft.com/office/drawing/2014/main" id="{6F90A0F8-83C7-4917-6E92-015FCFB4EAED}"/>
              </a:ext>
            </a:extLst>
          </p:cNvPr>
          <p:cNvCxnSpPr/>
          <p:nvPr/>
        </p:nvCxnSpPr>
        <p:spPr>
          <a:xfrm>
            <a:off x="6172200" y="4049484"/>
            <a:ext cx="831107" cy="0"/>
          </a:xfrm>
          <a:prstGeom prst="straightConnector1">
            <a:avLst/>
          </a:prstGeom>
          <a:noFill/>
          <a:ln w="76196" cap="flat">
            <a:solidFill>
              <a:srgbClr val="00B0F0"/>
            </a:solidFill>
            <a:prstDash val="solid"/>
            <a:miter/>
          </a:ln>
        </p:spPr>
      </p:cxnSp>
      <p:cxnSp>
        <p:nvCxnSpPr>
          <p:cNvPr id="11" name="Straight Connector 25">
            <a:extLst>
              <a:ext uri="{FF2B5EF4-FFF2-40B4-BE49-F238E27FC236}">
                <a16:creationId xmlns:a16="http://schemas.microsoft.com/office/drawing/2014/main" id="{F4E525EE-CD35-EC4F-DC90-FEA15D2565F1}"/>
              </a:ext>
            </a:extLst>
          </p:cNvPr>
          <p:cNvCxnSpPr/>
          <p:nvPr/>
        </p:nvCxnSpPr>
        <p:spPr>
          <a:xfrm>
            <a:off x="6206462" y="4027712"/>
            <a:ext cx="152394" cy="881747"/>
          </a:xfrm>
          <a:prstGeom prst="straightConnector1">
            <a:avLst/>
          </a:prstGeom>
          <a:noFill/>
          <a:ln w="76196" cap="flat">
            <a:solidFill>
              <a:srgbClr val="00B0F0"/>
            </a:solidFill>
            <a:prstDash val="solid"/>
            <a:miter/>
          </a:ln>
        </p:spPr>
      </p:cxnSp>
      <p:cxnSp>
        <p:nvCxnSpPr>
          <p:cNvPr id="12" name="Straight Connector 28">
            <a:extLst>
              <a:ext uri="{FF2B5EF4-FFF2-40B4-BE49-F238E27FC236}">
                <a16:creationId xmlns:a16="http://schemas.microsoft.com/office/drawing/2014/main" id="{479B1BBF-D9C5-9568-E761-14B3B75C1600}"/>
              </a:ext>
            </a:extLst>
          </p:cNvPr>
          <p:cNvCxnSpPr/>
          <p:nvPr/>
        </p:nvCxnSpPr>
        <p:spPr>
          <a:xfrm>
            <a:off x="6324603" y="4909459"/>
            <a:ext cx="2493321" cy="32653"/>
          </a:xfrm>
          <a:prstGeom prst="straightConnector1">
            <a:avLst/>
          </a:prstGeom>
          <a:noFill/>
          <a:ln w="76196" cap="flat">
            <a:solidFill>
              <a:srgbClr val="00B0F0"/>
            </a:solidFill>
            <a:prstDash val="solid"/>
            <a:miter/>
          </a:ln>
        </p:spPr>
      </p:cxnSp>
      <p:cxnSp>
        <p:nvCxnSpPr>
          <p:cNvPr id="13" name="Straight Arrow Connector 31">
            <a:extLst>
              <a:ext uri="{FF2B5EF4-FFF2-40B4-BE49-F238E27FC236}">
                <a16:creationId xmlns:a16="http://schemas.microsoft.com/office/drawing/2014/main" id="{304B7710-FB1E-C2E9-A6B9-2EF4058BB16E}"/>
              </a:ext>
            </a:extLst>
          </p:cNvPr>
          <p:cNvCxnSpPr/>
          <p:nvPr/>
        </p:nvCxnSpPr>
        <p:spPr>
          <a:xfrm>
            <a:off x="6716487" y="4909459"/>
            <a:ext cx="2690165" cy="48984"/>
          </a:xfrm>
          <a:prstGeom prst="straightConnector1">
            <a:avLst/>
          </a:prstGeom>
          <a:noFill/>
          <a:ln w="76196" cap="flat">
            <a:solidFill>
              <a:srgbClr val="00B0F0"/>
            </a:solidFill>
            <a:prstDash val="solid"/>
            <a:miter/>
            <a:tailEnd type="arrow"/>
          </a:ln>
        </p:spPr>
      </p:cxnSp>
      <p:cxnSp>
        <p:nvCxnSpPr>
          <p:cNvPr id="14" name="Straight Arrow Connector 33">
            <a:extLst>
              <a:ext uri="{FF2B5EF4-FFF2-40B4-BE49-F238E27FC236}">
                <a16:creationId xmlns:a16="http://schemas.microsoft.com/office/drawing/2014/main" id="{FB11B3DB-88F4-60BB-F9B0-5B482137C23B}"/>
              </a:ext>
            </a:extLst>
          </p:cNvPr>
          <p:cNvCxnSpPr/>
          <p:nvPr/>
        </p:nvCxnSpPr>
        <p:spPr>
          <a:xfrm>
            <a:off x="261253" y="3929743"/>
            <a:ext cx="2661032" cy="24488"/>
          </a:xfrm>
          <a:prstGeom prst="straightConnector1">
            <a:avLst/>
          </a:prstGeom>
          <a:noFill/>
          <a:ln w="76196" cap="flat">
            <a:solidFill>
              <a:srgbClr val="66FF33"/>
            </a:solidFill>
            <a:prstDash val="solid"/>
            <a:miter/>
            <a:tailEnd type="arrow"/>
          </a:ln>
        </p:spPr>
      </p:cxnSp>
      <p:sp>
        <p:nvSpPr>
          <p:cNvPr id="15" name="Oval 35">
            <a:extLst>
              <a:ext uri="{FF2B5EF4-FFF2-40B4-BE49-F238E27FC236}">
                <a16:creationId xmlns:a16="http://schemas.microsoft.com/office/drawing/2014/main" id="{EC2CF82B-8A61-E547-47F2-719B645A8A29}"/>
              </a:ext>
            </a:extLst>
          </p:cNvPr>
          <p:cNvSpPr/>
          <p:nvPr/>
        </p:nvSpPr>
        <p:spPr>
          <a:xfrm>
            <a:off x="6614120" y="3493904"/>
            <a:ext cx="912415" cy="91244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noFill/>
          <a:ln w="57150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6" name="TextBox 36">
            <a:extLst>
              <a:ext uri="{FF2B5EF4-FFF2-40B4-BE49-F238E27FC236}">
                <a16:creationId xmlns:a16="http://schemas.microsoft.com/office/drawing/2014/main" id="{8BABC0B5-63F2-8462-011C-9A0C2CDFE059}"/>
              </a:ext>
            </a:extLst>
          </p:cNvPr>
          <p:cNvSpPr txBox="1"/>
          <p:nvPr/>
        </p:nvSpPr>
        <p:spPr>
          <a:xfrm>
            <a:off x="6471135" y="4463927"/>
            <a:ext cx="2012155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 dirty="0">
                <a:solidFill>
                  <a:srgbClr val="FF0000"/>
                </a:solidFill>
                <a:uFillTx/>
                <a:latin typeface="Aptos"/>
              </a:rPr>
              <a:t>SHG crystal</a:t>
            </a:r>
            <a:endParaRPr lang="en-GB" sz="2000" b="1" i="0" u="none" strike="noStrike" kern="1200" cap="none" spc="0" baseline="0" dirty="0">
              <a:solidFill>
                <a:srgbClr val="FF0000"/>
              </a:solidFill>
              <a:uFillTx/>
              <a:latin typeface="Aptos"/>
            </a:endParaRPr>
          </a:p>
        </p:txBody>
      </p:sp>
      <p:sp>
        <p:nvSpPr>
          <p:cNvPr id="17" name="TextBox 38">
            <a:extLst>
              <a:ext uri="{FF2B5EF4-FFF2-40B4-BE49-F238E27FC236}">
                <a16:creationId xmlns:a16="http://schemas.microsoft.com/office/drawing/2014/main" id="{48A05F76-0A8A-3B6E-A17C-38929D8CD09B}"/>
              </a:ext>
            </a:extLst>
          </p:cNvPr>
          <p:cNvSpPr txBox="1"/>
          <p:nvPr/>
        </p:nvSpPr>
        <p:spPr>
          <a:xfrm>
            <a:off x="9283322" y="1891208"/>
            <a:ext cx="2804355" cy="23083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SHG crystal phase matching: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Angle of incidence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00000"/>
              </a:solidFill>
              <a:latin typeface="Aptos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dirty="0">
              <a:solidFill>
                <a:srgbClr val="000000"/>
              </a:solidFill>
              <a:latin typeface="Aptos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Temperature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494A17D-1BBA-03CB-9148-BA77B92AA512}"/>
              </a:ext>
            </a:extLst>
          </p:cNvPr>
          <p:cNvSpPr txBox="1">
            <a:spLocks/>
          </p:cNvSpPr>
          <p:nvPr/>
        </p:nvSpPr>
        <p:spPr>
          <a:xfrm>
            <a:off x="2532308" y="2725513"/>
            <a:ext cx="1205552" cy="551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FF0000"/>
                </a:solidFill>
                <a:highlight>
                  <a:srgbClr val="000000"/>
                </a:highlight>
              </a:rPr>
              <a:t>Diffraction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FF0000"/>
                </a:solidFill>
                <a:highlight>
                  <a:srgbClr val="000000"/>
                </a:highlight>
              </a:rPr>
              <a:t>Grating</a:t>
            </a:r>
            <a:endParaRPr lang="en-GB" sz="1600" b="1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19" name="TextBox 36">
            <a:extLst>
              <a:ext uri="{FF2B5EF4-FFF2-40B4-BE49-F238E27FC236}">
                <a16:creationId xmlns:a16="http://schemas.microsoft.com/office/drawing/2014/main" id="{3C12F567-596C-4BA5-93F7-343E314CE8A1}"/>
              </a:ext>
            </a:extLst>
          </p:cNvPr>
          <p:cNvSpPr txBox="1"/>
          <p:nvPr/>
        </p:nvSpPr>
        <p:spPr>
          <a:xfrm>
            <a:off x="9550885" y="4742055"/>
            <a:ext cx="2641115" cy="13234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 dirty="0">
                <a:solidFill>
                  <a:srgbClr val="FF0000"/>
                </a:solidFill>
                <a:uFillTx/>
                <a:latin typeface="Aptos"/>
              </a:rPr>
              <a:t>1. Wavemeter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dirty="0">
                <a:solidFill>
                  <a:srgbClr val="FF0000"/>
                </a:solidFill>
                <a:latin typeface="Aptos"/>
              </a:rPr>
              <a:t>2. Power meter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dirty="0">
                <a:solidFill>
                  <a:srgbClr val="FF0000"/>
                </a:solidFill>
                <a:latin typeface="Aptos"/>
              </a:rPr>
              <a:t>3. Faraday cup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1" i="0" u="none" strike="noStrike" kern="1200" cap="none" spc="0" baseline="0" dirty="0">
              <a:solidFill>
                <a:srgbClr val="FF0000"/>
              </a:solidFill>
              <a:uFillTx/>
              <a:latin typeface="Aptos"/>
            </a:endParaRPr>
          </a:p>
        </p:txBody>
      </p:sp>
      <p:pic>
        <p:nvPicPr>
          <p:cNvPr id="25" name="Picture 24" descr="A drawing of a bucket and a bucket&#10;&#10;AI-generated content may be incorrect.">
            <a:extLst>
              <a:ext uri="{FF2B5EF4-FFF2-40B4-BE49-F238E27FC236}">
                <a16:creationId xmlns:a16="http://schemas.microsoft.com/office/drawing/2014/main" id="{C702E5EF-FEE1-BDA2-432C-03B53137F9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47"/>
          <a:stretch/>
        </p:blipFill>
        <p:spPr>
          <a:xfrm>
            <a:off x="10075759" y="2812999"/>
            <a:ext cx="927100" cy="9907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316C6-696B-6642-62BB-40FC2E10D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1B1736C2-5EB3-0C73-F38E-FBCF06A27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61" y="1388464"/>
            <a:ext cx="6966677" cy="4081071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53C0C55-E3A1-A2AB-66DD-5EB07D1C85E1}"/>
              </a:ext>
            </a:extLst>
          </p:cNvPr>
          <p:cNvSpPr txBox="1">
            <a:spLocks/>
          </p:cNvSpPr>
          <p:nvPr/>
        </p:nvSpPr>
        <p:spPr>
          <a:xfrm>
            <a:off x="549730" y="116469"/>
            <a:ext cx="11092540" cy="8020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Power Meter Program</a:t>
            </a:r>
            <a:endParaRPr lang="en-GB" sz="4400" dirty="0"/>
          </a:p>
        </p:txBody>
      </p:sp>
      <p:pic>
        <p:nvPicPr>
          <p:cNvPr id="3" name="Picture 2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7EF5EBA6-4A9D-5194-2822-AB9C8438CC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250" y="2406650"/>
            <a:ext cx="38735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129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C723F-17F9-F7F5-B26C-C87B43F877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369B9193-1EE4-DB68-EE56-8EFF771A5923}"/>
              </a:ext>
            </a:extLst>
          </p:cNvPr>
          <p:cNvSpPr txBox="1">
            <a:spLocks/>
          </p:cNvSpPr>
          <p:nvPr/>
        </p:nvSpPr>
        <p:spPr>
          <a:xfrm>
            <a:off x="549730" y="116469"/>
            <a:ext cx="11092540" cy="8020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Oven Control Program</a:t>
            </a:r>
            <a:endParaRPr lang="en-GB" sz="4400" dirty="0"/>
          </a:p>
        </p:txBody>
      </p:sp>
      <p:pic>
        <p:nvPicPr>
          <p:cNvPr id="3" name="Picture 2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2868E5D0-81FA-194C-3F70-FC6665BB5C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254" y="1230032"/>
            <a:ext cx="8331492" cy="439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29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5872D1-5E89-3078-84C0-48C9D06EE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1FF8502-67AC-85CA-F731-9BA7199B44DF}"/>
              </a:ext>
            </a:extLst>
          </p:cNvPr>
          <p:cNvSpPr txBox="1">
            <a:spLocks/>
          </p:cNvSpPr>
          <p:nvPr/>
        </p:nvSpPr>
        <p:spPr>
          <a:xfrm>
            <a:off x="549730" y="116469"/>
            <a:ext cx="11092540" cy="8020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Diffraction Grating Program (in Progress)</a:t>
            </a:r>
            <a:endParaRPr lang="en-GB" sz="4400" dirty="0"/>
          </a:p>
        </p:txBody>
      </p:sp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8DEA01D-8D92-8D58-DC92-1F654ACA0E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899" y="918515"/>
            <a:ext cx="7230202" cy="514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608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211</Words>
  <Application>Microsoft Macintosh PowerPoint</Application>
  <PresentationFormat>Widescreen</PresentationFormat>
  <Paragraphs>51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Power Stabilization of a SHG Crystal via Automated Oven and Grating Control in the MELISSA &amp; RILIS Laser Labs</vt:lpstr>
      <vt:lpstr>PowerPoint Presentation</vt:lpstr>
      <vt:lpstr>PowerPoint Presentation</vt:lpstr>
      <vt:lpstr>CERN-MEDICIS</vt:lpstr>
      <vt:lpstr>PowerPoint Presentation</vt:lpstr>
      <vt:lpstr>The TiSa laser with second harmonic generation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Scanning of the laser wavelength</vt:lpstr>
      <vt:lpstr>Side quest: I became a CERN guide!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 Brenner</dc:creator>
  <cp:lastModifiedBy>Gabriel Brenner</cp:lastModifiedBy>
  <cp:revision>6</cp:revision>
  <dcterms:created xsi:type="dcterms:W3CDTF">2025-06-13T08:40:41Z</dcterms:created>
  <dcterms:modified xsi:type="dcterms:W3CDTF">2025-07-14T08:23:29Z</dcterms:modified>
</cp:coreProperties>
</file>