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71" r:id="rId1"/>
  </p:sldMasterIdLst>
  <p:notesMasterIdLst>
    <p:notesMasterId r:id="rId17"/>
  </p:notesMasterIdLst>
  <p:sldIdLst>
    <p:sldId id="256" r:id="rId2"/>
    <p:sldId id="258" r:id="rId3"/>
    <p:sldId id="274" r:id="rId4"/>
    <p:sldId id="260" r:id="rId5"/>
    <p:sldId id="261" r:id="rId6"/>
    <p:sldId id="262" r:id="rId7"/>
    <p:sldId id="267" r:id="rId8"/>
    <p:sldId id="268" r:id="rId9"/>
    <p:sldId id="270" r:id="rId10"/>
    <p:sldId id="271" r:id="rId11"/>
    <p:sldId id="272" r:id="rId12"/>
    <p:sldId id="273" r:id="rId13"/>
    <p:sldId id="269" r:id="rId14"/>
    <p:sldId id="276" r:id="rId15"/>
    <p:sldId id="2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20"/>
    <p:restoredTop sz="94636"/>
  </p:normalViewPr>
  <p:slideViewPr>
    <p:cSldViewPr snapToGrid="0">
      <p:cViewPr>
        <p:scale>
          <a:sx n="78" d="100"/>
          <a:sy n="78" d="100"/>
        </p:scale>
        <p:origin x="144" y="1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283696-182C-41CD-940C-DA0D2FF3D446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35006EA-AEF7-4AB0-BA0A-B42B3F8B6E13}">
      <dgm:prSet/>
      <dgm:spPr/>
      <dgm:t>
        <a:bodyPr/>
        <a:lstStyle/>
        <a:p>
          <a:r>
            <a:rPr lang="en-US" baseline="0" dirty="0"/>
            <a:t>An external power supply was used to supply the correct voltage to the LED</a:t>
          </a:r>
          <a:endParaRPr lang="en-US" dirty="0"/>
        </a:p>
      </dgm:t>
    </dgm:pt>
    <dgm:pt modelId="{84AFBDB0-45BF-47C7-AE24-D49C367A52CF}" type="parTrans" cxnId="{25578507-49DF-4A8E-8A86-BEDC270413C5}">
      <dgm:prSet/>
      <dgm:spPr/>
      <dgm:t>
        <a:bodyPr/>
        <a:lstStyle/>
        <a:p>
          <a:endParaRPr lang="en-US"/>
        </a:p>
      </dgm:t>
    </dgm:pt>
    <dgm:pt modelId="{6BB23A5E-06A9-46DF-B5C1-76E1C7A888E8}" type="sibTrans" cxnId="{25578507-49DF-4A8E-8A86-BEDC270413C5}">
      <dgm:prSet/>
      <dgm:spPr/>
      <dgm:t>
        <a:bodyPr/>
        <a:lstStyle/>
        <a:p>
          <a:endParaRPr lang="en-US"/>
        </a:p>
      </dgm:t>
    </dgm:pt>
    <dgm:pt modelId="{BB82FE2B-29EC-4A18-B4C6-4AE9201223BC}">
      <dgm:prSet/>
      <dgm:spPr/>
      <dgm:t>
        <a:bodyPr/>
        <a:lstStyle/>
        <a:p>
          <a:r>
            <a:rPr lang="en-US" dirty="0"/>
            <a:t>Even after previous corrections the spread in the 280 data remained</a:t>
          </a:r>
        </a:p>
      </dgm:t>
    </dgm:pt>
    <dgm:pt modelId="{7BFFB35C-28F3-4E4F-B8F7-D0529C48B8C3}" type="sibTrans" cxnId="{70B6A54A-A9E7-4146-864C-AA4DEE168C1A}">
      <dgm:prSet/>
      <dgm:spPr/>
      <dgm:t>
        <a:bodyPr/>
        <a:lstStyle/>
        <a:p>
          <a:endParaRPr lang="en-US"/>
        </a:p>
      </dgm:t>
    </dgm:pt>
    <dgm:pt modelId="{C31237D9-0BE9-48E2-B9CD-73AC2B30D794}" type="parTrans" cxnId="{70B6A54A-A9E7-4146-864C-AA4DEE168C1A}">
      <dgm:prSet/>
      <dgm:spPr/>
      <dgm:t>
        <a:bodyPr/>
        <a:lstStyle/>
        <a:p>
          <a:endParaRPr lang="en-US"/>
        </a:p>
      </dgm:t>
    </dgm:pt>
    <dgm:pt modelId="{0AED7540-58A7-DC48-ADED-79C18099AD20}">
      <dgm:prSet/>
      <dgm:spPr/>
      <dgm:t>
        <a:bodyPr/>
        <a:lstStyle/>
        <a:p>
          <a:r>
            <a:rPr lang="en-US" dirty="0"/>
            <a:t>The 280 nm LED requires 7 V of tension but only 5 V was being provided with the Arduino</a:t>
          </a:r>
        </a:p>
      </dgm:t>
    </dgm:pt>
    <dgm:pt modelId="{17EC1138-B222-B24E-A2FD-9FAB15442F70}" type="parTrans" cxnId="{42F0E43E-8A3C-B44E-AF2F-0EEEE70843D5}">
      <dgm:prSet/>
      <dgm:spPr/>
      <dgm:t>
        <a:bodyPr/>
        <a:lstStyle/>
        <a:p>
          <a:endParaRPr lang="en-US"/>
        </a:p>
      </dgm:t>
    </dgm:pt>
    <dgm:pt modelId="{9AB5958C-CCD3-BD41-9B83-57A9330FE238}" type="sibTrans" cxnId="{42F0E43E-8A3C-B44E-AF2F-0EEEE70843D5}">
      <dgm:prSet/>
      <dgm:spPr/>
      <dgm:t>
        <a:bodyPr/>
        <a:lstStyle/>
        <a:p>
          <a:endParaRPr lang="en-US"/>
        </a:p>
      </dgm:t>
    </dgm:pt>
    <dgm:pt modelId="{87A6D6C4-DFD2-9C49-9084-5069B32BC886}" type="pres">
      <dgm:prSet presAssocID="{B7283696-182C-41CD-940C-DA0D2FF3D446}" presName="vert0" presStyleCnt="0">
        <dgm:presLayoutVars>
          <dgm:dir/>
          <dgm:animOne val="branch"/>
          <dgm:animLvl val="lvl"/>
        </dgm:presLayoutVars>
      </dgm:prSet>
      <dgm:spPr/>
    </dgm:pt>
    <dgm:pt modelId="{9833DBDE-6B33-574B-AC9C-1696EC2DAEEC}" type="pres">
      <dgm:prSet presAssocID="{BB82FE2B-29EC-4A18-B4C6-4AE9201223BC}" presName="thickLine" presStyleLbl="alignNode1" presStyleIdx="0" presStyleCnt="3"/>
      <dgm:spPr/>
    </dgm:pt>
    <dgm:pt modelId="{D9B2C707-21F8-424A-B3A9-1538EC8B6F34}" type="pres">
      <dgm:prSet presAssocID="{BB82FE2B-29EC-4A18-B4C6-4AE9201223BC}" presName="horz1" presStyleCnt="0"/>
      <dgm:spPr/>
    </dgm:pt>
    <dgm:pt modelId="{52618A64-A0B8-0545-8552-4F6BB323FE16}" type="pres">
      <dgm:prSet presAssocID="{BB82FE2B-29EC-4A18-B4C6-4AE9201223BC}" presName="tx1" presStyleLbl="revTx" presStyleIdx="0" presStyleCnt="3"/>
      <dgm:spPr/>
    </dgm:pt>
    <dgm:pt modelId="{32EA9BD3-35E8-554A-B7A5-1AF50372CD46}" type="pres">
      <dgm:prSet presAssocID="{BB82FE2B-29EC-4A18-B4C6-4AE9201223BC}" presName="vert1" presStyleCnt="0"/>
      <dgm:spPr/>
    </dgm:pt>
    <dgm:pt modelId="{BF394A5A-5952-D84E-A118-5E191D6820FC}" type="pres">
      <dgm:prSet presAssocID="{0AED7540-58A7-DC48-ADED-79C18099AD20}" presName="thickLine" presStyleLbl="alignNode1" presStyleIdx="1" presStyleCnt="3"/>
      <dgm:spPr/>
    </dgm:pt>
    <dgm:pt modelId="{EE5D4D43-4F3A-E747-AB1A-912497AF8D5D}" type="pres">
      <dgm:prSet presAssocID="{0AED7540-58A7-DC48-ADED-79C18099AD20}" presName="horz1" presStyleCnt="0"/>
      <dgm:spPr/>
    </dgm:pt>
    <dgm:pt modelId="{0DE71090-7EFF-EA48-BA64-A5E1C9A2173D}" type="pres">
      <dgm:prSet presAssocID="{0AED7540-58A7-DC48-ADED-79C18099AD20}" presName="tx1" presStyleLbl="revTx" presStyleIdx="1" presStyleCnt="3" custScaleY="83060"/>
      <dgm:spPr/>
    </dgm:pt>
    <dgm:pt modelId="{A5A1F2D1-09AB-9941-911B-19AFDC1B990A}" type="pres">
      <dgm:prSet presAssocID="{0AED7540-58A7-DC48-ADED-79C18099AD20}" presName="vert1" presStyleCnt="0"/>
      <dgm:spPr/>
    </dgm:pt>
    <dgm:pt modelId="{4A304C98-2C34-0140-8461-301BBB5AB224}" type="pres">
      <dgm:prSet presAssocID="{C35006EA-AEF7-4AB0-BA0A-B42B3F8B6E13}" presName="thickLine" presStyleLbl="alignNode1" presStyleIdx="2" presStyleCnt="3"/>
      <dgm:spPr/>
    </dgm:pt>
    <dgm:pt modelId="{5A28205C-0713-9740-885E-372339832DD2}" type="pres">
      <dgm:prSet presAssocID="{C35006EA-AEF7-4AB0-BA0A-B42B3F8B6E13}" presName="horz1" presStyleCnt="0"/>
      <dgm:spPr/>
    </dgm:pt>
    <dgm:pt modelId="{E8BCFFCB-1DEE-8E41-975A-4229EE3B5AC3}" type="pres">
      <dgm:prSet presAssocID="{C35006EA-AEF7-4AB0-BA0A-B42B3F8B6E13}" presName="tx1" presStyleLbl="revTx" presStyleIdx="2" presStyleCnt="3"/>
      <dgm:spPr/>
    </dgm:pt>
    <dgm:pt modelId="{8DF3A52D-0591-A342-95AE-02F111954B80}" type="pres">
      <dgm:prSet presAssocID="{C35006EA-AEF7-4AB0-BA0A-B42B3F8B6E13}" presName="vert1" presStyleCnt="0"/>
      <dgm:spPr/>
    </dgm:pt>
  </dgm:ptLst>
  <dgm:cxnLst>
    <dgm:cxn modelId="{25578507-49DF-4A8E-8A86-BEDC270413C5}" srcId="{B7283696-182C-41CD-940C-DA0D2FF3D446}" destId="{C35006EA-AEF7-4AB0-BA0A-B42B3F8B6E13}" srcOrd="2" destOrd="0" parTransId="{84AFBDB0-45BF-47C7-AE24-D49C367A52CF}" sibTransId="{6BB23A5E-06A9-46DF-B5C1-76E1C7A888E8}"/>
    <dgm:cxn modelId="{A5DADF0A-4486-C844-BF11-627C7E4A3CA5}" type="presOf" srcId="{0AED7540-58A7-DC48-ADED-79C18099AD20}" destId="{0DE71090-7EFF-EA48-BA64-A5E1C9A2173D}" srcOrd="0" destOrd="0" presId="urn:microsoft.com/office/officeart/2008/layout/LinedList"/>
    <dgm:cxn modelId="{2C1B043D-09F2-9347-8591-5573D38875A4}" type="presOf" srcId="{BB82FE2B-29EC-4A18-B4C6-4AE9201223BC}" destId="{52618A64-A0B8-0545-8552-4F6BB323FE16}" srcOrd="0" destOrd="0" presId="urn:microsoft.com/office/officeart/2008/layout/LinedList"/>
    <dgm:cxn modelId="{42F0E43E-8A3C-B44E-AF2F-0EEEE70843D5}" srcId="{B7283696-182C-41CD-940C-DA0D2FF3D446}" destId="{0AED7540-58A7-DC48-ADED-79C18099AD20}" srcOrd="1" destOrd="0" parTransId="{17EC1138-B222-B24E-A2FD-9FAB15442F70}" sibTransId="{9AB5958C-CCD3-BD41-9B83-57A9330FE238}"/>
    <dgm:cxn modelId="{70B6A54A-A9E7-4146-864C-AA4DEE168C1A}" srcId="{B7283696-182C-41CD-940C-DA0D2FF3D446}" destId="{BB82FE2B-29EC-4A18-B4C6-4AE9201223BC}" srcOrd="0" destOrd="0" parTransId="{C31237D9-0BE9-48E2-B9CD-73AC2B30D794}" sibTransId="{7BFFB35C-28F3-4E4F-B8F7-D0529C48B8C3}"/>
    <dgm:cxn modelId="{BFDF7AC2-7153-0343-B5CB-DD36538FD513}" type="presOf" srcId="{B7283696-182C-41CD-940C-DA0D2FF3D446}" destId="{87A6D6C4-DFD2-9C49-9084-5069B32BC886}" srcOrd="0" destOrd="0" presId="urn:microsoft.com/office/officeart/2008/layout/LinedList"/>
    <dgm:cxn modelId="{97B3EEFA-CC7C-9843-B9C5-A55888DEB531}" type="presOf" srcId="{C35006EA-AEF7-4AB0-BA0A-B42B3F8B6E13}" destId="{E8BCFFCB-1DEE-8E41-975A-4229EE3B5AC3}" srcOrd="0" destOrd="0" presId="urn:microsoft.com/office/officeart/2008/layout/LinedList"/>
    <dgm:cxn modelId="{79F38624-6E0A-7841-8685-1D2CA40BD7FA}" type="presParOf" srcId="{87A6D6C4-DFD2-9C49-9084-5069B32BC886}" destId="{9833DBDE-6B33-574B-AC9C-1696EC2DAEEC}" srcOrd="0" destOrd="0" presId="urn:microsoft.com/office/officeart/2008/layout/LinedList"/>
    <dgm:cxn modelId="{93D10562-8DB6-024B-A699-3F68FD08ACB9}" type="presParOf" srcId="{87A6D6C4-DFD2-9C49-9084-5069B32BC886}" destId="{D9B2C707-21F8-424A-B3A9-1538EC8B6F34}" srcOrd="1" destOrd="0" presId="urn:microsoft.com/office/officeart/2008/layout/LinedList"/>
    <dgm:cxn modelId="{DFE2CB3A-893A-EC48-B233-10CF4D08DE11}" type="presParOf" srcId="{D9B2C707-21F8-424A-B3A9-1538EC8B6F34}" destId="{52618A64-A0B8-0545-8552-4F6BB323FE16}" srcOrd="0" destOrd="0" presId="urn:microsoft.com/office/officeart/2008/layout/LinedList"/>
    <dgm:cxn modelId="{6CC1ED83-8CD4-0C4E-A87C-3FA6FA08794E}" type="presParOf" srcId="{D9B2C707-21F8-424A-B3A9-1538EC8B6F34}" destId="{32EA9BD3-35E8-554A-B7A5-1AF50372CD46}" srcOrd="1" destOrd="0" presId="urn:microsoft.com/office/officeart/2008/layout/LinedList"/>
    <dgm:cxn modelId="{A6AC645D-420F-AC4B-9943-18D1F6CC7169}" type="presParOf" srcId="{87A6D6C4-DFD2-9C49-9084-5069B32BC886}" destId="{BF394A5A-5952-D84E-A118-5E191D6820FC}" srcOrd="2" destOrd="0" presId="urn:microsoft.com/office/officeart/2008/layout/LinedList"/>
    <dgm:cxn modelId="{4D20D4F0-2900-6746-896A-D6D855F08F13}" type="presParOf" srcId="{87A6D6C4-DFD2-9C49-9084-5069B32BC886}" destId="{EE5D4D43-4F3A-E747-AB1A-912497AF8D5D}" srcOrd="3" destOrd="0" presId="urn:microsoft.com/office/officeart/2008/layout/LinedList"/>
    <dgm:cxn modelId="{5E973A80-3E29-AD49-87D2-763432660347}" type="presParOf" srcId="{EE5D4D43-4F3A-E747-AB1A-912497AF8D5D}" destId="{0DE71090-7EFF-EA48-BA64-A5E1C9A2173D}" srcOrd="0" destOrd="0" presId="urn:microsoft.com/office/officeart/2008/layout/LinedList"/>
    <dgm:cxn modelId="{ED13640F-FF96-BF47-BC06-96A466A1F0D6}" type="presParOf" srcId="{EE5D4D43-4F3A-E747-AB1A-912497AF8D5D}" destId="{A5A1F2D1-09AB-9941-911B-19AFDC1B990A}" srcOrd="1" destOrd="0" presId="urn:microsoft.com/office/officeart/2008/layout/LinedList"/>
    <dgm:cxn modelId="{11A6A8FC-3377-D74F-B139-4431F2DF2CA9}" type="presParOf" srcId="{87A6D6C4-DFD2-9C49-9084-5069B32BC886}" destId="{4A304C98-2C34-0140-8461-301BBB5AB224}" srcOrd="4" destOrd="0" presId="urn:microsoft.com/office/officeart/2008/layout/LinedList"/>
    <dgm:cxn modelId="{B80E3395-A77B-2345-B99A-A236B992106C}" type="presParOf" srcId="{87A6D6C4-DFD2-9C49-9084-5069B32BC886}" destId="{5A28205C-0713-9740-885E-372339832DD2}" srcOrd="5" destOrd="0" presId="urn:microsoft.com/office/officeart/2008/layout/LinedList"/>
    <dgm:cxn modelId="{EDB9BC0D-C526-984C-92C7-34D93D815D42}" type="presParOf" srcId="{5A28205C-0713-9740-885E-372339832DD2}" destId="{E8BCFFCB-1DEE-8E41-975A-4229EE3B5AC3}" srcOrd="0" destOrd="0" presId="urn:microsoft.com/office/officeart/2008/layout/LinedList"/>
    <dgm:cxn modelId="{9ACDBC2F-5001-A34A-B31A-4BC185CAEEE8}" type="presParOf" srcId="{5A28205C-0713-9740-885E-372339832DD2}" destId="{8DF3A52D-0591-A342-95AE-02F111954B8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3DBDE-6B33-574B-AC9C-1696EC2DAEEC}">
      <dsp:nvSpPr>
        <dsp:cNvPr id="0" name=""/>
        <dsp:cNvSpPr/>
      </dsp:nvSpPr>
      <dsp:spPr>
        <a:xfrm>
          <a:off x="0" y="1290"/>
          <a:ext cx="96012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618A64-A0B8-0545-8552-4F6BB323FE16}">
      <dsp:nvSpPr>
        <dsp:cNvPr id="0" name=""/>
        <dsp:cNvSpPr/>
      </dsp:nvSpPr>
      <dsp:spPr>
        <a:xfrm>
          <a:off x="0" y="1290"/>
          <a:ext cx="9601200" cy="1264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Even after previous corrections the spread in the 280 data remained</a:t>
          </a:r>
        </a:p>
      </dsp:txBody>
      <dsp:txXfrm>
        <a:off x="0" y="1290"/>
        <a:ext cx="9601200" cy="1264332"/>
      </dsp:txXfrm>
    </dsp:sp>
    <dsp:sp modelId="{BF394A5A-5952-D84E-A118-5E191D6820FC}">
      <dsp:nvSpPr>
        <dsp:cNvPr id="0" name=""/>
        <dsp:cNvSpPr/>
      </dsp:nvSpPr>
      <dsp:spPr>
        <a:xfrm>
          <a:off x="0" y="1265622"/>
          <a:ext cx="96012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E71090-7EFF-EA48-BA64-A5E1C9A2173D}">
      <dsp:nvSpPr>
        <dsp:cNvPr id="0" name=""/>
        <dsp:cNvSpPr/>
      </dsp:nvSpPr>
      <dsp:spPr>
        <a:xfrm>
          <a:off x="0" y="1265622"/>
          <a:ext cx="9601200" cy="1050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The 280 nm LED requires 7 V of tension but only 5 V was being provided with the Arduino</a:t>
          </a:r>
        </a:p>
      </dsp:txBody>
      <dsp:txXfrm>
        <a:off x="0" y="1265622"/>
        <a:ext cx="9601200" cy="1050154"/>
      </dsp:txXfrm>
    </dsp:sp>
    <dsp:sp modelId="{4A304C98-2C34-0140-8461-301BBB5AB224}">
      <dsp:nvSpPr>
        <dsp:cNvPr id="0" name=""/>
        <dsp:cNvSpPr/>
      </dsp:nvSpPr>
      <dsp:spPr>
        <a:xfrm>
          <a:off x="0" y="2315777"/>
          <a:ext cx="96012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BCFFCB-1DEE-8E41-975A-4229EE3B5AC3}">
      <dsp:nvSpPr>
        <dsp:cNvPr id="0" name=""/>
        <dsp:cNvSpPr/>
      </dsp:nvSpPr>
      <dsp:spPr>
        <a:xfrm>
          <a:off x="0" y="2315777"/>
          <a:ext cx="9601200" cy="1264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baseline="0" dirty="0"/>
            <a:t>An external power supply was used to supply the correct voltage to the LED</a:t>
          </a:r>
          <a:endParaRPr lang="en-US" sz="3100" kern="1200" dirty="0"/>
        </a:p>
      </dsp:txBody>
      <dsp:txXfrm>
        <a:off x="0" y="2315777"/>
        <a:ext cx="9601200" cy="12643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7-12T20:55:23.600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0 1,'0'0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66AA6-BCB2-4747-B62A-432F2A341362}" type="datetimeFigureOut">
              <a:rPr lang="en-US" smtClean="0"/>
              <a:t>8/6/25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0A9B9-EE35-014D-92F8-235B4C753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54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65641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54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10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58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582148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7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78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41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45840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8370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4784448-4340-D145-A2F7-B789C69AEEA4}" type="datetimeFigureOut">
              <a:rPr lang="en-US" smtClean="0"/>
              <a:t>8/6/25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CA1562F-5189-8A45-ABB7-2509037A52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8280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customXml" Target="../ink/ink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8506304-8B1C-4092-3670-8CDD281BA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2858" y="5270968"/>
            <a:ext cx="10674117" cy="960149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2000"/>
              </a:lnSpc>
              <a:spcAft>
                <a:spcPts val="600"/>
              </a:spcAft>
            </a:pPr>
            <a:r>
              <a:rPr lang="en-US" sz="2400"/>
              <a:t>Cole Morrison</a:t>
            </a:r>
          </a:p>
          <a:p>
            <a:pPr>
              <a:lnSpc>
                <a:spcPct val="102000"/>
              </a:lnSpc>
              <a:spcAft>
                <a:spcPts val="600"/>
              </a:spcAft>
            </a:pPr>
            <a:r>
              <a:rPr lang="en-US" sz="2400"/>
              <a:t>August 8</a:t>
            </a:r>
            <a:r>
              <a:rPr lang="en-US" sz="2400" baseline="30000"/>
              <a:t>th</a:t>
            </a:r>
            <a:r>
              <a:rPr lang="en-US" sz="2400"/>
              <a:t>,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AB8460-9DFC-AFDD-0134-A5177862C136}"/>
              </a:ext>
            </a:extLst>
          </p:cNvPr>
          <p:cNvSpPr txBox="1"/>
          <p:nvPr/>
        </p:nvSpPr>
        <p:spPr>
          <a:xfrm>
            <a:off x="1476363" y="1324417"/>
            <a:ext cx="9450652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Testing Radiation Hard Fibers for the LUCID-3 Prototype</a:t>
            </a:r>
            <a:endParaRPr lang="en-US" sz="6600" dirty="0">
              <a:solidFill>
                <a:schemeClr val="tx2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55638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07DA983-8E2E-6C62-9B86-BE7DC7EF9B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45" t="7925" r="7703" b="5269"/>
          <a:stretch>
            <a:fillRect/>
          </a:stretch>
        </p:blipFill>
        <p:spPr>
          <a:xfrm>
            <a:off x="2347901" y="1690688"/>
            <a:ext cx="7730373" cy="42594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A85308-0364-232C-FB49-A09CFBC93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727" y="373566"/>
            <a:ext cx="9266663" cy="897673"/>
          </a:xfrm>
        </p:spPr>
        <p:txBody>
          <a:bodyPr/>
          <a:lstStyle/>
          <a:p>
            <a:r>
              <a:rPr lang="en-US" dirty="0"/>
              <a:t>Reproducibility</a:t>
            </a:r>
          </a:p>
        </p:txBody>
      </p:sp>
      <p:pic>
        <p:nvPicPr>
          <p:cNvPr id="5" name="Content Placeholder 4" descr="A graph with colored lines and numbers&#10;&#10;AI-generated content may be incorrect.">
            <a:extLst>
              <a:ext uri="{FF2B5EF4-FFF2-40B4-BE49-F238E27FC236}">
                <a16:creationId xmlns:a16="http://schemas.microsoft.com/office/drawing/2014/main" id="{C6DF1D0F-7C69-FC37-BA06-3E42D9AA73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13726" y="1678650"/>
            <a:ext cx="7964548" cy="4283542"/>
          </a:xfrm>
        </p:spPr>
      </p:pic>
    </p:spTree>
    <p:extLst>
      <p:ext uri="{BB962C8B-B14F-4D97-AF65-F5344CB8AC3E}">
        <p14:creationId xmlns:p14="http://schemas.microsoft.com/office/powerpoint/2010/main" val="170896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31953-2F8D-1DA5-5492-655578B5A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858" y="4736961"/>
            <a:ext cx="10720685" cy="93676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External Testing for 340 Wavelength</a:t>
            </a:r>
          </a:p>
        </p:txBody>
      </p:sp>
      <p:pic>
        <p:nvPicPr>
          <p:cNvPr id="5" name="Content Placeholder 4" descr="A screen shot of a graph&#10;&#10;AI-generated content may be incorrect.">
            <a:extLst>
              <a:ext uri="{FF2B5EF4-FFF2-40B4-BE49-F238E27FC236}">
                <a16:creationId xmlns:a16="http://schemas.microsoft.com/office/drawing/2014/main" id="{E35A1D9C-3632-E725-683D-33497085F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424" y="643467"/>
            <a:ext cx="4724882" cy="3543662"/>
          </a:xfrm>
          <a:prstGeom prst="rect">
            <a:avLst/>
          </a:prstGeom>
        </p:spPr>
      </p:pic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A6D8CAEA-FD5B-8F4A-4E91-97F09B9A4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691" y="643467"/>
            <a:ext cx="4724882" cy="354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7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C705-185D-596B-40E1-68F7FCB8B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Tables from PMT Data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87A6871-FB7B-4EB3-E4A3-BB0EEFCDF3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184606"/>
              </p:ext>
            </p:extLst>
          </p:nvPr>
        </p:nvGraphicFramePr>
        <p:xfrm>
          <a:off x="2108199" y="2171700"/>
          <a:ext cx="8128002" cy="410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1935059525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168374573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404784336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82704689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854934836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786065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PMT testing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LED testing  run 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LED testing run 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Percent Difference from  Run 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Percent Difference from Run 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10740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UVNS 600/624/660/L13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0.788529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0.8944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0.7059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12.58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11.06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7200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UVNSS 600/660/710 L2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0.725252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0.3666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0.5447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65.70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28.43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9129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UV-SRC 600/660/710/830CPT NA=0.22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0.811097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0.8039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0.7525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1475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UV-SRC 600/660/710/830CPT NA=0.12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0.34083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0.6669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0.5699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64.71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50.30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1781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UV600/660/710P NA = 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0.781341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0.6282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0.8036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21.73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2.81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5343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UVNSS 600/624/660 NA = 0.28 irradiated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0.151781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0.0642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0.0405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81.10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115.75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6691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UVNSS OLD Non-irradiated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0.832078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0.6934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0.6072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18.18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31.25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3364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UVNSS 600/624/660 NA = 0.22 irradiated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0.779058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0.8004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0.6585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16.77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5820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8605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878BB-6980-6C64-17CA-BC91683EA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11772"/>
          </a:xfrm>
        </p:spPr>
        <p:txBody>
          <a:bodyPr/>
          <a:lstStyle/>
          <a:p>
            <a:r>
              <a:rPr lang="en-US" dirty="0"/>
              <a:t>Future Work for LUCID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64F63-17E1-3F6F-9FB4-5C2C48CF6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en-US" sz="2800" dirty="0"/>
              <a:t>The UVNSS fiber will need to undergo further investigation</a:t>
            </a:r>
          </a:p>
          <a:p>
            <a:pPr marL="383540" indent="-383540"/>
            <a:r>
              <a:rPr lang="en-US" sz="2800" dirty="0"/>
              <a:t>The 280 nm LED correction suggests in the post-irradiation setup something capable of providing more than 5 Volts will be needed</a:t>
            </a:r>
          </a:p>
          <a:p>
            <a:pPr marL="383540" indent="-383540"/>
            <a:r>
              <a:rPr lang="en-US" sz="2800" dirty="0"/>
              <a:t>The fibers will need to undergo more testing post-irradiation </a:t>
            </a:r>
          </a:p>
          <a:p>
            <a:pPr marL="0" indent="0">
              <a:buNone/>
            </a:pPr>
            <a:endParaRPr lang="en-US" dirty="0"/>
          </a:p>
          <a:p>
            <a:pPr marL="383540" indent="-383540"/>
            <a:endParaRPr lang="en-US" dirty="0"/>
          </a:p>
          <a:p>
            <a:pPr marL="383540" indent="-38354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59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B0EE6-59AE-EE6B-7DDE-C65D376D1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have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DAFAF-1D6A-950D-1FD6-7CC50AD54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Improved skills in coding for data acquisition and data analysis</a:t>
            </a:r>
          </a:p>
          <a:p>
            <a:r>
              <a:rPr lang="en-US" sz="2800" dirty="0"/>
              <a:t>Improved my ability to work with lab equipment including circuits, oscilloscopes, and optical equipment</a:t>
            </a:r>
          </a:p>
          <a:p>
            <a:r>
              <a:rPr lang="en-US" sz="2800" dirty="0"/>
              <a:t>Better grasp on how to take a research question and develop it into a scientific report</a:t>
            </a:r>
          </a:p>
          <a:p>
            <a:r>
              <a:rPr lang="en-US" sz="2800" dirty="0"/>
              <a:t>Developed my cross-cultural communication and collaboration skills</a:t>
            </a:r>
          </a:p>
        </p:txBody>
      </p:sp>
    </p:spTree>
    <p:extLst>
      <p:ext uri="{BB962C8B-B14F-4D97-AF65-F5344CB8AC3E}">
        <p14:creationId xmlns:p14="http://schemas.microsoft.com/office/powerpoint/2010/main" val="1025346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127CAEB6-2762-403E-98B1-8B96D27C63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B93A55BE-E875-414E-8964-9F4BD06F98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A1FECA8-74A7-4D1C-9D1E-6EDE1F9619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D9D9D0AB-1E2F-44A8-B9C6-FA40983018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FF24E1-920F-D480-FCC4-072D01E75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5286" y="4332575"/>
            <a:ext cx="6667283" cy="12844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cap="all"/>
              <a:t>Thank You!</a:t>
            </a:r>
          </a:p>
        </p:txBody>
      </p:sp>
      <p:pic>
        <p:nvPicPr>
          <p:cNvPr id="9" name="Picture 8" descr="A field of sunflowers&#10;&#10;AI-generated content may be incorrect.">
            <a:extLst>
              <a:ext uri="{FF2B5EF4-FFF2-40B4-BE49-F238E27FC236}">
                <a16:creationId xmlns:a16="http://schemas.microsoft.com/office/drawing/2014/main" id="{D9537C54-0656-A65F-225A-2E4DCC1649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367" r="19272" b="-2"/>
          <a:stretch>
            <a:fillRect/>
          </a:stretch>
        </p:blipFill>
        <p:spPr>
          <a:xfrm rot="5400000">
            <a:off x="4288659" y="-165547"/>
            <a:ext cx="3603169" cy="3953173"/>
          </a:xfrm>
          <a:prstGeom prst="rect">
            <a:avLst/>
          </a:prstGeom>
        </p:spPr>
      </p:pic>
      <p:pic>
        <p:nvPicPr>
          <p:cNvPr id="5" name="Content Placeholder 4" descr="A group of people in wet suits and helmets posing for a photo&#10;&#10;AI-generated content may be incorrect.">
            <a:extLst>
              <a:ext uri="{FF2B5EF4-FFF2-40B4-BE49-F238E27FC236}">
                <a16:creationId xmlns:a16="http://schemas.microsoft.com/office/drawing/2014/main" id="{75AB1BD5-3A05-1533-41B7-85A306A7D0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31826" r="-1" b="-1"/>
          <a:stretch>
            <a:fillRect/>
          </a:stretch>
        </p:blipFill>
        <p:spPr>
          <a:xfrm>
            <a:off x="-10747" y="-1"/>
            <a:ext cx="3963922" cy="3603171"/>
          </a:xfrm>
          <a:prstGeom prst="rect">
            <a:avLst/>
          </a:prstGeom>
        </p:spPr>
      </p:pic>
      <p:pic>
        <p:nvPicPr>
          <p:cNvPr id="11" name="Picture 10" descr="A road with a river and a building&#10;&#10;AI-generated content may be incorrect.">
            <a:extLst>
              <a:ext uri="{FF2B5EF4-FFF2-40B4-BE49-F238E27FC236}">
                <a16:creationId xmlns:a16="http://schemas.microsoft.com/office/drawing/2014/main" id="{156B6336-6EF5-1926-DC34-20983D175AF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825" b="-1"/>
          <a:stretch>
            <a:fillRect/>
          </a:stretch>
        </p:blipFill>
        <p:spPr>
          <a:xfrm rot="5400000">
            <a:off x="8408447" y="-180376"/>
            <a:ext cx="3603169" cy="3963922"/>
          </a:xfrm>
          <a:prstGeom prst="rect">
            <a:avLst/>
          </a:prstGeom>
        </p:spPr>
      </p:pic>
      <p:pic>
        <p:nvPicPr>
          <p:cNvPr id="7" name="Picture 6" descr="A green hills with trees and mountains in the background&#10;&#10;AI-generated content may be incorrect.">
            <a:extLst>
              <a:ext uri="{FF2B5EF4-FFF2-40B4-BE49-F238E27FC236}">
                <a16:creationId xmlns:a16="http://schemas.microsoft.com/office/drawing/2014/main" id="{BEADA5BC-3EEB-94ED-CAF8-0F0E97BE636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517" r="5" b="5"/>
          <a:stretch>
            <a:fillRect/>
          </a:stretch>
        </p:blipFill>
        <p:spPr>
          <a:xfrm>
            <a:off x="2" y="3752849"/>
            <a:ext cx="3953173" cy="3105151"/>
          </a:xfrm>
          <a:prstGeom prst="rect">
            <a:avLst/>
          </a:prstGeom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46C5244-D093-4A7D-A584-16112DCD8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4272533" y="3928371"/>
            <a:ext cx="1717050" cy="1372910"/>
          </a:xfrm>
          <a:custGeom>
            <a:avLst/>
            <a:gdLst>
              <a:gd name="connsiteX0" fmla="*/ 2022607 w 2308583"/>
              <a:gd name="connsiteY0" fmla="*/ 0 h 1845884"/>
              <a:gd name="connsiteX1" fmla="*/ 2308583 w 2308583"/>
              <a:gd name="connsiteY1" fmla="*/ 0 h 1845884"/>
              <a:gd name="connsiteX2" fmla="*/ 2308583 w 2308583"/>
              <a:gd name="connsiteY2" fmla="*/ 1845884 h 1845884"/>
              <a:gd name="connsiteX3" fmla="*/ 462 w 2308583"/>
              <a:gd name="connsiteY3" fmla="*/ 1845884 h 1845884"/>
              <a:gd name="connsiteX4" fmla="*/ 0 w 2308583"/>
              <a:gd name="connsiteY4" fmla="*/ 1574025 h 1845884"/>
              <a:gd name="connsiteX5" fmla="*/ 2022607 w 2308583"/>
              <a:gd name="connsiteY5" fmla="*/ 1574957 h 18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8583" h="1845884">
                <a:moveTo>
                  <a:pt x="2022607" y="0"/>
                </a:moveTo>
                <a:lnTo>
                  <a:pt x="2308583" y="0"/>
                </a:lnTo>
                <a:lnTo>
                  <a:pt x="2308583" y="1845884"/>
                </a:lnTo>
                <a:lnTo>
                  <a:pt x="462" y="1845884"/>
                </a:lnTo>
                <a:cubicBezTo>
                  <a:pt x="-462" y="1752054"/>
                  <a:pt x="923" y="1667855"/>
                  <a:pt x="0" y="1574025"/>
                </a:cubicBezTo>
                <a:lnTo>
                  <a:pt x="2022607" y="1574957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143443B-89B2-40A6-9815-5707140DC1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80235" y="5080476"/>
            <a:ext cx="1717050" cy="1372910"/>
          </a:xfrm>
          <a:custGeom>
            <a:avLst/>
            <a:gdLst>
              <a:gd name="connsiteX0" fmla="*/ 2022607 w 2308583"/>
              <a:gd name="connsiteY0" fmla="*/ 0 h 1845884"/>
              <a:gd name="connsiteX1" fmla="*/ 2308583 w 2308583"/>
              <a:gd name="connsiteY1" fmla="*/ 0 h 1845884"/>
              <a:gd name="connsiteX2" fmla="*/ 2308583 w 2308583"/>
              <a:gd name="connsiteY2" fmla="*/ 1845884 h 1845884"/>
              <a:gd name="connsiteX3" fmla="*/ 462 w 2308583"/>
              <a:gd name="connsiteY3" fmla="*/ 1845884 h 1845884"/>
              <a:gd name="connsiteX4" fmla="*/ 0 w 2308583"/>
              <a:gd name="connsiteY4" fmla="*/ 1574025 h 1845884"/>
              <a:gd name="connsiteX5" fmla="*/ 2022607 w 2308583"/>
              <a:gd name="connsiteY5" fmla="*/ 1574957 h 18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8583" h="1845884">
                <a:moveTo>
                  <a:pt x="2022607" y="0"/>
                </a:moveTo>
                <a:lnTo>
                  <a:pt x="2308583" y="0"/>
                </a:lnTo>
                <a:lnTo>
                  <a:pt x="2308583" y="1845884"/>
                </a:lnTo>
                <a:lnTo>
                  <a:pt x="462" y="1845884"/>
                </a:lnTo>
                <a:cubicBezTo>
                  <a:pt x="-462" y="1752054"/>
                  <a:pt x="923" y="1667855"/>
                  <a:pt x="0" y="1574025"/>
                </a:cubicBezTo>
                <a:lnTo>
                  <a:pt x="2022607" y="1574957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221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2B8A2D-F46F-4DA5-8AFF-BC57461C2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B2F6FE-6E5D-E6AB-F2E8-029F2C77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743" y="685800"/>
            <a:ext cx="6174089" cy="1485900"/>
          </a:xfrm>
        </p:spPr>
        <p:txBody>
          <a:bodyPr>
            <a:normAutofit/>
          </a:bodyPr>
          <a:lstStyle/>
          <a:p>
            <a:r>
              <a:rPr lang="en-US" dirty="0"/>
              <a:t>The LUCID-2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3AAEC-432B-5D0E-1A3D-62D64CB1B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743" y="2286000"/>
            <a:ext cx="5793475" cy="35814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en-US" sz="2400" dirty="0"/>
              <a:t>Lucid is the main luminosity detector within Atlas</a:t>
            </a:r>
          </a:p>
          <a:p>
            <a:pPr marL="383540" indent="-383540"/>
            <a:r>
              <a:rPr lang="en-US" sz="2400" dirty="0"/>
              <a:t>Two modules are connected 17 meters on either side of the interaction point.</a:t>
            </a:r>
          </a:p>
          <a:p>
            <a:pPr marL="383540" indent="-383540"/>
            <a:r>
              <a:rPr lang="en-US" sz="2400" dirty="0"/>
              <a:t>The current Lucid detector has PMT’s attached to the beam pipe exposing them to radiation</a:t>
            </a:r>
          </a:p>
          <a:p>
            <a:pPr marL="383540" indent="-38354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2BAD85-00E4-4D0A-993C-8372E78E1A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3661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6" name="Picture 5" descr="A diagram of a machine&#10;&#10;AI-generated content may be incorrect.">
            <a:extLst>
              <a:ext uri="{FF2B5EF4-FFF2-40B4-BE49-F238E27FC236}">
                <a16:creationId xmlns:a16="http://schemas.microsoft.com/office/drawing/2014/main" id="{125C53B5-BDD8-08C7-A7A5-D425FD89AE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907" r="4815" b="1"/>
          <a:stretch>
            <a:fillRect/>
          </a:stretch>
        </p:blipFill>
        <p:spPr>
          <a:xfrm>
            <a:off x="8071595" y="643467"/>
            <a:ext cx="3661068" cy="2705100"/>
          </a:xfrm>
          <a:prstGeom prst="rect">
            <a:avLst/>
          </a:prstGeom>
          <a:ln w="12700">
            <a:solidFill>
              <a:schemeClr val="tx1"/>
            </a:solidFill>
          </a:ln>
          <a:effectLst/>
        </p:spPr>
      </p:pic>
      <p:pic>
        <p:nvPicPr>
          <p:cNvPr id="7" name="Picture 6" descr="A diagram of a metal sheet&#10;&#10;AI-generated content may be incorrect.">
            <a:extLst>
              <a:ext uri="{FF2B5EF4-FFF2-40B4-BE49-F238E27FC236}">
                <a16:creationId xmlns:a16="http://schemas.microsoft.com/office/drawing/2014/main" id="{C64F57EA-5FE5-7633-5E1D-64A6EE4B88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622" t="-527" r="-97" b="1"/>
          <a:stretch>
            <a:fillRect/>
          </a:stretch>
        </p:blipFill>
        <p:spPr>
          <a:xfrm>
            <a:off x="7715818" y="4359729"/>
            <a:ext cx="4372625" cy="1854804"/>
          </a:xfrm>
          <a:prstGeom prst="rect">
            <a:avLst/>
          </a:prstGeom>
          <a:ln w="12700"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279420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FB30A-A6EC-C967-130E-2D6655310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6910251" cy="1485900"/>
          </a:xfrm>
        </p:spPr>
        <p:txBody>
          <a:bodyPr/>
          <a:lstStyle/>
          <a:p>
            <a:r>
              <a:rPr lang="en-US" dirty="0"/>
              <a:t>My Project and Supervisors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60DF2-6DD2-A7E9-C865-39407C50A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11158"/>
            <a:ext cx="5747657" cy="426509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83540" indent="-383540"/>
            <a:r>
              <a:rPr lang="en-US" sz="2400" dirty="0"/>
              <a:t>My project is working on the LUCID-3 detector prototype</a:t>
            </a:r>
          </a:p>
          <a:p>
            <a:pPr marL="383540" indent="-383540"/>
            <a:r>
              <a:rPr lang="en-US" sz="2400" dirty="0"/>
              <a:t>This detector will use radiation hard optical fibers to move the PMT’s farther away from the interaction point</a:t>
            </a:r>
          </a:p>
          <a:p>
            <a:pPr marL="383540" indent="-383540"/>
            <a:r>
              <a:rPr lang="en-US" sz="2400" dirty="0"/>
              <a:t>I will be completing benchmark transmission measurements on the fibers to establish a baseline for post-irradiation comparison</a:t>
            </a:r>
          </a:p>
          <a:p>
            <a:pPr marL="383540" indent="-383540"/>
            <a:r>
              <a:rPr lang="en-US" sz="2400" dirty="0"/>
              <a:t>My Supervisors are Dr. Federico </a:t>
            </a:r>
            <a:r>
              <a:rPr lang="en-US" sz="2400" dirty="0" err="1"/>
              <a:t>Lasagni</a:t>
            </a:r>
            <a:r>
              <a:rPr lang="en-US" sz="2400" dirty="0"/>
              <a:t> and Dr. Antonello </a:t>
            </a:r>
            <a:r>
              <a:rPr lang="en-US" sz="2400" dirty="0" err="1"/>
              <a:t>Sbrizzi</a:t>
            </a:r>
            <a:r>
              <a:rPr lang="en-US" sz="2400" dirty="0"/>
              <a:t> </a:t>
            </a:r>
          </a:p>
          <a:p>
            <a:pPr marL="383540" indent="-383540"/>
            <a:endParaRPr lang="en-US" sz="2400" dirty="0"/>
          </a:p>
        </p:txBody>
      </p:sp>
      <p:pic>
        <p:nvPicPr>
          <p:cNvPr id="4" name="Picture 3" descr="A drawing of a rocket&#10;&#10;AI-generated content may be incorrect.">
            <a:extLst>
              <a:ext uri="{FF2B5EF4-FFF2-40B4-BE49-F238E27FC236}">
                <a16:creationId xmlns:a16="http://schemas.microsoft.com/office/drawing/2014/main" id="{247D9E38-3617-88BD-AEE0-41A91508C60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l="3668" r="3" b="3"/>
          <a:stretch>
            <a:fillRect/>
          </a:stretch>
        </p:blipFill>
        <p:spPr>
          <a:xfrm>
            <a:off x="7552042" y="1933138"/>
            <a:ext cx="4143570" cy="2991723"/>
          </a:xfrm>
          <a:prstGeom prst="rect">
            <a:avLst/>
          </a:prstGeom>
          <a:ln w="12700"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998298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FE3D6-8128-E851-E3D0-873DB3440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403" y="583811"/>
            <a:ext cx="5295015" cy="990426"/>
          </a:xfrm>
        </p:spPr>
        <p:txBody>
          <a:bodyPr anchor="b">
            <a:normAutofit/>
          </a:bodyPr>
          <a:lstStyle/>
          <a:p>
            <a:r>
              <a:rPr lang="en-US" sz="5400" dirty="0"/>
              <a:t>Testing Setup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F4679F77-1478-1209-3896-9E85854EC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403" y="2288623"/>
            <a:ext cx="4907331" cy="420474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en-US" sz="2400" dirty="0"/>
              <a:t>Six LED’s of varying wavelengths were used</a:t>
            </a:r>
          </a:p>
          <a:p>
            <a:pPr marL="383540" indent="-383540"/>
            <a:r>
              <a:rPr lang="en-US" sz="2400" dirty="0"/>
              <a:t>This custom circuit was built to reduce the number of cables needed</a:t>
            </a:r>
          </a:p>
          <a:p>
            <a:pPr marL="383540" indent="-383540"/>
            <a:r>
              <a:rPr lang="en-US" sz="2400" dirty="0"/>
              <a:t>The six LED’s are then connected to a 4-3 distribution network </a:t>
            </a:r>
          </a:p>
        </p:txBody>
      </p:sp>
      <p:pic>
        <p:nvPicPr>
          <p:cNvPr id="11" name="Content Placeholder 10" descr="A diagram of a circuit&#10;&#10;AI-generated content may be incorrect.">
            <a:extLst>
              <a:ext uri="{FF2B5EF4-FFF2-40B4-BE49-F238E27FC236}">
                <a16:creationId xmlns:a16="http://schemas.microsoft.com/office/drawing/2014/main" id="{F1462C8E-41AC-9598-323C-701B068150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16"/>
          <a:stretch>
            <a:fillRect/>
          </a:stretch>
        </p:blipFill>
        <p:spPr>
          <a:xfrm>
            <a:off x="6689200" y="2364468"/>
            <a:ext cx="4890152" cy="275070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4D2BF58-463D-B180-1A6B-2239BB401D09}"/>
              </a:ext>
            </a:extLst>
          </p:cNvPr>
          <p:cNvSpPr/>
          <p:nvPr/>
        </p:nvSpPr>
        <p:spPr>
          <a:xfrm>
            <a:off x="8015501" y="2364468"/>
            <a:ext cx="466531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Up Arrow 24">
            <a:extLst>
              <a:ext uri="{FF2B5EF4-FFF2-40B4-BE49-F238E27FC236}">
                <a16:creationId xmlns:a16="http://schemas.microsoft.com/office/drawing/2014/main" id="{9F6CF934-06BE-5F21-F374-41074C1B4295}"/>
              </a:ext>
            </a:extLst>
          </p:cNvPr>
          <p:cNvSpPr/>
          <p:nvPr/>
        </p:nvSpPr>
        <p:spPr>
          <a:xfrm>
            <a:off x="8141464" y="1642415"/>
            <a:ext cx="214604" cy="64381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C3AC40-99BC-D045-F545-EA4106475E04}"/>
              </a:ext>
            </a:extLst>
          </p:cNvPr>
          <p:cNvSpPr txBox="1"/>
          <p:nvPr/>
        </p:nvSpPr>
        <p:spPr>
          <a:xfrm>
            <a:off x="7652258" y="1204905"/>
            <a:ext cx="1193015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RGB Array</a:t>
            </a:r>
          </a:p>
        </p:txBody>
      </p:sp>
    </p:spTree>
    <p:extLst>
      <p:ext uri="{BB962C8B-B14F-4D97-AF65-F5344CB8AC3E}">
        <p14:creationId xmlns:p14="http://schemas.microsoft.com/office/powerpoint/2010/main" val="2439192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8CA5A-54AC-4386-F657-A3718AA3E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/>
              <a:t>LED Distribution Network</a:t>
            </a:r>
            <a:endParaRPr lang="en-US" sz="3200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A diagram of a network of wires&#10;&#10;AI-generated content may be incorrect.">
            <a:extLst>
              <a:ext uri="{FF2B5EF4-FFF2-40B4-BE49-F238E27FC236}">
                <a16:creationId xmlns:a16="http://schemas.microsoft.com/office/drawing/2014/main" id="{6071F1F1-D362-396D-5134-0EA6A359C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831" y="1820334"/>
            <a:ext cx="8916549" cy="43941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3AAA19F8-7866-7119-D0BF-1935EB44885D}"/>
              </a:ext>
            </a:extLst>
          </p:cNvPr>
          <p:cNvSpPr/>
          <p:nvPr/>
        </p:nvSpPr>
        <p:spPr>
          <a:xfrm>
            <a:off x="9702772" y="2434973"/>
            <a:ext cx="780836" cy="33904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365E1EE9-3719-2D04-5AD0-292A9A6FFD3A}"/>
              </a:ext>
            </a:extLst>
          </p:cNvPr>
          <p:cNvSpPr/>
          <p:nvPr/>
        </p:nvSpPr>
        <p:spPr>
          <a:xfrm>
            <a:off x="9702772" y="3847909"/>
            <a:ext cx="780836" cy="33904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F97343C7-6E2B-C7CD-9F00-13C10EE676B8}"/>
              </a:ext>
            </a:extLst>
          </p:cNvPr>
          <p:cNvSpPr/>
          <p:nvPr/>
        </p:nvSpPr>
        <p:spPr>
          <a:xfrm>
            <a:off x="9720962" y="5330573"/>
            <a:ext cx="780836" cy="33904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12C2E-FC01-8AE1-6939-87ECC5947303}"/>
              </a:ext>
            </a:extLst>
          </p:cNvPr>
          <p:cNvSpPr txBox="1"/>
          <p:nvPr/>
        </p:nvSpPr>
        <p:spPr>
          <a:xfrm>
            <a:off x="10538172" y="2419831"/>
            <a:ext cx="1529175" cy="369332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Picoammeter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97848B-96EE-C7FF-3850-C45774F51390}"/>
              </a:ext>
            </a:extLst>
          </p:cNvPr>
          <p:cNvSpPr txBox="1"/>
          <p:nvPr/>
        </p:nvSpPr>
        <p:spPr>
          <a:xfrm>
            <a:off x="10538172" y="3832766"/>
            <a:ext cx="1529175" cy="369332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Sourcemeter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C58DB3-760A-27D7-7107-2B8B561A19AA}"/>
              </a:ext>
            </a:extLst>
          </p:cNvPr>
          <p:cNvSpPr txBox="1"/>
          <p:nvPr/>
        </p:nvSpPr>
        <p:spPr>
          <a:xfrm>
            <a:off x="10538172" y="5038431"/>
            <a:ext cx="1529175" cy="92333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Second Picoammeter possible</a:t>
            </a:r>
          </a:p>
        </p:txBody>
      </p:sp>
    </p:spTree>
    <p:extLst>
      <p:ext uri="{BB962C8B-B14F-4D97-AF65-F5344CB8AC3E}">
        <p14:creationId xmlns:p14="http://schemas.microsoft.com/office/powerpoint/2010/main" val="4129072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FA4C-EB57-8C7C-0211-8F24FB8C9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576" y="242355"/>
            <a:ext cx="9697586" cy="1048459"/>
          </a:xfrm>
        </p:spPr>
        <p:txBody>
          <a:bodyPr anchor="ctr">
            <a:normAutofit/>
          </a:bodyPr>
          <a:lstStyle/>
          <a:p>
            <a:r>
              <a:rPr lang="en-US" sz="3600" dirty="0"/>
              <a:t>Fiber Data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6C3ABF5-50A6-90B5-E6CA-9117125F1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225" y="1320385"/>
            <a:ext cx="6406483" cy="153852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83540" indent="-383540"/>
            <a:r>
              <a:rPr lang="en-US" sz="2400"/>
              <a:t>T</a:t>
            </a:r>
            <a:r>
              <a:rPr lang="en-US" sz="2200"/>
              <a:t>wo graphs show the ratio of the picoammeter to the sourcemeter in runs 1 and 2</a:t>
            </a:r>
          </a:p>
          <a:p>
            <a:pPr marL="383540" indent="-383540"/>
            <a:r>
              <a:rPr lang="en-US" sz="2200"/>
              <a:t>A difference in transmission between run 1 and run 2</a:t>
            </a:r>
          </a:p>
          <a:p>
            <a:pPr marL="383540" indent="-383540"/>
            <a:endParaRPr lang="en-US"/>
          </a:p>
        </p:txBody>
      </p:sp>
      <p:pic>
        <p:nvPicPr>
          <p:cNvPr id="9" name="Picture 8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91E318C-A673-4173-9D52-1528156D19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1" r="26325" b="-1"/>
          <a:stretch>
            <a:fillRect/>
          </a:stretch>
        </p:blipFill>
        <p:spPr>
          <a:xfrm>
            <a:off x="7037241" y="3032701"/>
            <a:ext cx="4548875" cy="3534824"/>
          </a:xfrm>
          <a:prstGeom prst="rect">
            <a:avLst/>
          </a:prstGeom>
        </p:spPr>
      </p:pic>
      <p:pic>
        <p:nvPicPr>
          <p:cNvPr id="10" name="Picture 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2E16F9E-0CCE-8D20-768A-46A6380590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4012" t="4401" b="59333"/>
          <a:stretch>
            <a:fillRect/>
          </a:stretch>
        </p:blipFill>
        <p:spPr>
          <a:xfrm>
            <a:off x="8170870" y="242355"/>
            <a:ext cx="3270279" cy="2612682"/>
          </a:xfrm>
          <a:prstGeom prst="rect">
            <a:avLst/>
          </a:prstGeom>
        </p:spPr>
      </p:pic>
      <p:pic>
        <p:nvPicPr>
          <p:cNvPr id="5" name="Content Placeholder 4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AC94D950-D9E4-4AB8-75D0-D691C58154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3309"/>
          <a:stretch>
            <a:fillRect/>
          </a:stretch>
        </p:blipFill>
        <p:spPr>
          <a:xfrm>
            <a:off x="1136576" y="3032701"/>
            <a:ext cx="4735815" cy="353529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C6D5B716-9218-618A-6020-0D106F9FE57D}"/>
                  </a:ext>
                </a:extLst>
              </p14:cNvPr>
              <p14:cNvContentPartPr/>
              <p14:nvPr/>
            </p14:nvContentPartPr>
            <p14:xfrm>
              <a:off x="1136576" y="2124959"/>
              <a:ext cx="360" cy="36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C6D5B716-9218-618A-6020-0D106F9FE5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18576" y="2088959"/>
                <a:ext cx="36000" cy="7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33385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9E892-F0AB-5B44-A859-D7B935A15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 Diode Corrections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6C35B1-8EF4-A69B-3AA1-29FD98225F1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58258" y="2030613"/>
            <a:ext cx="6795532" cy="2891689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pPr marL="383540" indent="-383540"/>
            <a:r>
              <a:rPr lang="en-US" sz="2400" dirty="0"/>
              <a:t>The pin diodes convert the incident light to current </a:t>
            </a:r>
          </a:p>
          <a:p>
            <a:pPr marL="383540" indent="-383540"/>
            <a:r>
              <a:rPr lang="en-US" sz="2400" dirty="0"/>
              <a:t>Each pin-diode has an associated quantum efficiency</a:t>
            </a:r>
          </a:p>
          <a:p>
            <a:pPr marL="383540" indent="-383540"/>
            <a:r>
              <a:rPr lang="en-US" sz="2400" dirty="0"/>
              <a:t>Another run was done with the pin diodes flipped</a:t>
            </a:r>
          </a:p>
          <a:p>
            <a:pPr marL="383540" indent="-383540"/>
            <a:r>
              <a:rPr lang="en-US" sz="2400" dirty="0"/>
              <a:t>This allowed the quantum efficiency to be completely canceled out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09BE8DB-AF88-9664-2278-4827A823222F}"/>
                  </a:ext>
                </a:extLst>
              </p:cNvPr>
              <p:cNvSpPr txBox="1"/>
              <p:nvPr/>
            </p:nvSpPr>
            <p:spPr>
              <a:xfrm>
                <a:off x="8988640" y="1849957"/>
                <a:ext cx="9862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09BE8DB-AF88-9664-2278-4827A82322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640" y="1849957"/>
                <a:ext cx="986231" cy="276999"/>
              </a:xfrm>
              <a:prstGeom prst="rect">
                <a:avLst/>
              </a:prstGeom>
              <a:blipFill>
                <a:blip r:embed="rId2"/>
                <a:stretch>
                  <a:fillRect l="-5590" r="-1242" b="-28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8EAADA9-2BC7-E477-74D4-788037E1D338}"/>
                  </a:ext>
                </a:extLst>
              </p:cNvPr>
              <p:cNvSpPr txBox="1"/>
              <p:nvPr/>
            </p:nvSpPr>
            <p:spPr>
              <a:xfrm>
                <a:off x="8824305" y="2581681"/>
                <a:ext cx="131489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8EAADA9-2BC7-E477-74D4-788037E1D3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4305" y="2581681"/>
                <a:ext cx="1314898" cy="276999"/>
              </a:xfrm>
              <a:prstGeom prst="rect">
                <a:avLst/>
              </a:prstGeom>
              <a:blipFill>
                <a:blip r:embed="rId3"/>
                <a:stretch>
                  <a:fillRect b="-3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782DE8-CFF3-CC2A-DB4B-416B3779F733}"/>
                  </a:ext>
                </a:extLst>
              </p:cNvPr>
              <p:cNvSpPr txBox="1"/>
              <p:nvPr/>
            </p:nvSpPr>
            <p:spPr>
              <a:xfrm>
                <a:off x="8988640" y="3299116"/>
                <a:ext cx="9871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782DE8-CFF3-CC2A-DB4B-416B3779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640" y="3299116"/>
                <a:ext cx="987129" cy="276999"/>
              </a:xfrm>
              <a:prstGeom prst="rect">
                <a:avLst/>
              </a:prstGeom>
              <a:blipFill>
                <a:blip r:embed="rId4"/>
                <a:stretch>
                  <a:fillRect l="-6211" r="-1242" b="-28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F7161A-BFBE-1314-164F-EE0E5B3B1087}"/>
                  </a:ext>
                </a:extLst>
              </p:cNvPr>
              <p:cNvSpPr txBox="1"/>
              <p:nvPr/>
            </p:nvSpPr>
            <p:spPr>
              <a:xfrm>
                <a:off x="8988641" y="4016551"/>
                <a:ext cx="99835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F7161A-BFBE-1314-164F-EE0E5B3B10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641" y="4016551"/>
                <a:ext cx="998350" cy="276999"/>
              </a:xfrm>
              <a:prstGeom prst="rect">
                <a:avLst/>
              </a:prstGeom>
              <a:blipFill>
                <a:blip r:embed="rId5"/>
                <a:stretch>
                  <a:fillRect l="-5521" r="-1227" b="-3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C11B9D3-1111-2C05-7E13-07F21636BC0A}"/>
                  </a:ext>
                </a:extLst>
              </p:cNvPr>
              <p:cNvSpPr txBox="1"/>
              <p:nvPr/>
            </p:nvSpPr>
            <p:spPr>
              <a:xfrm>
                <a:off x="8361930" y="5087686"/>
                <a:ext cx="2239652" cy="576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C11B9D3-1111-2C05-7E13-07F21636BC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1930" y="5087686"/>
                <a:ext cx="2239652" cy="57676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math equation with black text&#10;&#10;AI-generated content may be incorrect.">
            <a:extLst>
              <a:ext uri="{FF2B5EF4-FFF2-40B4-BE49-F238E27FC236}">
                <a16:creationId xmlns:a16="http://schemas.microsoft.com/office/drawing/2014/main" id="{51E2E4F5-D691-ED22-1615-D8CD1CCE95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04584" y="4997079"/>
            <a:ext cx="2554341" cy="81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45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C46CD03-D076-40A3-9AA4-2B7BB288B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30000">
                <a:schemeClr val="bg2">
                  <a:alpha val="75000"/>
                </a:schemeClr>
              </a:gs>
              <a:gs pos="100000">
                <a:schemeClr val="bg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3F712A-7D4B-EB45-338E-85BBDA84C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>
            <a:normAutofit/>
          </a:bodyPr>
          <a:lstStyle/>
          <a:p>
            <a:r>
              <a:rPr lang="en-US" dirty="0"/>
              <a:t>Corrections for the 280 nm Data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D28697-83F7-4C09-A9B2-6CAA58855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3E13D58-0EAF-F524-6ACE-3E73442ADB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4507510"/>
              </p:ext>
            </p:extLst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0301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8CE23-3482-CD3D-2C78-06DF4616B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571500"/>
            <a:ext cx="4955243" cy="13055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Fiber Transmission Data</a:t>
            </a:r>
          </a:p>
        </p:txBody>
      </p:sp>
      <p:pic>
        <p:nvPicPr>
          <p:cNvPr id="5" name="Content Placeholder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21280EE4-5297-811D-4952-6422F76311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47" r="25827"/>
          <a:stretch>
            <a:fillRect/>
          </a:stretch>
        </p:blipFill>
        <p:spPr>
          <a:xfrm>
            <a:off x="1140756" y="2591235"/>
            <a:ext cx="4955244" cy="3913403"/>
          </a:xfrm>
          <a:prstGeom prst="rect">
            <a:avLst/>
          </a:prstGeom>
        </p:spPr>
      </p:pic>
      <p:pic>
        <p:nvPicPr>
          <p:cNvPr id="9" name="Picture 8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73FC399-B6CC-91D2-B874-2D040AA03C2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3" t="2" r="25013" b="-5"/>
          <a:stretch>
            <a:fillRect/>
          </a:stretch>
        </p:blipFill>
        <p:spPr>
          <a:xfrm>
            <a:off x="6927882" y="2591235"/>
            <a:ext cx="4955244" cy="3913403"/>
          </a:xfrm>
          <a:prstGeom prst="rect">
            <a:avLst/>
          </a:prstGeom>
        </p:spPr>
      </p:pic>
      <p:pic>
        <p:nvPicPr>
          <p:cNvPr id="10" name="Content Placeholder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4F260326-12FE-0C03-7754-683CC9E3CD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085" t="5498" r="1146" b="61757"/>
          <a:stretch>
            <a:fillRect/>
          </a:stretch>
        </p:blipFill>
        <p:spPr>
          <a:xfrm>
            <a:off x="8047298" y="85863"/>
            <a:ext cx="2716412" cy="240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551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12587</TotalTime>
  <Words>500</Words>
  <Application>Microsoft Macintosh PowerPoint</Application>
  <PresentationFormat>Widescreen</PresentationFormat>
  <Paragraphs>106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Aptos Narrow</vt:lpstr>
      <vt:lpstr>Cambria Math</vt:lpstr>
      <vt:lpstr>Franklin Gothic Book</vt:lpstr>
      <vt:lpstr>Crop</vt:lpstr>
      <vt:lpstr>PowerPoint Presentation</vt:lpstr>
      <vt:lpstr>The LUCID-2 Detector</vt:lpstr>
      <vt:lpstr>My Project and Supervisors</vt:lpstr>
      <vt:lpstr>Testing Setup</vt:lpstr>
      <vt:lpstr>LED Distribution Network</vt:lpstr>
      <vt:lpstr>Fiber Data</vt:lpstr>
      <vt:lpstr>Pin Diode Corrections</vt:lpstr>
      <vt:lpstr>Corrections for the 280 nm Data</vt:lpstr>
      <vt:lpstr>Fiber Transmission Data</vt:lpstr>
      <vt:lpstr>Reproducibility</vt:lpstr>
      <vt:lpstr>External Testing for 340 Wavelength</vt:lpstr>
      <vt:lpstr>Comparison Tables from PMT Data</vt:lpstr>
      <vt:lpstr>Future Work for LUCID</vt:lpstr>
      <vt:lpstr>What I have Learned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James Cole Morrison Jr</dc:creator>
  <cp:lastModifiedBy>James Cole Morrison Jr</cp:lastModifiedBy>
  <cp:revision>4</cp:revision>
  <dcterms:created xsi:type="dcterms:W3CDTF">2025-07-26T13:15:52Z</dcterms:created>
  <dcterms:modified xsi:type="dcterms:W3CDTF">2025-08-08T01:56:42Z</dcterms:modified>
</cp:coreProperties>
</file>