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289" r:id="rId3"/>
    <p:sldId id="370" r:id="rId4"/>
    <p:sldId id="404" r:id="rId5"/>
    <p:sldId id="405" r:id="rId6"/>
    <p:sldId id="406" r:id="rId7"/>
    <p:sldId id="407" r:id="rId8"/>
    <p:sldId id="408" r:id="rId9"/>
    <p:sldId id="413" r:id="rId10"/>
    <p:sldId id="414" r:id="rId11"/>
    <p:sldId id="412" r:id="rId12"/>
    <p:sldId id="411" r:id="rId13"/>
    <p:sldId id="380" r:id="rId14"/>
    <p:sldId id="410" r:id="rId15"/>
    <p:sldId id="28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00FF00"/>
    <a:srgbClr val="FF00FF"/>
    <a:srgbClr val="4D0099"/>
    <a:srgbClr val="5289FF"/>
    <a:srgbClr val="8797BA"/>
    <a:srgbClr val="6786A9"/>
    <a:srgbClr val="E0FD99"/>
    <a:srgbClr val="2F2F2F"/>
    <a:srgbClr val="5F05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86"/>
  </p:normalViewPr>
  <p:slideViewPr>
    <p:cSldViewPr snapToObjects="1">
      <p:cViewPr varScale="1">
        <p:scale>
          <a:sx n="112" d="100"/>
          <a:sy n="112" d="100"/>
        </p:scale>
        <p:origin x="43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06/06/2025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He Compressor. Transport &amp; Installation - 2nd Draft ¦ HI-ECN3 WP4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hadef.com/products/29-06-ee-with-electric-trolley/#toggle-id-2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kito.net/en/products/er2-electric-chain-hoist/#download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150" noProof="0" dirty="0"/>
              <a:t>Helium compressor</a:t>
            </a:r>
            <a:br>
              <a:rPr lang="en-150" noProof="0" dirty="0"/>
            </a:br>
            <a:r>
              <a:rPr lang="en-150" noProof="0" dirty="0"/>
              <a:t>Transport and Installation – 2nd draft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150" sz="1800" noProof="0" dirty="0"/>
              <a:t>HI-ECN3 WP4 – C. Duran Gutierrez – EN-HE</a:t>
            </a:r>
          </a:p>
          <a:p>
            <a:pPr algn="l"/>
            <a:r>
              <a:rPr lang="en-150" sz="1800" noProof="0" dirty="0"/>
              <a:t>06/06/2025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3C1AA1-1EC3-B46C-C539-F7EFED516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8FA14-B0DC-BB44-5D2F-DCA59BCAE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 noProof="0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D0D959-C77C-9EA9-2010-DA43AEDA3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150" noProof="0" dirty="0"/>
              <a:t>He Compressor. Transport &amp; Installation - 2nd Draft ¦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6F0D1-5356-0043-489D-60170710E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150" noProof="0" smtClean="0"/>
              <a:pPr/>
              <a:t>10</a:t>
            </a:fld>
            <a:endParaRPr lang="en-150" noProof="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C623AF28-C118-BBFE-59A3-202C766A9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en-150" sz="3600" noProof="0" dirty="0"/>
              <a:t>Service Building – Equipment installation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86BC5F-2052-9F25-100B-40A0E1E99297}"/>
              </a:ext>
            </a:extLst>
          </p:cNvPr>
          <p:cNvSpPr txBox="1"/>
          <p:nvPr/>
        </p:nvSpPr>
        <p:spPr>
          <a:xfrm>
            <a:off x="407988" y="1781496"/>
            <a:ext cx="3896823" cy="4093428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150" sz="1400" b="1" noProof="0" dirty="0">
                <a:solidFill>
                  <a:schemeClr val="accent3"/>
                </a:solidFill>
              </a:rPr>
              <a:t>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b="1" noProof="0" dirty="0">
                <a:solidFill>
                  <a:srgbClr val="303030"/>
                </a:solidFill>
              </a:rPr>
              <a:t>Layout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150" sz="1400" b="1" noProof="0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b="1" noProof="0" dirty="0">
                <a:solidFill>
                  <a:srgbClr val="303030"/>
                </a:solidFill>
              </a:rPr>
              <a:t>Will there be a second Helium compressor?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150" sz="1400" b="1" noProof="0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b="1" noProof="0" dirty="0">
                <a:solidFill>
                  <a:srgbClr val="303030"/>
                </a:solidFill>
              </a:rPr>
              <a:t>What are the maintenance requirements of the different pieces of equipment?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150" sz="1400" b="1" noProof="0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b="1" noProof="0" dirty="0">
                <a:solidFill>
                  <a:srgbClr val="303030"/>
                </a:solidFill>
              </a:rPr>
              <a:t>Are there any short-term decommissioning possibilities?</a:t>
            </a:r>
          </a:p>
          <a:p>
            <a:endParaRPr lang="en-150" sz="1400" b="1" noProof="0" dirty="0">
              <a:solidFill>
                <a:srgbClr val="303030"/>
              </a:solidFill>
            </a:endParaRPr>
          </a:p>
          <a:p>
            <a:endParaRPr lang="en-150" sz="1400" b="1" noProof="0" dirty="0">
              <a:solidFill>
                <a:srgbClr val="303030"/>
              </a:solidFill>
            </a:endParaRPr>
          </a:p>
          <a:p>
            <a:r>
              <a:rPr lang="en-150" sz="1400" b="1" noProof="0" dirty="0">
                <a:solidFill>
                  <a:schemeClr val="accent3"/>
                </a:solidFill>
              </a:rPr>
              <a:t>Assess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b="1" noProof="0" dirty="0">
                <a:solidFill>
                  <a:srgbClr val="303030"/>
                </a:solidFill>
              </a:rPr>
              <a:t>Rotation and installation of the Helium compressor using rollers or a hoist (&gt;12T)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b="1" noProof="0" dirty="0">
                <a:solidFill>
                  <a:srgbClr val="303030"/>
                </a:solidFill>
              </a:rPr>
              <a:t>1 hoist (or multiple)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150" sz="1400" noProof="0" dirty="0">
                <a:solidFill>
                  <a:srgbClr val="303030"/>
                </a:solidFill>
              </a:rPr>
              <a:t>Water Tanks rotation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b="1" noProof="0" dirty="0">
                <a:solidFill>
                  <a:srgbClr val="303030"/>
                </a:solidFill>
              </a:rPr>
              <a:t>Compact crane (?)</a:t>
            </a:r>
            <a:endParaRPr lang="en-150" sz="1400" noProof="0" dirty="0">
              <a:solidFill>
                <a:srgbClr val="30303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F8C580-3D7E-3BC0-2B5D-0DA440B06966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b="1" noProof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3) Transport into the CV Room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F9C6C8-B82A-A7AA-FCC5-C7B8026818B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6"/>
          <a:stretch/>
        </p:blipFill>
        <p:spPr bwMode="auto">
          <a:xfrm>
            <a:off x="5092611" y="1528570"/>
            <a:ext cx="6696189" cy="441502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A93FAF9-4894-979E-6772-DC84D8317E7F}"/>
              </a:ext>
            </a:extLst>
          </p:cNvPr>
          <p:cNvSpPr txBox="1">
            <a:spLocks/>
          </p:cNvSpPr>
          <p:nvPr/>
        </p:nvSpPr>
        <p:spPr>
          <a:xfrm>
            <a:off x="7391400" y="2590800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150" sz="900" noProof="0" dirty="0">
                <a:solidFill>
                  <a:schemeClr val="bg1"/>
                </a:solidFill>
              </a:rPr>
              <a:t>He compressor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DE7014-CA6F-3270-43EA-1B5C7E8B4B18}"/>
              </a:ext>
            </a:extLst>
          </p:cNvPr>
          <p:cNvCxnSpPr>
            <a:cxnSpLocks/>
          </p:cNvCxnSpPr>
          <p:nvPr/>
        </p:nvCxnSpPr>
        <p:spPr>
          <a:xfrm>
            <a:off x="7924800" y="2326218"/>
            <a:ext cx="0" cy="3276600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2F90599-F236-E804-9EBB-D2217F4EA19A}"/>
              </a:ext>
            </a:extLst>
          </p:cNvPr>
          <p:cNvCxnSpPr>
            <a:cxnSpLocks/>
          </p:cNvCxnSpPr>
          <p:nvPr/>
        </p:nvCxnSpPr>
        <p:spPr>
          <a:xfrm>
            <a:off x="7543800" y="2321118"/>
            <a:ext cx="0" cy="32766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78758AB-3613-2206-60F4-D3A460548120}"/>
              </a:ext>
            </a:extLst>
          </p:cNvPr>
          <p:cNvCxnSpPr>
            <a:cxnSpLocks/>
          </p:cNvCxnSpPr>
          <p:nvPr/>
        </p:nvCxnSpPr>
        <p:spPr>
          <a:xfrm>
            <a:off x="7162800" y="2321118"/>
            <a:ext cx="0" cy="32766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9E0D7EF-3757-8D15-7462-29D5BA080B67}"/>
              </a:ext>
            </a:extLst>
          </p:cNvPr>
          <p:cNvSpPr txBox="1"/>
          <p:nvPr/>
        </p:nvSpPr>
        <p:spPr>
          <a:xfrm>
            <a:off x="7719326" y="2172330"/>
            <a:ext cx="42639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150" sz="1000" noProof="0" dirty="0"/>
              <a:t>15T rail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22CDFE-97F7-1CA6-4381-6E1F60413EF1}"/>
              </a:ext>
            </a:extLst>
          </p:cNvPr>
          <p:cNvSpPr txBox="1"/>
          <p:nvPr/>
        </p:nvSpPr>
        <p:spPr>
          <a:xfrm>
            <a:off x="7168763" y="2172330"/>
            <a:ext cx="41357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150" sz="1000" noProof="0" dirty="0" err="1"/>
              <a:t>xT</a:t>
            </a:r>
            <a:r>
              <a:rPr lang="en-150" sz="1000" noProof="0" dirty="0"/>
              <a:t> rails</a:t>
            </a:r>
          </a:p>
        </p:txBody>
      </p:sp>
    </p:spTree>
    <p:extLst>
      <p:ext uri="{BB962C8B-B14F-4D97-AF65-F5344CB8AC3E}">
        <p14:creationId xmlns:p14="http://schemas.microsoft.com/office/powerpoint/2010/main" val="1245751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71237-DF99-E8A5-B9B9-8689AE97E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9E49439-E4F6-CDE7-35FB-FFD5E360424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4990" y="2042619"/>
            <a:ext cx="5122266" cy="389381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06EC72-F169-7C77-EC83-024B7BE8F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 noProof="0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8D203-B6C2-45F2-B466-F7D34CAB5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150" noProof="0" dirty="0"/>
              <a:t>He Compressor. Transport &amp; Installation - 2nd Draft ¦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CEED3-7830-3F06-8DAA-B1F35B935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150" noProof="0" smtClean="0"/>
              <a:pPr/>
              <a:t>11</a:t>
            </a:fld>
            <a:endParaRPr lang="en-150" noProof="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247DF0CB-9683-9F29-E5EB-7E9752B96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en-150" sz="3600" noProof="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12C9C-3AEA-6CE5-B683-5A7435BFC3F0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150" b="1" noProof="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478AE4-6672-2BCD-693D-4DE9706FE92D}"/>
              </a:ext>
            </a:extLst>
          </p:cNvPr>
          <p:cNvSpPr txBox="1"/>
          <p:nvPr/>
        </p:nvSpPr>
        <p:spPr>
          <a:xfrm>
            <a:off x="560388" y="12820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b="1" noProof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Handling tooling proposals for the CV Rooms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30A67E-F0CB-5BC3-C314-772258C70381}"/>
              </a:ext>
            </a:extLst>
          </p:cNvPr>
          <p:cNvSpPr txBox="1"/>
          <p:nvPr/>
        </p:nvSpPr>
        <p:spPr>
          <a:xfrm>
            <a:off x="560388" y="1761264"/>
            <a:ext cx="5078412" cy="2154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150" noProof="0" dirty="0"/>
              <a:t> 16T TRAVELLING ELECTRIC CHAIN HOIST – ground floor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D9CAA9-63DD-9217-B713-22EFB97FBAC0}"/>
              </a:ext>
            </a:extLst>
          </p:cNvPr>
          <p:cNvSpPr txBox="1"/>
          <p:nvPr/>
        </p:nvSpPr>
        <p:spPr>
          <a:xfrm rot="16200000">
            <a:off x="5863520" y="4596804"/>
            <a:ext cx="175368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150" sz="1200" noProof="0" dirty="0">
                <a:solidFill>
                  <a:srgbClr val="FF0000"/>
                </a:solidFill>
              </a:rPr>
              <a:t>Min. headroom = </a:t>
            </a:r>
            <a:r>
              <a:rPr lang="en-150" sz="1200" b="1" noProof="0" dirty="0">
                <a:solidFill>
                  <a:srgbClr val="FF0000"/>
                </a:solidFill>
              </a:rPr>
              <a:t>487</a:t>
            </a:r>
            <a:r>
              <a:rPr lang="en-150" sz="1200" noProof="0" dirty="0">
                <a:solidFill>
                  <a:srgbClr val="FF0000"/>
                </a:solidFill>
              </a:rPr>
              <a:t> mm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D2669C1-DFCB-BCF9-116B-167417848D21}"/>
              </a:ext>
            </a:extLst>
          </p:cNvPr>
          <p:cNvCxnSpPr>
            <a:cxnSpLocks/>
          </p:cNvCxnSpPr>
          <p:nvPr/>
        </p:nvCxnSpPr>
        <p:spPr>
          <a:xfrm>
            <a:off x="7010400" y="3886200"/>
            <a:ext cx="0" cy="1525085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B1A3596-2D98-0373-8A6D-D51EE66E7F65}"/>
              </a:ext>
            </a:extLst>
          </p:cNvPr>
          <p:cNvSpPr txBox="1"/>
          <p:nvPr/>
        </p:nvSpPr>
        <p:spPr>
          <a:xfrm>
            <a:off x="8977723" y="1648644"/>
            <a:ext cx="251831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150" sz="1200" noProof="0" dirty="0">
                <a:hlinkClick r:id="rId3"/>
              </a:rPr>
              <a:t>Electric chain hoist 29/06 EE HADEF</a:t>
            </a:r>
            <a:endParaRPr lang="en-150" sz="1200" noProof="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7B110C14-E71D-3B5F-1CDD-E2413ED22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2289943"/>
            <a:ext cx="4191000" cy="338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13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179460-A7FE-9D6B-9A96-F71B0EE10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r2_variation_07">
            <a:extLst>
              <a:ext uri="{FF2B5EF4-FFF2-40B4-BE49-F238E27FC236}">
                <a16:creationId xmlns:a16="http://schemas.microsoft.com/office/drawing/2014/main" id="{5E4D0E45-8235-C684-CEE5-799B26083C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388" y="2086559"/>
            <a:ext cx="3601151" cy="385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1436807-87EA-BDE2-D09C-3F93A82312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9116" y="1282081"/>
            <a:ext cx="4482496" cy="491997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7E4E00-C3B8-BD02-137B-513B6AFC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 noProof="0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BE1FE-7705-8040-29D1-EE7FBCB55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150" noProof="0" dirty="0"/>
              <a:t>He Compressor. Transport &amp; Installation - 2nd Draft ¦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363585-E0F7-8B1C-D544-5741379DB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150" noProof="0" smtClean="0"/>
              <a:pPr/>
              <a:t>12</a:t>
            </a:fld>
            <a:endParaRPr lang="en-150" noProof="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57863FA6-DDB6-A3C7-B8E4-80D8AF069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en-150" sz="3600" noProof="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D05B7F-8473-699B-B60C-018CE8616CC8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150" b="1" noProof="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9B85AB-7493-F927-B2E7-650282A3C7A4}"/>
              </a:ext>
            </a:extLst>
          </p:cNvPr>
          <p:cNvSpPr txBox="1"/>
          <p:nvPr/>
        </p:nvSpPr>
        <p:spPr>
          <a:xfrm>
            <a:off x="560388" y="12820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b="1" noProof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Handling tooling proposals for the CV Rooms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2A8A29-C49F-D07D-8C88-C1E9C1323DE2}"/>
              </a:ext>
            </a:extLst>
          </p:cNvPr>
          <p:cNvSpPr txBox="1"/>
          <p:nvPr/>
        </p:nvSpPr>
        <p:spPr>
          <a:xfrm>
            <a:off x="560388" y="1761264"/>
            <a:ext cx="5154612" cy="2154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150" noProof="0" dirty="0"/>
              <a:t> 2T TRAVELLING ELECTRIC CHAIN HOIST – 2</a:t>
            </a:r>
            <a:r>
              <a:rPr lang="en-150" baseline="30000" noProof="0" dirty="0"/>
              <a:t>nd</a:t>
            </a:r>
            <a:r>
              <a:rPr lang="en-150" noProof="0" dirty="0"/>
              <a:t> floor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F40B70A-5753-0BDE-9AF1-D32C92284621}"/>
              </a:ext>
            </a:extLst>
          </p:cNvPr>
          <p:cNvGrpSpPr/>
          <p:nvPr/>
        </p:nvGrpSpPr>
        <p:grpSpPr>
          <a:xfrm>
            <a:off x="8839200" y="2446381"/>
            <a:ext cx="198990" cy="2050503"/>
            <a:chOff x="7239001" y="2446381"/>
            <a:chExt cx="198990" cy="205050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ACDE58D-63CD-C96B-4016-C6A3374C62A7}"/>
                </a:ext>
              </a:extLst>
            </p:cNvPr>
            <p:cNvSpPr txBox="1"/>
            <p:nvPr/>
          </p:nvSpPr>
          <p:spPr>
            <a:xfrm rot="16200000">
              <a:off x="6454491" y="3527709"/>
              <a:ext cx="175368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150" sz="1200" noProof="0" dirty="0">
                  <a:solidFill>
                    <a:srgbClr val="FF0000"/>
                  </a:solidFill>
                </a:rPr>
                <a:t>Min. headroom = </a:t>
              </a:r>
              <a:r>
                <a:rPr lang="en-150" sz="1200" b="1" noProof="0" dirty="0">
                  <a:solidFill>
                    <a:srgbClr val="FF0000"/>
                  </a:solidFill>
                </a:rPr>
                <a:t>585</a:t>
              </a:r>
              <a:r>
                <a:rPr lang="en-150" sz="1200" noProof="0" dirty="0">
                  <a:solidFill>
                    <a:srgbClr val="FF0000"/>
                  </a:solidFill>
                </a:rPr>
                <a:t> mm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C3BDDAC-E867-7A73-A8C1-1E9231B914FD}"/>
                </a:ext>
              </a:extLst>
            </p:cNvPr>
            <p:cNvCxnSpPr>
              <a:cxnSpLocks/>
            </p:cNvCxnSpPr>
            <p:nvPr/>
          </p:nvCxnSpPr>
          <p:spPr>
            <a:xfrm>
              <a:off x="7437991" y="2446381"/>
              <a:ext cx="0" cy="1074605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DB4E361-DEE3-DB06-D728-7E61FD2692E9}"/>
              </a:ext>
            </a:extLst>
          </p:cNvPr>
          <p:cNvSpPr txBox="1"/>
          <p:nvPr/>
        </p:nvSpPr>
        <p:spPr>
          <a:xfrm>
            <a:off x="9637934" y="1299459"/>
            <a:ext cx="181023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150" sz="1200" noProof="0" dirty="0">
                <a:hlinkClick r:id="rId4"/>
              </a:rPr>
              <a:t>Electric chain hoist / KITO </a:t>
            </a:r>
            <a:endParaRPr lang="en-150" sz="1200" noProof="0" dirty="0"/>
          </a:p>
        </p:txBody>
      </p:sp>
    </p:spTree>
    <p:extLst>
      <p:ext uri="{BB962C8B-B14F-4D97-AF65-F5344CB8AC3E}">
        <p14:creationId xmlns:p14="http://schemas.microsoft.com/office/powerpoint/2010/main" val="2574690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A6EC6-6795-EAEC-6BA6-923D258040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581EE-E050-2008-2BB2-7E0A910C6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 noProof="0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767B8-8AE4-E02C-7FFD-B721CC14E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150" noProof="0" dirty="0"/>
              <a:t>He Compressor. Transport &amp; Installation - 2nd Draft ¦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324CD-ACB8-9CC1-CCAA-D6FB1E969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150" noProof="0" smtClean="0"/>
              <a:pPr/>
              <a:t>13</a:t>
            </a:fld>
            <a:endParaRPr lang="en-150" noProof="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A2959F3-6E8F-CF42-DEB7-6CB17D216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en-150" sz="3600" noProof="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3E5066-35CC-A9C1-A459-DA6AD330A238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b="1" noProof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CV Rooms – 1st floor access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F74F4F4-1636-B17A-3A65-F11A1A3DB1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257188"/>
              </p:ext>
            </p:extLst>
          </p:nvPr>
        </p:nvGraphicFramePr>
        <p:xfrm>
          <a:off x="407988" y="1831538"/>
          <a:ext cx="3892035" cy="914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030412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1861623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150" sz="1400" noProof="0" dirty="0"/>
                        <a:t>CV Room – First floor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CV-Room Door </a:t>
                      </a:r>
                    </a:p>
                  </a:txBody>
                  <a:tcPr>
                    <a:lnR>
                      <a:noFill/>
                    </a:ln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150" sz="1400" b="0" noProof="0" dirty="0">
                          <a:solidFill>
                            <a:schemeClr val="tx1"/>
                          </a:solidFill>
                        </a:rPr>
                        <a:t>2500 (H)</a:t>
                      </a:r>
                      <a:r>
                        <a:rPr lang="en-150" sz="1400" noProof="0" dirty="0">
                          <a:solidFill>
                            <a:schemeClr val="tx1"/>
                          </a:solidFill>
                        </a:rPr>
                        <a:t> x 2068 (W)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CV-Room Height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4190 mm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99C41E0-EE93-99F9-AF2F-9B5450E3EE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367128"/>
              </p:ext>
            </p:extLst>
          </p:nvPr>
        </p:nvGraphicFramePr>
        <p:xfrm>
          <a:off x="407988" y="3100361"/>
          <a:ext cx="3892035" cy="14325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63612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  <a:gridCol w="794823">
                  <a:extLst>
                    <a:ext uri="{9D8B030D-6E8A-4147-A177-3AD203B41FA5}">
                      <a16:colId xmlns:a16="http://schemas.microsoft.com/office/drawing/2014/main" val="2794486298"/>
                    </a:ext>
                  </a:extLst>
                </a:gridCol>
              </a:tblGrid>
              <a:tr h="20505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150" sz="1400" noProof="0" dirty="0"/>
                        <a:t>CV Room – Equipment (first draft)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AHU unit</a:t>
                      </a:r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150" sz="1400" noProof="0" dirty="0">
                          <a:solidFill>
                            <a:schemeClr val="accent3"/>
                          </a:solidFill>
                        </a:rPr>
                        <a:t>4000</a:t>
                      </a:r>
                      <a:r>
                        <a:rPr lang="en-150" sz="14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x 1000 x 1000 (h)</a:t>
                      </a:r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150" sz="14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600 kg</a:t>
                      </a:r>
                    </a:p>
                  </a:txBody>
                  <a:tcPr>
                    <a:lnT w="254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5730190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Filters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150" sz="1400" b="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2314 x 650 x 1746 (h)</a:t>
                      </a:r>
                      <a:endParaRPr lang="en-150" sz="1400" noProof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150" sz="14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500 kg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Carbon Filter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150" sz="1400" noProof="0" dirty="0">
                          <a:solidFill>
                            <a:schemeClr val="accent3"/>
                          </a:solidFill>
                        </a:rPr>
                        <a:t>3870</a:t>
                      </a:r>
                      <a:r>
                        <a:rPr lang="en-150" sz="14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x 888 x 1746 (h)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150" sz="14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1110 kg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</a:tbl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18E719B6-E140-08CB-F85B-25A26C6DB812}"/>
              </a:ext>
            </a:extLst>
          </p:cNvPr>
          <p:cNvGrpSpPr/>
          <p:nvPr/>
        </p:nvGrpSpPr>
        <p:grpSpPr>
          <a:xfrm>
            <a:off x="8705157" y="2705100"/>
            <a:ext cx="3086100" cy="3429000"/>
            <a:chOff x="8705157" y="2705100"/>
            <a:chExt cx="3086100" cy="3429000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F755A06-2CE0-B7DF-7CB3-99AEC153D4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05157" y="2705100"/>
              <a:ext cx="3086100" cy="3429000"/>
            </a:xfrm>
            <a:prstGeom prst="rect">
              <a:avLst/>
            </a:prstGeom>
          </p:spPr>
        </p:pic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671D754-D4A1-4543-C7BE-3860CDF68071}"/>
                </a:ext>
              </a:extLst>
            </p:cNvPr>
            <p:cNvGrpSpPr/>
            <p:nvPr/>
          </p:nvGrpSpPr>
          <p:grpSpPr>
            <a:xfrm>
              <a:off x="11341269" y="3264098"/>
              <a:ext cx="215444" cy="1155502"/>
              <a:chOff x="6871163" y="4460183"/>
              <a:chExt cx="215444" cy="1155502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BBE2EDA2-8734-27AC-B172-F52272444C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4460183"/>
                <a:ext cx="0" cy="1155502"/>
              </a:xfrm>
              <a:prstGeom prst="straightConnector1">
                <a:avLst/>
              </a:prstGeom>
              <a:ln w="190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C31E431-8B09-9467-5A0A-B330B0B2418D}"/>
                  </a:ext>
                </a:extLst>
              </p:cNvPr>
              <p:cNvSpPr txBox="1"/>
              <p:nvPr/>
            </p:nvSpPr>
            <p:spPr>
              <a:xfrm rot="16200000">
                <a:off x="6529242" y="4979868"/>
                <a:ext cx="89928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150" sz="1400" noProof="0" dirty="0"/>
                  <a:t>3300 + 500</a:t>
                </a:r>
              </a:p>
            </p:txBody>
          </p:sp>
        </p:grp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332CB33-BD5B-2BB9-25D6-C6E34119992C}"/>
              </a:ext>
            </a:extLst>
          </p:cNvPr>
          <p:cNvSpPr txBox="1"/>
          <p:nvPr/>
        </p:nvSpPr>
        <p:spPr>
          <a:xfrm>
            <a:off x="403200" y="4800600"/>
            <a:ext cx="3763951" cy="1292662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noProof="0" dirty="0">
                <a:solidFill>
                  <a:srgbClr val="303030"/>
                </a:solidFill>
                <a:sym typeface="Wingdings" panose="05000000000000000000" pitchFamily="2" charset="2"/>
              </a:rPr>
              <a:t>Auxiliary hoist (extra crane coverage)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150" sz="1400" i="1" noProof="0" dirty="0">
                <a:solidFill>
                  <a:srgbClr val="303030"/>
                </a:solidFill>
                <a:sym typeface="Wingdings" panose="05000000000000000000" pitchFamily="2" charset="2"/>
              </a:rPr>
              <a:t>Capacity to be defined (around 2.5 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150" sz="1400" i="1" noProof="0" dirty="0">
                <a:solidFill>
                  <a:srgbClr val="303030"/>
                </a:solidFill>
                <a:sym typeface="Wingdings" panose="05000000000000000000" pitchFamily="2" charset="2"/>
              </a:rPr>
              <a:t>Extra height of 500 mm approx.</a:t>
            </a:r>
            <a:endParaRPr lang="en-150" sz="1400" noProof="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noProof="0" dirty="0">
                <a:solidFill>
                  <a:schemeClr val="accent3"/>
                </a:solidFill>
                <a:sym typeface="Wingdings" panose="05000000000000000000" pitchFamily="2" charset="2"/>
              </a:rPr>
              <a:t>If the first-floor height is increased, we must ensure that material can still be dropped into the mezzanine.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23B67E-B32B-E479-354B-0FFF9681D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7095" y="1174522"/>
            <a:ext cx="3961247" cy="2683003"/>
          </a:xfrm>
          <a:prstGeom prst="rect">
            <a:avLst/>
          </a:prstGeom>
        </p:spPr>
      </p:pic>
      <p:sp>
        <p:nvSpPr>
          <p:cNvPr id="10" name="TextBox 7">
            <a:extLst>
              <a:ext uri="{FF2B5EF4-FFF2-40B4-BE49-F238E27FC236}">
                <a16:creationId xmlns:a16="http://schemas.microsoft.com/office/drawing/2014/main" id="{D5E2FCD5-2FC5-F279-B849-F54F6E4D959A}"/>
              </a:ext>
            </a:extLst>
          </p:cNvPr>
          <p:cNvSpPr txBox="1"/>
          <p:nvPr/>
        </p:nvSpPr>
        <p:spPr>
          <a:xfrm>
            <a:off x="4523066" y="1175548"/>
            <a:ext cx="3959048" cy="2154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150" sz="1400" noProof="0" dirty="0">
                <a:solidFill>
                  <a:schemeClr val="bg1"/>
                </a:solidFill>
              </a:rPr>
              <a:t> Example of auxiliary hoist (PR 806)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801ED91-6AAD-1D8F-F04B-F4D5F72E6AB7}"/>
              </a:ext>
            </a:extLst>
          </p:cNvPr>
          <p:cNvSpPr/>
          <p:nvPr/>
        </p:nvSpPr>
        <p:spPr>
          <a:xfrm>
            <a:off x="4810386" y="1449705"/>
            <a:ext cx="1056999" cy="1768219"/>
          </a:xfrm>
          <a:prstGeom prst="rect">
            <a:avLst/>
          </a:prstGeom>
          <a:solidFill>
            <a:schemeClr val="accent5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noProof="0" dirty="0"/>
          </a:p>
        </p:txBody>
      </p:sp>
    </p:spTree>
    <p:extLst>
      <p:ext uri="{BB962C8B-B14F-4D97-AF65-F5344CB8AC3E}">
        <p14:creationId xmlns:p14="http://schemas.microsoft.com/office/powerpoint/2010/main" val="2963210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E29746-1D5F-C494-B068-DF124AEDE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3EE476-0610-EBDA-9974-B3C04C3F7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 noProof="0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3A03A-D4E6-F55F-0FB0-DC60CED5A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150" noProof="0" dirty="0"/>
              <a:t>He Compressor. Transport &amp; Installation - 2nd Draft ¦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D39F9-EE1E-6A59-2DF7-EF0F2F2F4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150" noProof="0" smtClean="0"/>
              <a:pPr/>
              <a:t>14</a:t>
            </a:fld>
            <a:endParaRPr lang="en-150" noProof="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114208C9-70F9-3F8C-A4F5-1B4E020BE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540807"/>
          </a:xfrm>
        </p:spPr>
        <p:txBody>
          <a:bodyPr/>
          <a:lstStyle/>
          <a:p>
            <a:r>
              <a:rPr lang="en-150" noProof="0" dirty="0"/>
              <a:t>Conclusion</a:t>
            </a:r>
            <a:endParaRPr lang="en-150" sz="3600" noProof="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DBB1860-BB2C-9781-4BBE-00F19385BC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183193"/>
              </p:ext>
            </p:extLst>
          </p:nvPr>
        </p:nvGraphicFramePr>
        <p:xfrm>
          <a:off x="407989" y="990600"/>
          <a:ext cx="11380811" cy="5024121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835289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7062522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  <a:gridCol w="3483000">
                  <a:extLst>
                    <a:ext uri="{9D8B030D-6E8A-4147-A177-3AD203B41FA5}">
                      <a16:colId xmlns:a16="http://schemas.microsoft.com/office/drawing/2014/main" val="3994704282"/>
                    </a:ext>
                  </a:extLst>
                </a:gridCol>
              </a:tblGrid>
              <a:tr h="26785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150" sz="1200" noProof="0" dirty="0"/>
                        <a:t>Conclusion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67855">
                <a:tc>
                  <a:txBody>
                    <a:bodyPr/>
                    <a:lstStyle/>
                    <a:p>
                      <a:r>
                        <a:rPr lang="en-150" sz="1200" noProof="0" dirty="0">
                          <a:solidFill>
                            <a:schemeClr val="bg1"/>
                          </a:solidFill>
                        </a:rPr>
                        <a:t>Building</a:t>
                      </a:r>
                    </a:p>
                  </a:txBody>
                  <a:tcPr>
                    <a:lnT w="25400" cmpd="sng">
                      <a:noFill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200" noProof="0" dirty="0">
                          <a:solidFill>
                            <a:schemeClr val="bg1"/>
                          </a:solidFill>
                        </a:rPr>
                        <a:t>Comment </a:t>
                      </a:r>
                    </a:p>
                  </a:txBody>
                  <a:tcPr>
                    <a:lnT w="25400" cmpd="sng">
                      <a:noFill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200" noProof="0" dirty="0">
                          <a:solidFill>
                            <a:schemeClr val="bg1"/>
                          </a:solidFill>
                        </a:rPr>
                        <a:t>Constraint</a:t>
                      </a:r>
                    </a:p>
                  </a:txBody>
                  <a:tcPr>
                    <a:lnT w="25400" cmpd="sng">
                      <a:noFill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7301903"/>
                  </a:ext>
                </a:extLst>
              </a:tr>
              <a:tr h="267855">
                <a:tc>
                  <a:txBody>
                    <a:bodyPr/>
                    <a:lstStyle/>
                    <a:p>
                      <a:pPr algn="ctr"/>
                      <a:r>
                        <a:rPr lang="en-150" sz="1200" b="1" noProof="0" dirty="0">
                          <a:solidFill>
                            <a:schemeClr val="bg1"/>
                          </a:solidFill>
                        </a:rPr>
                        <a:t>911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>
                        <a:buFont typeface="Arial" panose="020B0604020202020204" pitchFamily="34" charset="0"/>
                        <a:buChar char="•"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Keep the door that connects the building with B.754 at its current dimensions.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150" sz="1200" noProof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624994">
                <a:tc rowSpan="6">
                  <a:txBody>
                    <a:bodyPr/>
                    <a:lstStyle/>
                    <a:p>
                      <a:pPr algn="ctr"/>
                      <a:r>
                        <a:rPr lang="en-150" sz="1200" b="1" noProof="0" dirty="0">
                          <a:solidFill>
                            <a:schemeClr val="bg1"/>
                          </a:solidFill>
                        </a:rPr>
                        <a:t>754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>
                        <a:buFont typeface="Arial" panose="020B0604020202020204" pitchFamily="34" charset="0"/>
                        <a:buChar char="•"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We must evaluate the appropriate means of transport once inside the building.</a:t>
                      </a:r>
                    </a:p>
                    <a:p>
                      <a:pPr marL="228600" indent="-228600" algn="l">
                        <a:buFont typeface="Arial" panose="020B0604020202020204" pitchFamily="34" charset="0"/>
                        <a:buChar char="•"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There is no space at ground level in the Handling hall to manoeuvre a trolley in front of the doors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28600" indent="-228600" algn="l">
                        <a:buFont typeface="Arial" panose="020B0604020202020204" pitchFamily="34" charset="0"/>
                        <a:buChar char="•"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Weight (12T)</a:t>
                      </a:r>
                    </a:p>
                    <a:p>
                      <a:pPr marL="228600" indent="-228600" algn="l">
                        <a:buFont typeface="Arial" panose="020B0604020202020204" pitchFamily="34" charset="0"/>
                        <a:buChar char="•"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Dimensions </a:t>
                      </a:r>
                    </a:p>
                    <a:p>
                      <a:pPr marL="228600" indent="-228600" algn="l">
                        <a:buFont typeface="Arial" panose="020B0604020202020204" pitchFamily="34" charset="0"/>
                        <a:buChar char="•"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Fragility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  <a:tr h="446424"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The height of the separating wall between the Handling Hall and the </a:t>
                      </a:r>
                      <a:r>
                        <a:rPr lang="en-150" sz="1200" noProof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Telemanipulator</a:t>
                      </a: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Zone must be reduced to allow handling the compressor with the crane and passing above it.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28600" indent="-228600" algn="l">
                        <a:buFont typeface="Arial" panose="020B0604020202020204" pitchFamily="34" charset="0"/>
                        <a:buChar char="•"/>
                      </a:pPr>
                      <a:endParaRPr lang="en-150" sz="1200" noProof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62786876"/>
                  </a:ext>
                </a:extLst>
              </a:tr>
              <a:tr h="446424"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Once in the </a:t>
                      </a:r>
                      <a:r>
                        <a:rPr lang="en-150" sz="1200" noProof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Telemanipulator</a:t>
                      </a: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Zone, </a:t>
                      </a:r>
                      <a:r>
                        <a:rPr lang="en-150" sz="1200" noProof="0" dirty="0">
                          <a:solidFill>
                            <a:srgbClr val="303030"/>
                          </a:solidFill>
                        </a:rPr>
                        <a:t>an assessment must be carried out to study the available space for maintenance operations (if the </a:t>
                      </a:r>
                      <a:r>
                        <a:rPr lang="en-150" sz="1200" noProof="0" dirty="0" err="1">
                          <a:solidFill>
                            <a:srgbClr val="303030"/>
                          </a:solidFill>
                        </a:rPr>
                        <a:t>telemanipulators</a:t>
                      </a:r>
                      <a:r>
                        <a:rPr lang="en-150" sz="1200" noProof="0" dirty="0">
                          <a:solidFill>
                            <a:srgbClr val="303030"/>
                          </a:solidFill>
                        </a:rPr>
                        <a:t> are installed).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28600" indent="-228600" algn="l">
                        <a:buFont typeface="Arial" panose="020B0604020202020204" pitchFamily="34" charset="0"/>
                        <a:buChar char="•"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New equipment to be installed while the facility is operational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5841401"/>
                  </a:ext>
                </a:extLst>
              </a:tr>
              <a:tr h="624994"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150" sz="1200" noProof="0" dirty="0">
                          <a:solidFill>
                            <a:srgbClr val="303030"/>
                          </a:solidFill>
                        </a:rPr>
                        <a:t>The two consecutive doors providing access to the CV rooms must comply with the required dimensions to accommodate the He-compressor (at least 2100mm width and 3000mm height, subject to further study and based on the means of transport used)</a:t>
                      </a:r>
                      <a:endParaRPr lang="en-150" sz="1200" noProof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28600" indent="-228600" algn="l">
                        <a:buFont typeface="Arial" panose="020B0604020202020204" pitchFamily="34" charset="0"/>
                        <a:buChar char="•"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Means of transport to bring the compressor into the room (forklift, trolley, platform…)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0170147"/>
                  </a:ext>
                </a:extLst>
              </a:tr>
              <a:tr h="1160703">
                <a:tc v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To enlarge the doors and to install the compressor inside the room, the height of the 1</a:t>
                      </a:r>
                      <a:r>
                        <a:rPr lang="en-150" sz="1200" baseline="300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st</a:t>
                      </a: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floor mezzanine and the ceiling inside the CV room must be increased.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Between 500 – 1000 mm extra height would be desirable to accommodate a monorail with hoist inside the room (up to 15T)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Crane coverage – ensure material can still be dropped to the 1</a:t>
                      </a:r>
                      <a:r>
                        <a:rPr lang="en-150" sz="1200" baseline="300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st</a:t>
                      </a: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floor mezzanine (auxiliary hoist)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Means of transport to bring the compressor into the room (forklift, trolley, platform…)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844781"/>
                  </a:ext>
                </a:extLst>
              </a:tr>
              <a:tr h="845898">
                <a:tc v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The installation sequence for the He-compressor inside the CV room must be carefully studied and planned.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150" sz="1200" b="1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 compact monorail with hoist might be the most appropriate solution to rotate and transport the He compressor inside the room.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To be studied - How the Helium compressor will be rotated and positioned in its final location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150" sz="1200" noProof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Building structure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5869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0323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523F2D-FA18-B522-8F5C-350552ED0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122713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sz="1600" noProof="0" dirty="0"/>
              <a:t>Service Building – Equipment installation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150" sz="1300" noProof="0" dirty="0"/>
              <a:t>CV Rooms – He Compressor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sz="1600" noProof="0" dirty="0"/>
              <a:t>Conclusion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2B5AF9-4C2C-E013-A1FF-12FB2B5F2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noProof="0" dirty="0"/>
              <a:t>Content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84D82A-E372-1DA1-8428-E2AE75DFD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150" noProof="0" dirty="0"/>
              <a:t>He Compressor. Transport &amp; Installation - 2nd Draft ¦ HI-ECN3 WP4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A84596-1B24-177A-432B-BD6ACE066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150" noProof="0" smtClean="0"/>
              <a:pPr/>
              <a:t>2</a:t>
            </a:fld>
            <a:endParaRPr lang="en-150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09CA921-AB53-1B82-E363-C087C4E92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 noProof="0" dirty="0"/>
              <a:t>06/06/2025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4D2C707-33FA-0FA3-5B3A-48862F18D1AA}"/>
              </a:ext>
            </a:extLst>
          </p:cNvPr>
          <p:cNvSpPr txBox="1">
            <a:spLocks/>
          </p:cNvSpPr>
          <p:nvPr/>
        </p:nvSpPr>
        <p:spPr>
          <a:xfrm>
            <a:off x="412776" y="4114800"/>
            <a:ext cx="11376024" cy="160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150" sz="1600" b="0" noProof="0" dirty="0"/>
              <a:t>The purpose of this presentation is to establish a starting point for preparing the installation procedure for the equipment inside the new service building (B.754)</a:t>
            </a:r>
          </a:p>
          <a:p>
            <a:r>
              <a:rPr lang="en-150" sz="1600" b="0" noProof="0" dirty="0"/>
              <a:t>The first item to be assessed is the Helium Compressor, which will be installed in the CV room on the ground floor. </a:t>
            </a:r>
          </a:p>
          <a:p>
            <a:r>
              <a:rPr lang="en-150" sz="1600" b="0" noProof="0" dirty="0"/>
              <a:t>As of today (06/06/2025), it is the largest and heaviest piece of equipment. </a:t>
            </a:r>
          </a:p>
        </p:txBody>
      </p:sp>
    </p:spTree>
    <p:extLst>
      <p:ext uri="{BB962C8B-B14F-4D97-AF65-F5344CB8AC3E}">
        <p14:creationId xmlns:p14="http://schemas.microsoft.com/office/powerpoint/2010/main" val="28398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A21E19-19BB-BE5B-9D58-8C6B26D78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D867D-2D99-AA43-AACF-243E49438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 noProof="0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DFB8B-0732-36A1-E92F-FFFD07BD2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150" noProof="0" dirty="0"/>
              <a:t>He Compressor. Transport &amp; Installation - 2nd Draft ¦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5054BC-4A22-FF6F-958B-3E05F400B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150" noProof="0" smtClean="0"/>
              <a:pPr/>
              <a:t>3</a:t>
            </a:fld>
            <a:endParaRPr lang="en-150" noProof="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A87AE53C-5E45-7C66-8A40-2122835F0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en-150" sz="3600" noProof="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9C5789-6171-8A47-B563-941E0A59AB43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b="1" noProof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1) Handling and rotation with the crane in B.911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3F75855-0D26-7356-AF2F-D76055F816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67675"/>
              </p:ext>
            </p:extLst>
          </p:nvPr>
        </p:nvGraphicFramePr>
        <p:xfrm>
          <a:off x="403199" y="1786468"/>
          <a:ext cx="3856063" cy="914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273201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2582862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150" sz="1400" noProof="0" dirty="0"/>
                        <a:t>Helium Compressor Part (Ground floor)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Dimensions</a:t>
                      </a:r>
                    </a:p>
                  </a:txBody>
                  <a:tcPr>
                    <a:lnR>
                      <a:noFill/>
                    </a:ln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150" sz="1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1900 x 5000 x 2300 (mm)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Weight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12T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</a:tbl>
          </a:graphicData>
        </a:graphic>
      </p:graphicFrame>
      <p:sp>
        <p:nvSpPr>
          <p:cNvPr id="53" name="TextBox 52">
            <a:extLst>
              <a:ext uri="{FF2B5EF4-FFF2-40B4-BE49-F238E27FC236}">
                <a16:creationId xmlns:a16="http://schemas.microsoft.com/office/drawing/2014/main" id="{90EE95D5-5224-B03B-0955-FCE6F9161906}"/>
              </a:ext>
            </a:extLst>
          </p:cNvPr>
          <p:cNvSpPr txBox="1"/>
          <p:nvPr/>
        </p:nvSpPr>
        <p:spPr>
          <a:xfrm>
            <a:off x="8092148" y="4315946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150" sz="900" noProof="0" dirty="0">
                <a:solidFill>
                  <a:schemeClr val="bg1"/>
                </a:solidFill>
              </a:rPr>
              <a:t>He compressor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71133C3-1711-4711-A3D6-4E1B48700CAD}"/>
              </a:ext>
            </a:extLst>
          </p:cNvPr>
          <p:cNvGrpSpPr/>
          <p:nvPr/>
        </p:nvGrpSpPr>
        <p:grpSpPr>
          <a:xfrm>
            <a:off x="6096000" y="1140663"/>
            <a:ext cx="4906192" cy="5084487"/>
            <a:chOff x="6096000" y="1140663"/>
            <a:chExt cx="4906192" cy="5084487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F85A260-7568-7B27-BA96-851002A590F3}"/>
                </a:ext>
              </a:extLst>
            </p:cNvPr>
            <p:cNvGrpSpPr/>
            <p:nvPr/>
          </p:nvGrpSpPr>
          <p:grpSpPr>
            <a:xfrm>
              <a:off x="6096000" y="1909337"/>
              <a:ext cx="4906192" cy="4315813"/>
              <a:chOff x="6096000" y="1786468"/>
              <a:chExt cx="4906192" cy="4315813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405FA936-532A-8188-1917-62CB7D138B63}"/>
                  </a:ext>
                </a:extLst>
              </p:cNvPr>
              <p:cNvGrpSpPr/>
              <p:nvPr/>
            </p:nvGrpSpPr>
            <p:grpSpPr>
              <a:xfrm>
                <a:off x="6096000" y="1786468"/>
                <a:ext cx="4906192" cy="4315813"/>
                <a:chOff x="6096000" y="1786468"/>
                <a:chExt cx="4906192" cy="4315813"/>
              </a:xfrm>
            </p:grpSpPr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3C4802F5-5C9A-32CC-FC81-D56478CD64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040" r="18859"/>
                <a:stretch/>
              </p:blipFill>
              <p:spPr bwMode="auto">
                <a:xfrm>
                  <a:off x="6096000" y="1786468"/>
                  <a:ext cx="4906192" cy="431581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id="{E8482431-8D0B-111B-3122-211154BDFC3B}"/>
                    </a:ext>
                  </a:extLst>
                </p:cNvPr>
                <p:cNvGrpSpPr/>
                <p:nvPr/>
              </p:nvGrpSpPr>
              <p:grpSpPr>
                <a:xfrm>
                  <a:off x="7848600" y="3379557"/>
                  <a:ext cx="1371601" cy="1567976"/>
                  <a:chOff x="7848600" y="3379557"/>
                  <a:chExt cx="1371601" cy="1567976"/>
                </a:xfrm>
              </p:grpSpPr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A4AADFB7-22BD-A877-AFD7-322B81A6E019}"/>
                      </a:ext>
                    </a:extLst>
                  </p:cNvPr>
                  <p:cNvGrpSpPr/>
                  <p:nvPr/>
                </p:nvGrpSpPr>
                <p:grpSpPr>
                  <a:xfrm>
                    <a:off x="7848600" y="3379557"/>
                    <a:ext cx="838200" cy="285766"/>
                    <a:chOff x="7848600" y="3379557"/>
                    <a:chExt cx="838200" cy="285766"/>
                  </a:xfrm>
                </p:grpSpPr>
                <p:cxnSp>
                  <p:nvCxnSpPr>
                    <p:cNvPr id="39" name="Straight Arrow Connector 38">
                      <a:extLst>
                        <a:ext uri="{FF2B5EF4-FFF2-40B4-BE49-F238E27FC236}">
                          <a16:creationId xmlns:a16="http://schemas.microsoft.com/office/drawing/2014/main" id="{067C2D61-72F2-928B-0261-88A831A80B0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7848600" y="3463122"/>
                      <a:ext cx="838200" cy="202201"/>
                    </a:xfrm>
                    <a:prstGeom prst="straightConnector1">
                      <a:avLst/>
                    </a:prstGeom>
                    <a:ln w="19050"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1" name="TextBox 40">
                      <a:extLst>
                        <a:ext uri="{FF2B5EF4-FFF2-40B4-BE49-F238E27FC236}">
                          <a16:creationId xmlns:a16="http://schemas.microsoft.com/office/drawing/2014/main" id="{ED5004E2-3019-E8C8-5D42-44DAE570DF9E}"/>
                        </a:ext>
                      </a:extLst>
                    </p:cNvPr>
                    <p:cNvSpPr txBox="1"/>
                    <p:nvPr/>
                  </p:nvSpPr>
                  <p:spPr>
                    <a:xfrm rot="20771904">
                      <a:off x="8049811" y="3379557"/>
                      <a:ext cx="339837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150" sz="1200" noProof="0" dirty="0"/>
                        <a:t>1900</a:t>
                      </a:r>
                    </a:p>
                  </p:txBody>
                </p:sp>
              </p:grpSp>
              <p:grpSp>
                <p:nvGrpSpPr>
                  <p:cNvPr id="46" name="Group 45">
                    <a:extLst>
                      <a:ext uri="{FF2B5EF4-FFF2-40B4-BE49-F238E27FC236}">
                        <a16:creationId xmlns:a16="http://schemas.microsoft.com/office/drawing/2014/main" id="{A1C6B77E-65A8-0FF4-ABC9-C04854F2C5C8}"/>
                      </a:ext>
                    </a:extLst>
                  </p:cNvPr>
                  <p:cNvGrpSpPr/>
                  <p:nvPr/>
                </p:nvGrpSpPr>
                <p:grpSpPr>
                  <a:xfrm>
                    <a:off x="9035535" y="4419598"/>
                    <a:ext cx="184666" cy="527935"/>
                    <a:chOff x="9035535" y="4419598"/>
                    <a:chExt cx="184666" cy="527935"/>
                  </a:xfrm>
                </p:grpSpPr>
                <p:cxnSp>
                  <p:nvCxnSpPr>
                    <p:cNvPr id="44" name="Straight Arrow Connector 43">
                      <a:extLst>
                        <a:ext uri="{FF2B5EF4-FFF2-40B4-BE49-F238E27FC236}">
                          <a16:creationId xmlns:a16="http://schemas.microsoft.com/office/drawing/2014/main" id="{D1F02082-6F6D-5F66-BDB7-41386BF4B16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220200" y="4419598"/>
                      <a:ext cx="0" cy="527935"/>
                    </a:xfrm>
                    <a:prstGeom prst="straightConnector1">
                      <a:avLst/>
                    </a:prstGeom>
                    <a:ln w="19050"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5" name="TextBox 44">
                      <a:extLst>
                        <a:ext uri="{FF2B5EF4-FFF2-40B4-BE49-F238E27FC236}">
                          <a16:creationId xmlns:a16="http://schemas.microsoft.com/office/drawing/2014/main" id="{1263B4E9-3C69-B550-66BC-43DBE4DDF1F7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8957949" y="4595734"/>
                      <a:ext cx="339837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150" sz="1200" noProof="0" dirty="0"/>
                        <a:t>2300</a:t>
                      </a:r>
                    </a:p>
                  </p:txBody>
                </p:sp>
              </p:grpSp>
            </p:grpSp>
          </p:grpSp>
          <p:sp>
            <p:nvSpPr>
              <p:cNvPr id="49" name="TextBox 7">
                <a:extLst>
                  <a:ext uri="{FF2B5EF4-FFF2-40B4-BE49-F238E27FC236}">
                    <a16:creationId xmlns:a16="http://schemas.microsoft.com/office/drawing/2014/main" id="{8AD37589-C530-9C8D-286F-EC06281A0D38}"/>
                  </a:ext>
                </a:extLst>
              </p:cNvPr>
              <p:cNvSpPr txBox="1"/>
              <p:nvPr/>
            </p:nvSpPr>
            <p:spPr>
              <a:xfrm>
                <a:off x="9935776" y="3513637"/>
                <a:ext cx="380999" cy="18466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150" sz="1200" noProof="0" dirty="0">
                    <a:solidFill>
                      <a:schemeClr val="bg1"/>
                    </a:solidFill>
                  </a:rPr>
                  <a:t>911</a:t>
                </a:r>
              </a:p>
            </p:txBody>
          </p:sp>
        </p:grp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C50C7B4F-F99E-8DDC-E5A2-6B76563ABDE7}"/>
                </a:ext>
              </a:extLst>
            </p:cNvPr>
            <p:cNvCxnSpPr>
              <a:cxnSpLocks/>
            </p:cNvCxnSpPr>
            <p:nvPr/>
          </p:nvCxnSpPr>
          <p:spPr>
            <a:xfrm>
              <a:off x="8092148" y="2133600"/>
              <a:ext cx="0" cy="922858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tailEnd type="triangle"/>
            </a:ln>
            <a:effectLst>
              <a:glow rad="38100">
                <a:schemeClr val="bg1"/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BF8C79D-E068-C245-EB09-35ADD2B56DCB}"/>
                </a:ext>
              </a:extLst>
            </p:cNvPr>
            <p:cNvSpPr/>
            <p:nvPr/>
          </p:nvSpPr>
          <p:spPr>
            <a:xfrm>
              <a:off x="7322675" y="1140663"/>
              <a:ext cx="1538946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sz="1400" noProof="0" dirty="0">
                  <a:solidFill>
                    <a:srgbClr val="303030"/>
                  </a:solidFill>
                </a:rPr>
                <a:t>Door dimensions</a:t>
              </a:r>
            </a:p>
            <a:p>
              <a:pPr algn="ctr"/>
              <a:r>
                <a:rPr lang="en-150" sz="1400" noProof="0" dirty="0">
                  <a:solidFill>
                    <a:srgbClr val="303030"/>
                  </a:solidFill>
                </a:rPr>
                <a:t>W &gt; 2000</a:t>
              </a:r>
            </a:p>
            <a:p>
              <a:pPr algn="ctr"/>
              <a:r>
                <a:rPr lang="en-150" sz="1400" noProof="0" dirty="0">
                  <a:solidFill>
                    <a:srgbClr val="303030"/>
                  </a:solidFill>
                </a:rPr>
                <a:t>L &gt; 3000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9AACD26-9168-462B-F203-011B2E4612BB}"/>
              </a:ext>
            </a:extLst>
          </p:cNvPr>
          <p:cNvGrpSpPr/>
          <p:nvPr/>
        </p:nvGrpSpPr>
        <p:grpSpPr>
          <a:xfrm>
            <a:off x="407988" y="3056458"/>
            <a:ext cx="4248536" cy="2971800"/>
            <a:chOff x="407988" y="3056458"/>
            <a:chExt cx="4248536" cy="2971800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3BA7D5A-F8D1-BAF9-B432-D7D2E5AD4E9B}"/>
                </a:ext>
              </a:extLst>
            </p:cNvPr>
            <p:cNvGrpSpPr/>
            <p:nvPr/>
          </p:nvGrpSpPr>
          <p:grpSpPr>
            <a:xfrm>
              <a:off x="407988" y="3056458"/>
              <a:ext cx="4248536" cy="2971800"/>
              <a:chOff x="407988" y="3056458"/>
              <a:chExt cx="4248536" cy="2971800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49566C2B-8969-F10F-CC28-79567A9289DE}"/>
                  </a:ext>
                </a:extLst>
              </p:cNvPr>
              <p:cNvGrpSpPr/>
              <p:nvPr/>
            </p:nvGrpSpPr>
            <p:grpSpPr>
              <a:xfrm>
                <a:off x="407988" y="3056458"/>
                <a:ext cx="4248536" cy="2971800"/>
                <a:chOff x="247264" y="3056458"/>
                <a:chExt cx="4248536" cy="2971800"/>
              </a:xfrm>
            </p:grpSpPr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F3F6ADD6-FD45-4DB3-1793-7C1528CD44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513" t="4527" r="17949" b="6803"/>
                <a:stretch/>
              </p:blipFill>
              <p:spPr bwMode="auto">
                <a:xfrm>
                  <a:off x="838200" y="3056458"/>
                  <a:ext cx="3657600" cy="29718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B4B12816-1547-CF21-08BD-DE602F8FBFDD}"/>
                    </a:ext>
                  </a:extLst>
                </p:cNvPr>
                <p:cNvCxnSpPr/>
                <p:nvPr/>
              </p:nvCxnSpPr>
              <p:spPr>
                <a:xfrm>
                  <a:off x="1676400" y="3074399"/>
                  <a:ext cx="0" cy="601142"/>
                </a:xfrm>
                <a:prstGeom prst="straightConnector1">
                  <a:avLst/>
                </a:prstGeom>
                <a:noFill/>
                <a:ln w="38100">
                  <a:solidFill>
                    <a:schemeClr val="accent3"/>
                  </a:solidFill>
                  <a:tailEnd type="triangle"/>
                </a:ln>
                <a:effectLst>
                  <a:glow rad="38100">
                    <a:schemeClr val="bg1"/>
                  </a:glo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9CA07B5B-8A96-E96F-D0B3-D27390FCF8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4536" y="4648200"/>
                  <a:ext cx="609600" cy="0"/>
                </a:xfrm>
                <a:prstGeom prst="straightConnector1">
                  <a:avLst/>
                </a:prstGeom>
                <a:noFill/>
                <a:ln w="38100">
                  <a:solidFill>
                    <a:schemeClr val="accent3"/>
                  </a:solidFill>
                  <a:tailEnd type="triangle"/>
                </a:ln>
                <a:effectLst>
                  <a:glow rad="38100">
                    <a:schemeClr val="bg1"/>
                  </a:glo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3" name="TextBox 7">
                  <a:extLst>
                    <a:ext uri="{FF2B5EF4-FFF2-40B4-BE49-F238E27FC236}">
                      <a16:creationId xmlns:a16="http://schemas.microsoft.com/office/drawing/2014/main" id="{06477B96-9E83-1FCF-41A5-5A72493D4E95}"/>
                    </a:ext>
                  </a:extLst>
                </p:cNvPr>
                <p:cNvSpPr txBox="1"/>
                <p:nvPr/>
              </p:nvSpPr>
              <p:spPr>
                <a:xfrm>
                  <a:off x="4114801" y="3756764"/>
                  <a:ext cx="380999" cy="18466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150" sz="1200" noProof="0" dirty="0">
                      <a:solidFill>
                        <a:schemeClr val="bg1"/>
                      </a:solidFill>
                    </a:rPr>
                    <a:t>911</a:t>
                  </a:r>
                </a:p>
              </p:txBody>
            </p:sp>
            <p:sp>
              <p:nvSpPr>
                <p:cNvPr id="34" name="TextBox 7">
                  <a:extLst>
                    <a:ext uri="{FF2B5EF4-FFF2-40B4-BE49-F238E27FC236}">
                      <a16:creationId xmlns:a16="http://schemas.microsoft.com/office/drawing/2014/main" id="{857A77D8-9601-90FE-648D-6077CD8227EF}"/>
                    </a:ext>
                  </a:extLst>
                </p:cNvPr>
                <p:cNvSpPr txBox="1"/>
                <p:nvPr/>
              </p:nvSpPr>
              <p:spPr>
                <a:xfrm>
                  <a:off x="247264" y="4555867"/>
                  <a:ext cx="380999" cy="18466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150" sz="1200" noProof="0" dirty="0">
                      <a:solidFill>
                        <a:schemeClr val="bg1"/>
                      </a:solidFill>
                    </a:rPr>
                    <a:t>754</a:t>
                  </a:r>
                </a:p>
              </p:txBody>
            </p:sp>
          </p:grpSp>
          <p:sp>
            <p:nvSpPr>
              <p:cNvPr id="36" name="Arrow: Circular 35">
                <a:extLst>
                  <a:ext uri="{FF2B5EF4-FFF2-40B4-BE49-F238E27FC236}">
                    <a16:creationId xmlns:a16="http://schemas.microsoft.com/office/drawing/2014/main" id="{EA3125F0-6449-B986-9FAB-0671AA5A7510}"/>
                  </a:ext>
                </a:extLst>
              </p:cNvPr>
              <p:cNvSpPr/>
              <p:nvPr/>
            </p:nvSpPr>
            <p:spPr>
              <a:xfrm flipV="1">
                <a:off x="1604350" y="4419598"/>
                <a:ext cx="537574" cy="527935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6174000"/>
                  <a:gd name="adj5" fmla="val 12500"/>
                </a:avLst>
              </a:prstGeom>
              <a:solidFill>
                <a:schemeClr val="accent3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 noProof="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2CEF552-4DDE-8118-A47B-E0B800FA90B5}"/>
                </a:ext>
              </a:extLst>
            </p:cNvPr>
            <p:cNvSpPr txBox="1"/>
            <p:nvPr/>
          </p:nvSpPr>
          <p:spPr>
            <a:xfrm>
              <a:off x="1933073" y="4466540"/>
              <a:ext cx="1114927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150" sz="1200" noProof="0" dirty="0"/>
                <a:t>911 crane/trolley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7761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90E563-8FF9-B03B-D695-A475DF550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88A7E-3BB6-6F5A-F15A-4433657DA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 noProof="0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3BB84-5291-7901-811F-C60CF7460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150" noProof="0" dirty="0"/>
              <a:t>He Compressor. Transport &amp; Installation - 2nd Draft ¦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6422D-2F2A-8377-921F-1989D0888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150" noProof="0" smtClean="0"/>
              <a:pPr/>
              <a:t>4</a:t>
            </a:fld>
            <a:endParaRPr lang="en-150" noProof="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3DAFC98-9AA0-7EC2-0A4B-F724E4A73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en-150" sz="3600" noProof="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A3BEEF-06FB-7D30-390D-64D48672CA18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b="1" noProof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2) Transport inside B.754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7638B59-AF08-1596-F8E1-5497886D80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794429"/>
              </p:ext>
            </p:extLst>
          </p:nvPr>
        </p:nvGraphicFramePr>
        <p:xfrm>
          <a:off x="403199" y="1786468"/>
          <a:ext cx="3856063" cy="1219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273201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2582862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150" sz="1400" noProof="0" dirty="0"/>
                        <a:t>Helium Compressor Part (Ground floor)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Dimensions</a:t>
                      </a:r>
                    </a:p>
                  </a:txBody>
                  <a:tcPr>
                    <a:lnR>
                      <a:noFill/>
                    </a:ln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150" sz="1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1900 x 5000 x 2300 (mm)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Weight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12T</a:t>
                      </a:r>
                    </a:p>
                  </a:txBody>
                  <a:tcP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Door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2068 (w) x 2100 (h)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87413595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5D6597FF-88D2-0CFD-C5CC-EA47305794DD}"/>
              </a:ext>
            </a:extLst>
          </p:cNvPr>
          <p:cNvGrpSpPr/>
          <p:nvPr/>
        </p:nvGrpSpPr>
        <p:grpSpPr>
          <a:xfrm>
            <a:off x="5253892" y="1441773"/>
            <a:ext cx="6335269" cy="3471332"/>
            <a:chOff x="5253892" y="1441773"/>
            <a:chExt cx="6335269" cy="347133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A23FBCE-0C0A-AD37-C6EC-6AD2F474605A}"/>
                </a:ext>
              </a:extLst>
            </p:cNvPr>
            <p:cNvGrpSpPr>
              <a:grpSpLocks/>
            </p:cNvGrpSpPr>
            <p:nvPr/>
          </p:nvGrpSpPr>
          <p:grpSpPr>
            <a:xfrm>
              <a:off x="5253892" y="1441773"/>
              <a:ext cx="6335269" cy="3471332"/>
              <a:chOff x="5253892" y="2255101"/>
              <a:chExt cx="6335269" cy="3471332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CA6FC20F-AFCB-E42B-B6D8-E6985D29F6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829"/>
              <a:stretch/>
            </p:blipFill>
            <p:spPr bwMode="auto">
              <a:xfrm>
                <a:off x="5253892" y="2255101"/>
                <a:ext cx="6335269" cy="347133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" name="TextBox 7">
                <a:extLst>
                  <a:ext uri="{FF2B5EF4-FFF2-40B4-BE49-F238E27FC236}">
                    <a16:creationId xmlns:a16="http://schemas.microsoft.com/office/drawing/2014/main" id="{9D955BEA-1345-D2B1-C008-6AFB9EFB798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208162" y="2261126"/>
                <a:ext cx="380999" cy="18466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150" sz="1200" noProof="0" dirty="0">
                    <a:solidFill>
                      <a:schemeClr val="bg1"/>
                    </a:solidFill>
                  </a:rPr>
                  <a:t>754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E7D341D-74B6-ABE1-4CA8-45E90D5F03EE}"/>
                </a:ext>
              </a:extLst>
            </p:cNvPr>
            <p:cNvSpPr txBox="1"/>
            <p:nvPr/>
          </p:nvSpPr>
          <p:spPr>
            <a:xfrm>
              <a:off x="7840946" y="3429000"/>
              <a:ext cx="782265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150" sz="900" noProof="0" dirty="0">
                  <a:solidFill>
                    <a:schemeClr val="bg1"/>
                  </a:solidFill>
                </a:rPr>
                <a:t>He compressor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ECACCB8-42C8-27F5-B4E6-AE8AA1655CF9}"/>
              </a:ext>
            </a:extLst>
          </p:cNvPr>
          <p:cNvGrpSpPr/>
          <p:nvPr/>
        </p:nvGrpSpPr>
        <p:grpSpPr>
          <a:xfrm>
            <a:off x="409976" y="3085106"/>
            <a:ext cx="4191000" cy="3002321"/>
            <a:chOff x="409976" y="3085106"/>
            <a:chExt cx="4191000" cy="3002321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0BF2AD3-73DF-25B6-32B8-046B869A2D27}"/>
                </a:ext>
              </a:extLst>
            </p:cNvPr>
            <p:cNvGrpSpPr/>
            <p:nvPr/>
          </p:nvGrpSpPr>
          <p:grpSpPr>
            <a:xfrm>
              <a:off x="409976" y="3085106"/>
              <a:ext cx="4191000" cy="3002321"/>
              <a:chOff x="409976" y="3085106"/>
              <a:chExt cx="4191000" cy="3002321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DCDEE23C-9CE6-579D-733C-D0A936934CBC}"/>
                  </a:ext>
                </a:extLst>
              </p:cNvPr>
              <p:cNvGrpSpPr/>
              <p:nvPr/>
            </p:nvGrpSpPr>
            <p:grpSpPr>
              <a:xfrm>
                <a:off x="409976" y="3085106"/>
                <a:ext cx="4191000" cy="2931047"/>
                <a:chOff x="409976" y="3085106"/>
                <a:chExt cx="4191000" cy="2931047"/>
              </a:xfrm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888ECFFB-71EA-ED01-601A-30382913E4DB}"/>
                    </a:ext>
                  </a:extLst>
                </p:cNvPr>
                <p:cNvGrpSpPr/>
                <p:nvPr/>
              </p:nvGrpSpPr>
              <p:grpSpPr>
                <a:xfrm>
                  <a:off x="409976" y="3085106"/>
                  <a:ext cx="4191000" cy="2931047"/>
                  <a:chOff x="409976" y="3085106"/>
                  <a:chExt cx="4191000" cy="2931047"/>
                </a:xfrm>
              </p:grpSpPr>
              <p:pic>
                <p:nvPicPr>
                  <p:cNvPr id="12" name="Picture 11">
                    <a:extLst>
                      <a:ext uri="{FF2B5EF4-FFF2-40B4-BE49-F238E27FC236}">
                        <a16:creationId xmlns:a16="http://schemas.microsoft.com/office/drawing/2014/main" id="{500B527D-3DB6-ACC5-252B-43757C8A115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659" t="2208" r="4484" b="2469"/>
                  <a:stretch/>
                </p:blipFill>
                <p:spPr bwMode="auto">
                  <a:xfrm>
                    <a:off x="409976" y="3085106"/>
                    <a:ext cx="4191000" cy="293104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2" name="TextBox 7">
                    <a:extLst>
                      <a:ext uri="{FF2B5EF4-FFF2-40B4-BE49-F238E27FC236}">
                        <a16:creationId xmlns:a16="http://schemas.microsoft.com/office/drawing/2014/main" id="{4C236E8E-D0A6-41B4-803E-DF8B3A5FFC3C}"/>
                      </a:ext>
                    </a:extLst>
                  </p:cNvPr>
                  <p:cNvSpPr txBox="1"/>
                  <p:nvPr/>
                </p:nvSpPr>
                <p:spPr>
                  <a:xfrm>
                    <a:off x="412339" y="3085106"/>
                    <a:ext cx="380999" cy="18466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wrap="square" lIns="0" tIns="0" rIns="0" bIns="0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150" sz="1200" noProof="0" dirty="0">
                        <a:solidFill>
                          <a:schemeClr val="bg1"/>
                        </a:solidFill>
                      </a:rPr>
                      <a:t>754</a:t>
                    </a:r>
                  </a:p>
                </p:txBody>
              </p:sp>
            </p:grp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F2577E0C-A242-D438-FBC7-08F1480F08D7}"/>
                    </a:ext>
                  </a:extLst>
                </p:cNvPr>
                <p:cNvSpPr/>
                <p:nvPr/>
              </p:nvSpPr>
              <p:spPr>
                <a:xfrm>
                  <a:off x="2265459" y="4087736"/>
                  <a:ext cx="1506066" cy="1226386"/>
                </a:xfrm>
                <a:custGeom>
                  <a:avLst/>
                  <a:gdLst>
                    <a:gd name="connsiteX0" fmla="*/ 1296062 w 1566407"/>
                    <a:gd name="connsiteY0" fmla="*/ 1351722 h 1351722"/>
                    <a:gd name="connsiteX1" fmla="*/ 1296062 w 1566407"/>
                    <a:gd name="connsiteY1" fmla="*/ 787179 h 1351722"/>
                    <a:gd name="connsiteX2" fmla="*/ 1566407 w 1566407"/>
                    <a:gd name="connsiteY2" fmla="*/ 413468 h 1351722"/>
                    <a:gd name="connsiteX3" fmla="*/ 0 w 1566407"/>
                    <a:gd name="connsiteY3" fmla="*/ 0 h 1351722"/>
                    <a:gd name="connsiteX4" fmla="*/ 7951 w 1566407"/>
                    <a:gd name="connsiteY4" fmla="*/ 190831 h 1351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66407" h="1351722">
                      <a:moveTo>
                        <a:pt x="1296062" y="1351722"/>
                      </a:moveTo>
                      <a:lnTo>
                        <a:pt x="1296062" y="787179"/>
                      </a:lnTo>
                      <a:lnTo>
                        <a:pt x="1566407" y="413468"/>
                      </a:lnTo>
                      <a:lnTo>
                        <a:pt x="0" y="0"/>
                      </a:lnTo>
                      <a:lnTo>
                        <a:pt x="7951" y="190831"/>
                      </a:lnTo>
                    </a:path>
                  </a:pathLst>
                </a:custGeom>
                <a:noFill/>
                <a:ln w="38100">
                  <a:solidFill>
                    <a:schemeClr val="accent3"/>
                  </a:solidFill>
                  <a:tailEnd type="triangle"/>
                </a:ln>
                <a:effectLst>
                  <a:glow rad="38100">
                    <a:schemeClr val="bg1"/>
                  </a:glo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150" noProof="0" dirty="0"/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A4F15540-CC0A-F86B-9AB9-4D2F97BDD4DC}"/>
                  </a:ext>
                </a:extLst>
              </p:cNvPr>
              <p:cNvGrpSpPr/>
              <p:nvPr/>
            </p:nvGrpSpPr>
            <p:grpSpPr>
              <a:xfrm>
                <a:off x="685800" y="5010594"/>
                <a:ext cx="2601888" cy="1076833"/>
                <a:chOff x="685800" y="5010594"/>
                <a:chExt cx="2601888" cy="1076833"/>
              </a:xfrm>
            </p:grpSpPr>
            <p:cxnSp>
              <p:nvCxnSpPr>
                <p:cNvPr id="20" name="Straight Arrow Connector 19">
                  <a:extLst>
                    <a:ext uri="{FF2B5EF4-FFF2-40B4-BE49-F238E27FC236}">
                      <a16:creationId xmlns:a16="http://schemas.microsoft.com/office/drawing/2014/main" id="{326E1461-6B86-208B-DA57-803019EC008F}"/>
                    </a:ext>
                  </a:extLst>
                </p:cNvPr>
                <p:cNvCxnSpPr>
                  <a:cxnSpLocks/>
                  <a:stCxn id="21" idx="3"/>
                </p:cNvCxnSpPr>
                <p:nvPr/>
              </p:nvCxnSpPr>
              <p:spPr>
                <a:xfrm flipV="1">
                  <a:off x="1996146" y="5010594"/>
                  <a:ext cx="1291542" cy="718914"/>
                </a:xfrm>
                <a:prstGeom prst="straightConnector1">
                  <a:avLst/>
                </a:prstGeom>
                <a:noFill/>
                <a:ln w="38100">
                  <a:solidFill>
                    <a:srgbClr val="FF0000"/>
                  </a:solidFill>
                  <a:tailEnd type="triangle"/>
                </a:ln>
                <a:effectLst>
                  <a:glow rad="38100">
                    <a:schemeClr val="bg1"/>
                  </a:glo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3C285674-0720-8074-D570-64878DE70654}"/>
                    </a:ext>
                  </a:extLst>
                </p:cNvPr>
                <p:cNvSpPr/>
                <p:nvPr/>
              </p:nvSpPr>
              <p:spPr>
                <a:xfrm>
                  <a:off x="685800" y="5371588"/>
                  <a:ext cx="1310346" cy="7158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150" sz="1400" noProof="0" dirty="0">
                      <a:solidFill>
                        <a:srgbClr val="303030"/>
                      </a:solidFill>
                    </a:rPr>
                    <a:t>Difficult access with trolley</a:t>
                  </a:r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08D454F-620E-4E99-532D-7760858A30DF}"/>
                </a:ext>
              </a:extLst>
            </p:cNvPr>
            <p:cNvSpPr txBox="1"/>
            <p:nvPr/>
          </p:nvSpPr>
          <p:spPr>
            <a:xfrm>
              <a:off x="2658062" y="3922455"/>
              <a:ext cx="681277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150" sz="1200" noProof="0" dirty="0"/>
                <a:t>754 crane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53C5C743-14EC-2FA1-73CF-E672AD09C6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2318" y="3528733"/>
            <a:ext cx="2076261" cy="2668517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D8FF69F-51B9-2D73-E17F-42DE6EA6F9FE}"/>
              </a:ext>
            </a:extLst>
          </p:cNvPr>
          <p:cNvCxnSpPr>
            <a:cxnSpLocks/>
            <a:stCxn id="21" idx="3"/>
          </p:cNvCxnSpPr>
          <p:nvPr/>
        </p:nvCxnSpPr>
        <p:spPr>
          <a:xfrm flipV="1">
            <a:off x="1996146" y="5162994"/>
            <a:ext cx="3115623" cy="566514"/>
          </a:xfrm>
          <a:prstGeom prst="straightConnector1">
            <a:avLst/>
          </a:prstGeom>
          <a:noFill/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2BFA58F3-5DC6-15C0-DB36-CAD239319689}"/>
              </a:ext>
            </a:extLst>
          </p:cNvPr>
          <p:cNvSpPr/>
          <p:nvPr/>
        </p:nvSpPr>
        <p:spPr>
          <a:xfrm>
            <a:off x="6698035" y="4913105"/>
            <a:ext cx="4891125" cy="11743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150" sz="1400" noProof="0" dirty="0">
                <a:solidFill>
                  <a:srgbClr val="303030"/>
                </a:solidFill>
              </a:rPr>
              <a:t>If the internal layout of B.754 changes, we can reconsider the option of moving the volume with a trolley.</a:t>
            </a:r>
          </a:p>
        </p:txBody>
      </p:sp>
    </p:spTree>
    <p:extLst>
      <p:ext uri="{BB962C8B-B14F-4D97-AF65-F5344CB8AC3E}">
        <p14:creationId xmlns:p14="http://schemas.microsoft.com/office/powerpoint/2010/main" val="2390206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999388-06F4-703A-2C07-776D19721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5F5D5-1280-369D-E37A-5469AF113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 noProof="0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DDFC7-802E-2E85-6238-DAAD8E120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150" noProof="0" dirty="0"/>
              <a:t>He Compressor. Transport &amp; Installation - 2nd Draft ¦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39CE3A-647F-9E7B-F312-3C442EE1C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150" noProof="0" smtClean="0"/>
              <a:pPr/>
              <a:t>5</a:t>
            </a:fld>
            <a:endParaRPr lang="en-150" noProof="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5AA13DA-B733-E384-1020-115BC7F8C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en-150" sz="3600" noProof="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1BD2AD-EA8D-AE44-03F8-C589BCB92B59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b="1" noProof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2) Transport inside B.754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55684A7-1C3F-5355-F210-265CE29619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765970"/>
              </p:ext>
            </p:extLst>
          </p:nvPr>
        </p:nvGraphicFramePr>
        <p:xfrm>
          <a:off x="403199" y="1786468"/>
          <a:ext cx="3856063" cy="914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273201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2582862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150" sz="1400" noProof="0" dirty="0"/>
                        <a:t>Helium Compressor Part (Ground floor)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Dimensions</a:t>
                      </a:r>
                    </a:p>
                  </a:txBody>
                  <a:tcPr>
                    <a:lnR>
                      <a:noFill/>
                    </a:ln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150" sz="1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1900 x 5000 x 2300 (mm)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Weight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12T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1A38FE68-6526-A8A2-6830-8B2495001632}"/>
              </a:ext>
            </a:extLst>
          </p:cNvPr>
          <p:cNvSpPr txBox="1"/>
          <p:nvPr/>
        </p:nvSpPr>
        <p:spPr>
          <a:xfrm>
            <a:off x="403200" y="2895600"/>
            <a:ext cx="3896823" cy="2154436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150" sz="1400" noProof="0" dirty="0">
                <a:solidFill>
                  <a:srgbClr val="303030"/>
                </a:solidFill>
              </a:rPr>
              <a:t>Based on the current building layout: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noProof="0" dirty="0">
                <a:solidFill>
                  <a:srgbClr val="303030"/>
                </a:solidFill>
              </a:rPr>
              <a:t>The space to manoeuvre a trolley in front of the doors is limited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noProof="0" dirty="0">
                <a:solidFill>
                  <a:srgbClr val="303030"/>
                </a:solidFill>
              </a:rPr>
              <a:t>The only viable option to transport the compressor is by using the crane. However: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150" sz="1400" b="1" noProof="0" dirty="0">
                <a:solidFill>
                  <a:srgbClr val="303030"/>
                </a:solidFill>
              </a:rPr>
              <a:t>Limited height clearance </a:t>
            </a:r>
            <a:r>
              <a:rPr lang="en-150" sz="1400" b="1" noProof="0" dirty="0">
                <a:solidFill>
                  <a:srgbClr val="303030"/>
                </a:solidFill>
                <a:sym typeface="Wingdings" panose="05000000000000000000" pitchFamily="2" charset="2"/>
              </a:rPr>
              <a:t></a:t>
            </a:r>
            <a:r>
              <a:rPr lang="en-150" sz="1400" b="1" noProof="0" dirty="0">
                <a:solidFill>
                  <a:srgbClr val="303030"/>
                </a:solidFill>
              </a:rPr>
              <a:t> collision with the separating wall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150" sz="1400" b="1" noProof="0" dirty="0">
                <a:solidFill>
                  <a:srgbClr val="303030"/>
                </a:solidFill>
              </a:rPr>
              <a:t>A dedicated compact spreader </a:t>
            </a:r>
            <a:r>
              <a:rPr lang="en-US" sz="1400" b="1" noProof="0" dirty="0">
                <a:solidFill>
                  <a:srgbClr val="303030"/>
                </a:solidFill>
              </a:rPr>
              <a:t>could</a:t>
            </a:r>
            <a:r>
              <a:rPr lang="en-150" sz="1400" b="1" noProof="0" dirty="0">
                <a:solidFill>
                  <a:srgbClr val="303030"/>
                </a:solidFill>
              </a:rPr>
              <a:t> be designed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150" sz="1400" noProof="0" dirty="0">
              <a:solidFill>
                <a:srgbClr val="303030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EE2933B-6348-B2B4-E3CC-4448D9BC80EC}"/>
              </a:ext>
            </a:extLst>
          </p:cNvPr>
          <p:cNvGrpSpPr/>
          <p:nvPr/>
        </p:nvGrpSpPr>
        <p:grpSpPr>
          <a:xfrm>
            <a:off x="5253892" y="2255101"/>
            <a:ext cx="6335269" cy="3807154"/>
            <a:chOff x="5253892" y="2255101"/>
            <a:chExt cx="6335269" cy="3807154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32BE4020-EC9A-A774-1361-02A39ACC8936}"/>
                </a:ext>
              </a:extLst>
            </p:cNvPr>
            <p:cNvGrpSpPr/>
            <p:nvPr/>
          </p:nvGrpSpPr>
          <p:grpSpPr>
            <a:xfrm>
              <a:off x="5253892" y="2255101"/>
              <a:ext cx="6335269" cy="3807154"/>
              <a:chOff x="5253892" y="2255101"/>
              <a:chExt cx="6335269" cy="3807154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3E29CC60-87AB-F4B0-C8D3-EFC9CFF6A158}"/>
                  </a:ext>
                </a:extLst>
              </p:cNvPr>
              <p:cNvGrpSpPr/>
              <p:nvPr/>
            </p:nvGrpSpPr>
            <p:grpSpPr>
              <a:xfrm>
                <a:off x="5253892" y="2255101"/>
                <a:ext cx="6335269" cy="3471332"/>
                <a:chOff x="5253892" y="2255101"/>
                <a:chExt cx="6335269" cy="3471332"/>
              </a:xfrm>
            </p:grpSpPr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4B23B05B-0E16-DDBD-A7D5-7518940B2CD3}"/>
                    </a:ext>
                  </a:extLst>
                </p:cNvPr>
                <p:cNvGrpSpPr/>
                <p:nvPr/>
              </p:nvGrpSpPr>
              <p:grpSpPr>
                <a:xfrm>
                  <a:off x="5253892" y="2255101"/>
                  <a:ext cx="6335269" cy="3471332"/>
                  <a:chOff x="5253892" y="2255101"/>
                  <a:chExt cx="6335269" cy="3471332"/>
                </a:xfrm>
              </p:grpSpPr>
              <p:grpSp>
                <p:nvGrpSpPr>
                  <p:cNvPr id="23" name="Group 22">
                    <a:extLst>
                      <a:ext uri="{FF2B5EF4-FFF2-40B4-BE49-F238E27FC236}">
                        <a16:creationId xmlns:a16="http://schemas.microsoft.com/office/drawing/2014/main" id="{AB9C283C-9445-472A-9C3A-A0FB43D16E34}"/>
                      </a:ext>
                    </a:extLst>
                  </p:cNvPr>
                  <p:cNvGrpSpPr/>
                  <p:nvPr/>
                </p:nvGrpSpPr>
                <p:grpSpPr>
                  <a:xfrm>
                    <a:off x="5253892" y="2255101"/>
                    <a:ext cx="6335269" cy="3471332"/>
                    <a:chOff x="5253892" y="2255101"/>
                    <a:chExt cx="6335269" cy="3471332"/>
                  </a:xfrm>
                </p:grpSpPr>
                <p:grpSp>
                  <p:nvGrpSpPr>
                    <p:cNvPr id="11" name="Group 10">
                      <a:extLst>
                        <a:ext uri="{FF2B5EF4-FFF2-40B4-BE49-F238E27FC236}">
                          <a16:creationId xmlns:a16="http://schemas.microsoft.com/office/drawing/2014/main" id="{502AF983-14F6-F204-C1B2-2299A44356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3892" y="2255101"/>
                      <a:ext cx="6335269" cy="3471332"/>
                      <a:chOff x="5253892" y="2255101"/>
                      <a:chExt cx="6335269" cy="3471332"/>
                    </a:xfrm>
                  </p:grpSpPr>
                  <p:pic>
                    <p:nvPicPr>
                      <p:cNvPr id="17" name="Picture 16">
                        <a:extLst>
                          <a:ext uri="{FF2B5EF4-FFF2-40B4-BE49-F238E27FC236}">
                            <a16:creationId xmlns:a16="http://schemas.microsoft.com/office/drawing/2014/main" id="{FD811DAF-2A34-99FB-CA3F-D70BDBA334E7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2829"/>
                      <a:stretch/>
                    </p:blipFill>
                    <p:spPr bwMode="auto">
                      <a:xfrm>
                        <a:off x="5253892" y="2255101"/>
                        <a:ext cx="6335269" cy="34713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  <p:sp>
                    <p:nvSpPr>
                      <p:cNvPr id="10" name="TextBox 7">
                        <a:extLst>
                          <a:ext uri="{FF2B5EF4-FFF2-40B4-BE49-F238E27FC236}">
                            <a16:creationId xmlns:a16="http://schemas.microsoft.com/office/drawing/2014/main" id="{59A07A60-AFB2-C00C-7DF0-44DE79DDB9D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1208162" y="2261126"/>
                        <a:ext cx="380999" cy="184666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txBody>
                      <a:bodyPr wrap="square" lIns="0" tIns="0" rIns="0" bIns="0" rtlCol="0">
                        <a:spAutoFit/>
                      </a:bodyPr>
                      <a:lstStyle>
                        <a:defPPr>
                          <a:defRPr lang="en-US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150" sz="1200" noProof="0" dirty="0">
                            <a:solidFill>
                              <a:schemeClr val="bg1"/>
                            </a:solidFill>
                          </a:rPr>
                          <a:t>754</a:t>
                        </a:r>
                      </a:p>
                    </p:txBody>
                  </p:sp>
                </p:grp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BC24C077-93E1-8AC8-9406-5783A8BF721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246747" y="4202220"/>
                      <a:ext cx="807721" cy="384814"/>
                    </a:xfrm>
                    <a:prstGeom prst="rect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150" noProof="0" dirty="0"/>
                    </a:p>
                  </p:txBody>
                </p:sp>
                <p:grpSp>
                  <p:nvGrpSpPr>
                    <p:cNvPr id="22" name="Group 21">
                      <a:extLst>
                        <a:ext uri="{FF2B5EF4-FFF2-40B4-BE49-F238E27FC236}">
                          <a16:creationId xmlns:a16="http://schemas.microsoft.com/office/drawing/2014/main" id="{70FC8B1F-4B63-F401-C737-087B69D53EC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139070" y="3503088"/>
                      <a:ext cx="184666" cy="1295400"/>
                      <a:chOff x="6139070" y="3503088"/>
                      <a:chExt cx="184666" cy="1295400"/>
                    </a:xfrm>
                  </p:grpSpPr>
                  <p:cxnSp>
                    <p:nvCxnSpPr>
                      <p:cNvPr id="20" name="Straight Arrow Connector 19">
                        <a:extLst>
                          <a:ext uri="{FF2B5EF4-FFF2-40B4-BE49-F238E27FC236}">
                            <a16:creationId xmlns:a16="http://schemas.microsoft.com/office/drawing/2014/main" id="{795B595D-ABA5-00A1-F09D-3C0BE839A0E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6323735" y="3503088"/>
                        <a:ext cx="0" cy="1295400"/>
                      </a:xfrm>
                      <a:prstGeom prst="straightConnector1">
                        <a:avLst/>
                      </a:prstGeom>
                      <a:ln w="19050"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1" name="TextBox 20">
                        <a:extLst>
                          <a:ext uri="{FF2B5EF4-FFF2-40B4-BE49-F238E27FC236}">
                            <a16:creationId xmlns:a16="http://schemas.microsoft.com/office/drawing/2014/main" id="{20B89C9E-BAF5-648A-C250-1FE3F56DFBB2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6200000">
                        <a:off x="6061484" y="4068351"/>
                        <a:ext cx="339837" cy="18466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 algn="l"/>
                        <a:r>
                          <a:rPr lang="en-150" sz="1200" noProof="0" dirty="0"/>
                          <a:t>7300</a:t>
                        </a:r>
                      </a:p>
                    </p:txBody>
                  </p:sp>
                </p:grpSp>
              </p:grpSp>
              <p:grpSp>
                <p:nvGrpSpPr>
                  <p:cNvPr id="28" name="Group 27">
                    <a:extLst>
                      <a:ext uri="{FF2B5EF4-FFF2-40B4-BE49-F238E27FC236}">
                        <a16:creationId xmlns:a16="http://schemas.microsoft.com/office/drawing/2014/main" id="{6BA50565-B81D-4289-1CD8-8DA06FB230C0}"/>
                      </a:ext>
                    </a:extLst>
                  </p:cNvPr>
                  <p:cNvGrpSpPr/>
                  <p:nvPr/>
                </p:nvGrpSpPr>
                <p:grpSpPr>
                  <a:xfrm>
                    <a:off x="7269425" y="4128577"/>
                    <a:ext cx="204571" cy="467885"/>
                    <a:chOff x="7269425" y="4128577"/>
                    <a:chExt cx="204571" cy="467885"/>
                  </a:xfrm>
                </p:grpSpPr>
                <p:cxnSp>
                  <p:nvCxnSpPr>
                    <p:cNvPr id="24" name="Straight Arrow Connector 23">
                      <a:extLst>
                        <a:ext uri="{FF2B5EF4-FFF2-40B4-BE49-F238E27FC236}">
                          <a16:creationId xmlns:a16="http://schemas.microsoft.com/office/drawing/2014/main" id="{E8F3D8CD-F839-8737-06EE-E61B2EA6F3B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473995" y="4128577"/>
                      <a:ext cx="1" cy="467885"/>
                    </a:xfrm>
                    <a:prstGeom prst="straightConnector1">
                      <a:avLst/>
                    </a:prstGeom>
                    <a:ln w="19050"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5" name="TextBox 24">
                      <a:extLst>
                        <a:ext uri="{FF2B5EF4-FFF2-40B4-BE49-F238E27FC236}">
                          <a16:creationId xmlns:a16="http://schemas.microsoft.com/office/drawing/2014/main" id="{7BF73457-0DC3-457E-D433-75E1D7CB5CAF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7191839" y="4270185"/>
                      <a:ext cx="339837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150" sz="1200" noProof="0" dirty="0"/>
                        <a:t>2300</a:t>
                      </a:r>
                    </a:p>
                  </p:txBody>
                </p:sp>
              </p:grpSp>
            </p:grp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D152D54-F0D1-7F7C-F6F3-DE397CC60853}"/>
                    </a:ext>
                  </a:extLst>
                </p:cNvPr>
                <p:cNvSpPr txBox="1"/>
                <p:nvPr/>
              </p:nvSpPr>
              <p:spPr>
                <a:xfrm>
                  <a:off x="7840946" y="4301758"/>
                  <a:ext cx="782265" cy="1384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150" sz="900" noProof="0" dirty="0">
                      <a:solidFill>
                        <a:schemeClr val="bg1"/>
                      </a:solidFill>
                    </a:rPr>
                    <a:t>He compressor</a:t>
                  </a:r>
                </a:p>
              </p:txBody>
            </p:sp>
          </p:grp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C4B42B4A-0C05-8B5C-EBEC-DB44ED8162C9}"/>
                  </a:ext>
                </a:extLst>
              </p:cNvPr>
              <p:cNvSpPr/>
              <p:nvPr/>
            </p:nvSpPr>
            <p:spPr>
              <a:xfrm>
                <a:off x="9067799" y="5133159"/>
                <a:ext cx="2140363" cy="9290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150" sz="1400" noProof="0" dirty="0">
                    <a:solidFill>
                      <a:srgbClr val="303030"/>
                    </a:solidFill>
                  </a:rPr>
                  <a:t>This wall height must be reduced to pass with the compressor</a:t>
                </a:r>
                <a:r>
                  <a:rPr lang="en-US" sz="1400" noProof="0" dirty="0">
                    <a:solidFill>
                      <a:srgbClr val="303030"/>
                    </a:solidFill>
                  </a:rPr>
                  <a:t> (H </a:t>
                </a:r>
                <a:r>
                  <a:rPr lang="en-GB" sz="1400" dirty="0">
                    <a:solidFill>
                      <a:srgbClr val="001D35"/>
                    </a:solidFill>
                    <a:latin typeface="Google Sans"/>
                  </a:rPr>
                  <a:t>&lt; 3500)</a:t>
                </a:r>
                <a:endParaRPr lang="en-150" sz="1400" noProof="0" dirty="0">
                  <a:solidFill>
                    <a:srgbClr val="303030"/>
                  </a:solidFill>
                </a:endParaRPr>
              </a:p>
            </p:txBody>
          </p:sp>
        </p:grpSp>
        <p:cxnSp>
          <p:nvCxnSpPr>
            <p:cNvPr id="2" name="Straight Arrow Connector 1">
              <a:extLst>
                <a:ext uri="{FF2B5EF4-FFF2-40B4-BE49-F238E27FC236}">
                  <a16:creationId xmlns:a16="http://schemas.microsoft.com/office/drawing/2014/main" id="{F239D503-E5DF-D7AE-0AA7-9302D7D154A0}"/>
                </a:ext>
              </a:extLst>
            </p:cNvPr>
            <p:cNvCxnSpPr>
              <a:cxnSpLocks/>
            </p:cNvCxnSpPr>
            <p:nvPr/>
          </p:nvCxnSpPr>
          <p:spPr>
            <a:xfrm>
              <a:off x="9052804" y="4090452"/>
              <a:ext cx="0" cy="818557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F865D1D-969A-EB8E-E056-A70C85F2D876}"/>
                </a:ext>
              </a:extLst>
            </p:cNvPr>
            <p:cNvSpPr txBox="1"/>
            <p:nvPr/>
          </p:nvSpPr>
          <p:spPr>
            <a:xfrm rot="16200000">
              <a:off x="8790554" y="4376494"/>
              <a:ext cx="33983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noProof="0" dirty="0"/>
                <a:t>5500</a:t>
              </a:r>
              <a:endParaRPr lang="en-150" sz="1200" noProof="0" dirty="0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94673FF-596B-3082-42B5-B0DFEAED71FB}"/>
              </a:ext>
            </a:extLst>
          </p:cNvPr>
          <p:cNvSpPr/>
          <p:nvPr/>
        </p:nvSpPr>
        <p:spPr>
          <a:xfrm>
            <a:off x="5253892" y="1931236"/>
            <a:ext cx="3246903" cy="3406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noProof="0" dirty="0">
                <a:solidFill>
                  <a:srgbClr val="303030"/>
                </a:solidFill>
              </a:rPr>
              <a:t>H. Service cell = 6500 mmm</a:t>
            </a:r>
            <a:endParaRPr lang="en-150" sz="1400" noProof="0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226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D013B5-820F-1586-7F44-0C9DA4DDA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8085B-4EB7-4AD6-2062-A51E350AE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 noProof="0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9F3869-36CE-40CC-02C9-AEE292661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150" noProof="0" dirty="0"/>
              <a:t>He Compressor. Transport &amp; Installation - 2nd Draft ¦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801E6C-1285-9ABE-AE9A-B7C282D27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150" noProof="0" smtClean="0"/>
              <a:pPr/>
              <a:t>6</a:t>
            </a:fld>
            <a:endParaRPr lang="en-150" noProof="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979AA1D-9970-3698-A286-5E345D0F6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en-150" sz="3600" noProof="0" dirty="0"/>
              <a:t>Service Building – Equipment installation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31ED212-60A5-4F85-F3DA-B3343CC355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11108"/>
              </p:ext>
            </p:extLst>
          </p:nvPr>
        </p:nvGraphicFramePr>
        <p:xfrm>
          <a:off x="403199" y="1786468"/>
          <a:ext cx="3856063" cy="914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273201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2582862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150" sz="1400" noProof="0" dirty="0"/>
                        <a:t>Helium Compressor Part (Ground floor)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Dimensions</a:t>
                      </a:r>
                    </a:p>
                  </a:txBody>
                  <a:tcPr>
                    <a:lnR>
                      <a:noFill/>
                    </a:ln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150" sz="1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1900 x 5000 x 2300 (mm)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Weight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12T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FEDB836-EC27-D95B-8751-D572D640158A}"/>
              </a:ext>
            </a:extLst>
          </p:cNvPr>
          <p:cNvSpPr txBox="1"/>
          <p:nvPr/>
        </p:nvSpPr>
        <p:spPr>
          <a:xfrm>
            <a:off x="403200" y="2895600"/>
            <a:ext cx="3896823" cy="3231654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150" sz="1400" noProof="0" dirty="0">
                <a:solidFill>
                  <a:srgbClr val="303030"/>
                </a:solidFill>
              </a:rPr>
              <a:t>Based on the current building layout: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noProof="0" dirty="0">
                <a:solidFill>
                  <a:srgbClr val="303030"/>
                </a:solidFill>
              </a:rPr>
              <a:t>The space to manoeuvre a trolley in front of the doors is limited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noProof="0" dirty="0">
                <a:solidFill>
                  <a:srgbClr val="303030"/>
                </a:solidFill>
              </a:rPr>
              <a:t>The only viable option to transport the compressor is by using the crane. However: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150" sz="1400" b="1" noProof="0" dirty="0">
                <a:solidFill>
                  <a:srgbClr val="303030"/>
                </a:solidFill>
              </a:rPr>
              <a:t>Limited height clearance </a:t>
            </a:r>
            <a:r>
              <a:rPr lang="en-150" sz="1400" b="1" noProof="0" dirty="0">
                <a:solidFill>
                  <a:srgbClr val="303030"/>
                </a:solidFill>
                <a:sym typeface="Wingdings" panose="05000000000000000000" pitchFamily="2" charset="2"/>
              </a:rPr>
              <a:t></a:t>
            </a:r>
            <a:r>
              <a:rPr lang="en-150" sz="1400" b="1" noProof="0" dirty="0">
                <a:solidFill>
                  <a:srgbClr val="303030"/>
                </a:solidFill>
              </a:rPr>
              <a:t> collision with the separating wall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150" sz="1400" b="1" noProof="0" dirty="0">
                <a:solidFill>
                  <a:srgbClr val="303030"/>
                </a:solidFill>
              </a:rPr>
              <a:t>A dedicated compact spreader </a:t>
            </a:r>
            <a:r>
              <a:rPr lang="en-US" sz="1400" b="1" noProof="0" dirty="0">
                <a:solidFill>
                  <a:srgbClr val="303030"/>
                </a:solidFill>
              </a:rPr>
              <a:t>could</a:t>
            </a:r>
            <a:r>
              <a:rPr lang="en-150" sz="1400" b="1" noProof="0" dirty="0">
                <a:solidFill>
                  <a:srgbClr val="303030"/>
                </a:solidFill>
              </a:rPr>
              <a:t> be designed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noProof="0" dirty="0">
                <a:solidFill>
                  <a:srgbClr val="303030"/>
                </a:solidFill>
              </a:rPr>
              <a:t>Once in the </a:t>
            </a:r>
            <a:r>
              <a:rPr lang="en-150" sz="1400" noProof="0" dirty="0" err="1">
                <a:solidFill>
                  <a:srgbClr val="303030"/>
                </a:solidFill>
              </a:rPr>
              <a:t>telemanipulator</a:t>
            </a:r>
            <a:r>
              <a:rPr lang="en-150" sz="1400" noProof="0" dirty="0">
                <a:solidFill>
                  <a:srgbClr val="303030"/>
                </a:solidFill>
              </a:rPr>
              <a:t> zone, the doors must meet the requirement dimensions to allow the compressor to pass through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150" sz="1400" noProof="0" dirty="0">
                <a:solidFill>
                  <a:srgbClr val="303030"/>
                </a:solidFill>
              </a:rPr>
              <a:t>Width = 2068 (could be ok)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150" sz="1400" noProof="0" dirty="0">
                <a:solidFill>
                  <a:srgbClr val="303030"/>
                </a:solidFill>
              </a:rPr>
              <a:t>Height = to be further discussed in conjunction with the transport trolley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E000FFE-5FB1-227D-F32B-6E44E8464000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b="1" noProof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2) Transport inside B.754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EAF93B1-4354-1569-0BBB-2E708A6494AF}"/>
              </a:ext>
            </a:extLst>
          </p:cNvPr>
          <p:cNvGrpSpPr/>
          <p:nvPr/>
        </p:nvGrpSpPr>
        <p:grpSpPr>
          <a:xfrm>
            <a:off x="5309393" y="1795744"/>
            <a:ext cx="6582193" cy="2319055"/>
            <a:chOff x="5309393" y="1795744"/>
            <a:chExt cx="6582193" cy="231905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4DD9F3E-F149-C5A5-E2FC-8FB355F649AD}"/>
                </a:ext>
              </a:extLst>
            </p:cNvPr>
            <p:cNvGrpSpPr/>
            <p:nvPr/>
          </p:nvGrpSpPr>
          <p:grpSpPr>
            <a:xfrm>
              <a:off x="5309393" y="1795744"/>
              <a:ext cx="4460675" cy="2319055"/>
              <a:chOff x="5309393" y="1795744"/>
              <a:chExt cx="4460675" cy="2319055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F8A46C66-DB43-4E53-FA8E-3697CA5B41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846" b="11349"/>
              <a:stretch/>
            </p:blipFill>
            <p:spPr bwMode="auto">
              <a:xfrm>
                <a:off x="5309393" y="1795744"/>
                <a:ext cx="4460675" cy="231905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86EC7F7-1592-F38D-99D8-D0BDA7A178DA}"/>
                  </a:ext>
                </a:extLst>
              </p:cNvPr>
              <p:cNvSpPr/>
              <p:nvPr/>
            </p:nvSpPr>
            <p:spPr>
              <a:xfrm rot="16200000">
                <a:off x="7493767" y="2997965"/>
                <a:ext cx="705598" cy="61367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 noProof="0" dirty="0"/>
              </a:p>
            </p:txBody>
          </p:sp>
        </p:grp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5AF64247-EC9C-6CD2-6FFA-FC9A92EA53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24800" y="2222510"/>
              <a:ext cx="2071930" cy="82549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tailEnd type="triangle"/>
            </a:ln>
            <a:effectLst>
              <a:glow rad="38100">
                <a:schemeClr val="bg1"/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FDBD4B6-8EC9-3FF6-BD02-593079044C44}"/>
                </a:ext>
              </a:extLst>
            </p:cNvPr>
            <p:cNvSpPr/>
            <p:nvPr/>
          </p:nvSpPr>
          <p:spPr>
            <a:xfrm>
              <a:off x="9996730" y="1795744"/>
              <a:ext cx="1894856" cy="92909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150" sz="1400" noProof="0" dirty="0">
                  <a:solidFill>
                    <a:srgbClr val="303030"/>
                  </a:solidFill>
                </a:rPr>
                <a:t>The 1</a:t>
              </a:r>
              <a:r>
                <a:rPr lang="en-150" sz="1400" baseline="30000" noProof="0" dirty="0">
                  <a:solidFill>
                    <a:srgbClr val="303030"/>
                  </a:solidFill>
                </a:rPr>
                <a:t>st</a:t>
              </a:r>
              <a:r>
                <a:rPr lang="en-150" sz="1400" noProof="0" dirty="0">
                  <a:solidFill>
                    <a:srgbClr val="303030"/>
                  </a:solidFill>
                </a:rPr>
                <a:t> floor mezzanine should be positioned at a higher level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4C6FDEC-1CA1-78E9-EDA4-1CEAF7812C02}"/>
              </a:ext>
            </a:extLst>
          </p:cNvPr>
          <p:cNvGrpSpPr/>
          <p:nvPr/>
        </p:nvGrpSpPr>
        <p:grpSpPr>
          <a:xfrm>
            <a:off x="5286201" y="4019511"/>
            <a:ext cx="6503167" cy="2236040"/>
            <a:chOff x="5286201" y="4019511"/>
            <a:chExt cx="6503167" cy="223604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A4D7C05-9197-09F9-8B7B-3505ADBBB2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05" t="17486" r="3846" b="9862"/>
            <a:stretch/>
          </p:blipFill>
          <p:spPr bwMode="auto">
            <a:xfrm>
              <a:off x="8001000" y="4019511"/>
              <a:ext cx="3788368" cy="223604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983F191B-7328-3C3D-12ED-CAC0D17E19A3}"/>
                </a:ext>
              </a:extLst>
            </p:cNvPr>
            <p:cNvGrpSpPr/>
            <p:nvPr/>
          </p:nvGrpSpPr>
          <p:grpSpPr>
            <a:xfrm>
              <a:off x="5286201" y="4389165"/>
              <a:ext cx="4608983" cy="1243448"/>
              <a:chOff x="5286201" y="4389165"/>
              <a:chExt cx="4608983" cy="1243448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4323756-0118-9258-9A0E-1EFB019EBC18}"/>
                  </a:ext>
                </a:extLst>
              </p:cNvPr>
              <p:cNvSpPr/>
              <p:nvPr/>
            </p:nvSpPr>
            <p:spPr>
              <a:xfrm rot="16200000">
                <a:off x="9253682" y="4052463"/>
                <a:ext cx="304800" cy="97820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 noProof="0" dirty="0"/>
              </a:p>
            </p:txBody>
          </p: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FF373B12-2A31-E803-8E87-E83F190F5FDC}"/>
                  </a:ext>
                </a:extLst>
              </p:cNvPr>
              <p:cNvGrpSpPr/>
              <p:nvPr/>
            </p:nvGrpSpPr>
            <p:grpSpPr>
              <a:xfrm>
                <a:off x="5286201" y="4541565"/>
                <a:ext cx="3630779" cy="1091048"/>
                <a:chOff x="5286201" y="4541565"/>
                <a:chExt cx="3630779" cy="1091048"/>
              </a:xfrm>
            </p:grpSpPr>
            <p:cxnSp>
              <p:nvCxnSpPr>
                <p:cNvPr id="37" name="Straight Arrow Connector 36">
                  <a:extLst>
                    <a:ext uri="{FF2B5EF4-FFF2-40B4-BE49-F238E27FC236}">
                      <a16:creationId xmlns:a16="http://schemas.microsoft.com/office/drawing/2014/main" id="{4C002E41-6769-042B-0234-0A9438FF0033}"/>
                    </a:ext>
                  </a:extLst>
                </p:cNvPr>
                <p:cNvCxnSpPr>
                  <a:cxnSpLocks/>
                  <a:stCxn id="40" idx="3"/>
                  <a:endCxn id="16" idx="0"/>
                </p:cNvCxnSpPr>
                <p:nvPr/>
              </p:nvCxnSpPr>
              <p:spPr>
                <a:xfrm flipV="1">
                  <a:off x="7239000" y="4541565"/>
                  <a:ext cx="1677980" cy="647710"/>
                </a:xfrm>
                <a:prstGeom prst="straightConnector1">
                  <a:avLst/>
                </a:prstGeom>
                <a:noFill/>
                <a:ln w="38100">
                  <a:solidFill>
                    <a:srgbClr val="FF0000"/>
                  </a:solidFill>
                  <a:tailEnd type="triangle"/>
                </a:ln>
                <a:effectLst>
                  <a:glow rad="38100">
                    <a:schemeClr val="bg1"/>
                  </a:glo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AC4FF78B-A7E8-D3F3-886B-BED89E857A89}"/>
                    </a:ext>
                  </a:extLst>
                </p:cNvPr>
                <p:cNvSpPr/>
                <p:nvPr/>
              </p:nvSpPr>
              <p:spPr>
                <a:xfrm>
                  <a:off x="5286201" y="4745937"/>
                  <a:ext cx="1952799" cy="8866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150" sz="1400" noProof="0" dirty="0">
                      <a:solidFill>
                        <a:srgbClr val="303030"/>
                      </a:solidFill>
                    </a:rPr>
                    <a:t>Assess space for maintenance after </a:t>
                  </a:r>
                  <a:r>
                    <a:rPr lang="en-150" sz="1400" noProof="0" dirty="0" err="1">
                      <a:solidFill>
                        <a:srgbClr val="303030"/>
                      </a:solidFill>
                    </a:rPr>
                    <a:t>telemanipulator</a:t>
                  </a:r>
                  <a:r>
                    <a:rPr lang="en-150" sz="1400" noProof="0" dirty="0">
                      <a:solidFill>
                        <a:srgbClr val="303030"/>
                      </a:solidFill>
                    </a:rPr>
                    <a:t> installation.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292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178384-0183-68A9-964B-70F7CB9C1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3192051B-EFEA-EB79-675D-D2350FB9A44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64"/>
          <a:stretch/>
        </p:blipFill>
        <p:spPr bwMode="auto">
          <a:xfrm>
            <a:off x="4870065" y="1786468"/>
            <a:ext cx="6918735" cy="369993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39550-BD7A-2771-3FBA-2EB2D0457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 noProof="0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55D39-5802-F703-790F-5589F2249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150" noProof="0" dirty="0"/>
              <a:t>He Compressor. Transport &amp; Installation - 2nd Draft ¦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39BA0-999B-64BF-0AD5-0F3D61E13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150" noProof="0" smtClean="0"/>
              <a:pPr/>
              <a:t>7</a:t>
            </a:fld>
            <a:endParaRPr lang="en-150" noProof="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059B53F-1EB5-A73B-90C7-ABDBBB3EA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en-150" sz="3600" noProof="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A1FDD1-B8EF-B650-9BCF-8F121ADD3670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b="1" noProof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3) Transport into the CV Room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AA2FC16-FAD9-A9B8-5E61-11095FB7D5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792793"/>
              </p:ext>
            </p:extLst>
          </p:nvPr>
        </p:nvGraphicFramePr>
        <p:xfrm>
          <a:off x="403199" y="1786468"/>
          <a:ext cx="3856064" cy="18288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273201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2582863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150" sz="1400" noProof="0" dirty="0"/>
                        <a:t>Helium Compressor Part (Ground floor)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Dimensions</a:t>
                      </a:r>
                    </a:p>
                  </a:txBody>
                  <a:tcPr>
                    <a:lnR>
                      <a:noFill/>
                    </a:ln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150" sz="1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1900 x 5000 x 2300 (mm)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Weight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12T</a:t>
                      </a:r>
                    </a:p>
                  </a:txBody>
                  <a:tcP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  <a:tr h="278520">
                <a:tc gridSpan="2">
                  <a:txBody>
                    <a:bodyPr/>
                    <a:lstStyle/>
                    <a:p>
                      <a:r>
                        <a:rPr lang="en-150" sz="1400" b="1" noProof="0" dirty="0">
                          <a:solidFill>
                            <a:schemeClr val="bg1"/>
                          </a:solidFill>
                        </a:rPr>
                        <a:t>CV Room Ground floor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 sz="1400" dirty="0"/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55632697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Height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150" sz="1400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3600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733762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Door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150" sz="14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2460 (w) x </a:t>
                      </a:r>
                      <a:r>
                        <a:rPr lang="en-150" sz="1400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2500 (h)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64363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7772CE2-64EA-FF0F-EA79-1DC39705C857}"/>
              </a:ext>
            </a:extLst>
          </p:cNvPr>
          <p:cNvSpPr txBox="1"/>
          <p:nvPr/>
        </p:nvSpPr>
        <p:spPr>
          <a:xfrm>
            <a:off x="403200" y="3776008"/>
            <a:ext cx="3896823" cy="1938992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150" sz="1400" b="1" noProof="0" dirty="0">
                <a:solidFill>
                  <a:srgbClr val="303030"/>
                </a:solidFill>
              </a:rPr>
              <a:t>Current clearance – 1300 mm</a:t>
            </a:r>
          </a:p>
          <a:p>
            <a:endParaRPr lang="en-150" sz="1400" b="1" noProof="0" dirty="0">
              <a:solidFill>
                <a:srgbClr val="303030"/>
              </a:solidFill>
            </a:endParaRPr>
          </a:p>
          <a:p>
            <a:r>
              <a:rPr lang="en-150" sz="1400" b="1" noProof="0" dirty="0">
                <a:solidFill>
                  <a:srgbClr val="303030"/>
                </a:solidFill>
              </a:rPr>
              <a:t>The height of the 1</a:t>
            </a:r>
            <a:r>
              <a:rPr lang="en-150" sz="1400" b="1" baseline="30000" noProof="0" dirty="0">
                <a:solidFill>
                  <a:srgbClr val="303030"/>
                </a:solidFill>
              </a:rPr>
              <a:t>st</a:t>
            </a:r>
            <a:r>
              <a:rPr lang="en-150" sz="1400" b="1" noProof="0" dirty="0">
                <a:solidFill>
                  <a:srgbClr val="303030"/>
                </a:solidFill>
              </a:rPr>
              <a:t> floor must be increased: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noProof="0" dirty="0">
                <a:solidFill>
                  <a:srgbClr val="303030"/>
                </a:solidFill>
              </a:rPr>
              <a:t>To provide space for a transport trolley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150" sz="1400" i="1" noProof="0" dirty="0">
                <a:solidFill>
                  <a:srgbClr val="303030"/>
                </a:solidFill>
              </a:rPr>
              <a:t>Dimensions to be determined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noProof="0" dirty="0">
                <a:solidFill>
                  <a:srgbClr val="303030"/>
                </a:solidFill>
              </a:rPr>
              <a:t>To accommodate a larger door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150" sz="1400" i="1" noProof="0" dirty="0">
                <a:solidFill>
                  <a:srgbClr val="303030"/>
                </a:solidFill>
              </a:rPr>
              <a:t>Height to be decided (based on the means of transport)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150" sz="1400" noProof="0" dirty="0">
              <a:solidFill>
                <a:srgbClr val="303030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9321867-D709-517B-3CBD-D949C7315EC2}"/>
              </a:ext>
            </a:extLst>
          </p:cNvPr>
          <p:cNvGrpSpPr>
            <a:grpSpLocks/>
          </p:cNvGrpSpPr>
          <p:nvPr/>
        </p:nvGrpSpPr>
        <p:grpSpPr>
          <a:xfrm>
            <a:off x="5913324" y="3339491"/>
            <a:ext cx="3335744" cy="1197953"/>
            <a:chOff x="6248539" y="2743477"/>
            <a:chExt cx="3335744" cy="119795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ECC3597-DF0F-4810-AA29-B5CC1370014D}"/>
                </a:ext>
              </a:extLst>
            </p:cNvPr>
            <p:cNvSpPr txBox="1">
              <a:spLocks/>
            </p:cNvSpPr>
            <p:nvPr/>
          </p:nvSpPr>
          <p:spPr>
            <a:xfrm>
              <a:off x="8281193" y="3802931"/>
              <a:ext cx="782265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150" sz="900" noProof="0" dirty="0">
                  <a:solidFill>
                    <a:schemeClr val="bg1"/>
                  </a:solidFill>
                </a:rPr>
                <a:t>He compressor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0958C9E-F7F1-12D9-F611-59136CDDDD61}"/>
                </a:ext>
              </a:extLst>
            </p:cNvPr>
            <p:cNvSpPr>
              <a:spLocks/>
            </p:cNvSpPr>
            <p:nvPr/>
          </p:nvSpPr>
          <p:spPr>
            <a:xfrm rot="16816117">
              <a:off x="7764011" y="1631226"/>
              <a:ext cx="304800" cy="333574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 noProof="0" dirty="0"/>
            </a:p>
          </p:txBody>
        </p:sp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F7FF068E-7356-B339-2F3D-7ED25CA6E5DC}"/>
                </a:ext>
              </a:extLst>
            </p:cNvPr>
            <p:cNvSpPr>
              <a:spLocks/>
            </p:cNvSpPr>
            <p:nvPr/>
          </p:nvSpPr>
          <p:spPr>
            <a:xfrm rot="16200000">
              <a:off x="6446748" y="2759147"/>
              <a:ext cx="315413" cy="284073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 noProof="0" dirty="0"/>
            </a:p>
          </p:txBody>
        </p:sp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2C33CE4D-8817-9FDE-3702-0B9B0863B82C}"/>
                </a:ext>
              </a:extLst>
            </p:cNvPr>
            <p:cNvSpPr>
              <a:spLocks/>
            </p:cNvSpPr>
            <p:nvPr/>
          </p:nvSpPr>
          <p:spPr>
            <a:xfrm rot="16200000">
              <a:off x="7459647" y="2909237"/>
              <a:ext cx="315413" cy="284073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 noProof="0" dirty="0"/>
            </a:p>
          </p:txBody>
        </p:sp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1B0BF5AA-DE37-C9F9-E2B4-81F31BDFAFE8}"/>
                </a:ext>
              </a:extLst>
            </p:cNvPr>
            <p:cNvSpPr>
              <a:spLocks/>
            </p:cNvSpPr>
            <p:nvPr/>
          </p:nvSpPr>
          <p:spPr>
            <a:xfrm rot="16200000">
              <a:off x="9089963" y="3111220"/>
              <a:ext cx="315413" cy="284073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736680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F2175F-BBA2-8CE4-7190-BBDBCCDF5C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E400A-6029-7745-6C85-975DB98A6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 noProof="0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14590D-A563-7769-4BE6-B4C0EFB29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150" noProof="0" dirty="0"/>
              <a:t>He Compressor. Transport &amp; Installation - 2nd Draft ¦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31EED-F367-86DD-6EBD-F5473BAF8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150" noProof="0" smtClean="0"/>
              <a:pPr/>
              <a:t>8</a:t>
            </a:fld>
            <a:endParaRPr lang="en-150" noProof="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D7C19852-9220-3D81-3CBC-A9C2103D9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en-150" sz="3600" noProof="0" dirty="0"/>
              <a:t>Service Building – Equipment installation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DB24B69-7BF8-ED34-A6E8-E9FFB04408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435186"/>
              </p:ext>
            </p:extLst>
          </p:nvPr>
        </p:nvGraphicFramePr>
        <p:xfrm>
          <a:off x="403199" y="1786468"/>
          <a:ext cx="3856064" cy="18288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273201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2582863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150" sz="1400" noProof="0" dirty="0"/>
                        <a:t>Helium Compressor Part (Ground floor)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Dimensions</a:t>
                      </a:r>
                    </a:p>
                  </a:txBody>
                  <a:tcPr>
                    <a:lnR>
                      <a:noFill/>
                    </a:ln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150" sz="1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1900 x 5000 x 2300 (mm)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Weight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12T</a:t>
                      </a:r>
                    </a:p>
                  </a:txBody>
                  <a:tcP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  <a:tr h="278520">
                <a:tc gridSpan="2">
                  <a:txBody>
                    <a:bodyPr/>
                    <a:lstStyle/>
                    <a:p>
                      <a:r>
                        <a:rPr lang="en-150" sz="1400" b="1" noProof="0" dirty="0">
                          <a:solidFill>
                            <a:schemeClr val="bg1"/>
                          </a:solidFill>
                        </a:rPr>
                        <a:t>CV Room Ground floor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 sz="1400" dirty="0"/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55632697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Height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150" sz="1400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3600 mm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733762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en-150" sz="1400" noProof="0" dirty="0"/>
                        <a:t>Door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150" sz="14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2460 (w) x </a:t>
                      </a:r>
                      <a:r>
                        <a:rPr lang="en-150" sz="1400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2500 (h)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670927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3DE246E9-208D-96F3-322B-8CBC18E636CA}"/>
              </a:ext>
            </a:extLst>
          </p:cNvPr>
          <p:cNvSpPr txBox="1"/>
          <p:nvPr/>
        </p:nvSpPr>
        <p:spPr>
          <a:xfrm>
            <a:off x="403200" y="3815477"/>
            <a:ext cx="3896823" cy="2369880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150" sz="1400" b="1" noProof="0" dirty="0">
                <a:solidFill>
                  <a:srgbClr val="303030"/>
                </a:solidFill>
              </a:rPr>
              <a:t>Current clearance – 1300 mm</a:t>
            </a:r>
          </a:p>
          <a:p>
            <a:endParaRPr lang="en-150" sz="1400" b="1" noProof="0" dirty="0">
              <a:solidFill>
                <a:srgbClr val="303030"/>
              </a:solidFill>
            </a:endParaRPr>
          </a:p>
          <a:p>
            <a:r>
              <a:rPr lang="en-150" sz="1400" b="1" noProof="0" dirty="0">
                <a:solidFill>
                  <a:srgbClr val="303030"/>
                </a:solidFill>
              </a:rPr>
              <a:t>The height of the 1</a:t>
            </a:r>
            <a:r>
              <a:rPr lang="en-150" sz="1400" b="1" baseline="30000" noProof="0" dirty="0">
                <a:solidFill>
                  <a:srgbClr val="303030"/>
                </a:solidFill>
              </a:rPr>
              <a:t>st</a:t>
            </a:r>
            <a:r>
              <a:rPr lang="en-150" sz="1400" b="1" noProof="0" dirty="0">
                <a:solidFill>
                  <a:srgbClr val="303030"/>
                </a:solidFill>
              </a:rPr>
              <a:t> floor must be increased: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noProof="0" dirty="0">
                <a:solidFill>
                  <a:srgbClr val="303030"/>
                </a:solidFill>
              </a:rPr>
              <a:t>To provide space for a transport trolley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150" sz="1400" i="1" noProof="0" dirty="0">
                <a:solidFill>
                  <a:srgbClr val="303030"/>
                </a:solidFill>
              </a:rPr>
              <a:t>Dimensions to be determined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noProof="0" dirty="0">
                <a:solidFill>
                  <a:srgbClr val="303030"/>
                </a:solidFill>
              </a:rPr>
              <a:t>To accommodate a larger door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150" sz="1400" i="1" noProof="0" dirty="0">
                <a:solidFill>
                  <a:srgbClr val="303030"/>
                </a:solidFill>
              </a:rPr>
              <a:t>Height to be decided (based on the means of transport)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150" sz="1400" i="1" noProof="0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noProof="0" dirty="0">
                <a:solidFill>
                  <a:srgbClr val="303030"/>
                </a:solidFill>
              </a:rPr>
              <a:t>Installation sequence to be carefully studied and planned.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444B49-3E83-0884-8AE6-7310D17AB46D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b="1" noProof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3) Transport into the CV Room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346675-3FC3-B68F-0AB7-C83DFBCAB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6"/>
          <a:stretch/>
        </p:blipFill>
        <p:spPr bwMode="auto">
          <a:xfrm>
            <a:off x="5092611" y="1566339"/>
            <a:ext cx="6696189" cy="441502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BA13A6-19C9-1F13-A48F-EFD48D2CB6A0}"/>
              </a:ext>
            </a:extLst>
          </p:cNvPr>
          <p:cNvSpPr txBox="1">
            <a:spLocks/>
          </p:cNvSpPr>
          <p:nvPr/>
        </p:nvSpPr>
        <p:spPr>
          <a:xfrm>
            <a:off x="7391400" y="2590800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150" sz="900" noProof="0" dirty="0">
                <a:solidFill>
                  <a:schemeClr val="bg1"/>
                </a:solidFill>
              </a:rPr>
              <a:t>He compressor</a:t>
            </a:r>
          </a:p>
        </p:txBody>
      </p:sp>
    </p:spTree>
    <p:extLst>
      <p:ext uri="{BB962C8B-B14F-4D97-AF65-F5344CB8AC3E}">
        <p14:creationId xmlns:p14="http://schemas.microsoft.com/office/powerpoint/2010/main" val="784841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8D3E35-9BB9-E721-BCF9-DEEE075578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6C1DB-3F77-1D61-3DFC-4597E68A9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 noProof="0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44D60-BC80-FEBB-4C4A-9DCDB9075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150" noProof="0" dirty="0"/>
              <a:t>He Compressor. Transport &amp; Installation - 2nd Draft ¦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F365F-0845-0507-B412-F04EE3B59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150" noProof="0" smtClean="0"/>
              <a:pPr/>
              <a:t>9</a:t>
            </a:fld>
            <a:endParaRPr lang="en-150" noProof="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52C398E1-B6E3-7BD7-1D78-1918D7AAF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en-150" sz="3600" noProof="0" dirty="0"/>
              <a:t>Service Building – Equipment installation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E076A6-174F-32B8-CE0C-3EA155926CCC}"/>
              </a:ext>
            </a:extLst>
          </p:cNvPr>
          <p:cNvSpPr txBox="1"/>
          <p:nvPr/>
        </p:nvSpPr>
        <p:spPr>
          <a:xfrm>
            <a:off x="407988" y="1781496"/>
            <a:ext cx="3896823" cy="3016210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150" sz="1400" b="1" noProof="0" dirty="0">
                <a:solidFill>
                  <a:schemeClr val="accent3"/>
                </a:solidFill>
              </a:rPr>
              <a:t>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b="1" noProof="0" dirty="0">
                <a:solidFill>
                  <a:srgbClr val="303030"/>
                </a:solidFill>
              </a:rPr>
              <a:t>Layout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150" sz="1400" b="1" noProof="0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b="1" noProof="0" dirty="0">
                <a:solidFill>
                  <a:srgbClr val="303030"/>
                </a:solidFill>
              </a:rPr>
              <a:t>Will there be a second Helium compressor?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150" sz="1400" b="1" noProof="0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b="1" noProof="0" dirty="0">
                <a:solidFill>
                  <a:srgbClr val="303030"/>
                </a:solidFill>
              </a:rPr>
              <a:t>What are the maintenance requirements of the different pieces of equipment?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150" sz="1400" b="1" noProof="0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150" sz="1400" b="1" noProof="0" dirty="0">
                <a:solidFill>
                  <a:srgbClr val="303030"/>
                </a:solidFill>
              </a:rPr>
              <a:t>Are there any short-term decommissioning possibilities?</a:t>
            </a:r>
          </a:p>
          <a:p>
            <a:endParaRPr lang="en-150" sz="1400" b="1" noProof="0" dirty="0">
              <a:solidFill>
                <a:srgbClr val="303030"/>
              </a:solidFill>
            </a:endParaRPr>
          </a:p>
          <a:p>
            <a:endParaRPr lang="en-150" sz="1400" b="1" noProof="0" dirty="0">
              <a:solidFill>
                <a:srgbClr val="303030"/>
              </a:solidFill>
            </a:endParaRPr>
          </a:p>
          <a:p>
            <a:endParaRPr lang="en-150" sz="1400" noProof="0" dirty="0">
              <a:solidFill>
                <a:srgbClr val="30303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2404B0-BAC8-4E94-E410-36F3525BF57B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b="1" noProof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3) Transport into the CV Room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991914-3203-1B79-5AA0-D67C19E05CE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6"/>
          <a:stretch/>
        </p:blipFill>
        <p:spPr bwMode="auto">
          <a:xfrm>
            <a:off x="5092611" y="1528570"/>
            <a:ext cx="6696189" cy="441502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DB8F898-FAAC-6763-2BD3-9C531EA218D7}"/>
              </a:ext>
            </a:extLst>
          </p:cNvPr>
          <p:cNvSpPr txBox="1">
            <a:spLocks/>
          </p:cNvSpPr>
          <p:nvPr/>
        </p:nvSpPr>
        <p:spPr>
          <a:xfrm>
            <a:off x="7391400" y="2590800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150" sz="900" noProof="0" dirty="0">
                <a:solidFill>
                  <a:schemeClr val="bg1"/>
                </a:solidFill>
              </a:rPr>
              <a:t>He compressor</a:t>
            </a:r>
          </a:p>
        </p:txBody>
      </p:sp>
    </p:spTree>
    <p:extLst>
      <p:ext uri="{BB962C8B-B14F-4D97-AF65-F5344CB8AC3E}">
        <p14:creationId xmlns:p14="http://schemas.microsoft.com/office/powerpoint/2010/main" val="3372649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53417</TotalTime>
  <Words>1503</Words>
  <Application>Microsoft Office PowerPoint</Application>
  <PresentationFormat>Widescreen</PresentationFormat>
  <Paragraphs>250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Google Sans</vt:lpstr>
      <vt:lpstr>Wingdings</vt:lpstr>
      <vt:lpstr>Office Theme</vt:lpstr>
      <vt:lpstr>Helium compressor Transport and Installation – 2nd draft</vt:lpstr>
      <vt:lpstr>Content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Roberto Rinaldesi</dc:creator>
  <cp:lastModifiedBy>Cristina Duran Gutierrez</cp:lastModifiedBy>
  <cp:revision>432</cp:revision>
  <cp:lastPrinted>2020-01-30T13:49:18Z</cp:lastPrinted>
  <dcterms:created xsi:type="dcterms:W3CDTF">2024-06-05T11:21:03Z</dcterms:created>
  <dcterms:modified xsi:type="dcterms:W3CDTF">2025-06-06T12:16:26Z</dcterms:modified>
</cp:coreProperties>
</file>