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747775"/>
          </p15:clr>
        </p15:guide>
        <p15:guide id="2" pos="2880">
          <p15:clr>
            <a:srgbClr val="747775"/>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g36ab2eb1797_0_38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6ab2eb1797_0_38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5" name="Shape 155"/>
        <p:cNvGrpSpPr/>
        <p:nvPr/>
      </p:nvGrpSpPr>
      <p:grpSpPr>
        <a:xfrm>
          <a:off x="0" y="0"/>
          <a:ext cx="0" cy="0"/>
          <a:chOff x="0" y="0"/>
          <a:chExt cx="0" cy="0"/>
        </a:xfrm>
      </p:grpSpPr>
      <p:sp>
        <p:nvSpPr>
          <p:cNvPr id="156" name="Google Shape;156;g36ab2eb1797_0_39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36ab2eb1797_0_39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g36ab2eb1797_0_3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36ab2eb1797_0_3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g36ab2eb1797_0_49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0" name="Google Shape;180;g36ab2eb1797_0_49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9" name="Shape 59"/>
        <p:cNvGrpSpPr/>
        <p:nvPr/>
      </p:nvGrpSpPr>
      <p:grpSpPr>
        <a:xfrm>
          <a:off x="0" y="0"/>
          <a:ext cx="0" cy="0"/>
          <a:chOff x="0" y="0"/>
          <a:chExt cx="0" cy="0"/>
        </a:xfrm>
      </p:grpSpPr>
      <p:sp>
        <p:nvSpPr>
          <p:cNvPr id="60" name="Google Shape;60;g36ab2eb1797_0_3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1" name="Google Shape;61;g36ab2eb1797_0_3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36ab2eb1797_0_4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36ab2eb1797_0_4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36ab2eb1797_0_42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36ab2eb1797_0_4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0" name="Shape 90"/>
        <p:cNvGrpSpPr/>
        <p:nvPr/>
      </p:nvGrpSpPr>
      <p:grpSpPr>
        <a:xfrm>
          <a:off x="0" y="0"/>
          <a:ext cx="0" cy="0"/>
          <a:chOff x="0" y="0"/>
          <a:chExt cx="0" cy="0"/>
        </a:xfrm>
      </p:grpSpPr>
      <p:sp>
        <p:nvSpPr>
          <p:cNvPr id="91" name="Google Shape;91;g36ab2eb1797_0_36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2" name="Google Shape;92;g36ab2eb1797_0_36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g36ab2eb1797_0_3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6ab2eb1797_0_3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2" name="Shape 112"/>
        <p:cNvGrpSpPr/>
        <p:nvPr/>
      </p:nvGrpSpPr>
      <p:grpSpPr>
        <a:xfrm>
          <a:off x="0" y="0"/>
          <a:ext cx="0" cy="0"/>
          <a:chOff x="0" y="0"/>
          <a:chExt cx="0" cy="0"/>
        </a:xfrm>
      </p:grpSpPr>
      <p:sp>
        <p:nvSpPr>
          <p:cNvPr id="113" name="Google Shape;113;g36ab2eb1797_0_4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4" name="Google Shape;114;g36ab2eb1797_0_4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36ab2eb1797_0_36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36ab2eb1797_0_36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9" name="Shape 129"/>
        <p:cNvGrpSpPr/>
        <p:nvPr/>
      </p:nvGrpSpPr>
      <p:grpSpPr>
        <a:xfrm>
          <a:off x="0" y="0"/>
          <a:ext cx="0" cy="0"/>
          <a:chOff x="0" y="0"/>
          <a:chExt cx="0" cy="0"/>
        </a:xfrm>
      </p:grpSpPr>
      <p:sp>
        <p:nvSpPr>
          <p:cNvPr id="130" name="Google Shape;130;g36ab2eb1797_0_38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1" name="Google Shape;131;g36ab2eb1797_0_3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6.png"/><Relationship Id="rId4" Type="http://schemas.openxmlformats.org/officeDocument/2006/relationships/image" Target="../media/image9.png"/><Relationship Id="rId5" Type="http://schemas.openxmlformats.org/officeDocument/2006/relationships/image" Target="../media/image1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 Id="rId3" Type="http://schemas.openxmlformats.org/officeDocument/2006/relationships/image" Target="../media/image12.jpg"/><Relationship Id="rId4" Type="http://schemas.openxmlformats.org/officeDocument/2006/relationships/image" Target="../media/image20.jpg"/><Relationship Id="rId11" Type="http://schemas.openxmlformats.org/officeDocument/2006/relationships/image" Target="../media/image23.jpg"/><Relationship Id="rId10" Type="http://schemas.openxmlformats.org/officeDocument/2006/relationships/image" Target="../media/image22.jpg"/><Relationship Id="rId12" Type="http://schemas.openxmlformats.org/officeDocument/2006/relationships/image" Target="../media/image25.jpg"/><Relationship Id="rId9" Type="http://schemas.openxmlformats.org/officeDocument/2006/relationships/image" Target="../media/image27.jpg"/><Relationship Id="rId5" Type="http://schemas.openxmlformats.org/officeDocument/2006/relationships/image" Target="../media/image13.jpg"/><Relationship Id="rId6" Type="http://schemas.openxmlformats.org/officeDocument/2006/relationships/image" Target="../media/image21.jpg"/><Relationship Id="rId7" Type="http://schemas.openxmlformats.org/officeDocument/2006/relationships/image" Target="../media/image15.jpg"/><Relationship Id="rId8" Type="http://schemas.openxmlformats.org/officeDocument/2006/relationships/image" Target="../media/image26.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arxiv.org/pdf/2211.00714" TargetMode="External"/><Relationship Id="rId4" Type="http://schemas.openxmlformats.org/officeDocument/2006/relationships/hyperlink" Target="https://arxiv.org/pdf/2011.11699" TargetMode="External"/><Relationship Id="rId5" Type="http://schemas.openxmlformats.org/officeDocument/2006/relationships/hyperlink" Target="https://arxiv.org/pdf/2205.13475" TargetMode="External"/><Relationship Id="rId6" Type="http://schemas.openxmlformats.org/officeDocument/2006/relationships/hyperlink" Target="https://link.springer.com/article/10.1134/S1063778821040281" TargetMode="External"/><Relationship Id="rId7" Type="http://schemas.openxmlformats.org/officeDocument/2006/relationships/hyperlink" Target="https://cds.cern.ch/record/2905756/files/ATL-MUON-SLIDE-2024-269.pdf" TargetMode="External"/><Relationship Id="rId8" Type="http://schemas.openxmlformats.org/officeDocument/2006/relationships/hyperlink" Target="https://indico.cern.ch/event/1555116/contributions/6557899/attachments/3091122/5476729/Status%20of%20UM%20sMDT%20Commissioning_20250624_MuonWeek.pdf"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 Id="rId3" Type="http://schemas.openxmlformats.org/officeDocument/2006/relationships/image" Target="../media/image14.png"/><Relationship Id="rId4" Type="http://schemas.openxmlformats.org/officeDocument/2006/relationships/hyperlink" Target="https://cds.cern.ch/record/2905756/files/ATL-MUON-SLIDE-2024-269.pdf"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image" Target="../media/image10.png"/><Relationship Id="rId4" Type="http://schemas.openxmlformats.org/officeDocument/2006/relationships/image" Target="../media/image17.png"/><Relationship Id="rId5" Type="http://schemas.openxmlformats.org/officeDocument/2006/relationships/hyperlink" Target="https://arxiv.org/pdf/2211.00714"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1.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2.png"/><Relationship Id="rId4" Type="http://schemas.openxmlformats.org/officeDocument/2006/relationships/hyperlink" Target="https://indico.cern.ch/event/1555116/contributions/6557899/attachments/3091122/5476729/Status%20of%20UM%20sMDT%20Commissioning_20250624_MuonWeek.pdf"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image" Target="../media/image24.jpg"/><Relationship Id="rId4" Type="http://schemas.openxmlformats.org/officeDocument/2006/relationships/image" Target="../media/image19.jpg"/><Relationship Id="rId5" Type="http://schemas.openxmlformats.org/officeDocument/2006/relationships/image" Target="../media/image1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7.png"/><Relationship Id="rId5"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185100" y="744575"/>
            <a:ext cx="8773800" cy="2052600"/>
          </a:xfrm>
          <a:prstGeom prst="rect">
            <a:avLst/>
          </a:prstGeom>
        </p:spPr>
        <p:txBody>
          <a:bodyPr anchorCtr="0" anchor="b" bIns="91425" lIns="91425" spcFirstLastPara="1" rIns="91425" wrap="square" tIns="91425">
            <a:normAutofit/>
          </a:bodyPr>
          <a:lstStyle/>
          <a:p>
            <a:pPr indent="0" lvl="0" marL="0" rtl="0" algn="ctr">
              <a:spcBef>
                <a:spcPts val="0"/>
              </a:spcBef>
              <a:spcAft>
                <a:spcPts val="0"/>
              </a:spcAft>
              <a:buNone/>
            </a:pPr>
            <a:r>
              <a:rPr b="1" lang="en">
                <a:solidFill>
                  <a:srgbClr val="0B5394"/>
                </a:solidFill>
                <a:latin typeface="Times New Roman"/>
                <a:ea typeface="Times New Roman"/>
                <a:cs typeface="Times New Roman"/>
                <a:sym typeface="Times New Roman"/>
              </a:rPr>
              <a:t>sMDT Detector Commissioning</a:t>
            </a:r>
            <a:endParaRPr b="1">
              <a:solidFill>
                <a:srgbClr val="0B5394"/>
              </a:solidFill>
              <a:latin typeface="Times New Roman"/>
              <a:ea typeface="Times New Roman"/>
              <a:cs typeface="Times New Roman"/>
              <a:sym typeface="Times New Roman"/>
            </a:endParaRPr>
          </a:p>
        </p:txBody>
      </p:sp>
      <p:sp>
        <p:nvSpPr>
          <p:cNvPr id="55" name="Google Shape;55;p13"/>
          <p:cNvSpPr txBox="1"/>
          <p:nvPr>
            <p:ph idx="1" type="subTitle"/>
          </p:nvPr>
        </p:nvSpPr>
        <p:spPr>
          <a:xfrm>
            <a:off x="311700" y="2683425"/>
            <a:ext cx="8520600" cy="792600"/>
          </a:xfrm>
          <a:prstGeom prst="rect">
            <a:avLst/>
          </a:prstGeom>
        </p:spPr>
        <p:txBody>
          <a:bodyPr anchorCtr="0" anchor="t" bIns="91425" lIns="91425" spcFirstLastPara="1" rIns="91425" wrap="square" tIns="91425">
            <a:normAutofit/>
          </a:bodyPr>
          <a:lstStyle/>
          <a:p>
            <a:pPr indent="0" lvl="0" marL="0" rtl="0" algn="ctr">
              <a:spcBef>
                <a:spcPts val="0"/>
              </a:spcBef>
              <a:spcAft>
                <a:spcPts val="0"/>
              </a:spcAft>
              <a:buNone/>
            </a:pPr>
            <a:r>
              <a:rPr lang="en">
                <a:solidFill>
                  <a:srgbClr val="F1C232"/>
                </a:solidFill>
                <a:latin typeface="Times New Roman"/>
                <a:ea typeface="Times New Roman"/>
                <a:cs typeface="Times New Roman"/>
                <a:sym typeface="Times New Roman"/>
              </a:rPr>
              <a:t>Summer at CERN 2025 Progress Presentation #1</a:t>
            </a:r>
            <a:endParaRPr>
              <a:solidFill>
                <a:srgbClr val="F1C232"/>
              </a:solidFill>
              <a:latin typeface="Times New Roman"/>
              <a:ea typeface="Times New Roman"/>
              <a:cs typeface="Times New Roman"/>
              <a:sym typeface="Times New Roman"/>
            </a:endParaRPr>
          </a:p>
        </p:txBody>
      </p:sp>
      <p:sp>
        <p:nvSpPr>
          <p:cNvPr id="56" name="Google Shape;56;p13"/>
          <p:cNvSpPr txBox="1"/>
          <p:nvPr/>
        </p:nvSpPr>
        <p:spPr>
          <a:xfrm>
            <a:off x="1703250" y="3324575"/>
            <a:ext cx="5737500" cy="477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Andrew Kiesling, Jiajin Ge, Chihao Li, Bing Zhou</a:t>
            </a:r>
            <a:endParaRPr sz="1800">
              <a:solidFill>
                <a:schemeClr val="dk1"/>
              </a:solidFill>
              <a:latin typeface="Times New Roman"/>
              <a:ea typeface="Times New Roman"/>
              <a:cs typeface="Times New Roman"/>
              <a:sym typeface="Times New Roman"/>
            </a:endParaRPr>
          </a:p>
        </p:txBody>
      </p:sp>
      <p:pic>
        <p:nvPicPr>
          <p:cNvPr descr="U-M Logo Guidelines – Brand &amp; Visual Identity" id="57" name="Google Shape;57;p13"/>
          <p:cNvPicPr preferRelativeResize="0"/>
          <p:nvPr/>
        </p:nvPicPr>
        <p:blipFill>
          <a:blip r:embed="rId3">
            <a:alphaModFix/>
          </a:blip>
          <a:stretch>
            <a:fillRect/>
          </a:stretch>
        </p:blipFill>
        <p:spPr>
          <a:xfrm>
            <a:off x="7877175" y="76200"/>
            <a:ext cx="1190625" cy="847175"/>
          </a:xfrm>
          <a:prstGeom prst="rect">
            <a:avLst/>
          </a:prstGeom>
          <a:noFill/>
          <a:ln>
            <a:noFill/>
          </a:ln>
        </p:spPr>
      </p:pic>
      <p:pic>
        <p:nvPicPr>
          <p:cNvPr id="58" name="Google Shape;58;p13" title="cernlogo.png"/>
          <p:cNvPicPr preferRelativeResize="0"/>
          <p:nvPr/>
        </p:nvPicPr>
        <p:blipFill>
          <a:blip r:embed="rId4">
            <a:alphaModFix/>
          </a:blip>
          <a:stretch>
            <a:fillRect/>
          </a:stretch>
        </p:blipFill>
        <p:spPr>
          <a:xfrm>
            <a:off x="7877175" y="1077125"/>
            <a:ext cx="1190625" cy="11734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22"/>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46" name="Google Shape;146;p22"/>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sMDT Offline Data Analysis</a:t>
            </a:r>
            <a:endParaRPr b="1">
              <a:solidFill>
                <a:srgbClr val="0B5394"/>
              </a:solidFill>
              <a:latin typeface="Times New Roman"/>
              <a:ea typeface="Times New Roman"/>
              <a:cs typeface="Times New Roman"/>
              <a:sym typeface="Times New Roman"/>
            </a:endParaRPr>
          </a:p>
        </p:txBody>
      </p:sp>
      <p:sp>
        <p:nvSpPr>
          <p:cNvPr id="147" name="Google Shape;147;p22"/>
          <p:cNvSpPr txBox="1"/>
          <p:nvPr>
            <p:ph idx="1" type="body"/>
          </p:nvPr>
        </p:nvSpPr>
        <p:spPr>
          <a:xfrm>
            <a:off x="311700" y="847675"/>
            <a:ext cx="8520600" cy="831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In addition to chamber-wide data, a crucial component of the analysis is to identify bad tubes (or bad Mezzanine cards)</a:t>
            </a:r>
            <a:endParaRPr>
              <a:solidFill>
                <a:schemeClr val="dk1"/>
              </a:solidFill>
              <a:latin typeface="Times New Roman"/>
              <a:ea typeface="Times New Roman"/>
              <a:cs typeface="Times New Roman"/>
              <a:sym typeface="Times New Roman"/>
            </a:endParaRPr>
          </a:p>
        </p:txBody>
      </p:sp>
      <p:pic>
        <p:nvPicPr>
          <p:cNvPr id="148" name="Google Shape;148;p22"/>
          <p:cNvPicPr preferRelativeResize="0"/>
          <p:nvPr/>
        </p:nvPicPr>
        <p:blipFill>
          <a:blip r:embed="rId3">
            <a:alphaModFix/>
          </a:blip>
          <a:stretch>
            <a:fillRect/>
          </a:stretch>
        </p:blipFill>
        <p:spPr>
          <a:xfrm>
            <a:off x="289754" y="2036075"/>
            <a:ext cx="2743200" cy="1865376"/>
          </a:xfrm>
          <a:prstGeom prst="rect">
            <a:avLst/>
          </a:prstGeom>
          <a:noFill/>
          <a:ln>
            <a:noFill/>
          </a:ln>
        </p:spPr>
      </p:pic>
      <p:pic>
        <p:nvPicPr>
          <p:cNvPr id="149" name="Google Shape;149;p22"/>
          <p:cNvPicPr preferRelativeResize="0"/>
          <p:nvPr/>
        </p:nvPicPr>
        <p:blipFill>
          <a:blip r:embed="rId4">
            <a:alphaModFix/>
          </a:blip>
          <a:stretch>
            <a:fillRect/>
          </a:stretch>
        </p:blipFill>
        <p:spPr>
          <a:xfrm>
            <a:off x="3200400" y="2040647"/>
            <a:ext cx="2743200" cy="1856232"/>
          </a:xfrm>
          <a:prstGeom prst="rect">
            <a:avLst/>
          </a:prstGeom>
          <a:noFill/>
          <a:ln>
            <a:noFill/>
          </a:ln>
        </p:spPr>
      </p:pic>
      <p:pic>
        <p:nvPicPr>
          <p:cNvPr id="150" name="Google Shape;150;p22"/>
          <p:cNvPicPr preferRelativeResize="0"/>
          <p:nvPr/>
        </p:nvPicPr>
        <p:blipFill>
          <a:blip r:embed="rId5">
            <a:alphaModFix/>
          </a:blip>
          <a:stretch>
            <a:fillRect/>
          </a:stretch>
        </p:blipFill>
        <p:spPr>
          <a:xfrm>
            <a:off x="6111045" y="2040647"/>
            <a:ext cx="2743200" cy="1856232"/>
          </a:xfrm>
          <a:prstGeom prst="rect">
            <a:avLst/>
          </a:prstGeom>
          <a:noFill/>
          <a:ln>
            <a:noFill/>
          </a:ln>
        </p:spPr>
      </p:pic>
      <p:sp>
        <p:nvSpPr>
          <p:cNvPr id="151" name="Google Shape;151;p22"/>
          <p:cNvSpPr txBox="1"/>
          <p:nvPr/>
        </p:nvSpPr>
        <p:spPr>
          <a:xfrm>
            <a:off x="623805" y="1661900"/>
            <a:ext cx="2075100" cy="45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Module 8 BIS1A16 </a:t>
            </a:r>
            <a:endParaRPr sz="1800">
              <a:solidFill>
                <a:schemeClr val="dk1"/>
              </a:solidFill>
              <a:latin typeface="Times New Roman"/>
              <a:ea typeface="Times New Roman"/>
              <a:cs typeface="Times New Roman"/>
              <a:sym typeface="Times New Roman"/>
            </a:endParaRPr>
          </a:p>
        </p:txBody>
      </p:sp>
      <p:sp>
        <p:nvSpPr>
          <p:cNvPr id="152" name="Google Shape;152;p22"/>
          <p:cNvSpPr txBox="1"/>
          <p:nvPr/>
        </p:nvSpPr>
        <p:spPr>
          <a:xfrm>
            <a:off x="3716055" y="1661900"/>
            <a:ext cx="2075100" cy="45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Module 8 BIS1A16 </a:t>
            </a:r>
            <a:endParaRPr sz="1800">
              <a:solidFill>
                <a:schemeClr val="dk1"/>
              </a:solidFill>
              <a:latin typeface="Times New Roman"/>
              <a:ea typeface="Times New Roman"/>
              <a:cs typeface="Times New Roman"/>
              <a:sym typeface="Times New Roman"/>
            </a:endParaRPr>
          </a:p>
        </p:txBody>
      </p:sp>
      <p:sp>
        <p:nvSpPr>
          <p:cNvPr id="153" name="Google Shape;153;p22"/>
          <p:cNvSpPr txBox="1"/>
          <p:nvPr/>
        </p:nvSpPr>
        <p:spPr>
          <a:xfrm>
            <a:off x="6445100" y="1661900"/>
            <a:ext cx="2180400" cy="45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sz="1800">
                <a:solidFill>
                  <a:schemeClr val="dk1"/>
                </a:solidFill>
                <a:latin typeface="Times New Roman"/>
                <a:ea typeface="Times New Roman"/>
                <a:cs typeface="Times New Roman"/>
                <a:sym typeface="Times New Roman"/>
              </a:rPr>
              <a:t>Module 45 BIS6A16 </a:t>
            </a:r>
            <a:endParaRPr sz="1800">
              <a:solidFill>
                <a:schemeClr val="dk1"/>
              </a:solidFill>
              <a:latin typeface="Times New Roman"/>
              <a:ea typeface="Times New Roman"/>
              <a:cs typeface="Times New Roman"/>
              <a:sym typeface="Times New Roman"/>
            </a:endParaRPr>
          </a:p>
        </p:txBody>
      </p:sp>
      <p:sp>
        <p:nvSpPr>
          <p:cNvPr id="154" name="Google Shape;154;p22"/>
          <p:cNvSpPr txBox="1"/>
          <p:nvPr>
            <p:ph idx="1" type="body"/>
          </p:nvPr>
        </p:nvSpPr>
        <p:spPr>
          <a:xfrm>
            <a:off x="311700" y="3901450"/>
            <a:ext cx="8520600" cy="8319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As long as we keep to schedule, after identifying these issues we can tweak and replace parts of the chamber, then run cosmic ray tests again until the chambers meet ATLAS specifications.</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8" name="Shape 158"/>
        <p:cNvGrpSpPr/>
        <p:nvPr/>
      </p:nvGrpSpPr>
      <p:grpSpPr>
        <a:xfrm>
          <a:off x="0" y="0"/>
          <a:ext cx="0" cy="0"/>
          <a:chOff x="0" y="0"/>
          <a:chExt cx="0" cy="0"/>
        </a:xfrm>
      </p:grpSpPr>
      <p:sp>
        <p:nvSpPr>
          <p:cNvPr id="159" name="Google Shape;159;p23"/>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0" name="Google Shape;160;p23"/>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Summary</a:t>
            </a:r>
            <a:endParaRPr b="1">
              <a:solidFill>
                <a:srgbClr val="0B5394"/>
              </a:solidFill>
              <a:latin typeface="Times New Roman"/>
              <a:ea typeface="Times New Roman"/>
              <a:cs typeface="Times New Roman"/>
              <a:sym typeface="Times New Roman"/>
            </a:endParaRPr>
          </a:p>
        </p:txBody>
      </p:sp>
      <p:sp>
        <p:nvSpPr>
          <p:cNvPr id="161" name="Google Shape;161;p23"/>
          <p:cNvSpPr txBox="1"/>
          <p:nvPr>
            <p:ph idx="1" type="body"/>
          </p:nvPr>
        </p:nvSpPr>
        <p:spPr>
          <a:xfrm>
            <a:off x="311700" y="789625"/>
            <a:ext cx="8520600" cy="34164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The sMDT chambers are planned to be implemented in the next long shutdown, to be ready for HL-LHC</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Michigan is currently on pace to have everything ready by this September, which is when RPC integration will begin</a:t>
            </a:r>
            <a:endParaRPr>
              <a:solidFill>
                <a:schemeClr val="dk1"/>
              </a:solidFill>
              <a:latin typeface="Times New Roman"/>
              <a:ea typeface="Times New Roman"/>
              <a:cs typeface="Times New Roman"/>
              <a:sym typeface="Times New Roman"/>
            </a:endParaRPr>
          </a:p>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Since arriving at CERN, I have contributed to many fascets of the commissioning process:</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Completing hardware commissioning tasks</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HV Glue application</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RPC Spacing bar and bearings installation</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Mezzanine Card installation</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RASNIK testing (sMDT chamber alignment tests)</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Testing room / miniDAQ installation</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Processed Cosmic Ray Data</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Analyzed process data to look for </a:t>
            </a:r>
            <a:r>
              <a:rPr lang="en">
                <a:solidFill>
                  <a:schemeClr val="dk1"/>
                </a:solidFill>
                <a:latin typeface="Times New Roman"/>
                <a:ea typeface="Times New Roman"/>
                <a:cs typeface="Times New Roman"/>
                <a:sym typeface="Times New Roman"/>
              </a:rPr>
              <a:t>anomalies</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Reported and fixed these anomalies</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24"/>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67" name="Google Shape;167;p24"/>
          <p:cNvSpPr txBox="1"/>
          <p:nvPr>
            <p:ph type="title"/>
          </p:nvPr>
        </p:nvSpPr>
        <p:spPr>
          <a:xfrm>
            <a:off x="311700" y="3307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Travel!</a:t>
            </a:r>
            <a:endParaRPr b="1">
              <a:solidFill>
                <a:srgbClr val="0B5394"/>
              </a:solidFill>
              <a:latin typeface="Times New Roman"/>
              <a:ea typeface="Times New Roman"/>
              <a:cs typeface="Times New Roman"/>
              <a:sym typeface="Times New Roman"/>
            </a:endParaRPr>
          </a:p>
        </p:txBody>
      </p:sp>
      <p:pic>
        <p:nvPicPr>
          <p:cNvPr id="168" name="Google Shape;168;p24" title="IMG_1340.jpeg"/>
          <p:cNvPicPr preferRelativeResize="0"/>
          <p:nvPr/>
        </p:nvPicPr>
        <p:blipFill>
          <a:blip r:embed="rId3">
            <a:alphaModFix/>
          </a:blip>
          <a:stretch>
            <a:fillRect/>
          </a:stretch>
        </p:blipFill>
        <p:spPr>
          <a:xfrm>
            <a:off x="190500" y="809325"/>
            <a:ext cx="1787776" cy="1340828"/>
          </a:xfrm>
          <a:prstGeom prst="rect">
            <a:avLst/>
          </a:prstGeom>
          <a:noFill/>
          <a:ln>
            <a:noFill/>
          </a:ln>
        </p:spPr>
      </p:pic>
      <p:pic>
        <p:nvPicPr>
          <p:cNvPr id="169" name="Google Shape;169;p24" title="IMG_0600.jpeg"/>
          <p:cNvPicPr preferRelativeResize="0"/>
          <p:nvPr/>
        </p:nvPicPr>
        <p:blipFill>
          <a:blip r:embed="rId4">
            <a:alphaModFix/>
          </a:blip>
          <a:stretch>
            <a:fillRect/>
          </a:stretch>
        </p:blipFill>
        <p:spPr>
          <a:xfrm>
            <a:off x="2551251" y="2263986"/>
            <a:ext cx="2579011" cy="1430551"/>
          </a:xfrm>
          <a:prstGeom prst="rect">
            <a:avLst/>
          </a:prstGeom>
          <a:noFill/>
          <a:ln>
            <a:noFill/>
          </a:ln>
        </p:spPr>
      </p:pic>
      <p:pic>
        <p:nvPicPr>
          <p:cNvPr id="170" name="Google Shape;170;p24" title="IMG_0491.jpeg"/>
          <p:cNvPicPr preferRelativeResize="0"/>
          <p:nvPr/>
        </p:nvPicPr>
        <p:blipFill>
          <a:blip r:embed="rId5">
            <a:alphaModFix/>
          </a:blip>
          <a:stretch>
            <a:fillRect/>
          </a:stretch>
        </p:blipFill>
        <p:spPr>
          <a:xfrm>
            <a:off x="5781450" y="2643203"/>
            <a:ext cx="1178527" cy="883899"/>
          </a:xfrm>
          <a:prstGeom prst="rect">
            <a:avLst/>
          </a:prstGeom>
          <a:noFill/>
          <a:ln>
            <a:noFill/>
          </a:ln>
        </p:spPr>
      </p:pic>
      <p:pic>
        <p:nvPicPr>
          <p:cNvPr id="171" name="Google Shape;171;p24" title="IMG_0391.jpeg"/>
          <p:cNvPicPr preferRelativeResize="0"/>
          <p:nvPr/>
        </p:nvPicPr>
        <p:blipFill>
          <a:blip r:embed="rId6">
            <a:alphaModFix/>
          </a:blip>
          <a:stretch>
            <a:fillRect/>
          </a:stretch>
        </p:blipFill>
        <p:spPr>
          <a:xfrm>
            <a:off x="7383543" y="2780600"/>
            <a:ext cx="1587126" cy="2116173"/>
          </a:xfrm>
          <a:prstGeom prst="rect">
            <a:avLst/>
          </a:prstGeom>
          <a:noFill/>
          <a:ln>
            <a:noFill/>
          </a:ln>
        </p:spPr>
      </p:pic>
      <p:pic>
        <p:nvPicPr>
          <p:cNvPr id="172" name="Google Shape;172;p24" title="IMG_0428.jpeg"/>
          <p:cNvPicPr preferRelativeResize="0"/>
          <p:nvPr/>
        </p:nvPicPr>
        <p:blipFill>
          <a:blip r:embed="rId7">
            <a:alphaModFix/>
          </a:blip>
          <a:stretch>
            <a:fillRect/>
          </a:stretch>
        </p:blipFill>
        <p:spPr>
          <a:xfrm>
            <a:off x="5254725" y="3733103"/>
            <a:ext cx="1787776" cy="1340832"/>
          </a:xfrm>
          <a:prstGeom prst="rect">
            <a:avLst/>
          </a:prstGeom>
          <a:noFill/>
          <a:ln>
            <a:noFill/>
          </a:ln>
        </p:spPr>
      </p:pic>
      <p:pic>
        <p:nvPicPr>
          <p:cNvPr id="173" name="Google Shape;173;p24" title="IMG_0533.jpeg"/>
          <p:cNvPicPr preferRelativeResize="0"/>
          <p:nvPr/>
        </p:nvPicPr>
        <p:blipFill>
          <a:blip r:embed="rId8">
            <a:alphaModFix/>
          </a:blip>
          <a:stretch>
            <a:fillRect/>
          </a:stretch>
        </p:blipFill>
        <p:spPr>
          <a:xfrm>
            <a:off x="7044525" y="1096375"/>
            <a:ext cx="1787776" cy="1340824"/>
          </a:xfrm>
          <a:prstGeom prst="rect">
            <a:avLst/>
          </a:prstGeom>
          <a:noFill/>
          <a:ln>
            <a:noFill/>
          </a:ln>
        </p:spPr>
      </p:pic>
      <p:pic>
        <p:nvPicPr>
          <p:cNvPr id="174" name="Google Shape;174;p24" title="IMG_1108.jpeg"/>
          <p:cNvPicPr preferRelativeResize="0"/>
          <p:nvPr/>
        </p:nvPicPr>
        <p:blipFill>
          <a:blip r:embed="rId9">
            <a:alphaModFix/>
          </a:blip>
          <a:stretch>
            <a:fillRect/>
          </a:stretch>
        </p:blipFill>
        <p:spPr>
          <a:xfrm>
            <a:off x="2958975" y="3808342"/>
            <a:ext cx="1587123" cy="1190342"/>
          </a:xfrm>
          <a:prstGeom prst="rect">
            <a:avLst/>
          </a:prstGeom>
          <a:noFill/>
          <a:ln>
            <a:noFill/>
          </a:ln>
        </p:spPr>
      </p:pic>
      <p:pic>
        <p:nvPicPr>
          <p:cNvPr id="175" name="Google Shape;175;p24" title="IMG_0716.jpeg"/>
          <p:cNvPicPr preferRelativeResize="0"/>
          <p:nvPr/>
        </p:nvPicPr>
        <p:blipFill>
          <a:blip r:embed="rId10">
            <a:alphaModFix/>
          </a:blip>
          <a:stretch>
            <a:fillRect/>
          </a:stretch>
        </p:blipFill>
        <p:spPr>
          <a:xfrm>
            <a:off x="4698500" y="719601"/>
            <a:ext cx="1907400" cy="1430557"/>
          </a:xfrm>
          <a:prstGeom prst="rect">
            <a:avLst/>
          </a:prstGeom>
          <a:noFill/>
          <a:ln>
            <a:noFill/>
          </a:ln>
        </p:spPr>
      </p:pic>
      <p:pic>
        <p:nvPicPr>
          <p:cNvPr id="176" name="Google Shape;176;p24" title="IMG_0989.jpeg"/>
          <p:cNvPicPr preferRelativeResize="0"/>
          <p:nvPr/>
        </p:nvPicPr>
        <p:blipFill>
          <a:blip r:embed="rId11">
            <a:alphaModFix/>
          </a:blip>
          <a:stretch>
            <a:fillRect/>
          </a:stretch>
        </p:blipFill>
        <p:spPr>
          <a:xfrm>
            <a:off x="447243" y="2687400"/>
            <a:ext cx="1726913" cy="2302551"/>
          </a:xfrm>
          <a:prstGeom prst="rect">
            <a:avLst/>
          </a:prstGeom>
          <a:noFill/>
          <a:ln>
            <a:noFill/>
          </a:ln>
        </p:spPr>
      </p:pic>
      <p:pic>
        <p:nvPicPr>
          <p:cNvPr id="177" name="Google Shape;177;p24" title="IMG_1153.jpeg"/>
          <p:cNvPicPr preferRelativeResize="0"/>
          <p:nvPr/>
        </p:nvPicPr>
        <p:blipFill>
          <a:blip r:embed="rId12">
            <a:alphaModFix/>
          </a:blip>
          <a:stretch>
            <a:fillRect/>
          </a:stretch>
        </p:blipFill>
        <p:spPr>
          <a:xfrm>
            <a:off x="2624919" y="863200"/>
            <a:ext cx="1452826" cy="1089627"/>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25"/>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83" name="Google Shape;183;p25"/>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Resources</a:t>
            </a:r>
            <a:endParaRPr b="1">
              <a:solidFill>
                <a:srgbClr val="0B5394"/>
              </a:solidFill>
              <a:latin typeface="Times New Roman"/>
              <a:ea typeface="Times New Roman"/>
              <a:cs typeface="Times New Roman"/>
              <a:sym typeface="Times New Roman"/>
            </a:endParaRPr>
          </a:p>
        </p:txBody>
      </p:sp>
      <p:sp>
        <p:nvSpPr>
          <p:cNvPr id="184" name="Google Shape;184;p25"/>
          <p:cNvSpPr txBox="1"/>
          <p:nvPr>
            <p:ph idx="1" type="body"/>
          </p:nvPr>
        </p:nvSpPr>
        <p:spPr>
          <a:xfrm>
            <a:off x="311700" y="899575"/>
            <a:ext cx="8520600" cy="36693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u="sng">
                <a:solidFill>
                  <a:schemeClr val="hlink"/>
                </a:solidFill>
                <a:hlinkClick r:id="rId3"/>
              </a:rPr>
              <a:t>https://arxiv.org/pdf/2211.00714</a:t>
            </a:r>
            <a:endParaRPr/>
          </a:p>
          <a:p>
            <a:pPr indent="0" lvl="0" marL="0" rtl="0" algn="l">
              <a:spcBef>
                <a:spcPts val="1200"/>
              </a:spcBef>
              <a:spcAft>
                <a:spcPts val="0"/>
              </a:spcAft>
              <a:buNone/>
            </a:pPr>
            <a:r>
              <a:rPr lang="en" u="sng">
                <a:solidFill>
                  <a:schemeClr val="hlink"/>
                </a:solidFill>
                <a:hlinkClick r:id="rId4"/>
              </a:rPr>
              <a:t>https://arxiv.org/pdf/2011.11699</a:t>
            </a:r>
            <a:endParaRPr/>
          </a:p>
          <a:p>
            <a:pPr indent="0" lvl="0" marL="0" rtl="0" algn="l">
              <a:spcBef>
                <a:spcPts val="1200"/>
              </a:spcBef>
              <a:spcAft>
                <a:spcPts val="0"/>
              </a:spcAft>
              <a:buNone/>
            </a:pPr>
            <a:r>
              <a:rPr lang="en" u="sng">
                <a:solidFill>
                  <a:schemeClr val="hlink"/>
                </a:solidFill>
                <a:hlinkClick r:id="rId5"/>
              </a:rPr>
              <a:t>https://arxiv.org/pdf/2205.13475</a:t>
            </a:r>
            <a:endParaRPr/>
          </a:p>
          <a:p>
            <a:pPr indent="0" lvl="0" marL="0" rtl="0" algn="l">
              <a:spcBef>
                <a:spcPts val="1200"/>
              </a:spcBef>
              <a:spcAft>
                <a:spcPts val="0"/>
              </a:spcAft>
              <a:buNone/>
            </a:pPr>
            <a:r>
              <a:rPr lang="en" u="sng">
                <a:solidFill>
                  <a:schemeClr val="hlink"/>
                </a:solidFill>
                <a:hlinkClick r:id="rId6"/>
              </a:rPr>
              <a:t>https://link.springer.com/article/10.1134/S1063778821040281</a:t>
            </a:r>
            <a:endParaRPr/>
          </a:p>
          <a:p>
            <a:pPr indent="0" lvl="0" marL="0" rtl="0" algn="l">
              <a:spcBef>
                <a:spcPts val="1200"/>
              </a:spcBef>
              <a:spcAft>
                <a:spcPts val="0"/>
              </a:spcAft>
              <a:buNone/>
            </a:pPr>
            <a:r>
              <a:rPr lang="en" u="sng">
                <a:solidFill>
                  <a:schemeClr val="hlink"/>
                </a:solidFill>
                <a:hlinkClick r:id="rId7"/>
              </a:rPr>
              <a:t>https://cds.cern.ch/record/2905756/files/ATL-MUON-SLIDE-2024-269.pdf</a:t>
            </a:r>
            <a:endParaRPr/>
          </a:p>
          <a:p>
            <a:pPr indent="0" lvl="0" marL="0" rtl="0" algn="l">
              <a:spcBef>
                <a:spcPts val="1200"/>
              </a:spcBef>
              <a:spcAft>
                <a:spcPts val="0"/>
              </a:spcAft>
              <a:buNone/>
            </a:pPr>
            <a:r>
              <a:rPr lang="en" u="sng">
                <a:solidFill>
                  <a:schemeClr val="hlink"/>
                </a:solidFill>
                <a:hlinkClick r:id="rId8"/>
              </a:rPr>
              <a:t>https://indico.cern.ch/event/1555116/contributions/6557899/attachments/3091122/5476729/Status%20of%20UM%20sMDT%20Commissioning_20250624_MuonWeek.pd</a:t>
            </a:r>
            <a:endParaRPr/>
          </a:p>
          <a:p>
            <a:pPr indent="0" lvl="0" marL="0" rtl="0" algn="l">
              <a:spcBef>
                <a:spcPts val="1200"/>
              </a:spcBef>
              <a:spcAft>
                <a:spcPts val="120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2" name="Shape 62"/>
        <p:cNvGrpSpPr/>
        <p:nvPr/>
      </p:nvGrpSpPr>
      <p:grpSpPr>
        <a:xfrm>
          <a:off x="0" y="0"/>
          <a:ext cx="0" cy="0"/>
          <a:chOff x="0" y="0"/>
          <a:chExt cx="0" cy="0"/>
        </a:xfrm>
      </p:grpSpPr>
      <p:sp>
        <p:nvSpPr>
          <p:cNvPr id="63" name="Google Shape;63;p14"/>
          <p:cNvSpPr/>
          <p:nvPr/>
        </p:nvSpPr>
        <p:spPr>
          <a:xfrm>
            <a:off x="-31750" y="2527200"/>
            <a:ext cx="9175800" cy="2616300"/>
          </a:xfrm>
          <a:prstGeom prst="rect">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4" name="Google Shape;64;p14"/>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65" name="Google Shape;65;p14"/>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MDT’s at ATLAS</a:t>
            </a:r>
            <a:endParaRPr b="1">
              <a:solidFill>
                <a:srgbClr val="0B5394"/>
              </a:solidFill>
              <a:latin typeface="Times New Roman"/>
              <a:ea typeface="Times New Roman"/>
              <a:cs typeface="Times New Roman"/>
              <a:sym typeface="Times New Roman"/>
            </a:endParaRPr>
          </a:p>
        </p:txBody>
      </p:sp>
      <p:sp>
        <p:nvSpPr>
          <p:cNvPr id="66" name="Google Shape;66;p14"/>
          <p:cNvSpPr txBox="1"/>
          <p:nvPr>
            <p:ph idx="1" type="body"/>
          </p:nvPr>
        </p:nvSpPr>
        <p:spPr>
          <a:xfrm>
            <a:off x="311700" y="743400"/>
            <a:ext cx="8520600" cy="1659000"/>
          </a:xfrm>
          <a:prstGeom prst="rect">
            <a:avLst/>
          </a:prstGeom>
        </p:spPr>
        <p:txBody>
          <a:bodyPr anchorCtr="0" anchor="t" bIns="91425" lIns="91425" spcFirstLastPara="1" rIns="91425" wrap="square" tIns="91425">
            <a:noAutofit/>
          </a:bodyPr>
          <a:lstStyle/>
          <a:p>
            <a:pPr indent="-349250" lvl="0" marL="457200" rtl="0" algn="l">
              <a:spcBef>
                <a:spcPts val="0"/>
              </a:spcBef>
              <a:spcAft>
                <a:spcPts val="0"/>
              </a:spcAft>
              <a:buClr>
                <a:schemeClr val="dk1"/>
              </a:buClr>
              <a:buSzPts val="1900"/>
              <a:buChar char="●"/>
            </a:pPr>
            <a:r>
              <a:rPr b="1" lang="en" sz="1900">
                <a:solidFill>
                  <a:schemeClr val="dk1"/>
                </a:solidFill>
                <a:latin typeface="Times New Roman"/>
                <a:ea typeface="Times New Roman"/>
                <a:cs typeface="Times New Roman"/>
                <a:sym typeface="Times New Roman"/>
              </a:rPr>
              <a:t>MDT </a:t>
            </a:r>
            <a:r>
              <a:rPr lang="en" sz="1900">
                <a:solidFill>
                  <a:schemeClr val="dk1"/>
                </a:solidFill>
                <a:latin typeface="Times New Roman"/>
                <a:ea typeface="Times New Roman"/>
                <a:cs typeface="Times New Roman"/>
                <a:sym typeface="Times New Roman"/>
              </a:rPr>
              <a:t>= </a:t>
            </a:r>
            <a:r>
              <a:rPr b="1" lang="en" sz="1900">
                <a:solidFill>
                  <a:schemeClr val="dk1"/>
                </a:solidFill>
                <a:latin typeface="Times New Roman"/>
                <a:ea typeface="Times New Roman"/>
                <a:cs typeface="Times New Roman"/>
                <a:sym typeface="Times New Roman"/>
              </a:rPr>
              <a:t>M</a:t>
            </a:r>
            <a:r>
              <a:rPr lang="en" sz="1900">
                <a:solidFill>
                  <a:schemeClr val="dk1"/>
                </a:solidFill>
                <a:latin typeface="Times New Roman"/>
                <a:ea typeface="Times New Roman"/>
                <a:cs typeface="Times New Roman"/>
                <a:sym typeface="Times New Roman"/>
              </a:rPr>
              <a:t>onitored </a:t>
            </a:r>
            <a:r>
              <a:rPr b="1" lang="en" sz="1900">
                <a:solidFill>
                  <a:schemeClr val="dk1"/>
                </a:solidFill>
                <a:latin typeface="Times New Roman"/>
                <a:ea typeface="Times New Roman"/>
                <a:cs typeface="Times New Roman"/>
                <a:sym typeface="Times New Roman"/>
              </a:rPr>
              <a:t>D</a:t>
            </a:r>
            <a:r>
              <a:rPr lang="en" sz="1900">
                <a:solidFill>
                  <a:schemeClr val="dk1"/>
                </a:solidFill>
                <a:latin typeface="Times New Roman"/>
                <a:ea typeface="Times New Roman"/>
                <a:cs typeface="Times New Roman"/>
                <a:sym typeface="Times New Roman"/>
              </a:rPr>
              <a:t>rift </a:t>
            </a:r>
            <a:r>
              <a:rPr b="1" lang="en" sz="1900">
                <a:solidFill>
                  <a:schemeClr val="dk1"/>
                </a:solidFill>
                <a:latin typeface="Times New Roman"/>
                <a:ea typeface="Times New Roman"/>
                <a:cs typeface="Times New Roman"/>
                <a:sym typeface="Times New Roman"/>
              </a:rPr>
              <a:t>T</a:t>
            </a:r>
            <a:r>
              <a:rPr lang="en" sz="1900">
                <a:solidFill>
                  <a:schemeClr val="dk1"/>
                </a:solidFill>
                <a:latin typeface="Times New Roman"/>
                <a:ea typeface="Times New Roman"/>
                <a:cs typeface="Times New Roman"/>
                <a:sym typeface="Times New Roman"/>
              </a:rPr>
              <a:t>ubes</a:t>
            </a:r>
            <a:endParaRPr sz="1900">
              <a:solidFill>
                <a:schemeClr val="dk1"/>
              </a:solidFill>
              <a:latin typeface="Times New Roman"/>
              <a:ea typeface="Times New Roman"/>
              <a:cs typeface="Times New Roman"/>
              <a:sym typeface="Times New Roman"/>
            </a:endParaRPr>
          </a:p>
          <a:p>
            <a:pPr indent="-323850" lvl="1" marL="914400" rtl="0" algn="l">
              <a:spcBef>
                <a:spcPts val="0"/>
              </a:spcBef>
              <a:spcAft>
                <a:spcPts val="0"/>
              </a:spcAft>
              <a:buClr>
                <a:schemeClr val="dk1"/>
              </a:buClr>
              <a:buSzPts val="1500"/>
              <a:buChar char="○"/>
            </a:pPr>
            <a:r>
              <a:rPr lang="en" sz="1500">
                <a:solidFill>
                  <a:schemeClr val="dk1"/>
                </a:solidFill>
                <a:latin typeface="Times New Roman"/>
                <a:ea typeface="Times New Roman"/>
                <a:cs typeface="Times New Roman"/>
                <a:sym typeface="Times New Roman"/>
              </a:rPr>
              <a:t>Together with </a:t>
            </a:r>
            <a:r>
              <a:rPr b="1" lang="en" sz="1500">
                <a:solidFill>
                  <a:schemeClr val="dk1"/>
                </a:solidFill>
                <a:latin typeface="Times New Roman"/>
                <a:ea typeface="Times New Roman"/>
                <a:cs typeface="Times New Roman"/>
                <a:sym typeface="Times New Roman"/>
              </a:rPr>
              <a:t>RPC</a:t>
            </a:r>
            <a:r>
              <a:rPr lang="en" sz="1500">
                <a:solidFill>
                  <a:schemeClr val="dk1"/>
                </a:solidFill>
                <a:latin typeface="Times New Roman"/>
                <a:ea typeface="Times New Roman"/>
                <a:cs typeface="Times New Roman"/>
                <a:sym typeface="Times New Roman"/>
              </a:rPr>
              <a:t>’s (</a:t>
            </a:r>
            <a:r>
              <a:rPr b="1" lang="en" sz="1500">
                <a:solidFill>
                  <a:schemeClr val="dk1"/>
                </a:solidFill>
                <a:latin typeface="Times New Roman"/>
                <a:ea typeface="Times New Roman"/>
                <a:cs typeface="Times New Roman"/>
                <a:sym typeface="Times New Roman"/>
              </a:rPr>
              <a:t>R</a:t>
            </a:r>
            <a:r>
              <a:rPr lang="en" sz="1500">
                <a:solidFill>
                  <a:schemeClr val="dk1"/>
                </a:solidFill>
                <a:latin typeface="Times New Roman"/>
                <a:ea typeface="Times New Roman"/>
                <a:cs typeface="Times New Roman"/>
                <a:sym typeface="Times New Roman"/>
              </a:rPr>
              <a:t>esistive </a:t>
            </a:r>
            <a:r>
              <a:rPr b="1" lang="en" sz="1500">
                <a:solidFill>
                  <a:schemeClr val="dk1"/>
                </a:solidFill>
                <a:latin typeface="Times New Roman"/>
                <a:ea typeface="Times New Roman"/>
                <a:cs typeface="Times New Roman"/>
                <a:sym typeface="Times New Roman"/>
              </a:rPr>
              <a:t>P</a:t>
            </a:r>
            <a:r>
              <a:rPr lang="en" sz="1500">
                <a:solidFill>
                  <a:schemeClr val="dk1"/>
                </a:solidFill>
                <a:latin typeface="Times New Roman"/>
                <a:ea typeface="Times New Roman"/>
                <a:cs typeface="Times New Roman"/>
                <a:sym typeface="Times New Roman"/>
              </a:rPr>
              <a:t>late </a:t>
            </a:r>
            <a:r>
              <a:rPr b="1" lang="en" sz="1500">
                <a:solidFill>
                  <a:schemeClr val="dk1"/>
                </a:solidFill>
                <a:latin typeface="Times New Roman"/>
                <a:ea typeface="Times New Roman"/>
                <a:cs typeface="Times New Roman"/>
                <a:sym typeface="Times New Roman"/>
              </a:rPr>
              <a:t>C</a:t>
            </a:r>
            <a:r>
              <a:rPr lang="en" sz="1500">
                <a:solidFill>
                  <a:schemeClr val="dk1"/>
                </a:solidFill>
                <a:latin typeface="Times New Roman"/>
                <a:ea typeface="Times New Roman"/>
                <a:cs typeface="Times New Roman"/>
                <a:sym typeface="Times New Roman"/>
              </a:rPr>
              <a:t>hamber) and </a:t>
            </a:r>
            <a:r>
              <a:rPr b="1" lang="en" sz="1500">
                <a:solidFill>
                  <a:schemeClr val="dk1"/>
                </a:solidFill>
                <a:latin typeface="Times New Roman"/>
                <a:ea typeface="Times New Roman"/>
                <a:cs typeface="Times New Roman"/>
                <a:sym typeface="Times New Roman"/>
              </a:rPr>
              <a:t>TGC</a:t>
            </a:r>
            <a:r>
              <a:rPr lang="en" sz="1500">
                <a:solidFill>
                  <a:schemeClr val="dk1"/>
                </a:solidFill>
                <a:latin typeface="Times New Roman"/>
                <a:ea typeface="Times New Roman"/>
                <a:cs typeface="Times New Roman"/>
                <a:sym typeface="Times New Roman"/>
              </a:rPr>
              <a:t>’s (</a:t>
            </a:r>
            <a:r>
              <a:rPr b="1" lang="en" sz="1500">
                <a:solidFill>
                  <a:schemeClr val="dk1"/>
                </a:solidFill>
                <a:latin typeface="Times New Roman"/>
                <a:ea typeface="Times New Roman"/>
                <a:cs typeface="Times New Roman"/>
                <a:sym typeface="Times New Roman"/>
              </a:rPr>
              <a:t>T</a:t>
            </a:r>
            <a:r>
              <a:rPr lang="en" sz="1500">
                <a:solidFill>
                  <a:schemeClr val="dk1"/>
                </a:solidFill>
                <a:latin typeface="Times New Roman"/>
                <a:ea typeface="Times New Roman"/>
                <a:cs typeface="Times New Roman"/>
                <a:sym typeface="Times New Roman"/>
              </a:rPr>
              <a:t>hin </a:t>
            </a:r>
            <a:r>
              <a:rPr b="1" lang="en" sz="1500">
                <a:solidFill>
                  <a:schemeClr val="dk1"/>
                </a:solidFill>
                <a:latin typeface="Times New Roman"/>
                <a:ea typeface="Times New Roman"/>
                <a:cs typeface="Times New Roman"/>
                <a:sym typeface="Times New Roman"/>
              </a:rPr>
              <a:t>G</a:t>
            </a:r>
            <a:r>
              <a:rPr lang="en" sz="1500">
                <a:solidFill>
                  <a:schemeClr val="dk1"/>
                </a:solidFill>
                <a:latin typeface="Times New Roman"/>
                <a:ea typeface="Times New Roman"/>
                <a:cs typeface="Times New Roman"/>
                <a:sym typeface="Times New Roman"/>
              </a:rPr>
              <a:t>ap </a:t>
            </a:r>
            <a:r>
              <a:rPr b="1" lang="en" sz="1500">
                <a:solidFill>
                  <a:schemeClr val="dk1"/>
                </a:solidFill>
                <a:latin typeface="Times New Roman"/>
                <a:ea typeface="Times New Roman"/>
                <a:cs typeface="Times New Roman"/>
                <a:sym typeface="Times New Roman"/>
              </a:rPr>
              <a:t>C</a:t>
            </a:r>
            <a:r>
              <a:rPr lang="en" sz="1500">
                <a:solidFill>
                  <a:schemeClr val="dk1"/>
                </a:solidFill>
                <a:latin typeface="Times New Roman"/>
                <a:ea typeface="Times New Roman"/>
                <a:cs typeface="Times New Roman"/>
                <a:sym typeface="Times New Roman"/>
              </a:rPr>
              <a:t>hamber) they make up the ATLAS </a:t>
            </a:r>
            <a:r>
              <a:rPr b="1" lang="en" sz="1500">
                <a:solidFill>
                  <a:schemeClr val="dk1"/>
                </a:solidFill>
                <a:latin typeface="Times New Roman"/>
                <a:ea typeface="Times New Roman"/>
                <a:cs typeface="Times New Roman"/>
                <a:sym typeface="Times New Roman"/>
              </a:rPr>
              <a:t>MS</a:t>
            </a:r>
            <a:r>
              <a:rPr lang="en" sz="1500">
                <a:solidFill>
                  <a:schemeClr val="dk1"/>
                </a:solidFill>
                <a:latin typeface="Times New Roman"/>
                <a:ea typeface="Times New Roman"/>
                <a:cs typeface="Times New Roman"/>
                <a:sym typeface="Times New Roman"/>
              </a:rPr>
              <a:t> (</a:t>
            </a:r>
            <a:r>
              <a:rPr b="1" lang="en" sz="1500">
                <a:solidFill>
                  <a:schemeClr val="dk1"/>
                </a:solidFill>
                <a:latin typeface="Times New Roman"/>
                <a:ea typeface="Times New Roman"/>
                <a:cs typeface="Times New Roman"/>
                <a:sym typeface="Times New Roman"/>
              </a:rPr>
              <a:t>M</a:t>
            </a:r>
            <a:r>
              <a:rPr lang="en" sz="1500">
                <a:solidFill>
                  <a:schemeClr val="dk1"/>
                </a:solidFill>
                <a:latin typeface="Times New Roman"/>
                <a:ea typeface="Times New Roman"/>
                <a:cs typeface="Times New Roman"/>
                <a:sym typeface="Times New Roman"/>
              </a:rPr>
              <a:t>uon </a:t>
            </a:r>
            <a:r>
              <a:rPr b="1" lang="en" sz="1500">
                <a:solidFill>
                  <a:schemeClr val="dk1"/>
                </a:solidFill>
                <a:latin typeface="Times New Roman"/>
                <a:ea typeface="Times New Roman"/>
                <a:cs typeface="Times New Roman"/>
                <a:sym typeface="Times New Roman"/>
              </a:rPr>
              <a:t>S</a:t>
            </a:r>
            <a:r>
              <a:rPr lang="en" sz="1500">
                <a:solidFill>
                  <a:schemeClr val="dk1"/>
                </a:solidFill>
                <a:latin typeface="Times New Roman"/>
                <a:ea typeface="Times New Roman"/>
                <a:cs typeface="Times New Roman"/>
                <a:sym typeface="Times New Roman"/>
              </a:rPr>
              <a:t>pectrometer)</a:t>
            </a:r>
            <a:endParaRPr sz="1500">
              <a:solidFill>
                <a:schemeClr val="dk1"/>
              </a:solidFill>
              <a:latin typeface="Times New Roman"/>
              <a:ea typeface="Times New Roman"/>
              <a:cs typeface="Times New Roman"/>
              <a:sym typeface="Times New Roman"/>
            </a:endParaRPr>
          </a:p>
          <a:p>
            <a:pPr indent="-323850" lvl="2" marL="1371600" rtl="0" algn="l">
              <a:spcBef>
                <a:spcPts val="0"/>
              </a:spcBef>
              <a:spcAft>
                <a:spcPts val="0"/>
              </a:spcAft>
              <a:buClr>
                <a:schemeClr val="dk1"/>
              </a:buClr>
              <a:buSzPts val="1500"/>
              <a:buFont typeface="Times New Roman"/>
              <a:buChar char="■"/>
            </a:pPr>
            <a:r>
              <a:rPr lang="en" sz="1500">
                <a:solidFill>
                  <a:schemeClr val="dk1"/>
                </a:solidFill>
                <a:latin typeface="Times New Roman"/>
                <a:ea typeface="Times New Roman"/>
                <a:cs typeface="Times New Roman"/>
                <a:sym typeface="Times New Roman"/>
              </a:rPr>
              <a:t>In the barrel of ATLAS, RPC’s handle event triggering and MDT’s measure muon momenta.</a:t>
            </a:r>
            <a:endParaRPr sz="1500">
              <a:solidFill>
                <a:schemeClr val="dk1"/>
              </a:solidFill>
              <a:latin typeface="Times New Roman"/>
              <a:ea typeface="Times New Roman"/>
              <a:cs typeface="Times New Roman"/>
              <a:sym typeface="Times New Roman"/>
            </a:endParaRPr>
          </a:p>
          <a:p>
            <a:pPr indent="-323850" lvl="2" marL="1371600" rtl="0" algn="l">
              <a:spcBef>
                <a:spcPts val="0"/>
              </a:spcBef>
              <a:spcAft>
                <a:spcPts val="0"/>
              </a:spcAft>
              <a:buClr>
                <a:schemeClr val="dk1"/>
              </a:buClr>
              <a:buSzPts val="1500"/>
              <a:buFont typeface="Times New Roman"/>
              <a:buChar char="■"/>
            </a:pPr>
            <a:r>
              <a:rPr lang="en" sz="1500">
                <a:solidFill>
                  <a:schemeClr val="dk1"/>
                </a:solidFill>
                <a:latin typeface="Times New Roman"/>
                <a:ea typeface="Times New Roman"/>
                <a:cs typeface="Times New Roman"/>
                <a:sym typeface="Times New Roman"/>
              </a:rPr>
              <a:t>The RPC’s and MDT’s are layered (20 layers) concentrically for ideal muon spectrometry.</a:t>
            </a:r>
            <a:endParaRPr sz="1500">
              <a:solidFill>
                <a:schemeClr val="dk1"/>
              </a:solidFill>
              <a:latin typeface="Times New Roman"/>
              <a:ea typeface="Times New Roman"/>
              <a:cs typeface="Times New Roman"/>
              <a:sym typeface="Times New Roman"/>
            </a:endParaRPr>
          </a:p>
        </p:txBody>
      </p:sp>
      <p:pic>
        <p:nvPicPr>
          <p:cNvPr id="67" name="Google Shape;67;p14"/>
          <p:cNvPicPr preferRelativeResize="0"/>
          <p:nvPr/>
        </p:nvPicPr>
        <p:blipFill>
          <a:blip r:embed="rId3">
            <a:alphaModFix/>
          </a:blip>
          <a:stretch>
            <a:fillRect/>
          </a:stretch>
        </p:blipFill>
        <p:spPr>
          <a:xfrm>
            <a:off x="564951" y="2603400"/>
            <a:ext cx="3445481" cy="2227075"/>
          </a:xfrm>
          <a:prstGeom prst="rect">
            <a:avLst/>
          </a:prstGeom>
          <a:noFill/>
          <a:ln>
            <a:noFill/>
          </a:ln>
        </p:spPr>
      </p:pic>
      <p:sp>
        <p:nvSpPr>
          <p:cNvPr id="68" name="Google Shape;68;p14"/>
          <p:cNvSpPr txBox="1"/>
          <p:nvPr/>
        </p:nvSpPr>
        <p:spPr>
          <a:xfrm>
            <a:off x="871350" y="4723675"/>
            <a:ext cx="2756100" cy="3435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hlinkClick r:id="rId4"/>
              </a:rPr>
              <a:t>https://cds.cern.ch/record/2905756/files/ATL-MUON-SLIDE-2024-269.pdf</a:t>
            </a:r>
            <a:endParaRPr sz="1000">
              <a:solidFill>
                <a:schemeClr val="dk2"/>
              </a:solidFill>
            </a:endParaRPr>
          </a:p>
        </p:txBody>
      </p:sp>
      <p:sp>
        <p:nvSpPr>
          <p:cNvPr id="69" name="Google Shape;69;p14"/>
          <p:cNvSpPr txBox="1"/>
          <p:nvPr/>
        </p:nvSpPr>
        <p:spPr>
          <a:xfrm>
            <a:off x="4441225" y="2868100"/>
            <a:ext cx="4263300" cy="2046600"/>
          </a:xfrm>
          <a:prstGeom prst="rect">
            <a:avLst/>
          </a:prstGeom>
          <a:noFill/>
          <a:ln>
            <a:noFill/>
          </a:ln>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sz="1800">
                <a:solidFill>
                  <a:schemeClr val="dk1"/>
                </a:solidFill>
                <a:latin typeface="Times New Roman"/>
                <a:ea typeface="Times New Roman"/>
                <a:cs typeface="Times New Roman"/>
                <a:sym typeface="Times New Roman"/>
              </a:rPr>
              <a:t>The ATLAS MS is the largest in the world, there are over 380,000 drift tubes in the detector! </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pic>
        <p:nvPicPr>
          <p:cNvPr id="74" name="Google Shape;74;p15"/>
          <p:cNvPicPr preferRelativeResize="0"/>
          <p:nvPr/>
        </p:nvPicPr>
        <p:blipFill>
          <a:blip r:embed="rId3">
            <a:alphaModFix/>
          </a:blip>
          <a:stretch>
            <a:fillRect/>
          </a:stretch>
        </p:blipFill>
        <p:spPr>
          <a:xfrm>
            <a:off x="5145578" y="2779350"/>
            <a:ext cx="3829972" cy="2008150"/>
          </a:xfrm>
          <a:prstGeom prst="rect">
            <a:avLst/>
          </a:prstGeom>
          <a:noFill/>
          <a:ln>
            <a:noFill/>
          </a:ln>
        </p:spPr>
      </p:pic>
      <p:sp>
        <p:nvSpPr>
          <p:cNvPr id="75" name="Google Shape;75;p15"/>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76" name="Google Shape;76;p15"/>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How do MDT’s work</a:t>
            </a:r>
            <a:endParaRPr b="1">
              <a:solidFill>
                <a:srgbClr val="0B5394"/>
              </a:solidFill>
              <a:latin typeface="Times New Roman"/>
              <a:ea typeface="Times New Roman"/>
              <a:cs typeface="Times New Roman"/>
              <a:sym typeface="Times New Roman"/>
            </a:endParaRPr>
          </a:p>
        </p:txBody>
      </p:sp>
      <p:sp>
        <p:nvSpPr>
          <p:cNvPr id="77" name="Google Shape;77;p15"/>
          <p:cNvSpPr txBox="1"/>
          <p:nvPr>
            <p:ph idx="1" type="body"/>
          </p:nvPr>
        </p:nvSpPr>
        <p:spPr>
          <a:xfrm>
            <a:off x="311700" y="7714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chemeClr val="dk1"/>
              </a:buClr>
              <a:buSzPts val="1900"/>
              <a:buFont typeface="Times New Roman"/>
              <a:buChar char="●"/>
            </a:pPr>
            <a:r>
              <a:rPr lang="en" sz="1900">
                <a:solidFill>
                  <a:schemeClr val="dk1"/>
                </a:solidFill>
                <a:latin typeface="Times New Roman"/>
                <a:ea typeface="Times New Roman"/>
                <a:cs typeface="Times New Roman"/>
                <a:sym typeface="Times New Roman"/>
              </a:rPr>
              <a:t>MDT’s are filled with a mixture of 97% Argon, 3% CO2. Running through the center of each tube is a thin copper wire biased to 2.7 kV</a:t>
            </a:r>
            <a:endParaRPr sz="1900">
              <a:solidFill>
                <a:schemeClr val="dk1"/>
              </a:solidFill>
              <a:latin typeface="Times New Roman"/>
              <a:ea typeface="Times New Roman"/>
              <a:cs typeface="Times New Roman"/>
              <a:sym typeface="Times New Roman"/>
            </a:endParaRPr>
          </a:p>
          <a:p>
            <a:pPr indent="-323850" lvl="1" marL="914400" rtl="0" algn="l">
              <a:spcBef>
                <a:spcPts val="0"/>
              </a:spcBef>
              <a:spcAft>
                <a:spcPts val="0"/>
              </a:spcAft>
              <a:buClr>
                <a:schemeClr val="dk1"/>
              </a:buClr>
              <a:buSzPts val="1500"/>
              <a:buFont typeface="Times New Roman"/>
              <a:buChar char="○"/>
            </a:pPr>
            <a:r>
              <a:rPr lang="en" sz="1500">
                <a:solidFill>
                  <a:schemeClr val="dk1"/>
                </a:solidFill>
                <a:latin typeface="Times New Roman"/>
                <a:ea typeface="Times New Roman"/>
                <a:cs typeface="Times New Roman"/>
                <a:sym typeface="Times New Roman"/>
              </a:rPr>
              <a:t>This gas mixture is very cheap, and also very efficient at achieving an ionization signal</a:t>
            </a:r>
            <a:endParaRPr sz="1500">
              <a:solidFill>
                <a:schemeClr val="dk1"/>
              </a:solidFill>
              <a:latin typeface="Times New Roman"/>
              <a:ea typeface="Times New Roman"/>
              <a:cs typeface="Times New Roman"/>
              <a:sym typeface="Times New Roman"/>
            </a:endParaRPr>
          </a:p>
          <a:p>
            <a:pPr indent="-349250" lvl="0" marL="457200" rtl="0" algn="l">
              <a:spcBef>
                <a:spcPts val="0"/>
              </a:spcBef>
              <a:spcAft>
                <a:spcPts val="0"/>
              </a:spcAft>
              <a:buClr>
                <a:schemeClr val="dk1"/>
              </a:buClr>
              <a:buSzPts val="1900"/>
              <a:buFont typeface="Times New Roman"/>
              <a:buChar char="●"/>
            </a:pPr>
            <a:r>
              <a:rPr lang="en" sz="1900">
                <a:solidFill>
                  <a:schemeClr val="dk1"/>
                </a:solidFill>
                <a:latin typeface="Times New Roman"/>
                <a:ea typeface="Times New Roman"/>
                <a:cs typeface="Times New Roman"/>
                <a:sym typeface="Times New Roman"/>
              </a:rPr>
              <a:t>As muons pass through the RPC, they cause an event trigger and data is then collected from the MDT chamber.</a:t>
            </a:r>
            <a:endParaRPr sz="1900">
              <a:solidFill>
                <a:schemeClr val="dk1"/>
              </a:solidFill>
              <a:latin typeface="Times New Roman"/>
              <a:ea typeface="Times New Roman"/>
              <a:cs typeface="Times New Roman"/>
              <a:sym typeface="Times New Roman"/>
            </a:endParaRPr>
          </a:p>
          <a:p>
            <a:pPr indent="-323850" lvl="1" marL="914400" rtl="0" algn="l">
              <a:spcBef>
                <a:spcPts val="0"/>
              </a:spcBef>
              <a:spcAft>
                <a:spcPts val="0"/>
              </a:spcAft>
              <a:buClr>
                <a:schemeClr val="dk1"/>
              </a:buClr>
              <a:buSzPts val="1500"/>
              <a:buFont typeface="Times New Roman"/>
              <a:buChar char="○"/>
            </a:pPr>
            <a:r>
              <a:rPr lang="en" sz="1500">
                <a:solidFill>
                  <a:schemeClr val="dk1"/>
                </a:solidFill>
                <a:latin typeface="Times New Roman"/>
                <a:ea typeface="Times New Roman"/>
                <a:cs typeface="Times New Roman"/>
                <a:sym typeface="Times New Roman"/>
              </a:rPr>
              <a:t>Each chamber contains 8 layers of tubes grouped into 2 multi-layers (4 layers each)</a:t>
            </a:r>
            <a:endParaRPr sz="1500">
              <a:solidFill>
                <a:schemeClr val="dk1"/>
              </a:solidFill>
              <a:latin typeface="Times New Roman"/>
              <a:ea typeface="Times New Roman"/>
              <a:cs typeface="Times New Roman"/>
              <a:sym typeface="Times New Roman"/>
            </a:endParaRPr>
          </a:p>
        </p:txBody>
      </p:sp>
      <p:pic>
        <p:nvPicPr>
          <p:cNvPr id="78" name="Google Shape;78;p15"/>
          <p:cNvPicPr preferRelativeResize="0"/>
          <p:nvPr/>
        </p:nvPicPr>
        <p:blipFill>
          <a:blip r:embed="rId4">
            <a:alphaModFix/>
          </a:blip>
          <a:stretch>
            <a:fillRect/>
          </a:stretch>
        </p:blipFill>
        <p:spPr>
          <a:xfrm>
            <a:off x="1634750" y="2779350"/>
            <a:ext cx="3410701" cy="1907375"/>
          </a:xfrm>
          <a:prstGeom prst="rect">
            <a:avLst/>
          </a:prstGeom>
          <a:noFill/>
          <a:ln>
            <a:noFill/>
          </a:ln>
        </p:spPr>
      </p:pic>
      <p:sp>
        <p:nvSpPr>
          <p:cNvPr id="79" name="Google Shape;79;p15"/>
          <p:cNvSpPr txBox="1"/>
          <p:nvPr/>
        </p:nvSpPr>
        <p:spPr>
          <a:xfrm>
            <a:off x="6084500" y="4686725"/>
            <a:ext cx="2239200" cy="111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000" u="sng">
                <a:solidFill>
                  <a:schemeClr val="hlink"/>
                </a:solidFill>
                <a:hlinkClick r:id="rId5"/>
              </a:rPr>
              <a:t>https://arxiv.org/pdf/2211.00714</a:t>
            </a:r>
            <a:endParaRPr sz="1000">
              <a:solidFill>
                <a:schemeClr val="dk2"/>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6"/>
          <p:cNvSpPr/>
          <p:nvPr/>
        </p:nvSpPr>
        <p:spPr>
          <a:xfrm>
            <a:off x="1850" y="2571750"/>
            <a:ext cx="9144000" cy="2626500"/>
          </a:xfrm>
          <a:prstGeom prst="rect">
            <a:avLst/>
          </a:prstGeom>
          <a:solidFill>
            <a:srgbClr val="FFF2CC"/>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5" name="Google Shape;85;p16"/>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86" name="Google Shape;86;p16"/>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MDT Muon Spectrometry</a:t>
            </a:r>
            <a:endParaRPr b="1">
              <a:solidFill>
                <a:srgbClr val="0B5394"/>
              </a:solidFill>
              <a:latin typeface="Times New Roman"/>
              <a:ea typeface="Times New Roman"/>
              <a:cs typeface="Times New Roman"/>
              <a:sym typeface="Times New Roman"/>
            </a:endParaRPr>
          </a:p>
        </p:txBody>
      </p:sp>
      <p:sp>
        <p:nvSpPr>
          <p:cNvPr id="87" name="Google Shape;87;p16"/>
          <p:cNvSpPr txBox="1"/>
          <p:nvPr>
            <p:ph idx="1" type="body"/>
          </p:nvPr>
        </p:nvSpPr>
        <p:spPr>
          <a:xfrm>
            <a:off x="311700" y="847675"/>
            <a:ext cx="8520600" cy="3416400"/>
          </a:xfrm>
          <a:prstGeom prst="rect">
            <a:avLst/>
          </a:prstGeom>
        </p:spPr>
        <p:txBody>
          <a:bodyPr anchorCtr="0" anchor="t" bIns="91425" lIns="91425" spcFirstLastPara="1" rIns="91425" wrap="square" tIns="91425">
            <a:norm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There are B-field platforms present on the chambers, which cause the Muon tracks to curve. As they pass through the tubes, they ionize electrons in the gas mixture which then drift to the copper wire. </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Char char="○"/>
            </a:pPr>
            <a:r>
              <a:rPr lang="en">
                <a:solidFill>
                  <a:schemeClr val="dk1"/>
                </a:solidFill>
                <a:latin typeface="Times New Roman"/>
                <a:ea typeface="Times New Roman"/>
                <a:cs typeface="Times New Roman"/>
                <a:sym typeface="Times New Roman"/>
              </a:rPr>
              <a:t>Using the drift time of the electrons in tandem with the event trigger we are able to reconstruct the Muon path, and after analyzing this path we can discern the muon momenta.</a:t>
            </a:r>
            <a:endParaRPr>
              <a:solidFill>
                <a:schemeClr val="dk1"/>
              </a:solidFill>
              <a:latin typeface="Times New Roman"/>
              <a:ea typeface="Times New Roman"/>
              <a:cs typeface="Times New Roman"/>
              <a:sym typeface="Times New Roman"/>
            </a:endParaRPr>
          </a:p>
        </p:txBody>
      </p:sp>
      <p:pic>
        <p:nvPicPr>
          <p:cNvPr id="88" name="Google Shape;88;p16"/>
          <p:cNvPicPr preferRelativeResize="0"/>
          <p:nvPr/>
        </p:nvPicPr>
        <p:blipFill>
          <a:blip r:embed="rId3">
            <a:alphaModFix/>
          </a:blip>
          <a:stretch>
            <a:fillRect/>
          </a:stretch>
        </p:blipFill>
        <p:spPr>
          <a:xfrm>
            <a:off x="5697650" y="2829275"/>
            <a:ext cx="3234600" cy="2087876"/>
          </a:xfrm>
          <a:prstGeom prst="rect">
            <a:avLst/>
          </a:prstGeom>
          <a:noFill/>
          <a:ln>
            <a:noFill/>
          </a:ln>
        </p:spPr>
      </p:pic>
      <p:pic>
        <p:nvPicPr>
          <p:cNvPr id="89" name="Google Shape;89;p16"/>
          <p:cNvPicPr preferRelativeResize="0"/>
          <p:nvPr/>
        </p:nvPicPr>
        <p:blipFill>
          <a:blip r:embed="rId4">
            <a:alphaModFix/>
          </a:blip>
          <a:stretch>
            <a:fillRect/>
          </a:stretch>
        </p:blipFill>
        <p:spPr>
          <a:xfrm>
            <a:off x="248050" y="2829275"/>
            <a:ext cx="5117325" cy="1933975"/>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3" name="Shape 93"/>
        <p:cNvGrpSpPr/>
        <p:nvPr/>
      </p:nvGrpSpPr>
      <p:grpSpPr>
        <a:xfrm>
          <a:off x="0" y="0"/>
          <a:ext cx="0" cy="0"/>
          <a:chOff x="0" y="0"/>
          <a:chExt cx="0" cy="0"/>
        </a:xfrm>
      </p:grpSpPr>
      <p:sp>
        <p:nvSpPr>
          <p:cNvPr id="94" name="Google Shape;94;p17"/>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95" name="Google Shape;95;p17"/>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What is a sMDT?</a:t>
            </a:r>
            <a:endParaRPr b="1">
              <a:solidFill>
                <a:srgbClr val="0B5394"/>
              </a:solidFill>
              <a:latin typeface="Times New Roman"/>
              <a:ea typeface="Times New Roman"/>
              <a:cs typeface="Times New Roman"/>
              <a:sym typeface="Times New Roman"/>
            </a:endParaRPr>
          </a:p>
        </p:txBody>
      </p:sp>
      <p:sp>
        <p:nvSpPr>
          <p:cNvPr id="96" name="Google Shape;96;p17"/>
          <p:cNvSpPr txBox="1"/>
          <p:nvPr>
            <p:ph idx="1" type="body"/>
          </p:nvPr>
        </p:nvSpPr>
        <p:spPr>
          <a:xfrm>
            <a:off x="311700" y="771475"/>
            <a:ext cx="8520600" cy="3490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In the HL LHC, the background rates in the barrel of ATLAS are expected to increase by nearly 10 times</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Char char="○"/>
            </a:pPr>
            <a:r>
              <a:rPr lang="en">
                <a:solidFill>
                  <a:schemeClr val="dk1"/>
                </a:solidFill>
                <a:latin typeface="Times New Roman"/>
                <a:ea typeface="Times New Roman"/>
                <a:cs typeface="Times New Roman"/>
                <a:sym typeface="Times New Roman"/>
              </a:rPr>
              <a:t>To cope with this larger background, the </a:t>
            </a:r>
            <a:r>
              <a:rPr b="1" lang="en">
                <a:solidFill>
                  <a:schemeClr val="dk1"/>
                </a:solidFill>
                <a:latin typeface="Times New Roman"/>
                <a:ea typeface="Times New Roman"/>
                <a:cs typeface="Times New Roman"/>
                <a:sym typeface="Times New Roman"/>
              </a:rPr>
              <a:t>sMDT</a:t>
            </a:r>
            <a:r>
              <a:rPr lang="en">
                <a:solidFill>
                  <a:schemeClr val="dk1"/>
                </a:solidFill>
                <a:latin typeface="Times New Roman"/>
                <a:ea typeface="Times New Roman"/>
                <a:cs typeface="Times New Roman"/>
                <a:sym typeface="Times New Roman"/>
              </a:rPr>
              <a:t>’s</a:t>
            </a:r>
            <a:r>
              <a:rPr b="1" lang="en">
                <a:solidFill>
                  <a:schemeClr val="dk1"/>
                </a:solidFill>
                <a:latin typeface="Times New Roman"/>
                <a:ea typeface="Times New Roman"/>
                <a:cs typeface="Times New Roman"/>
                <a:sym typeface="Times New Roman"/>
              </a:rPr>
              <a:t> </a:t>
            </a:r>
            <a:r>
              <a:rPr lang="en">
                <a:solidFill>
                  <a:schemeClr val="dk1"/>
                </a:solidFill>
                <a:latin typeface="Times New Roman"/>
                <a:ea typeface="Times New Roman"/>
                <a:cs typeface="Times New Roman"/>
                <a:sym typeface="Times New Roman"/>
              </a:rPr>
              <a:t>(</a:t>
            </a:r>
            <a:r>
              <a:rPr b="1" lang="en">
                <a:solidFill>
                  <a:schemeClr val="dk1"/>
                </a:solidFill>
                <a:latin typeface="Times New Roman"/>
                <a:ea typeface="Times New Roman"/>
                <a:cs typeface="Times New Roman"/>
                <a:sym typeface="Times New Roman"/>
              </a:rPr>
              <a:t>s</a:t>
            </a:r>
            <a:r>
              <a:rPr lang="en">
                <a:solidFill>
                  <a:schemeClr val="dk1"/>
                </a:solidFill>
                <a:latin typeface="Times New Roman"/>
                <a:ea typeface="Times New Roman"/>
                <a:cs typeface="Times New Roman"/>
                <a:sym typeface="Times New Roman"/>
              </a:rPr>
              <a:t>mall MDT) were developed</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The smaller size of the sMDT’s (15mm as opposed to 30mm) allow for a much higher rate capability in the detector</a:t>
            </a:r>
            <a:endParaRPr>
              <a:solidFill>
                <a:schemeClr val="dk1"/>
              </a:solidFill>
              <a:latin typeface="Times New Roman"/>
              <a:ea typeface="Times New Roman"/>
              <a:cs typeface="Times New Roman"/>
              <a:sym typeface="Times New Roman"/>
            </a:endParaRPr>
          </a:p>
          <a:p>
            <a:pPr indent="-317500" lvl="2" marL="13716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Additionally, the smaller size of the MDT’s allows for a new layer of RPC’s to be installed in the barrel of ATLAS</a:t>
            </a:r>
            <a:endParaRPr>
              <a:solidFill>
                <a:schemeClr val="dk1"/>
              </a:solidFill>
              <a:latin typeface="Times New Roman"/>
              <a:ea typeface="Times New Roman"/>
              <a:cs typeface="Times New Roman"/>
              <a:sym typeface="Times New Roman"/>
            </a:endParaRPr>
          </a:p>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There are currently some sMDT’s already installed in ATLAS. An additional 100 were designed in parallel at MPI and UM</a:t>
            </a:r>
            <a:endParaRPr>
              <a:solidFill>
                <a:schemeClr val="dk1"/>
              </a:solidFill>
              <a:latin typeface="Times New Roman"/>
              <a:ea typeface="Times New Roman"/>
              <a:cs typeface="Times New Roman"/>
              <a:sym typeface="Times New Roman"/>
            </a:endParaRPr>
          </a:p>
          <a:p>
            <a:pPr indent="-317500" lvl="1" marL="914400" rtl="0" algn="l">
              <a:spcBef>
                <a:spcPts val="0"/>
              </a:spcBef>
              <a:spcAft>
                <a:spcPts val="0"/>
              </a:spcAft>
              <a:buClr>
                <a:schemeClr val="dk1"/>
              </a:buClr>
              <a:buSzPts val="1400"/>
              <a:buFont typeface="Times New Roman"/>
              <a:buChar char="○"/>
            </a:pPr>
            <a:r>
              <a:rPr lang="en">
                <a:solidFill>
                  <a:schemeClr val="dk1"/>
                </a:solidFill>
                <a:latin typeface="Times New Roman"/>
                <a:ea typeface="Times New Roman"/>
                <a:cs typeface="Times New Roman"/>
                <a:sym typeface="Times New Roman"/>
              </a:rPr>
              <a:t>There are over 45,000 tubes in this sMDT upgrade alone!</a:t>
            </a:r>
            <a:endParaRPr>
              <a:solidFill>
                <a:schemeClr val="dk1"/>
              </a:solidFill>
              <a:latin typeface="Times New Roman"/>
              <a:ea typeface="Times New Roman"/>
              <a:cs typeface="Times New Roman"/>
              <a:sym typeface="Times New Roman"/>
            </a:endParaRPr>
          </a:p>
        </p:txBody>
      </p:sp>
      <p:sp>
        <p:nvSpPr>
          <p:cNvPr id="97" name="Google Shape;97;p17"/>
          <p:cNvSpPr/>
          <p:nvPr/>
        </p:nvSpPr>
        <p:spPr>
          <a:xfrm>
            <a:off x="239565" y="3842875"/>
            <a:ext cx="2680500" cy="1002900"/>
          </a:xfrm>
          <a:prstGeom prst="rect">
            <a:avLst/>
          </a:prstGeom>
          <a:solidFill>
            <a:srgbClr val="FFF2C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Times New Roman"/>
                <a:ea typeface="Times New Roman"/>
                <a:cs typeface="Times New Roman"/>
                <a:sym typeface="Times New Roman"/>
              </a:rPr>
              <a:t>Production of sMDT drift tubes at MSU</a:t>
            </a:r>
            <a:endParaRPr b="1">
              <a:latin typeface="Times New Roman"/>
              <a:ea typeface="Times New Roman"/>
              <a:cs typeface="Times New Roman"/>
              <a:sym typeface="Times New Roman"/>
            </a:endParaRPr>
          </a:p>
        </p:txBody>
      </p:sp>
      <p:sp>
        <p:nvSpPr>
          <p:cNvPr id="98" name="Google Shape;98;p17"/>
          <p:cNvSpPr/>
          <p:nvPr/>
        </p:nvSpPr>
        <p:spPr>
          <a:xfrm>
            <a:off x="3231750" y="3842875"/>
            <a:ext cx="2680500" cy="1002900"/>
          </a:xfrm>
          <a:prstGeom prst="rect">
            <a:avLst/>
          </a:prstGeom>
          <a:solidFill>
            <a:srgbClr val="FFF2C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Times New Roman"/>
                <a:ea typeface="Times New Roman"/>
                <a:cs typeface="Times New Roman"/>
                <a:sym typeface="Times New Roman"/>
              </a:rPr>
              <a:t>Production of sMDT chambers at UM</a:t>
            </a:r>
            <a:endParaRPr b="1">
              <a:latin typeface="Times New Roman"/>
              <a:ea typeface="Times New Roman"/>
              <a:cs typeface="Times New Roman"/>
              <a:sym typeface="Times New Roman"/>
            </a:endParaRPr>
          </a:p>
        </p:txBody>
      </p:sp>
      <p:sp>
        <p:nvSpPr>
          <p:cNvPr id="99" name="Google Shape;99;p17"/>
          <p:cNvSpPr/>
          <p:nvPr/>
        </p:nvSpPr>
        <p:spPr>
          <a:xfrm>
            <a:off x="6223935" y="3842875"/>
            <a:ext cx="2680500" cy="1002900"/>
          </a:xfrm>
          <a:prstGeom prst="rect">
            <a:avLst/>
          </a:prstGeom>
          <a:solidFill>
            <a:srgbClr val="FFF2CC"/>
          </a:solidFill>
          <a:ln cap="flat" cmpd="sng" w="9525">
            <a:solidFill>
              <a:srgbClr val="0000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a:latin typeface="Times New Roman"/>
                <a:ea typeface="Times New Roman"/>
                <a:cs typeface="Times New Roman"/>
                <a:sym typeface="Times New Roman"/>
              </a:rPr>
              <a:t>Commissioning and testing of sMDT chambers at CERN</a:t>
            </a:r>
            <a:endParaRPr b="1">
              <a:latin typeface="Times New Roman"/>
              <a:ea typeface="Times New Roman"/>
              <a:cs typeface="Times New Roman"/>
              <a:sym typeface="Times New Roman"/>
            </a:endParaRPr>
          </a:p>
        </p:txBody>
      </p:sp>
      <p:sp>
        <p:nvSpPr>
          <p:cNvPr id="100" name="Google Shape;100;p17"/>
          <p:cNvSpPr/>
          <p:nvPr/>
        </p:nvSpPr>
        <p:spPr>
          <a:xfrm>
            <a:off x="2935858" y="4242637"/>
            <a:ext cx="279900" cy="1833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1" name="Google Shape;101;p17"/>
          <p:cNvSpPr/>
          <p:nvPr/>
        </p:nvSpPr>
        <p:spPr>
          <a:xfrm>
            <a:off x="5928043" y="4242637"/>
            <a:ext cx="279900" cy="183300"/>
          </a:xfrm>
          <a:prstGeom prst="rightArrow">
            <a:avLst>
              <a:gd fmla="val 50000" name="adj1"/>
              <a:gd fmla="val 50000" name="adj2"/>
            </a:avLst>
          </a:prstGeom>
          <a:solidFill>
            <a:schemeClr val="dk1"/>
          </a:solidFill>
          <a:ln cap="flat" cmpd="sng" w="9525">
            <a:solidFill>
              <a:schemeClr val="dk1"/>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sp>
        <p:nvSpPr>
          <p:cNvPr id="106" name="Google Shape;106;p18"/>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07" name="Google Shape;107;p18"/>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The Day-to-Day of sMDT Commissioning</a:t>
            </a:r>
            <a:endParaRPr b="1">
              <a:solidFill>
                <a:srgbClr val="0B5394"/>
              </a:solidFill>
              <a:latin typeface="Times New Roman"/>
              <a:ea typeface="Times New Roman"/>
              <a:cs typeface="Times New Roman"/>
              <a:sym typeface="Times New Roman"/>
            </a:endParaRPr>
          </a:p>
        </p:txBody>
      </p:sp>
      <p:sp>
        <p:nvSpPr>
          <p:cNvPr id="108" name="Google Shape;108;p18"/>
          <p:cNvSpPr txBox="1"/>
          <p:nvPr>
            <p:ph idx="1" type="body"/>
          </p:nvPr>
        </p:nvSpPr>
        <p:spPr>
          <a:xfrm>
            <a:off x="311700" y="1006800"/>
            <a:ext cx="8520600" cy="442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The UM commissioning team works on an 18 day schedule:</a:t>
            </a:r>
            <a:endParaRPr>
              <a:solidFill>
                <a:schemeClr val="dk1"/>
              </a:solidFill>
              <a:latin typeface="Times New Roman"/>
              <a:ea typeface="Times New Roman"/>
              <a:cs typeface="Times New Roman"/>
              <a:sym typeface="Times New Roman"/>
            </a:endParaRPr>
          </a:p>
        </p:txBody>
      </p:sp>
      <p:pic>
        <p:nvPicPr>
          <p:cNvPr id="109" name="Google Shape;109;p18"/>
          <p:cNvPicPr preferRelativeResize="0"/>
          <p:nvPr/>
        </p:nvPicPr>
        <p:blipFill>
          <a:blip r:embed="rId3">
            <a:alphaModFix/>
          </a:blip>
          <a:stretch>
            <a:fillRect/>
          </a:stretch>
        </p:blipFill>
        <p:spPr>
          <a:xfrm>
            <a:off x="152400" y="1442575"/>
            <a:ext cx="8839199" cy="2109578"/>
          </a:xfrm>
          <a:prstGeom prst="rect">
            <a:avLst/>
          </a:prstGeom>
          <a:noFill/>
          <a:ln>
            <a:noFill/>
          </a:ln>
        </p:spPr>
      </p:pic>
      <p:sp>
        <p:nvSpPr>
          <p:cNvPr id="110" name="Google Shape;110;p18"/>
          <p:cNvSpPr txBox="1"/>
          <p:nvPr/>
        </p:nvSpPr>
        <p:spPr>
          <a:xfrm>
            <a:off x="76200" y="3485025"/>
            <a:ext cx="8991600" cy="4926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lang="en" sz="1000" u="sng">
                <a:solidFill>
                  <a:schemeClr val="hlink"/>
                </a:solidFill>
                <a:hlinkClick r:id="rId4"/>
              </a:rPr>
              <a:t>https://indico.cern.ch/event/1555116/contributions/6557899/attachments/3091122/5476729/Status%20of%20UM%20sMDT%20Commissioning_20250624_MuonWeek.pdf</a:t>
            </a:r>
            <a:endParaRPr sz="1000"/>
          </a:p>
        </p:txBody>
      </p:sp>
      <p:sp>
        <p:nvSpPr>
          <p:cNvPr id="111" name="Google Shape;111;p18"/>
          <p:cNvSpPr txBox="1"/>
          <p:nvPr>
            <p:ph idx="1" type="body"/>
          </p:nvPr>
        </p:nvSpPr>
        <p:spPr>
          <a:xfrm>
            <a:off x="311700" y="3888950"/>
            <a:ext cx="8520600" cy="4425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chemeClr val="dk1"/>
              </a:buClr>
              <a:buSzPts val="1800"/>
              <a:buFont typeface="Times New Roman"/>
              <a:buChar char="●"/>
            </a:pPr>
            <a:r>
              <a:rPr lang="en">
                <a:solidFill>
                  <a:schemeClr val="dk1"/>
                </a:solidFill>
                <a:latin typeface="Times New Roman"/>
                <a:ea typeface="Times New Roman"/>
                <a:cs typeface="Times New Roman"/>
                <a:sym typeface="Times New Roman"/>
              </a:rPr>
              <a:t>Every day of the working week we must perform the necessary tasks to stay on schedule. Generally speaking, the workflow involves hardware in the morning, and analysis in the afternoon.</a:t>
            </a:r>
            <a:endParaRPr>
              <a:solidFill>
                <a:schemeClr val="dk1"/>
              </a:solidFill>
              <a:latin typeface="Times New Roman"/>
              <a:ea typeface="Times New Roman"/>
              <a:cs typeface="Times New Roman"/>
              <a:sym typeface="Times New Roman"/>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5" name="Shape 115"/>
        <p:cNvGrpSpPr/>
        <p:nvPr/>
      </p:nvGrpSpPr>
      <p:grpSpPr>
        <a:xfrm>
          <a:off x="0" y="0"/>
          <a:ext cx="0" cy="0"/>
          <a:chOff x="0" y="0"/>
          <a:chExt cx="0" cy="0"/>
        </a:xfrm>
      </p:grpSpPr>
      <p:sp>
        <p:nvSpPr>
          <p:cNvPr id="116" name="Google Shape;116;p19"/>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17" name="Google Shape;117;p19"/>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BB-5</a:t>
            </a:r>
            <a:endParaRPr b="1">
              <a:solidFill>
                <a:srgbClr val="0B5394"/>
              </a:solidFill>
              <a:latin typeface="Times New Roman"/>
              <a:ea typeface="Times New Roman"/>
              <a:cs typeface="Times New Roman"/>
              <a:sym typeface="Times New Roman"/>
            </a:endParaRPr>
          </a:p>
        </p:txBody>
      </p:sp>
      <p:sp>
        <p:nvSpPr>
          <p:cNvPr id="118" name="Google Shape;118;p19"/>
          <p:cNvSpPr txBox="1"/>
          <p:nvPr>
            <p:ph idx="1" type="body"/>
          </p:nvPr>
        </p:nvSpPr>
        <p:spPr>
          <a:xfrm>
            <a:off x="311700" y="695275"/>
            <a:ext cx="8520600" cy="3416400"/>
          </a:xfrm>
          <a:prstGeom prst="rect">
            <a:avLst/>
          </a:prstGeom>
        </p:spPr>
        <p:txBody>
          <a:bodyPr anchorCtr="0" anchor="t" bIns="91425" lIns="91425" spcFirstLastPara="1" rIns="91425" wrap="square" tIns="91425">
            <a:normAutofit/>
          </a:bodyPr>
          <a:lstStyle/>
          <a:p>
            <a:pPr indent="-349250" lvl="0" marL="457200" rtl="0" algn="l">
              <a:spcBef>
                <a:spcPts val="0"/>
              </a:spcBef>
              <a:spcAft>
                <a:spcPts val="0"/>
              </a:spcAft>
              <a:buClr>
                <a:srgbClr val="000000"/>
              </a:buClr>
              <a:buSzPts val="1900"/>
              <a:buFont typeface="Times New Roman"/>
              <a:buChar char="●"/>
            </a:pPr>
            <a:r>
              <a:rPr lang="en" sz="1900">
                <a:solidFill>
                  <a:srgbClr val="000000"/>
                </a:solidFill>
                <a:latin typeface="Times New Roman"/>
                <a:ea typeface="Times New Roman"/>
                <a:cs typeface="Times New Roman"/>
                <a:sym typeface="Times New Roman"/>
              </a:rPr>
              <a:t>The sMDT commissioning work is done at BB-5 (B899)</a:t>
            </a:r>
            <a:endParaRPr sz="1900">
              <a:solidFill>
                <a:srgbClr val="000000"/>
              </a:solidFill>
              <a:latin typeface="Times New Roman"/>
              <a:ea typeface="Times New Roman"/>
              <a:cs typeface="Times New Roman"/>
              <a:sym typeface="Times New Roman"/>
            </a:endParaRPr>
          </a:p>
          <a:p>
            <a:pPr indent="-317500" lvl="1" marL="914400" rtl="0" algn="l">
              <a:spcBef>
                <a:spcPts val="0"/>
              </a:spcBef>
              <a:spcAft>
                <a:spcPts val="0"/>
              </a:spcAft>
              <a:buClr>
                <a:srgbClr val="000000"/>
              </a:buClr>
              <a:buSzPts val="1400"/>
              <a:buFont typeface="Times New Roman"/>
              <a:buChar char="○"/>
            </a:pPr>
            <a:r>
              <a:rPr lang="en">
                <a:solidFill>
                  <a:srgbClr val="000000"/>
                </a:solidFill>
                <a:latin typeface="Times New Roman"/>
                <a:ea typeface="Times New Roman"/>
                <a:cs typeface="Times New Roman"/>
                <a:sym typeface="Times New Roman"/>
              </a:rPr>
              <a:t>We have currently commissioned 40 out of the 50 chambers sent to CERN by UM.</a:t>
            </a:r>
            <a:endParaRPr>
              <a:solidFill>
                <a:srgbClr val="000000"/>
              </a:solidFill>
              <a:latin typeface="Times New Roman"/>
              <a:ea typeface="Times New Roman"/>
              <a:cs typeface="Times New Roman"/>
              <a:sym typeface="Times New Roman"/>
            </a:endParaRPr>
          </a:p>
        </p:txBody>
      </p:sp>
      <p:pic>
        <p:nvPicPr>
          <p:cNvPr id="119" name="Google Shape;119;p19" title="IMG_0765.jpeg"/>
          <p:cNvPicPr preferRelativeResize="0"/>
          <p:nvPr/>
        </p:nvPicPr>
        <p:blipFill>
          <a:blip r:embed="rId3">
            <a:alphaModFix/>
          </a:blip>
          <a:stretch>
            <a:fillRect/>
          </a:stretch>
        </p:blipFill>
        <p:spPr>
          <a:xfrm>
            <a:off x="147400" y="1672625"/>
            <a:ext cx="2130900" cy="2841226"/>
          </a:xfrm>
          <a:prstGeom prst="rect">
            <a:avLst/>
          </a:prstGeom>
          <a:noFill/>
          <a:ln>
            <a:noFill/>
          </a:ln>
        </p:spPr>
      </p:pic>
      <p:pic>
        <p:nvPicPr>
          <p:cNvPr id="120" name="Google Shape;120;p19" title="IMG_0791.jpeg"/>
          <p:cNvPicPr preferRelativeResize="0"/>
          <p:nvPr/>
        </p:nvPicPr>
        <p:blipFill>
          <a:blip r:embed="rId4">
            <a:alphaModFix/>
          </a:blip>
          <a:stretch>
            <a:fillRect/>
          </a:stretch>
        </p:blipFill>
        <p:spPr>
          <a:xfrm>
            <a:off x="2518955" y="1553450"/>
            <a:ext cx="4106102" cy="3079576"/>
          </a:xfrm>
          <a:prstGeom prst="rect">
            <a:avLst/>
          </a:prstGeom>
          <a:noFill/>
          <a:ln>
            <a:noFill/>
          </a:ln>
        </p:spPr>
      </p:pic>
      <p:pic>
        <p:nvPicPr>
          <p:cNvPr id="121" name="Google Shape;121;p19" title="IMG_0801.jpeg"/>
          <p:cNvPicPr preferRelativeResize="0"/>
          <p:nvPr/>
        </p:nvPicPr>
        <p:blipFill>
          <a:blip r:embed="rId5">
            <a:alphaModFix/>
          </a:blip>
          <a:stretch>
            <a:fillRect/>
          </a:stretch>
        </p:blipFill>
        <p:spPr>
          <a:xfrm>
            <a:off x="6865700" y="1672638"/>
            <a:ext cx="2130900" cy="2841201"/>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0"/>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27" name="Google Shape;127;p20"/>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sMDT Electronics</a:t>
            </a:r>
            <a:endParaRPr b="1">
              <a:solidFill>
                <a:srgbClr val="0B5394"/>
              </a:solidFill>
              <a:latin typeface="Times New Roman"/>
              <a:ea typeface="Times New Roman"/>
              <a:cs typeface="Times New Roman"/>
              <a:sym typeface="Times New Roman"/>
            </a:endParaRPr>
          </a:p>
        </p:txBody>
      </p:sp>
      <p:sp>
        <p:nvSpPr>
          <p:cNvPr id="128" name="Google Shape;128;p20"/>
          <p:cNvSpPr txBox="1"/>
          <p:nvPr>
            <p:ph idx="1" type="body"/>
          </p:nvPr>
        </p:nvSpPr>
        <p:spPr>
          <a:xfrm>
            <a:off x="311700" y="865800"/>
            <a:ext cx="8520600" cy="3232500"/>
          </a:xfrm>
          <a:prstGeom prst="rect">
            <a:avLst/>
          </a:prstGeom>
        </p:spPr>
        <p:txBody>
          <a:bodyPr anchorCtr="0" anchor="t"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 sz="2100">
                <a:solidFill>
                  <a:schemeClr val="dk1"/>
                </a:solidFill>
                <a:latin typeface="Times New Roman"/>
                <a:ea typeface="Times New Roman"/>
                <a:cs typeface="Times New Roman"/>
                <a:sym typeface="Times New Roman"/>
              </a:rPr>
              <a:t>sMDT chambers have an electronic data readout system, via </a:t>
            </a:r>
            <a:r>
              <a:rPr b="1" lang="en" sz="2100">
                <a:solidFill>
                  <a:schemeClr val="dk1"/>
                </a:solidFill>
                <a:latin typeface="Times New Roman"/>
                <a:ea typeface="Times New Roman"/>
                <a:cs typeface="Times New Roman"/>
                <a:sym typeface="Times New Roman"/>
              </a:rPr>
              <a:t>Mezzanine Cards</a:t>
            </a:r>
            <a:endParaRPr sz="2100">
              <a:solidFill>
                <a:schemeClr val="dk1"/>
              </a:solidFill>
              <a:latin typeface="Times New Roman"/>
              <a:ea typeface="Times New Roman"/>
              <a:cs typeface="Times New Roman"/>
              <a:sym typeface="Times New Roman"/>
            </a:endParaRPr>
          </a:p>
          <a:p>
            <a:pPr indent="-336550" lvl="1" marL="914400" rtl="0" algn="l">
              <a:spcBef>
                <a:spcPts val="0"/>
              </a:spcBef>
              <a:spcAft>
                <a:spcPts val="0"/>
              </a:spcAft>
              <a:buClr>
                <a:schemeClr val="dk1"/>
              </a:buClr>
              <a:buSzPts val="1700"/>
              <a:buChar char="○"/>
            </a:pPr>
            <a:r>
              <a:rPr lang="en" sz="1700">
                <a:solidFill>
                  <a:schemeClr val="dk1"/>
                </a:solidFill>
                <a:latin typeface="Times New Roman"/>
                <a:ea typeface="Times New Roman"/>
                <a:cs typeface="Times New Roman"/>
                <a:sym typeface="Times New Roman"/>
              </a:rPr>
              <a:t>The MZ cards contain 4 chips: one </a:t>
            </a:r>
            <a:r>
              <a:rPr b="1" lang="en" sz="1700">
                <a:solidFill>
                  <a:schemeClr val="dk1"/>
                </a:solidFill>
                <a:latin typeface="Times New Roman"/>
                <a:ea typeface="Times New Roman"/>
                <a:cs typeface="Times New Roman"/>
                <a:sym typeface="Times New Roman"/>
              </a:rPr>
              <a:t>TDC </a:t>
            </a:r>
            <a:r>
              <a:rPr lang="en" sz="1700">
                <a:solidFill>
                  <a:schemeClr val="dk1"/>
                </a:solidFill>
                <a:latin typeface="Times New Roman"/>
                <a:ea typeface="Times New Roman"/>
                <a:cs typeface="Times New Roman"/>
                <a:sym typeface="Times New Roman"/>
              </a:rPr>
              <a:t>(</a:t>
            </a:r>
            <a:r>
              <a:rPr b="1" lang="en" sz="1700">
                <a:solidFill>
                  <a:schemeClr val="dk1"/>
                </a:solidFill>
                <a:latin typeface="Times New Roman"/>
                <a:ea typeface="Times New Roman"/>
                <a:cs typeface="Times New Roman"/>
                <a:sym typeface="Times New Roman"/>
              </a:rPr>
              <a:t>T</a:t>
            </a:r>
            <a:r>
              <a:rPr lang="en" sz="1700">
                <a:solidFill>
                  <a:schemeClr val="dk1"/>
                </a:solidFill>
                <a:latin typeface="Times New Roman"/>
                <a:ea typeface="Times New Roman"/>
                <a:cs typeface="Times New Roman"/>
                <a:sym typeface="Times New Roman"/>
              </a:rPr>
              <a:t>ime-</a:t>
            </a:r>
            <a:r>
              <a:rPr b="1" lang="en" sz="1700">
                <a:solidFill>
                  <a:schemeClr val="dk1"/>
                </a:solidFill>
                <a:latin typeface="Times New Roman"/>
                <a:ea typeface="Times New Roman"/>
                <a:cs typeface="Times New Roman"/>
                <a:sym typeface="Times New Roman"/>
              </a:rPr>
              <a:t>D</a:t>
            </a:r>
            <a:r>
              <a:rPr lang="en" sz="1700">
                <a:solidFill>
                  <a:schemeClr val="dk1"/>
                </a:solidFill>
                <a:latin typeface="Times New Roman"/>
                <a:ea typeface="Times New Roman"/>
                <a:cs typeface="Times New Roman"/>
                <a:sym typeface="Times New Roman"/>
              </a:rPr>
              <a:t>igital Converter) chip and three </a:t>
            </a:r>
            <a:r>
              <a:rPr b="1" lang="en" sz="1700">
                <a:solidFill>
                  <a:schemeClr val="dk1"/>
                </a:solidFill>
                <a:latin typeface="Times New Roman"/>
                <a:ea typeface="Times New Roman"/>
                <a:cs typeface="Times New Roman"/>
                <a:sym typeface="Times New Roman"/>
              </a:rPr>
              <a:t>ASD (A</a:t>
            </a:r>
            <a:r>
              <a:rPr lang="en" sz="1700">
                <a:solidFill>
                  <a:schemeClr val="dk1"/>
                </a:solidFill>
                <a:latin typeface="Times New Roman"/>
                <a:ea typeface="Times New Roman"/>
                <a:cs typeface="Times New Roman"/>
                <a:sym typeface="Times New Roman"/>
              </a:rPr>
              <a:t>mplifyer/</a:t>
            </a:r>
            <a:r>
              <a:rPr b="1" lang="en" sz="1700">
                <a:solidFill>
                  <a:schemeClr val="dk1"/>
                </a:solidFill>
                <a:latin typeface="Times New Roman"/>
                <a:ea typeface="Times New Roman"/>
                <a:cs typeface="Times New Roman"/>
                <a:sym typeface="Times New Roman"/>
              </a:rPr>
              <a:t>S</a:t>
            </a:r>
            <a:r>
              <a:rPr lang="en" sz="1700">
                <a:solidFill>
                  <a:schemeClr val="dk1"/>
                </a:solidFill>
                <a:latin typeface="Times New Roman"/>
                <a:ea typeface="Times New Roman"/>
                <a:cs typeface="Times New Roman"/>
                <a:sym typeface="Times New Roman"/>
              </a:rPr>
              <a:t>haper/</a:t>
            </a:r>
            <a:r>
              <a:rPr b="1" lang="en" sz="1700">
                <a:solidFill>
                  <a:schemeClr val="dk1"/>
                </a:solidFill>
                <a:latin typeface="Times New Roman"/>
                <a:ea typeface="Times New Roman"/>
                <a:cs typeface="Times New Roman"/>
                <a:sym typeface="Times New Roman"/>
              </a:rPr>
              <a:t>D</a:t>
            </a:r>
            <a:r>
              <a:rPr lang="en" sz="1700">
                <a:solidFill>
                  <a:schemeClr val="dk1"/>
                </a:solidFill>
                <a:latin typeface="Times New Roman"/>
                <a:ea typeface="Times New Roman"/>
                <a:cs typeface="Times New Roman"/>
                <a:sym typeface="Times New Roman"/>
              </a:rPr>
              <a:t>iscriminator) chips. Together these chips send event data to our DAQ system.</a:t>
            </a:r>
            <a:endParaRPr sz="1700">
              <a:solidFill>
                <a:schemeClr val="dk1"/>
              </a:solidFill>
              <a:latin typeface="Times New Roman"/>
              <a:ea typeface="Times New Roman"/>
              <a:cs typeface="Times New Roman"/>
              <a:sym typeface="Times New Roman"/>
            </a:endParaRPr>
          </a:p>
          <a:p>
            <a:pPr indent="-336550" lvl="1" marL="914400" rtl="0" algn="l">
              <a:spcBef>
                <a:spcPts val="0"/>
              </a:spcBef>
              <a:spcAft>
                <a:spcPts val="0"/>
              </a:spcAft>
              <a:buClr>
                <a:schemeClr val="dk1"/>
              </a:buClr>
              <a:buSzPts val="1700"/>
              <a:buFont typeface="Times New Roman"/>
              <a:buChar char="○"/>
            </a:pPr>
            <a:r>
              <a:rPr lang="en" sz="1700">
                <a:solidFill>
                  <a:schemeClr val="dk1"/>
                </a:solidFill>
                <a:latin typeface="Times New Roman"/>
                <a:ea typeface="Times New Roman"/>
                <a:cs typeface="Times New Roman"/>
                <a:sym typeface="Times New Roman"/>
              </a:rPr>
              <a:t>Each chamber has 20 MZ cards, and each card is connected to up to 24 tubes</a:t>
            </a:r>
            <a:endParaRPr sz="1700">
              <a:solidFill>
                <a:schemeClr val="dk1"/>
              </a:solidFill>
              <a:latin typeface="Times New Roman"/>
              <a:ea typeface="Times New Roman"/>
              <a:cs typeface="Times New Roman"/>
              <a:sym typeface="Times New Roman"/>
            </a:endParaRPr>
          </a:p>
          <a:p>
            <a:pPr indent="-361950" lvl="0" marL="457200" rtl="0" algn="l">
              <a:spcBef>
                <a:spcPts val="0"/>
              </a:spcBef>
              <a:spcAft>
                <a:spcPts val="0"/>
              </a:spcAft>
              <a:buClr>
                <a:schemeClr val="dk1"/>
              </a:buClr>
              <a:buSzPts val="2100"/>
              <a:buFont typeface="Times New Roman"/>
              <a:buChar char="●"/>
            </a:pPr>
            <a:r>
              <a:rPr lang="en" sz="2100">
                <a:solidFill>
                  <a:schemeClr val="dk1"/>
                </a:solidFill>
                <a:latin typeface="Times New Roman"/>
                <a:ea typeface="Times New Roman"/>
                <a:cs typeface="Times New Roman"/>
                <a:sym typeface="Times New Roman"/>
              </a:rPr>
              <a:t>The ASD chips convert the input charge to a digital pulse, and the TDC chips record time data about the event.</a:t>
            </a:r>
            <a:endParaRPr sz="2100">
              <a:solidFill>
                <a:schemeClr val="dk1"/>
              </a:solidFill>
              <a:latin typeface="Times New Roman"/>
              <a:ea typeface="Times New Roman"/>
              <a:cs typeface="Times New Roman"/>
              <a:sym typeface="Times New Roman"/>
            </a:endParaRPr>
          </a:p>
          <a:p>
            <a:pPr indent="-349250" lvl="0" marL="457200" rtl="0" algn="l">
              <a:spcBef>
                <a:spcPts val="0"/>
              </a:spcBef>
              <a:spcAft>
                <a:spcPts val="0"/>
              </a:spcAft>
              <a:buClr>
                <a:schemeClr val="dk1"/>
              </a:buClr>
              <a:buSzPts val="1900"/>
              <a:buChar char="●"/>
            </a:pPr>
            <a:r>
              <a:rPr lang="en" sz="2100">
                <a:solidFill>
                  <a:schemeClr val="dk1"/>
                </a:solidFill>
                <a:latin typeface="Times New Roman"/>
                <a:ea typeface="Times New Roman"/>
                <a:cs typeface="Times New Roman"/>
                <a:sym typeface="Times New Roman"/>
              </a:rPr>
              <a:t>We possess a mini-DAQ system in the BB-5 testing room to send data to our local server before it is uploaded to the cluster.</a:t>
            </a:r>
            <a:r>
              <a:rPr lang="en" sz="1900">
                <a:solidFill>
                  <a:schemeClr val="dk1"/>
                </a:solidFill>
                <a:latin typeface="Times New Roman"/>
                <a:ea typeface="Times New Roman"/>
                <a:cs typeface="Times New Roman"/>
                <a:sym typeface="Times New Roman"/>
              </a:rPr>
              <a:t> </a:t>
            </a:r>
            <a:endParaRPr sz="1500">
              <a:solidFill>
                <a:schemeClr val="dk1"/>
              </a:solidFill>
              <a:latin typeface="Times New Roman"/>
              <a:ea typeface="Times New Roman"/>
              <a:cs typeface="Times New Roman"/>
              <a:sym typeface="Times New Roman"/>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2" name="Shape 132"/>
        <p:cNvGrpSpPr/>
        <p:nvPr/>
      </p:nvGrpSpPr>
      <p:grpSpPr>
        <a:xfrm>
          <a:off x="0" y="0"/>
          <a:ext cx="0" cy="0"/>
          <a:chOff x="0" y="0"/>
          <a:chExt cx="0" cy="0"/>
        </a:xfrm>
      </p:grpSpPr>
      <p:sp>
        <p:nvSpPr>
          <p:cNvPr id="133" name="Google Shape;133;p21"/>
          <p:cNvSpPr/>
          <p:nvPr/>
        </p:nvSpPr>
        <p:spPr>
          <a:xfrm>
            <a:off x="0" y="0"/>
            <a:ext cx="9144000" cy="618600"/>
          </a:xfrm>
          <a:prstGeom prst="rect">
            <a:avLst/>
          </a:prstGeom>
          <a:solidFill>
            <a:srgbClr val="CFE2F3"/>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t/>
            </a:r>
            <a:endParaRPr/>
          </a:p>
        </p:txBody>
      </p:sp>
      <p:sp>
        <p:nvSpPr>
          <p:cNvPr id="134" name="Google Shape;134;p21"/>
          <p:cNvSpPr txBox="1"/>
          <p:nvPr>
            <p:ph type="title"/>
          </p:nvPr>
        </p:nvSpPr>
        <p:spPr>
          <a:xfrm>
            <a:off x="311700" y="229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a:solidFill>
                  <a:srgbClr val="0B5394"/>
                </a:solidFill>
                <a:latin typeface="Times New Roman"/>
                <a:ea typeface="Times New Roman"/>
                <a:cs typeface="Times New Roman"/>
                <a:sym typeface="Times New Roman"/>
              </a:rPr>
              <a:t>sMDT Offline Data Analysis</a:t>
            </a:r>
            <a:endParaRPr b="1">
              <a:solidFill>
                <a:srgbClr val="0B5394"/>
              </a:solidFill>
              <a:latin typeface="Times New Roman"/>
              <a:ea typeface="Times New Roman"/>
              <a:cs typeface="Times New Roman"/>
              <a:sym typeface="Times New Roman"/>
            </a:endParaRPr>
          </a:p>
        </p:txBody>
      </p:sp>
      <p:sp>
        <p:nvSpPr>
          <p:cNvPr id="135" name="Google Shape;135;p21"/>
          <p:cNvSpPr txBox="1"/>
          <p:nvPr>
            <p:ph idx="1" type="body"/>
          </p:nvPr>
        </p:nvSpPr>
        <p:spPr>
          <a:xfrm>
            <a:off x="311700" y="753750"/>
            <a:ext cx="8520600" cy="1950600"/>
          </a:xfrm>
          <a:prstGeom prst="rect">
            <a:avLst/>
          </a:prstGeom>
        </p:spPr>
        <p:txBody>
          <a:bodyPr anchorCtr="0" anchor="t" bIns="91425" lIns="91425" spcFirstLastPara="1" rIns="91425" wrap="square" tIns="91425">
            <a:noAutofit/>
          </a:bodyPr>
          <a:lstStyle/>
          <a:p>
            <a:pPr indent="-342900" lvl="0" marL="457200" rtl="0" algn="l">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Upon cosmic ray data collection, the data must be processed in the cluster. Our processing scheme runs through the data and performs fits for position reconstruction of the muon paths.</a:t>
            </a:r>
            <a:endParaRPr>
              <a:solidFill>
                <a:srgbClr val="000000"/>
              </a:solidFill>
              <a:latin typeface="Times New Roman"/>
              <a:ea typeface="Times New Roman"/>
              <a:cs typeface="Times New Roman"/>
              <a:sym typeface="Times New Roman"/>
            </a:endParaRPr>
          </a:p>
          <a:p>
            <a:pPr indent="-317500" lvl="1" marL="914400" rtl="0" algn="l">
              <a:spcBef>
                <a:spcPts val="0"/>
              </a:spcBef>
              <a:spcAft>
                <a:spcPts val="0"/>
              </a:spcAft>
              <a:buClr>
                <a:srgbClr val="000000"/>
              </a:buClr>
              <a:buSzPts val="1400"/>
              <a:buFont typeface="Times New Roman"/>
              <a:buChar char="○"/>
            </a:pPr>
            <a:r>
              <a:rPr lang="en">
                <a:solidFill>
                  <a:srgbClr val="000000"/>
                </a:solidFill>
                <a:latin typeface="Times New Roman"/>
                <a:ea typeface="Times New Roman"/>
                <a:cs typeface="Times New Roman"/>
                <a:sym typeface="Times New Roman"/>
              </a:rPr>
              <a:t>The processing takes about 24 hours to complete on a given cosmic ray run</a:t>
            </a:r>
            <a:endParaRPr>
              <a:solidFill>
                <a:srgbClr val="000000"/>
              </a:solidFill>
              <a:latin typeface="Times New Roman"/>
              <a:ea typeface="Times New Roman"/>
              <a:cs typeface="Times New Roman"/>
              <a:sym typeface="Times New Roman"/>
            </a:endParaRPr>
          </a:p>
          <a:p>
            <a:pPr indent="-342900" lvl="0" marL="457200" rtl="0" algn="l">
              <a:spcBef>
                <a:spcPts val="0"/>
              </a:spcBef>
              <a:spcAft>
                <a:spcPts val="0"/>
              </a:spcAft>
              <a:buClr>
                <a:srgbClr val="000000"/>
              </a:buClr>
              <a:buSzPts val="1800"/>
              <a:buFont typeface="Times New Roman"/>
              <a:buChar char="●"/>
            </a:pPr>
            <a:r>
              <a:rPr lang="en">
                <a:solidFill>
                  <a:srgbClr val="000000"/>
                </a:solidFill>
                <a:latin typeface="Times New Roman"/>
                <a:ea typeface="Times New Roman"/>
                <a:cs typeface="Times New Roman"/>
                <a:sym typeface="Times New Roman"/>
              </a:rPr>
              <a:t>After being processed, the data is analyzed with a few </a:t>
            </a:r>
            <a:r>
              <a:rPr lang="en">
                <a:solidFill>
                  <a:srgbClr val="000000"/>
                </a:solidFill>
                <a:latin typeface="Times New Roman"/>
                <a:ea typeface="Times New Roman"/>
                <a:cs typeface="Times New Roman"/>
                <a:sym typeface="Times New Roman"/>
              </a:rPr>
              <a:t>different</a:t>
            </a:r>
            <a:r>
              <a:rPr lang="en">
                <a:solidFill>
                  <a:srgbClr val="000000"/>
                </a:solidFill>
                <a:latin typeface="Times New Roman"/>
                <a:ea typeface="Times New Roman"/>
                <a:cs typeface="Times New Roman"/>
                <a:sym typeface="Times New Roman"/>
              </a:rPr>
              <a:t> scripts to extract granular information about each tube in the run</a:t>
            </a:r>
            <a:endParaRPr>
              <a:solidFill>
                <a:srgbClr val="000000"/>
              </a:solidFill>
              <a:latin typeface="Times New Roman"/>
              <a:ea typeface="Times New Roman"/>
              <a:cs typeface="Times New Roman"/>
              <a:sym typeface="Times New Roman"/>
            </a:endParaRPr>
          </a:p>
        </p:txBody>
      </p:sp>
      <p:pic>
        <p:nvPicPr>
          <p:cNvPr id="136" name="Google Shape;136;p21"/>
          <p:cNvPicPr preferRelativeResize="0"/>
          <p:nvPr/>
        </p:nvPicPr>
        <p:blipFill>
          <a:blip r:embed="rId3">
            <a:alphaModFix/>
          </a:blip>
          <a:stretch>
            <a:fillRect/>
          </a:stretch>
        </p:blipFill>
        <p:spPr>
          <a:xfrm>
            <a:off x="498713" y="2945975"/>
            <a:ext cx="2613925" cy="1772650"/>
          </a:xfrm>
          <a:prstGeom prst="rect">
            <a:avLst/>
          </a:prstGeom>
          <a:noFill/>
          <a:ln>
            <a:noFill/>
          </a:ln>
        </p:spPr>
      </p:pic>
      <p:pic>
        <p:nvPicPr>
          <p:cNvPr id="137" name="Google Shape;137;p21"/>
          <p:cNvPicPr preferRelativeResize="0"/>
          <p:nvPr/>
        </p:nvPicPr>
        <p:blipFill>
          <a:blip r:embed="rId4">
            <a:alphaModFix/>
          </a:blip>
          <a:stretch>
            <a:fillRect/>
          </a:stretch>
        </p:blipFill>
        <p:spPr>
          <a:xfrm>
            <a:off x="3265038" y="2912473"/>
            <a:ext cx="2613924" cy="1687254"/>
          </a:xfrm>
          <a:prstGeom prst="rect">
            <a:avLst/>
          </a:prstGeom>
          <a:noFill/>
          <a:ln>
            <a:noFill/>
          </a:ln>
        </p:spPr>
      </p:pic>
      <p:pic>
        <p:nvPicPr>
          <p:cNvPr id="138" name="Google Shape;138;p21"/>
          <p:cNvPicPr preferRelativeResize="0"/>
          <p:nvPr/>
        </p:nvPicPr>
        <p:blipFill>
          <a:blip r:embed="rId5">
            <a:alphaModFix/>
          </a:blip>
          <a:stretch>
            <a:fillRect/>
          </a:stretch>
        </p:blipFill>
        <p:spPr>
          <a:xfrm>
            <a:off x="6031363" y="2912474"/>
            <a:ext cx="2613924" cy="1687252"/>
          </a:xfrm>
          <a:prstGeom prst="rect">
            <a:avLst/>
          </a:prstGeom>
          <a:noFill/>
          <a:ln>
            <a:noFill/>
          </a:ln>
        </p:spPr>
      </p:pic>
      <p:sp>
        <p:nvSpPr>
          <p:cNvPr id="139" name="Google Shape;139;p21"/>
          <p:cNvSpPr txBox="1"/>
          <p:nvPr/>
        </p:nvSpPr>
        <p:spPr>
          <a:xfrm>
            <a:off x="1669025" y="2793225"/>
            <a:ext cx="686700" cy="177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600">
                <a:solidFill>
                  <a:srgbClr val="434343"/>
                </a:solidFill>
              </a:rPr>
              <a:t>RT Function</a:t>
            </a:r>
            <a:endParaRPr sz="600">
              <a:solidFill>
                <a:srgbClr val="434343"/>
              </a:solidFill>
            </a:endParaRPr>
          </a:p>
        </p:txBody>
      </p:sp>
      <p:sp>
        <p:nvSpPr>
          <p:cNvPr id="140" name="Google Shape;140;p21"/>
          <p:cNvSpPr txBox="1"/>
          <p:nvPr/>
        </p:nvSpPr>
        <p:spPr>
          <a:xfrm>
            <a:off x="-12600" y="4714025"/>
            <a:ext cx="2532600" cy="234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chemeClr val="dk1"/>
                </a:solidFill>
                <a:latin typeface="Times New Roman"/>
                <a:ea typeface="Times New Roman"/>
                <a:cs typeface="Times New Roman"/>
                <a:sym typeface="Times New Roman"/>
              </a:rPr>
              <a:t>Module 44 BIS6C14</a:t>
            </a:r>
            <a:endParaRPr sz="1800">
              <a:solidFill>
                <a:schemeClr val="dk1"/>
              </a:solidFill>
              <a:latin typeface="Times New Roman"/>
              <a:ea typeface="Times New Roman"/>
              <a:cs typeface="Times New Roman"/>
              <a:sym typeface="Times New Roman"/>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