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Average"/>
      <p:regular r:id="rId23"/>
    </p:embeddedFont>
    <p:embeddedFont>
      <p:font typeface="Oswald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Oswald-regular.fntdata"/><Relationship Id="rId23" Type="http://schemas.openxmlformats.org/officeDocument/2006/relationships/font" Target="fonts/Averag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Oswa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624da36085_1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624da36085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624da36085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624da36085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624da36085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624da36085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5ad2d715529f5a7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5ad2d715529f5a7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66d65013ae_0_25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66d65013ae_0_25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6ab68ea670_1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6ab68ea670_1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6ab68ea670_1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6ab68ea670_1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6ab68ea670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6ab68ea670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ad2d715529f5a7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ad2d715529f5a7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6ab68ea670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6ab68ea670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5ad2d715529f5a7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5ad2d715529f5a7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66d65013ae_0_25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66d65013ae_0_25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66d65013ae_0_25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66d65013ae_0_25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67b66a808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67b66a808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67b66a8080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67b66a808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67b66a8080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67b66a8080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jpg"/><Relationship Id="rId4" Type="http://schemas.openxmlformats.org/officeDocument/2006/relationships/image" Target="../media/image25.jpg"/><Relationship Id="rId5" Type="http://schemas.openxmlformats.org/officeDocument/2006/relationships/image" Target="../media/image22.jpg"/><Relationship Id="rId6" Type="http://schemas.openxmlformats.org/officeDocument/2006/relationships/image" Target="../media/image24.jpg"/><Relationship Id="rId7" Type="http://schemas.openxmlformats.org/officeDocument/2006/relationships/image" Target="../media/image1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3.png"/><Relationship Id="rId5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FCC-ee Straw Tracker dE/dx Simulations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50775" y="30672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Peter Mourad, Chihao Li, Junjie Zhu</a:t>
            </a:r>
            <a:endParaRPr/>
          </a:p>
        </p:txBody>
      </p:sp>
      <p:sp>
        <p:nvSpPr>
          <p:cNvPr id="61" name="Google Shape;61;p13"/>
          <p:cNvSpPr txBox="1"/>
          <p:nvPr>
            <p:ph idx="1" type="subTitle"/>
          </p:nvPr>
        </p:nvSpPr>
        <p:spPr>
          <a:xfrm>
            <a:off x="311700" y="38598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6/25/25</a:t>
            </a:r>
            <a:endParaRPr/>
          </a:p>
        </p:txBody>
      </p:sp>
      <p:pic>
        <p:nvPicPr>
          <p:cNvPr id="62" name="Google Shape;62;p13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8650" y="2568600"/>
            <a:ext cx="1842725" cy="184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 title="FCC-Logo_Short_RGB_DeepBlu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527300"/>
            <a:ext cx="1916600" cy="18427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>
            <p:ph type="title"/>
          </p:nvPr>
        </p:nvSpPr>
        <p:spPr>
          <a:xfrm>
            <a:off x="411575" y="208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Simulation Enhancements</a:t>
            </a:r>
            <a:endParaRPr/>
          </a:p>
        </p:txBody>
      </p:sp>
      <p:sp>
        <p:nvSpPr>
          <p:cNvPr id="132" name="Google Shape;132;p22"/>
          <p:cNvSpPr txBox="1"/>
          <p:nvPr>
            <p:ph idx="1" type="body"/>
          </p:nvPr>
        </p:nvSpPr>
        <p:spPr>
          <a:xfrm>
            <a:off x="0" y="686775"/>
            <a:ext cx="5250600" cy="446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Change gas from pure He to 90-10% He - Isobutane mixture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Closer to real implementation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Suppress showering for events - more accurate dx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Improved pathlength algorithm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Track the tube that each hit in each event occurs in 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Parameterize pathlength between hits and tube boundaries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Only consider kaon pathlength that occurs in tubes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Find and use intersections to exclude pathlength outside tube volumes 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Also exclude pathlength corresponding to secondary particles</a:t>
            </a:r>
            <a:endParaRPr sz="1600"/>
          </a:p>
        </p:txBody>
      </p:sp>
      <p:sp>
        <p:nvSpPr>
          <p:cNvPr id="133" name="Google Shape;133;p22"/>
          <p:cNvSpPr txBox="1"/>
          <p:nvPr/>
        </p:nvSpPr>
        <p:spPr>
          <a:xfrm>
            <a:off x="5596925" y="1147875"/>
            <a:ext cx="3236700" cy="35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Truncated mean method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Cut a percentage of events with the highest dE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Reduce impact from secondary particles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Test different cut % for each initial KE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Calculate dE/dx for the remaining uncut events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dE/dx mean and SD from gaussian fitting</a:t>
            </a:r>
            <a:endParaRPr/>
          </a:p>
        </p:txBody>
      </p:sp>
      <p:cxnSp>
        <p:nvCxnSpPr>
          <p:cNvPr id="134" name="Google Shape;134;p22"/>
          <p:cNvCxnSpPr/>
          <p:nvPr/>
        </p:nvCxnSpPr>
        <p:spPr>
          <a:xfrm>
            <a:off x="5364700" y="1227675"/>
            <a:ext cx="0" cy="37746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8625" y="680000"/>
            <a:ext cx="6537225" cy="435815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3"/>
          <p:cNvSpPr txBox="1"/>
          <p:nvPr>
            <p:ph type="title"/>
          </p:nvPr>
        </p:nvSpPr>
        <p:spPr>
          <a:xfrm>
            <a:off x="3238775" y="107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 Truncated Mean Cuts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5963" y="728675"/>
            <a:ext cx="6492075" cy="432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4"/>
          <p:cNvSpPr txBox="1"/>
          <p:nvPr>
            <p:ph type="title"/>
          </p:nvPr>
        </p:nvSpPr>
        <p:spPr>
          <a:xfrm>
            <a:off x="2981025" y="1559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dE/dx Histogram Response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/>
          <p:nvPr>
            <p:ph type="title"/>
          </p:nvPr>
        </p:nvSpPr>
        <p:spPr>
          <a:xfrm>
            <a:off x="189450" y="1411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Separation Power</a:t>
            </a:r>
            <a:endParaRPr/>
          </a:p>
        </p:txBody>
      </p:sp>
      <p:sp>
        <p:nvSpPr>
          <p:cNvPr id="152" name="Google Shape;152;p25"/>
          <p:cNvSpPr txBox="1"/>
          <p:nvPr>
            <p:ph idx="1" type="body"/>
          </p:nvPr>
        </p:nvSpPr>
        <p:spPr>
          <a:xfrm>
            <a:off x="0" y="1032075"/>
            <a:ext cx="31869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New simulation still very different from theory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Inner straw tracker is ~140cm in length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d</a:t>
            </a:r>
            <a:r>
              <a:rPr lang="en" sz="1600"/>
              <a:t>x readout reasonable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Underestimation of dE? 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The calculated dE for each event using Geant4’s dE readout is lower than the theoretical value   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Currently investigating this issue - potentially calculate dE based on Geant4 momentum readout instead</a:t>
            </a:r>
            <a:endParaRPr sz="1600"/>
          </a:p>
        </p:txBody>
      </p:sp>
      <p:pic>
        <p:nvPicPr>
          <p:cNvPr id="153" name="Google Shape;153;p25" title="Kaon-Pion_Fin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2849" y="407862"/>
            <a:ext cx="5770374" cy="432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Moving Forward</a:t>
            </a:r>
            <a:endParaRPr/>
          </a:p>
        </p:txBody>
      </p:sp>
      <p:sp>
        <p:nvSpPr>
          <p:cNvPr id="159" name="Google Shape;159;p26"/>
          <p:cNvSpPr txBox="1"/>
          <p:nvPr>
            <p:ph idx="1" type="body"/>
          </p:nvPr>
        </p:nvSpPr>
        <p:spPr>
          <a:xfrm>
            <a:off x="311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Finalize dE/dx al</a:t>
            </a:r>
            <a:r>
              <a:rPr lang="en" sz="1600"/>
              <a:t>gorithm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Accurate separation power measurements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π</a:t>
            </a:r>
            <a:r>
              <a:rPr lang="en" sz="1600"/>
              <a:t>-K, K-p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Adjusting physical straw tracker parameters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Studying PID performance using dE/dx </a:t>
            </a:r>
            <a:endParaRPr sz="1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7"/>
          <p:cNvSpPr txBox="1"/>
          <p:nvPr>
            <p:ph type="title"/>
          </p:nvPr>
        </p:nvSpPr>
        <p:spPr>
          <a:xfrm>
            <a:off x="701025" y="339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500"/>
              <a:t>Travels</a:t>
            </a:r>
            <a:endParaRPr sz="3500"/>
          </a:p>
        </p:txBody>
      </p:sp>
      <p:pic>
        <p:nvPicPr>
          <p:cNvPr id="165" name="Google Shape;165;p27" title="IMG20250601143230~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6716" y="2622300"/>
            <a:ext cx="3120906" cy="2340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7" title="IMG20250524162359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6650" y="89475"/>
            <a:ext cx="3218673" cy="2414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7" title="IMG20250606200235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3551" y="1549700"/>
            <a:ext cx="2559924" cy="3413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7" title="IMG20250614143406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78050" y="2622307"/>
            <a:ext cx="3120901" cy="23406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7" title="WhatsApp Image 2025-06-07 at 20.19.59_616a1278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506100" y="162800"/>
            <a:ext cx="1755501" cy="2340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8"/>
          <p:cNvSpPr txBox="1"/>
          <p:nvPr>
            <p:ph type="title"/>
          </p:nvPr>
        </p:nvSpPr>
        <p:spPr>
          <a:xfrm>
            <a:off x="3815975" y="1999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00"/>
              <a:t>Backup</a:t>
            </a:r>
            <a:endParaRPr sz="3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9"/>
          <p:cNvSpPr txBox="1"/>
          <p:nvPr>
            <p:ph type="title"/>
          </p:nvPr>
        </p:nvSpPr>
        <p:spPr>
          <a:xfrm>
            <a:off x="5842750" y="574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Simulations</a:t>
            </a:r>
            <a:endParaRPr/>
          </a:p>
        </p:txBody>
      </p:sp>
      <p:pic>
        <p:nvPicPr>
          <p:cNvPr id="180" name="Google Shape;180;p29" title="5000_Event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25" y="98650"/>
            <a:ext cx="5328399" cy="355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9" title="5000_Events.png"/>
          <p:cNvPicPr preferRelativeResize="0"/>
          <p:nvPr/>
        </p:nvPicPr>
        <p:blipFill rotWithShape="1">
          <a:blip r:embed="rId4">
            <a:alphaModFix/>
          </a:blip>
          <a:srcRect b="4187" l="0" r="0" t="0"/>
          <a:stretch/>
        </p:blipFill>
        <p:spPr>
          <a:xfrm>
            <a:off x="2731725" y="1942900"/>
            <a:ext cx="4903674" cy="313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219725" y="-838939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The FCC: Future Plans</a:t>
            </a:r>
            <a:endParaRPr sz="3600"/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1324" y="-268850"/>
            <a:ext cx="3430551" cy="2770025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 txBox="1"/>
          <p:nvPr/>
        </p:nvSpPr>
        <p:spPr>
          <a:xfrm>
            <a:off x="-43675" y="941275"/>
            <a:ext cx="4572000" cy="38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Feasibility study: 2021 - 2027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If positive, construction in mid-2030s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FCC-ee operating around 2045, FCC-hh from 2070 onwards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FCC-ee for Higgs and other precision measurements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FCC-hh for new discoveries - at least  100 TeV center of mass energy 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Detector Designs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CLD: full silicon vertex, strip trackers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rgbClr val="6AA84F"/>
                </a:solidFill>
                <a:latin typeface="Average"/>
                <a:ea typeface="Average"/>
                <a:cs typeface="Average"/>
                <a:sym typeface="Average"/>
              </a:rPr>
              <a:t>IDEA</a:t>
            </a: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 &amp; </a:t>
            </a:r>
            <a:r>
              <a:rPr lang="en" sz="1600">
                <a:solidFill>
                  <a:srgbClr val="6AA84F"/>
                </a:solidFill>
                <a:latin typeface="Average"/>
                <a:ea typeface="Average"/>
                <a:cs typeface="Average"/>
                <a:sym typeface="Average"/>
              </a:rPr>
              <a:t>ALLEGRO</a:t>
            </a:r>
            <a:r>
              <a:rPr lang="en" sz="1600">
                <a:solidFill>
                  <a:schemeClr val="lt2"/>
                </a:solidFill>
                <a:latin typeface="Average"/>
                <a:ea typeface="Average"/>
                <a:cs typeface="Average"/>
                <a:sym typeface="Average"/>
              </a:rPr>
              <a:t>: </a:t>
            </a: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silicon vertex and ultra-light tracker with different calorimeters and outer systems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1075" y="2302925"/>
            <a:ext cx="3308358" cy="27700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7572425" y="3189188"/>
            <a:ext cx="1830300" cy="9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00">
                <a:solidFill>
                  <a:srgbClr val="202122"/>
                </a:solidFill>
                <a:latin typeface="Average"/>
                <a:ea typeface="Average"/>
                <a:cs typeface="Average"/>
                <a:sym typeface="Average"/>
              </a:rPr>
              <a:t>ALLEGRO Detector Design</a:t>
            </a:r>
            <a:endParaRPr>
              <a:solidFill>
                <a:srgbClr val="20212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11700" y="1863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Inner Straw Tracker</a:t>
            </a:r>
            <a:endParaRPr/>
          </a:p>
        </p:txBody>
      </p:sp>
      <p:sp>
        <p:nvSpPr>
          <p:cNvPr id="78" name="Google Shape;78;p15"/>
          <p:cNvSpPr txBox="1"/>
          <p:nvPr/>
        </p:nvSpPr>
        <p:spPr>
          <a:xfrm>
            <a:off x="179775" y="940200"/>
            <a:ext cx="4392300" cy="38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Proposed as the ultra-light inner tracker for ALLEGRO (or IDEA)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FCC-ee requires excellent momentum resolution for charged particles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Straw tracker has reasonable single hit resolution: 100 ~ 130 µm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Similar or better momentum resolution than the IDEA pixel-only detector (more hits detected)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Low material and less multiple scattering with thin-wall straws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Potential for high performance particle identification and tracking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5150550" y="8466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accent3"/>
              </a:solidFill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3651" y="1246875"/>
            <a:ext cx="4285724" cy="292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182350" y="169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Inner Straw Tracker Structure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3">
            <a:alphaModFix/>
          </a:blip>
          <a:srcRect b="0" l="4589" r="0" t="0"/>
          <a:stretch/>
        </p:blipFill>
        <p:spPr>
          <a:xfrm>
            <a:off x="182350" y="1229050"/>
            <a:ext cx="4949849" cy="327102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/>
        </p:nvSpPr>
        <p:spPr>
          <a:xfrm>
            <a:off x="5172300" y="1229050"/>
            <a:ext cx="3971700" cy="29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10 multilayers, 10 sublayers per multilayer, O(100k) tubes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3 multilayers of 10mm diameter tubes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4 multilayers of 12mm diameter tubes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3 multilayers of 10mm diameter tubes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Tungsten wires (20 µm diameter)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Mylar wall (12 µm thickness)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Straw tracker will span the distance between 42-180 cm from the center of the detector radially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Project Goals</a:t>
            </a:r>
            <a:endParaRPr/>
          </a:p>
        </p:txBody>
      </p:sp>
      <p:sp>
        <p:nvSpPr>
          <p:cNvPr id="93" name="Google Shape;93;p17"/>
          <p:cNvSpPr txBox="1"/>
          <p:nvPr>
            <p:ph idx="1" type="body"/>
          </p:nvPr>
        </p:nvSpPr>
        <p:spPr>
          <a:xfrm>
            <a:off x="171875" y="1224125"/>
            <a:ext cx="4475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 lnSpcReduction="20000"/>
          </a:bodyPr>
          <a:lstStyle/>
          <a:p>
            <a:pPr indent="-32972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 sz="4900"/>
              <a:t>Build an algorithm to obtain dE/dx from Geant4 simulations for the inner straw tracker</a:t>
            </a:r>
            <a:endParaRPr sz="4900"/>
          </a:p>
          <a:p>
            <a:pPr indent="-32972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 sz="4900"/>
              <a:t>Perform separation power simulations</a:t>
            </a:r>
            <a:endParaRPr sz="4900"/>
          </a:p>
          <a:p>
            <a:pPr indent="-329723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4900"/>
              <a:t>Study the performance of PID using dE/dx across different momentum ranges</a:t>
            </a:r>
            <a:endParaRPr sz="4900"/>
          </a:p>
          <a:p>
            <a:pPr indent="-32972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➢"/>
            </a:pPr>
            <a:r>
              <a:rPr lang="en" sz="4900"/>
              <a:t>Adjust different geometry parameters of the Straw Tracker - study dE/dx response </a:t>
            </a:r>
            <a:endParaRPr sz="4900"/>
          </a:p>
          <a:p>
            <a:pPr indent="-329723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4900"/>
              <a:t>Gas mixture ratio inside tubes</a:t>
            </a:r>
            <a:endParaRPr sz="4900"/>
          </a:p>
          <a:p>
            <a:pPr indent="-329723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4900"/>
              <a:t>Number of multilayers</a:t>
            </a:r>
            <a:endParaRPr sz="4900"/>
          </a:p>
          <a:p>
            <a:pPr indent="-329723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4900"/>
              <a:t>Number and size of tubes in each layer</a:t>
            </a:r>
            <a:endParaRPr sz="4900"/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500"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9400" y="1224125"/>
            <a:ext cx="3752901" cy="289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164625" y="275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Test Simulations</a:t>
            </a:r>
            <a:endParaRPr/>
          </a:p>
        </p:txBody>
      </p:sp>
      <p:sp>
        <p:nvSpPr>
          <p:cNvPr id="100" name="Google Shape;100;p18"/>
          <p:cNvSpPr txBox="1"/>
          <p:nvPr/>
        </p:nvSpPr>
        <p:spPr>
          <a:xfrm>
            <a:off x="0" y="1061350"/>
            <a:ext cx="5705400" cy="3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Simulation Parameters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1-25 GeV initial KE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5000 Events per simulation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Nominal straw tracker geometry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Kaons and Pions fired in the direction (0, 1, 0)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No B field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Pure GHe inside tubes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Event Visualization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Reconstruction of hits within the tracker for different events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Examples at right: 1 GeV Kaons fired in the direction (0, 1, 0)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Scattering possibly because of secondary particles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01" name="Google Shape;101;p18" title="Event_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7400" y="75762"/>
            <a:ext cx="3327974" cy="2495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 title="Event_2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7367" y="2571750"/>
            <a:ext cx="3328008" cy="24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title"/>
          </p:nvPr>
        </p:nvSpPr>
        <p:spPr>
          <a:xfrm>
            <a:off x="211675" y="198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dE/dx Algorithm</a:t>
            </a:r>
            <a:endParaRPr/>
          </a:p>
        </p:txBody>
      </p:sp>
      <p:sp>
        <p:nvSpPr>
          <p:cNvPr id="108" name="Google Shape;108;p19"/>
          <p:cNvSpPr txBox="1"/>
          <p:nvPr>
            <p:ph idx="1" type="body"/>
          </p:nvPr>
        </p:nvSpPr>
        <p:spPr>
          <a:xfrm>
            <a:off x="94050" y="1011250"/>
            <a:ext cx="2942100" cy="413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Within each event: </a:t>
            </a:r>
            <a:endParaRPr sz="1600"/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</a:t>
            </a:r>
            <a:r>
              <a:rPr lang="en" sz="1600"/>
              <a:t>ime-sort hits</a:t>
            </a:r>
            <a:endParaRPr sz="1600"/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Only count energy deposition (dE) and pathlength (dx) in straw tracker</a:t>
            </a:r>
            <a:endParaRPr sz="1600"/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Calculate 3D dx using x, y, z position readout </a:t>
            </a:r>
            <a:endParaRPr sz="1600"/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Sum dx and dE - calculate dE/dx</a:t>
            </a:r>
            <a:endParaRPr sz="1600"/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Fit Gaussian distribution to get dE/dx </a:t>
            </a:r>
            <a:r>
              <a:rPr lang="en" sz="1600"/>
              <a:t>mean and SD</a:t>
            </a:r>
            <a:endParaRPr sz="1600"/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Histograms of events</a:t>
            </a:r>
            <a:endParaRPr sz="1600"/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dE, dx, dE/dx</a:t>
            </a:r>
            <a:endParaRPr sz="1600"/>
          </a:p>
        </p:txBody>
      </p:sp>
      <p:pic>
        <p:nvPicPr>
          <p:cNvPr id="109" name="Google Shape;109;p19"/>
          <p:cNvPicPr preferRelativeResize="0"/>
          <p:nvPr/>
        </p:nvPicPr>
        <p:blipFill rotWithShape="1">
          <a:blip r:embed="rId3">
            <a:alphaModFix/>
          </a:blip>
          <a:srcRect b="0" l="-1150" r="1150" t="0"/>
          <a:stretch/>
        </p:blipFill>
        <p:spPr>
          <a:xfrm>
            <a:off x="3036150" y="354763"/>
            <a:ext cx="6049076" cy="44339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/>
          <p:nvPr/>
        </p:nvSpPr>
        <p:spPr>
          <a:xfrm>
            <a:off x="563400" y="317525"/>
            <a:ext cx="4572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Comparing dE/dx Gaussians</a:t>
            </a:r>
            <a:endParaRPr/>
          </a:p>
        </p:txBody>
      </p:sp>
      <p:sp>
        <p:nvSpPr>
          <p:cNvPr id="115" name="Google Shape;115;p20"/>
          <p:cNvSpPr txBox="1"/>
          <p:nvPr/>
        </p:nvSpPr>
        <p:spPr>
          <a:xfrm>
            <a:off x="563400" y="1354025"/>
            <a:ext cx="52755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➢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25 GeV Pions (top)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Mean dE/dx: </a:t>
            </a:r>
            <a:r>
              <a:rPr lang="en" sz="1600">
                <a:solidFill>
                  <a:schemeClr val="accent5"/>
                </a:solidFill>
                <a:latin typeface="Average"/>
                <a:ea typeface="Average"/>
                <a:cs typeface="Average"/>
                <a:sym typeface="Average"/>
              </a:rPr>
              <a:t>1.459e-05 [MeV/mm]</a:t>
            </a:r>
            <a:endParaRPr sz="1600">
              <a:solidFill>
                <a:schemeClr val="accent5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SD: 2.118e-06 [MeV/mm]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➢"/>
            </a:pPr>
            <a:r>
              <a:rPr lang="en"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25 GeV Kaons (bottom)</a:t>
            </a:r>
            <a:endParaRPr sz="18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Mean dE/dx: </a:t>
            </a:r>
            <a:r>
              <a:rPr lang="en" sz="1600">
                <a:solidFill>
                  <a:schemeClr val="accent5"/>
                </a:solidFill>
                <a:latin typeface="Average"/>
                <a:ea typeface="Average"/>
                <a:cs typeface="Average"/>
                <a:sym typeface="Average"/>
              </a:rPr>
              <a:t>1.296e-05 [MeV/mm]</a:t>
            </a:r>
            <a:endParaRPr sz="1600">
              <a:solidFill>
                <a:schemeClr val="accent5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SD: 2.049e-06 [MeV/mm]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pic>
        <p:nvPicPr>
          <p:cNvPr id="116" name="Google Shape;116;p20"/>
          <p:cNvPicPr preferRelativeResize="0"/>
          <p:nvPr/>
        </p:nvPicPr>
        <p:blipFill rotWithShape="1">
          <a:blip r:embed="rId3">
            <a:alphaModFix/>
          </a:blip>
          <a:srcRect b="0" l="930" r="52095" t="56578"/>
          <a:stretch/>
        </p:blipFill>
        <p:spPr>
          <a:xfrm>
            <a:off x="5289600" y="-33540"/>
            <a:ext cx="3854400" cy="2697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0"/>
          <p:cNvPicPr preferRelativeResize="0"/>
          <p:nvPr/>
        </p:nvPicPr>
        <p:blipFill rotWithShape="1">
          <a:blip r:embed="rId4">
            <a:alphaModFix/>
          </a:blip>
          <a:srcRect b="0" l="0" r="52088" t="58220"/>
          <a:stretch/>
        </p:blipFill>
        <p:spPr>
          <a:xfrm>
            <a:off x="5275625" y="2663615"/>
            <a:ext cx="3854399" cy="24796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000" y="179200"/>
            <a:ext cx="4707650" cy="3529676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21"/>
          <p:cNvSpPr txBox="1"/>
          <p:nvPr/>
        </p:nvSpPr>
        <p:spPr>
          <a:xfrm>
            <a:off x="4929600" y="740575"/>
            <a:ext cx="4214400" cy="3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Calculate Kaon-Pion separation power for each initial kinetic energy (right)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dE/dx theoretical calculation with Bethe-Bloch formula (left)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For theoretical calculation, assume same width of dE/dx Gaussian as simulations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Major differences between theory and simulation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Overestimation of dx?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Underestimation of dE?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24" name="Google Shape;124;p21"/>
          <p:cNvSpPr txBox="1"/>
          <p:nvPr/>
        </p:nvSpPr>
        <p:spPr>
          <a:xfrm>
            <a:off x="5677500" y="94075"/>
            <a:ext cx="3000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Separation Power</a:t>
            </a:r>
            <a:endParaRPr/>
          </a:p>
        </p:txBody>
      </p:sp>
      <p:pic>
        <p:nvPicPr>
          <p:cNvPr id="125" name="Google Shape;12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324" y="4014825"/>
            <a:ext cx="4443326" cy="79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1"/>
          <p:cNvPicPr preferRelativeResize="0"/>
          <p:nvPr/>
        </p:nvPicPr>
        <p:blipFill rotWithShape="1">
          <a:blip r:embed="rId5">
            <a:alphaModFix/>
          </a:blip>
          <a:srcRect b="0" l="0" r="48749" t="0"/>
          <a:stretch/>
        </p:blipFill>
        <p:spPr>
          <a:xfrm>
            <a:off x="5618700" y="4014825"/>
            <a:ext cx="1908850" cy="79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