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Average"/>
      <p:regular r:id="rId24"/>
    </p:embeddedFon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Average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6b2d503d1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6b2d503d1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703897daf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703897daf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7037bdf10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7037bdf10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6e7f615268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6e7f615268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b2febd2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36b2febd2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703897daff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703897daff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6e7f615268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6e7f615268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703897daf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703897daf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6e7f615268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6e7f615268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6e7f61526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36e7f61526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f16862ae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6f16862a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7037bdf10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7037bdf10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7037bdf103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7037bdf103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6b2d503d1b_2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6b2d503d1b_2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6b2d503d1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6b2d503d1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6e7f61526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6e7f61526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703897daff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703897daff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6b2d503d1b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6b2d503d1b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5" Type="http://schemas.openxmlformats.org/officeDocument/2006/relationships/image" Target="../media/image1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0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710333" y="568025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dE/dx Simulations for the </a:t>
            </a:r>
            <a:r>
              <a:rPr lang="en"/>
              <a:t>FCC-ee Straw Tracker - Update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50775" y="30672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Peter Mourad, Chihao Li, Junjie Zhu</a:t>
            </a:r>
            <a:endParaRPr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311700" y="38598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7/16/25</a:t>
            </a:r>
            <a:endParaRPr/>
          </a:p>
        </p:txBody>
      </p:sp>
      <p:pic>
        <p:nvPicPr>
          <p:cNvPr id="62" name="Google Shape;62;p13" title="download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8650" y="2568600"/>
            <a:ext cx="1842725" cy="184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 title="FCC-Logo_Short_RGB_DeepBlue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527300"/>
            <a:ext cx="1916600" cy="1842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2"/>
          <p:cNvSpPr txBox="1"/>
          <p:nvPr/>
        </p:nvSpPr>
        <p:spPr>
          <a:xfrm>
            <a:off x="4460900" y="0"/>
            <a:ext cx="4846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Example Visualizations</a:t>
            </a:r>
            <a:endParaRPr/>
          </a:p>
        </p:txBody>
      </p:sp>
      <p:pic>
        <p:nvPicPr>
          <p:cNvPr id="144" name="Google Shape;144;p22" title="pi_k1GeV.png"/>
          <p:cNvPicPr preferRelativeResize="0"/>
          <p:nvPr/>
        </p:nvPicPr>
        <p:blipFill rotWithShape="1">
          <a:blip r:embed="rId3">
            <a:alphaModFix/>
          </a:blip>
          <a:srcRect b="3390" l="6605" r="8606" t="0"/>
          <a:stretch/>
        </p:blipFill>
        <p:spPr>
          <a:xfrm>
            <a:off x="0" y="0"/>
            <a:ext cx="3385449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 title="pi_pr1GeV.png"/>
          <p:cNvPicPr preferRelativeResize="0"/>
          <p:nvPr/>
        </p:nvPicPr>
        <p:blipFill rotWithShape="1">
          <a:blip r:embed="rId4">
            <a:alphaModFix/>
          </a:blip>
          <a:srcRect b="3418" l="7175" r="8599" t="0"/>
          <a:stretch/>
        </p:blipFill>
        <p:spPr>
          <a:xfrm>
            <a:off x="3445075" y="762050"/>
            <a:ext cx="5641551" cy="43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2" title="K_pr1GeV.png"/>
          <p:cNvPicPr preferRelativeResize="0"/>
          <p:nvPr/>
        </p:nvPicPr>
        <p:blipFill rotWithShape="1">
          <a:blip r:embed="rId5">
            <a:alphaModFix/>
          </a:blip>
          <a:srcRect b="3390" l="6605" r="8606" t="0"/>
          <a:stretch/>
        </p:blipFill>
        <p:spPr>
          <a:xfrm>
            <a:off x="0" y="2571748"/>
            <a:ext cx="3385449" cy="2571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3" title="Final_Combined.png"/>
          <p:cNvPicPr preferRelativeResize="0"/>
          <p:nvPr/>
        </p:nvPicPr>
        <p:blipFill rotWithShape="1">
          <a:blip r:embed="rId3">
            <a:alphaModFix/>
          </a:blip>
          <a:srcRect b="0" l="3705" r="7861" t="0"/>
          <a:stretch/>
        </p:blipFill>
        <p:spPr>
          <a:xfrm>
            <a:off x="0" y="938592"/>
            <a:ext cx="4499226" cy="381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 title="Ratio_plot.png"/>
          <p:cNvPicPr preferRelativeResize="0"/>
          <p:nvPr/>
        </p:nvPicPr>
        <p:blipFill rotWithShape="1">
          <a:blip r:embed="rId4">
            <a:alphaModFix/>
          </a:blip>
          <a:srcRect b="0" l="1224" r="8775" t="0"/>
          <a:stretch/>
        </p:blipFill>
        <p:spPr>
          <a:xfrm>
            <a:off x="4572000" y="938600"/>
            <a:ext cx="4578704" cy="381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/>
          <p:nvPr/>
        </p:nvSpPr>
        <p:spPr>
          <a:xfrm>
            <a:off x="2609500" y="117425"/>
            <a:ext cx="6693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Gas Mixture Study Results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/>
        </p:nvSpPr>
        <p:spPr>
          <a:xfrm>
            <a:off x="112575" y="58875"/>
            <a:ext cx="390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Next Steps</a:t>
            </a:r>
            <a:endParaRPr/>
          </a:p>
        </p:txBody>
      </p:sp>
      <p:sp>
        <p:nvSpPr>
          <p:cNvPr id="159" name="Google Shape;159;p24"/>
          <p:cNvSpPr txBox="1"/>
          <p:nvPr/>
        </p:nvSpPr>
        <p:spPr>
          <a:xfrm>
            <a:off x="112575" y="493700"/>
            <a:ext cx="90315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Others have performed dE/dx simulations with a simpler geometry in Garfield ++ using 90:10 He/iC4H10 gas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Garfield ++ describes the properties of one cell of a drift chamber, but cannot simulate large-scale detector geometries like Geant4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Geant4 works well for studying full scale detectors and collider events, but particle interactions are based on approximations - will be used for most simulations moving forward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Perform dE/dx simulations with the simpler geometry with Geant4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Compare results to find the correction factor, if any, between Garfield ++ and Geant4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If new straw tracker 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geometries are proposed, perform dE/dx simulations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H4 beam test at CERN Prevessin site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>
            <p:ph type="title"/>
          </p:nvPr>
        </p:nvSpPr>
        <p:spPr>
          <a:xfrm>
            <a:off x="3822900" y="2159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6" title="Full_rang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7" title="5000_Events.png"/>
          <p:cNvPicPr preferRelativeResize="0"/>
          <p:nvPr/>
        </p:nvPicPr>
        <p:blipFill rotWithShape="1">
          <a:blip r:embed="rId3">
            <a:alphaModFix/>
          </a:blip>
          <a:srcRect b="3428" l="7671" r="7467" t="0"/>
          <a:stretch/>
        </p:blipFill>
        <p:spPr>
          <a:xfrm>
            <a:off x="58800" y="58225"/>
            <a:ext cx="5405049" cy="410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7" title="2dhist_dEdx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15300" y="58225"/>
            <a:ext cx="3342574" cy="2506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7" title="2dhist_dE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15300" y="2571749"/>
            <a:ext cx="3342574" cy="2506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7" title="white_block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456930">
            <a:off x="6813975" y="4913175"/>
            <a:ext cx="120949" cy="120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7" title="white_block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274412">
            <a:off x="7134177" y="4900202"/>
            <a:ext cx="134596" cy="1345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8" title="Ratio_plo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75" y="285750"/>
            <a:ext cx="609600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9" title="5000_Events.png"/>
          <p:cNvPicPr preferRelativeResize="0"/>
          <p:nvPr/>
        </p:nvPicPr>
        <p:blipFill rotWithShape="1">
          <a:blip r:embed="rId3">
            <a:alphaModFix/>
          </a:blip>
          <a:srcRect b="3642" l="6913" r="7943" t="0"/>
          <a:stretch/>
        </p:blipFill>
        <p:spPr>
          <a:xfrm>
            <a:off x="92375" y="743650"/>
            <a:ext cx="4388049" cy="3310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9" title="5000_Events.png"/>
          <p:cNvPicPr preferRelativeResize="0"/>
          <p:nvPr/>
        </p:nvPicPr>
        <p:blipFill rotWithShape="1">
          <a:blip r:embed="rId4">
            <a:alphaModFix/>
          </a:blip>
          <a:srcRect b="3707" l="6454" r="7834" t="0"/>
          <a:stretch/>
        </p:blipFill>
        <p:spPr>
          <a:xfrm>
            <a:off x="4572000" y="743650"/>
            <a:ext cx="4420200" cy="331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775" y="60513"/>
            <a:ext cx="6982276" cy="502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4469450" y="61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Recap: Inner Straw Tracker</a:t>
            </a:r>
            <a:endParaRPr/>
          </a:p>
        </p:txBody>
      </p:sp>
      <p:pic>
        <p:nvPicPr>
          <p:cNvPr id="69" name="Google Shape;69;p14"/>
          <p:cNvPicPr preferRelativeResize="0"/>
          <p:nvPr/>
        </p:nvPicPr>
        <p:blipFill rotWithShape="1">
          <a:blip r:embed="rId3">
            <a:alphaModFix/>
          </a:blip>
          <a:srcRect b="0" l="4589" r="0" t="0"/>
          <a:stretch/>
        </p:blipFill>
        <p:spPr>
          <a:xfrm>
            <a:off x="64925" y="61375"/>
            <a:ext cx="3694175" cy="244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925" y="2555283"/>
            <a:ext cx="3694174" cy="252431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4044300" y="634075"/>
            <a:ext cx="5099700" cy="42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Proposed as the ultra-light inner tracker for the ALLEGRO detector of the FCC-ee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Low material 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and small amount of multiple scattering with thin-wall straws - potential for high performance particle identification and tracking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10 multilayers, 10 sublayers per multilayer, O(100k) tubes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Spans the radial distance of 42-180 cm from the center of the detector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Previous inaccuracies in dE/dx simulations - need to verify dE readout from Geant4 and dx calculation from algorithm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172525" y="130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dE: Drift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Chamber Simulation</a:t>
            </a:r>
            <a:endParaRPr/>
          </a:p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>
            <a:off x="112075" y="3646650"/>
            <a:ext cx="6278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Theoretical Value: </a:t>
            </a:r>
            <a:r>
              <a:rPr lang="en" sz="1600">
                <a:solidFill>
                  <a:schemeClr val="accent5"/>
                </a:solidFill>
              </a:rPr>
              <a:t>7.79e-4</a:t>
            </a:r>
            <a:r>
              <a:rPr lang="en" sz="1600"/>
              <a:t> [MeV/cm]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Gaussian Mean dE/dx: </a:t>
            </a:r>
            <a:r>
              <a:rPr lang="en" sz="1600">
                <a:solidFill>
                  <a:schemeClr val="accent5"/>
                </a:solidFill>
              </a:rPr>
              <a:t>7.27e-4</a:t>
            </a:r>
            <a:r>
              <a:rPr lang="en" sz="1600"/>
              <a:t> [MeV/cm]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➢"/>
            </a:pPr>
            <a:r>
              <a:rPr lang="en" sz="1600"/>
              <a:t>Gaussian SD dE/dx: </a:t>
            </a:r>
            <a:r>
              <a:rPr lang="en" sz="1600">
                <a:solidFill>
                  <a:schemeClr val="accent5"/>
                </a:solidFill>
              </a:rPr>
              <a:t>1.36e-4</a:t>
            </a:r>
            <a:r>
              <a:rPr lang="en" sz="1600"/>
              <a:t> [MeV/cm]</a:t>
            </a:r>
            <a:endParaRPr sz="1600"/>
          </a:p>
        </p:txBody>
      </p:sp>
      <p:pic>
        <p:nvPicPr>
          <p:cNvPr id="78" name="Google Shape;78;p15" title="1000_Event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6825" y="55775"/>
            <a:ext cx="6034725" cy="402317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172525" y="1081800"/>
            <a:ext cx="3000000" cy="29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Parameters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1000 Events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Cylinder of 90-10% He-Isobutane Gas Mixture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Same dimensions as inner straw tracker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No B field, 1 GeV Kaons fired in the direction (0, 1, 0)</a:t>
            </a:r>
            <a:endParaRPr/>
          </a:p>
        </p:txBody>
      </p:sp>
      <p:sp>
        <p:nvSpPr>
          <p:cNvPr id="80" name="Google Shape;80;p15"/>
          <p:cNvSpPr txBox="1"/>
          <p:nvPr/>
        </p:nvSpPr>
        <p:spPr>
          <a:xfrm>
            <a:off x="4574188" y="42390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172525" y="177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dx: Pathlength Visualization</a:t>
            </a:r>
            <a:endParaRPr/>
          </a:p>
        </p:txBody>
      </p:sp>
      <p:sp>
        <p:nvSpPr>
          <p:cNvPr id="86" name="Google Shape;86;p16"/>
          <p:cNvSpPr txBox="1"/>
          <p:nvPr/>
        </p:nvSpPr>
        <p:spPr>
          <a:xfrm>
            <a:off x="172525" y="999600"/>
            <a:ext cx="5171700" cy="3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Corrected an incorrect definition of tube geometry from last version of my algorithm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Test calculation from new version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Obtain and visualize placements and dimensions of all tubes in the 0th multilayer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Overlay particle track from one event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Compare visual approximation of dx to value calculated from algorithm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Calculation approximately matches visualization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4574188" y="42390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6" title="plot.png"/>
          <p:cNvPicPr preferRelativeResize="0"/>
          <p:nvPr/>
        </p:nvPicPr>
        <p:blipFill rotWithShape="1">
          <a:blip r:embed="rId3">
            <a:alphaModFix/>
          </a:blip>
          <a:srcRect b="0" l="0" r="7002" t="5722"/>
          <a:stretch/>
        </p:blipFill>
        <p:spPr>
          <a:xfrm>
            <a:off x="5344350" y="17250"/>
            <a:ext cx="3359675" cy="255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 title="plot.png"/>
          <p:cNvPicPr preferRelativeResize="0"/>
          <p:nvPr/>
        </p:nvPicPr>
        <p:blipFill rotWithShape="1">
          <a:blip r:embed="rId4">
            <a:alphaModFix/>
          </a:blip>
          <a:srcRect b="0" l="0" r="5222" t="6349"/>
          <a:stretch/>
        </p:blipFill>
        <p:spPr>
          <a:xfrm>
            <a:off x="5344350" y="2620643"/>
            <a:ext cx="3359675" cy="248978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/>
          <p:nvPr/>
        </p:nvSpPr>
        <p:spPr>
          <a:xfrm>
            <a:off x="6270875" y="43684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Appx. dx: 6.59 cm</a:t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6270875" y="18316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rage"/>
                <a:ea typeface="Average"/>
                <a:cs typeface="Average"/>
                <a:sym typeface="Average"/>
              </a:rPr>
              <a:t>Appx. dx: 4.73 cm</a:t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/>
              <a:t>dE/dx Algorithm Structure</a:t>
            </a:r>
            <a:endParaRPr/>
          </a:p>
        </p:txBody>
      </p:sp>
      <p:sp>
        <p:nvSpPr>
          <p:cNvPr id="97" name="Google Shape;97;p17"/>
          <p:cNvSpPr txBox="1"/>
          <p:nvPr/>
        </p:nvSpPr>
        <p:spPr>
          <a:xfrm>
            <a:off x="0" y="676825"/>
            <a:ext cx="87978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Within each event: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Time-sort hits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Parameterize path of particle and tube boundaries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Calculate approximate particle dx inside tube volumes only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Sum dE from hits to get dE from event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Truncated mean method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■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Cut certain % of events with the highest dE - excludes events with excess scattering and secondary particle generation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Calculate dE/dx from remaining events &amp; fit Gaussian distribution to dE/dx histogram to get mean and std. dev.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8" name="Google Shape;98;p17"/>
          <p:cNvSpPr/>
          <p:nvPr/>
        </p:nvSpPr>
        <p:spPr>
          <a:xfrm>
            <a:off x="5028425" y="572700"/>
            <a:ext cx="951300" cy="939600"/>
          </a:xfrm>
          <a:prstGeom prst="flowChartConnector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99" name="Google Shape;99;p17"/>
          <p:cNvSpPr/>
          <p:nvPr/>
        </p:nvSpPr>
        <p:spPr>
          <a:xfrm>
            <a:off x="5914325" y="1242375"/>
            <a:ext cx="951300" cy="939600"/>
          </a:xfrm>
          <a:prstGeom prst="flowChartConnector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00" name="Google Shape;100;p17"/>
          <p:cNvSpPr/>
          <p:nvPr/>
        </p:nvSpPr>
        <p:spPr>
          <a:xfrm>
            <a:off x="6835075" y="572700"/>
            <a:ext cx="951300" cy="939600"/>
          </a:xfrm>
          <a:prstGeom prst="flowChartConnector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01" name="Google Shape;101;p17"/>
          <p:cNvSpPr/>
          <p:nvPr/>
        </p:nvSpPr>
        <p:spPr>
          <a:xfrm>
            <a:off x="7706175" y="1261200"/>
            <a:ext cx="951300" cy="939600"/>
          </a:xfrm>
          <a:prstGeom prst="flowChartConnector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02" name="Google Shape;102;p17"/>
          <p:cNvSpPr/>
          <p:nvPr/>
        </p:nvSpPr>
        <p:spPr>
          <a:xfrm>
            <a:off x="5914325" y="63225"/>
            <a:ext cx="951300" cy="939600"/>
          </a:xfrm>
          <a:prstGeom prst="flowChartConnector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03" name="Google Shape;103;p17"/>
          <p:cNvSpPr/>
          <p:nvPr/>
        </p:nvSpPr>
        <p:spPr>
          <a:xfrm>
            <a:off x="7706175" y="0"/>
            <a:ext cx="951300" cy="939600"/>
          </a:xfrm>
          <a:prstGeom prst="flowChartConnector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rage"/>
              <a:ea typeface="Average"/>
              <a:cs typeface="Average"/>
              <a:sym typeface="Average"/>
            </a:endParaRPr>
          </a:p>
        </p:txBody>
      </p:sp>
      <p:cxnSp>
        <p:nvCxnSpPr>
          <p:cNvPr id="104" name="Google Shape;104;p17"/>
          <p:cNvCxnSpPr/>
          <p:nvPr/>
        </p:nvCxnSpPr>
        <p:spPr>
          <a:xfrm>
            <a:off x="4288500" y="740850"/>
            <a:ext cx="739800" cy="1335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5" name="Google Shape;105;p17"/>
          <p:cNvCxnSpPr>
            <a:endCxn id="98" idx="6"/>
          </p:cNvCxnSpPr>
          <p:nvPr/>
        </p:nvCxnSpPr>
        <p:spPr>
          <a:xfrm>
            <a:off x="5028425" y="874200"/>
            <a:ext cx="951300" cy="1683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6" name="Google Shape;106;p17"/>
          <p:cNvCxnSpPr/>
          <p:nvPr/>
        </p:nvCxnSpPr>
        <p:spPr>
          <a:xfrm>
            <a:off x="5979725" y="1042500"/>
            <a:ext cx="885900" cy="160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7" name="Google Shape;107;p17"/>
          <p:cNvCxnSpPr/>
          <p:nvPr/>
        </p:nvCxnSpPr>
        <p:spPr>
          <a:xfrm>
            <a:off x="6865625" y="1202700"/>
            <a:ext cx="810000" cy="1407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7"/>
          <p:cNvCxnSpPr/>
          <p:nvPr/>
        </p:nvCxnSpPr>
        <p:spPr>
          <a:xfrm>
            <a:off x="7675625" y="1343400"/>
            <a:ext cx="192900" cy="363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9" name="Google Shape;109;p17"/>
          <p:cNvCxnSpPr/>
          <p:nvPr/>
        </p:nvCxnSpPr>
        <p:spPr>
          <a:xfrm>
            <a:off x="7868525" y="1379700"/>
            <a:ext cx="716400" cy="132000"/>
          </a:xfrm>
          <a:prstGeom prst="straightConnector1">
            <a:avLst/>
          </a:prstGeom>
          <a:noFill/>
          <a:ln cap="flat" cmpd="sng" w="28575">
            <a:solidFill>
              <a:srgbClr val="00FF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/>
        </p:nvSpPr>
        <p:spPr>
          <a:xfrm>
            <a:off x="5698100" y="94075"/>
            <a:ext cx="390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Separation Power</a:t>
            </a:r>
            <a:endParaRPr/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0" l="0" r="-23183" t="-23183"/>
          <a:stretch/>
        </p:blipFill>
        <p:spPr>
          <a:xfrm>
            <a:off x="128674" y="4143250"/>
            <a:ext cx="4443326" cy="79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8"/>
          <p:cNvPicPr preferRelativeResize="0"/>
          <p:nvPr/>
        </p:nvPicPr>
        <p:blipFill rotWithShape="1">
          <a:blip r:embed="rId4">
            <a:alphaModFix/>
          </a:blip>
          <a:srcRect b="0" l="0" r="48749" t="0"/>
          <a:stretch/>
        </p:blipFill>
        <p:spPr>
          <a:xfrm>
            <a:off x="3797237" y="4300825"/>
            <a:ext cx="1549514" cy="64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8" title="Kaon-Pion_Final.png"/>
          <p:cNvPicPr preferRelativeResize="0"/>
          <p:nvPr/>
        </p:nvPicPr>
        <p:blipFill rotWithShape="1">
          <a:blip r:embed="rId5">
            <a:alphaModFix/>
          </a:blip>
          <a:srcRect b="0" l="1815" r="7407" t="5195"/>
          <a:stretch/>
        </p:blipFill>
        <p:spPr>
          <a:xfrm>
            <a:off x="31950" y="42950"/>
            <a:ext cx="5107026" cy="400021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8"/>
          <p:cNvSpPr txBox="1"/>
          <p:nvPr/>
        </p:nvSpPr>
        <p:spPr>
          <a:xfrm>
            <a:off x="5138975" y="740575"/>
            <a:ext cx="4005000" cy="41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Calculate 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Kaon-Pion separation power for each initial kinetic energy (right)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Check with dE/dx theoretical calculation with Bethe-Bloch formula (left)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or theoretical calculation, assume same width of dE/dx Gaussian as simulations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Improved theoretical calculation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Density correction term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Rigorously calculating Wmax instead of approximating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/>
        </p:nvSpPr>
        <p:spPr>
          <a:xfrm>
            <a:off x="100100" y="646500"/>
            <a:ext cx="31968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Simulations with more particles - kaon, pion, proton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More interesting data at lower energy ranges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New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 simulations for .25-5 GeV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Separation power trends are similar to other simulations performed using dE/dx for different geometries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Unusual behavior at 250 MeV and below - currently troubleshooting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100100" y="0"/>
            <a:ext cx="4846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Separation Power </a:t>
            </a:r>
            <a:endParaRPr/>
          </a:p>
        </p:txBody>
      </p:sp>
      <p:pic>
        <p:nvPicPr>
          <p:cNvPr id="125" name="Google Shape;125;p19" title="9010_Final.png"/>
          <p:cNvPicPr preferRelativeResize="0"/>
          <p:nvPr/>
        </p:nvPicPr>
        <p:blipFill rotWithShape="1">
          <a:blip r:embed="rId3">
            <a:alphaModFix/>
          </a:blip>
          <a:srcRect b="0" l="2892" r="2901" t="0"/>
          <a:stretch/>
        </p:blipFill>
        <p:spPr>
          <a:xfrm>
            <a:off x="3296750" y="70475"/>
            <a:ext cx="5800275" cy="461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/>
          <p:nvPr/>
        </p:nvSpPr>
        <p:spPr>
          <a:xfrm>
            <a:off x="100100" y="646500"/>
            <a:ext cx="3196800" cy="43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Simulations with more particles - kaon, pion, proton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More interesting data at lower energy ranges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New simulations for .25-5 GeV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Separation power trends are similar to other simulations performed using dE/dx for different geometries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Unusual behavior at 250 MeV and below - currently troubleshooting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100100" y="0"/>
            <a:ext cx="4846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Separation Power </a:t>
            </a:r>
            <a:endParaRPr/>
          </a:p>
        </p:txBody>
      </p:sp>
      <p:pic>
        <p:nvPicPr>
          <p:cNvPr id="132" name="Google Shape;132;p20" title="9010_Final.png"/>
          <p:cNvPicPr preferRelativeResize="0"/>
          <p:nvPr/>
        </p:nvPicPr>
        <p:blipFill rotWithShape="1">
          <a:blip r:embed="rId3">
            <a:alphaModFix/>
          </a:blip>
          <a:srcRect b="0" l="2892" r="2901" t="0"/>
          <a:stretch/>
        </p:blipFill>
        <p:spPr>
          <a:xfrm>
            <a:off x="3296750" y="70475"/>
            <a:ext cx="5800275" cy="461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/>
        </p:nvSpPr>
        <p:spPr>
          <a:xfrm>
            <a:off x="108275" y="131725"/>
            <a:ext cx="3907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Gas Mixture Optimization</a:t>
            </a:r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215400" y="878550"/>
            <a:ext cx="8928600" cy="4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Test the performance of different gas mixtures that could be used in the tubes for the straw tracker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80:20 He/iC4H10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○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70:30 He/iC4H10 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Simulate separation power </a:t>
            </a: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for each mixture between the energies .5-5 GeV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Compare PID performance between mixtures 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In the future, could be interesting to perform accurate simulations at lower energies (250 MeV, 100 MeV, etc.)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Average"/>
              <a:buChar char="➢"/>
            </a:pPr>
            <a:r>
              <a:rPr lang="en" sz="16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Varied results across energy range, but generally, mixtures with higher and higher iC4H10 content show improvements in separation power</a:t>
            </a:r>
            <a:endParaRPr sz="1600">
              <a:solidFill>
                <a:schemeClr val="accent3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