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8"/>
  </p:notesMasterIdLst>
  <p:sldIdLst>
    <p:sldId id="335" r:id="rId2"/>
    <p:sldId id="357" r:id="rId3"/>
    <p:sldId id="360" r:id="rId4"/>
    <p:sldId id="361" r:id="rId5"/>
    <p:sldId id="362" r:id="rId6"/>
    <p:sldId id="363"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37"/>
    <p:restoredTop sz="96311"/>
  </p:normalViewPr>
  <p:slideViewPr>
    <p:cSldViewPr snapToGrid="0">
      <p:cViewPr>
        <p:scale>
          <a:sx n="122" d="100"/>
          <a:sy n="122" d="100"/>
        </p:scale>
        <p:origin x="440" y="3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CFF40A5-D53D-7143-8B1A-1EF0A31F464E}" type="datetimeFigureOut">
              <a:rPr lang="en-US" smtClean="0"/>
              <a:t>7/14/25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D6B7139-18F1-C348-B2B2-3A97098B1366}" type="slidenum">
              <a:rPr lang="en-US" smtClean="0"/>
              <a:t>‹#›</a:t>
            </a:fld>
            <a:endParaRPr lang="en-US"/>
          </a:p>
        </p:txBody>
      </p:sp>
    </p:spTree>
    <p:extLst>
      <p:ext uri="{BB962C8B-B14F-4D97-AF65-F5344CB8AC3E}">
        <p14:creationId xmlns:p14="http://schemas.microsoft.com/office/powerpoint/2010/main" val="10796038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Long lived particles can really be thought of as any particle with a lifetime of greater than 0.1 nanoseconds, before they decay and they’re not uncommon in the standard model, as we know we have electrons, protons and neutrinos which all live much longer, than that. What we’re interested in, is probing for long lived particles beyond the standard model, which translates to searching for particles in this region here. And one reason why we would want to do that is of course because there are many that have been predicted, in a lot of intersection of many important theories like the matter-antimatter asymmetry, or dark matter, and supersymmetry.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Actually the CMS detector is optimized for short-lived </a:t>
            </a:r>
            <a:r>
              <a:rPr lang="en-US" dirty="0" err="1"/>
              <a:t>partciles</a:t>
            </a:r>
            <a:r>
              <a:rPr lang="en-US" dirty="0"/>
              <a:t> that decay almost instantly like the Higgs boson. This is because all of its subdetectors are primarily for extracting information about the tracks of the decay particles, their charge, their energy and momenta to then reconstruct this into the original particle. All these </a:t>
            </a:r>
            <a:r>
              <a:rPr lang="en-US" dirty="0" err="1"/>
              <a:t>compoents</a:t>
            </a:r>
            <a:r>
              <a:rPr lang="en-US" dirty="0"/>
              <a:t> work together to piece together one actual particle. But what about for LLPs? – decaying to jets</a:t>
            </a:r>
          </a:p>
        </p:txBody>
      </p:sp>
      <p:sp>
        <p:nvSpPr>
          <p:cNvPr id="4" name="Slide Number Placeholder 3"/>
          <p:cNvSpPr>
            <a:spLocks noGrp="1"/>
          </p:cNvSpPr>
          <p:nvPr>
            <p:ph type="sldNum" sz="quarter" idx="5"/>
          </p:nvPr>
        </p:nvSpPr>
        <p:spPr/>
        <p:txBody>
          <a:bodyPr/>
          <a:lstStyle/>
          <a:p>
            <a:fld id="{C5324C08-25CE-DA40-A4C9-6F963F2A6095}" type="slidenum">
              <a:rPr lang="en-US" smtClean="0"/>
              <a:t>2</a:t>
            </a:fld>
            <a:endParaRPr lang="en-US"/>
          </a:p>
        </p:txBody>
      </p:sp>
    </p:spTree>
    <p:extLst>
      <p:ext uri="{BB962C8B-B14F-4D97-AF65-F5344CB8AC3E}">
        <p14:creationId xmlns:p14="http://schemas.microsoft.com/office/powerpoint/2010/main" val="41626719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And so yes our entire search strategy is on exploiting these differences, in the LLP signatures and what’s more, we are looking for decays within the HCAL because we see that this is where we could extract a lot of information, especially with the new updated HL-LHC upgrades. And so a broad outline of what has been done and ongoing work is here. </a:t>
            </a:r>
          </a:p>
          <a:p>
            <a:r>
              <a:rPr lang="en-US" dirty="0"/>
              <a:t>With the trigger in place, the core of this problem boils down to the offline analysis, and the way to further </a:t>
            </a:r>
            <a:r>
              <a:rPr lang="en-US" dirty="0" err="1"/>
              <a:t>maximise</a:t>
            </a:r>
            <a:r>
              <a:rPr lang="en-US" dirty="0"/>
              <a:t> signal and reject background to get overall better statistical significance for our final </a:t>
            </a:r>
            <a:r>
              <a:rPr lang="en-US" dirty="0" err="1"/>
              <a:t>analsysis</a:t>
            </a:r>
            <a:r>
              <a:rPr lang="en-US" dirty="0"/>
              <a:t>. And so while we have yet to actually produce our analysis, what we’ve been working on is developing the tools of successful analysis, which is this LLP classifier, which I was in charge of/ led. </a:t>
            </a:r>
          </a:p>
          <a:p>
            <a:endParaRPr lang="en-US" dirty="0"/>
          </a:p>
        </p:txBody>
      </p:sp>
      <p:sp>
        <p:nvSpPr>
          <p:cNvPr id="4" name="Slide Number Placeholder 3"/>
          <p:cNvSpPr>
            <a:spLocks noGrp="1"/>
          </p:cNvSpPr>
          <p:nvPr>
            <p:ph type="sldNum" sz="quarter" idx="5"/>
          </p:nvPr>
        </p:nvSpPr>
        <p:spPr/>
        <p:txBody>
          <a:bodyPr/>
          <a:lstStyle/>
          <a:p>
            <a:fld id="{C5324C08-25CE-DA40-A4C9-6F963F2A6095}" type="slidenum">
              <a:rPr lang="en-US" smtClean="0"/>
              <a:t>3</a:t>
            </a:fld>
            <a:endParaRPr lang="en-US"/>
          </a:p>
        </p:txBody>
      </p:sp>
    </p:spTree>
    <p:extLst>
      <p:ext uri="{BB962C8B-B14F-4D97-AF65-F5344CB8AC3E}">
        <p14:creationId xmlns:p14="http://schemas.microsoft.com/office/powerpoint/2010/main" val="57935228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emf"/><Relationship Id="rId1" Type="http://schemas.openxmlformats.org/officeDocument/2006/relationships/slideMaster" Target="../slideMasters/slideMaster1.xml"/><Relationship Id="rId4" Type="http://schemas.openxmlformats.org/officeDocument/2006/relationships/image" Target="../media/image5.sv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Logo Slide">
    <p:spTree>
      <p:nvGrpSpPr>
        <p:cNvPr id="1" name=""/>
        <p:cNvGrpSpPr/>
        <p:nvPr/>
      </p:nvGrpSpPr>
      <p:grpSpPr>
        <a:xfrm>
          <a:off x="0" y="0"/>
          <a:ext cx="0" cy="0"/>
          <a:chOff x="0" y="0"/>
          <a:chExt cx="0" cy="0"/>
        </a:xfrm>
      </p:grpSpPr>
      <p:pic>
        <p:nvPicPr>
          <p:cNvPr id="2" name="Graphic 1">
            <a:extLst>
              <a:ext uri="{FF2B5EF4-FFF2-40B4-BE49-F238E27FC236}">
                <a16:creationId xmlns:a16="http://schemas.microsoft.com/office/drawing/2014/main" id="{25FC4307-AADB-BE47-352D-8E9764B3400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742542" y="2075542"/>
            <a:ext cx="2706915" cy="2706915"/>
          </a:xfrm>
          <a:prstGeom prst="rect">
            <a:avLst/>
          </a:prstGeom>
        </p:spPr>
      </p:pic>
    </p:spTree>
    <p:extLst>
      <p:ext uri="{BB962C8B-B14F-4D97-AF65-F5344CB8AC3E}">
        <p14:creationId xmlns:p14="http://schemas.microsoft.com/office/powerpoint/2010/main" val="472469828"/>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1"/>
            <a:ext cx="6024562" cy="6366933"/>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58D121BA-12CB-3E4D-8A2D-7E8ECDF15C70}" type="datetimeFigureOut">
              <a:rPr lang="en-US" smtClean="0"/>
              <a:t>7/14/25</a:t>
            </a:fld>
            <a:endParaRPr lang="en-US"/>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endParaRPr lang="en-US"/>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99E55A16-FEDF-FF4A-92FE-2D44C52A16E6}" type="slidenum">
              <a:rPr lang="en-US" smtClean="0"/>
              <a:t>‹#›</a:t>
            </a:fld>
            <a:endParaRPr lang="en-US"/>
          </a:p>
        </p:txBody>
      </p:sp>
    </p:spTree>
    <p:extLst>
      <p:ext uri="{BB962C8B-B14F-4D97-AF65-F5344CB8AC3E}">
        <p14:creationId xmlns:p14="http://schemas.microsoft.com/office/powerpoint/2010/main" val="17575008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58D121BA-12CB-3E4D-8A2D-7E8ECDF15C70}" type="datetimeFigureOut">
              <a:rPr lang="en-US" smtClean="0"/>
              <a:t>7/14/25</a:t>
            </a:fld>
            <a:endParaRPr lang="en-US"/>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endParaRPr lang="en-US"/>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99E55A16-FEDF-FF4A-92FE-2D44C52A16E6}" type="slidenum">
              <a:rPr lang="en-US" smtClean="0"/>
              <a:t>‹#›</a:t>
            </a:fld>
            <a:endParaRPr lang="en-US"/>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582267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58D121BA-12CB-3E4D-8A2D-7E8ECDF15C70}" type="datetimeFigureOut">
              <a:rPr lang="en-US" smtClean="0"/>
              <a:t>7/14/25</a:t>
            </a:fld>
            <a:endParaRPr lang="en-US"/>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endParaRPr lang="en-US"/>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99E55A16-FEDF-FF4A-92FE-2D44C52A16E6}" type="slidenum">
              <a:rPr lang="en-US" smtClean="0"/>
              <a:t>‹#›</a:t>
            </a:fld>
            <a:endParaRPr lang="en-US"/>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40627601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9405"/>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58D121BA-12CB-3E4D-8A2D-7E8ECDF15C70}" type="datetimeFigureOut">
              <a:rPr lang="en-US" smtClean="0"/>
              <a:t>7/14/25</a:t>
            </a:fld>
            <a:endParaRPr lang="en-US"/>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endParaRPr lang="en-US"/>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99E55A16-FEDF-FF4A-92FE-2D44C52A16E6}" type="slidenum">
              <a:rPr lang="en-US" smtClean="0"/>
              <a:t>‹#›</a:t>
            </a:fld>
            <a:endParaRPr lang="en-US"/>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121077692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58D121BA-12CB-3E4D-8A2D-7E8ECDF15C70}" type="datetimeFigureOut">
              <a:rPr lang="en-US" smtClean="0"/>
              <a:t>7/14/25</a:t>
            </a:fld>
            <a:endParaRPr lang="en-US"/>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endParaRPr lang="en-US"/>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99E55A16-FEDF-FF4A-92FE-2D44C52A16E6}" type="slidenum">
              <a:rPr lang="en-US" smtClean="0"/>
              <a:t>‹#›</a:t>
            </a:fld>
            <a:endParaRPr lang="en-US"/>
          </a:p>
        </p:txBody>
      </p:sp>
    </p:spTree>
    <p:extLst>
      <p:ext uri="{BB962C8B-B14F-4D97-AF65-F5344CB8AC3E}">
        <p14:creationId xmlns:p14="http://schemas.microsoft.com/office/powerpoint/2010/main" val="3677167881"/>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58D121BA-12CB-3E4D-8A2D-7E8ECDF15C70}" type="datetimeFigureOut">
              <a:rPr lang="en-US" smtClean="0"/>
              <a:t>7/14/25</a:t>
            </a:fld>
            <a:endParaRPr lang="en-US"/>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endParaRPr lang="en-US"/>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99E55A16-FEDF-FF4A-92FE-2D44C52A16E6}" type="slidenum">
              <a:rPr lang="en-US" smtClean="0"/>
              <a:t>‹#›</a:t>
            </a:fld>
            <a:endParaRPr lang="en-US"/>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916938619"/>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58D121BA-12CB-3E4D-8A2D-7E8ECDF15C70}" type="datetimeFigureOut">
              <a:rPr lang="en-US" smtClean="0"/>
              <a:t>7/14/25</a:t>
            </a:fld>
            <a:endParaRPr lang="en-US"/>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endParaRPr lang="en-US"/>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99E55A16-FEDF-FF4A-92FE-2D44C52A16E6}" type="slidenum">
              <a:rPr lang="en-US" smtClean="0"/>
              <a:t>‹#›</a:t>
            </a:fld>
            <a:endParaRPr lang="en-US"/>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3891907212"/>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58D121BA-12CB-3E4D-8A2D-7E8ECDF15C70}" type="datetimeFigureOut">
              <a:rPr lang="en-US" smtClean="0"/>
              <a:t>7/14/25</a:t>
            </a:fld>
            <a:endParaRPr lang="en-US"/>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endParaRPr lang="en-US"/>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99E55A16-FEDF-FF4A-92FE-2D44C52A16E6}" type="slidenum">
              <a:rPr lang="en-US" smtClean="0"/>
              <a:t>‹#›</a:t>
            </a:fld>
            <a:endParaRPr lang="en-US"/>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226334172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GB"/>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58D121BA-12CB-3E4D-8A2D-7E8ECDF15C70}" type="datetimeFigureOut">
              <a:rPr lang="en-US" smtClean="0"/>
              <a:t>7/14/25</a:t>
            </a:fld>
            <a:endParaRPr lang="en-US"/>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99E55A16-FEDF-FF4A-92FE-2D44C52A16E6}" type="slidenum">
              <a:rPr lang="en-US" smtClean="0"/>
              <a:t>‹#›</a:t>
            </a:fld>
            <a:endParaRPr lang="en-US"/>
          </a:p>
        </p:txBody>
      </p:sp>
    </p:spTree>
    <p:extLst>
      <p:ext uri="{BB962C8B-B14F-4D97-AF65-F5344CB8AC3E}">
        <p14:creationId xmlns:p14="http://schemas.microsoft.com/office/powerpoint/2010/main" val="302362284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58D121BA-12CB-3E4D-8A2D-7E8ECDF15C70}" type="datetimeFigureOut">
              <a:rPr lang="en-US" smtClean="0"/>
              <a:t>7/14/25</a:t>
            </a:fld>
            <a:endParaRPr lang="en-US"/>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endParaRPr lang="en-US"/>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99E55A16-FEDF-FF4A-92FE-2D44C52A16E6}" type="slidenum">
              <a:rPr lang="en-US" smtClean="0"/>
              <a:t>‹#›</a:t>
            </a:fld>
            <a:endParaRPr lang="en-US"/>
          </a:p>
        </p:txBody>
      </p:sp>
    </p:spTree>
    <p:extLst>
      <p:ext uri="{BB962C8B-B14F-4D97-AF65-F5344CB8AC3E}">
        <p14:creationId xmlns:p14="http://schemas.microsoft.com/office/powerpoint/2010/main" val="26790987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GB"/>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58D121BA-12CB-3E4D-8A2D-7E8ECDF15C70}" type="datetimeFigureOut">
              <a:rPr lang="en-US" smtClean="0"/>
              <a:t>7/14/25</a:t>
            </a:fld>
            <a:endParaRPr lang="en-US"/>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99E55A16-FEDF-FF4A-92FE-2D44C52A16E6}" type="slidenum">
              <a:rPr lang="en-US" smtClean="0"/>
              <a:t>‹#›</a:t>
            </a:fld>
            <a:endParaRPr lang="en-US"/>
          </a:p>
        </p:txBody>
      </p:sp>
    </p:spTree>
    <p:extLst>
      <p:ext uri="{BB962C8B-B14F-4D97-AF65-F5344CB8AC3E}">
        <p14:creationId xmlns:p14="http://schemas.microsoft.com/office/powerpoint/2010/main" val="171595437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58D121BA-12CB-3E4D-8A2D-7E8ECDF15C70}" type="datetimeFigureOut">
              <a:rPr lang="en-US" smtClean="0"/>
              <a:t>7/14/25</a:t>
            </a:fld>
            <a:endParaRPr lang="en-US"/>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99E55A16-FEDF-FF4A-92FE-2D44C52A16E6}" type="slidenum">
              <a:rPr lang="en-US" smtClean="0"/>
              <a:t>‹#›</a:t>
            </a:fld>
            <a:endParaRPr lang="en-US"/>
          </a:p>
        </p:txBody>
      </p:sp>
    </p:spTree>
    <p:extLst>
      <p:ext uri="{BB962C8B-B14F-4D97-AF65-F5344CB8AC3E}">
        <p14:creationId xmlns:p14="http://schemas.microsoft.com/office/powerpoint/2010/main" val="366196800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p:nvPicPr>
        <p:blipFill>
          <a:blip r:embed="rId2"/>
          <a:stretch>
            <a:fillRect/>
          </a:stretch>
        </p:blipFill>
        <p:spPr>
          <a:xfrm>
            <a:off x="5558632" y="4869770"/>
            <a:ext cx="1074737" cy="1074737"/>
          </a:xfrm>
          <a:prstGeom prst="rect">
            <a:avLst/>
          </a:prstGeom>
        </p:spPr>
      </p:pic>
    </p:spTree>
    <p:extLst>
      <p:ext uri="{BB962C8B-B14F-4D97-AF65-F5344CB8AC3E}">
        <p14:creationId xmlns:p14="http://schemas.microsoft.com/office/powerpoint/2010/main" val="11795258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with logo">
    <p:bg>
      <p:bgPr>
        <a:solidFill>
          <a:schemeClr val="bg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tx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650824"/>
            <a:ext cx="11376026" cy="549951"/>
          </a:xfrm>
        </p:spPr>
        <p:txBody>
          <a:bodyPr>
            <a:noAutofit/>
          </a:bodyPr>
          <a:lstStyle>
            <a:lvl1pPr marL="0" indent="0" algn="l">
              <a:buNone/>
              <a:defRPr sz="1700" b="1">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GB" dirty="0"/>
          </a:p>
        </p:txBody>
      </p:sp>
      <p:pic>
        <p:nvPicPr>
          <p:cNvPr id="2" name="Graphic 1">
            <a:extLst>
              <a:ext uri="{FF2B5EF4-FFF2-40B4-BE49-F238E27FC236}">
                <a16:creationId xmlns:a16="http://schemas.microsoft.com/office/drawing/2014/main" id="{43B4A7CD-041C-B2EA-8B83-3451E07EC53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052224" y="714489"/>
            <a:ext cx="2059046" cy="2059046"/>
          </a:xfrm>
          <a:prstGeom prst="rect">
            <a:avLst/>
          </a:prstGeom>
        </p:spPr>
      </p:pic>
    </p:spTree>
    <p:extLst>
      <p:ext uri="{BB962C8B-B14F-4D97-AF65-F5344CB8AC3E}">
        <p14:creationId xmlns:p14="http://schemas.microsoft.com/office/powerpoint/2010/main" val="87802613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58D121BA-12CB-3E4D-8A2D-7E8ECDF15C70}" type="datetimeFigureOut">
              <a:rPr lang="en-US" smtClean="0"/>
              <a:t>7/14/25</a:t>
            </a:fld>
            <a:endParaRPr lang="en-US"/>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endParaRPr lang="en-US"/>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99E55A16-FEDF-FF4A-92FE-2D44C52A16E6}" type="slidenum">
              <a:rPr lang="en-US" smtClean="0"/>
              <a:t>‹#›</a:t>
            </a:fld>
            <a:endParaRPr lang="en-US"/>
          </a:p>
        </p:txBody>
      </p:sp>
    </p:spTree>
    <p:extLst>
      <p:ext uri="{BB962C8B-B14F-4D97-AF65-F5344CB8AC3E}">
        <p14:creationId xmlns:p14="http://schemas.microsoft.com/office/powerpoint/2010/main" val="39170337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Bullete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58D121BA-12CB-3E4D-8A2D-7E8ECDF15C70}" type="datetimeFigureOut">
              <a:rPr lang="en-US" smtClean="0"/>
              <a:t>7/14/25</a:t>
            </a:fld>
            <a:endParaRPr lang="en-US"/>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endParaRPr lang="en-US"/>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99E55A16-FEDF-FF4A-92FE-2D44C52A16E6}" type="slidenum">
              <a:rPr lang="en-US" smtClean="0"/>
              <a:t>‹#›</a:t>
            </a:fld>
            <a:endParaRPr lang="en-US"/>
          </a:p>
        </p:txBody>
      </p:sp>
    </p:spTree>
    <p:extLst>
      <p:ext uri="{BB962C8B-B14F-4D97-AF65-F5344CB8AC3E}">
        <p14:creationId xmlns:p14="http://schemas.microsoft.com/office/powerpoint/2010/main" val="146496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58D121BA-12CB-3E4D-8A2D-7E8ECDF15C70}" type="datetimeFigureOut">
              <a:rPr lang="en-US" smtClean="0"/>
              <a:t>7/14/25</a:t>
            </a:fld>
            <a:endParaRPr lang="en-US"/>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endParaRPr lang="en-US"/>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99E55A16-FEDF-FF4A-92FE-2D44C52A16E6}" type="slidenum">
              <a:rPr lang="en-US" smtClean="0"/>
              <a:t>‹#›</a:t>
            </a:fld>
            <a:endParaRPr lang="en-US"/>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5714845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3200"/>
            <a:ext cx="12192000" cy="6373323"/>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18162"/>
            <a:ext cx="4116387" cy="6394685"/>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58D121BA-12CB-3E4D-8A2D-7E8ECDF15C70}" type="datetimeFigureOut">
              <a:rPr lang="en-US" smtClean="0"/>
              <a:t>7/14/25</a:t>
            </a:fld>
            <a:endParaRPr lang="en-US"/>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endParaRPr lang="en-US"/>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99E55A16-FEDF-FF4A-92FE-2D44C52A16E6}" type="slidenum">
              <a:rPr lang="en-US" smtClean="0"/>
              <a:t>‹#›</a:t>
            </a:fld>
            <a:endParaRPr lang="en-US"/>
          </a:p>
        </p:txBody>
      </p:sp>
    </p:spTree>
    <p:extLst>
      <p:ext uri="{BB962C8B-B14F-4D97-AF65-F5344CB8AC3E}">
        <p14:creationId xmlns:p14="http://schemas.microsoft.com/office/powerpoint/2010/main" val="31118183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07987" y="1592264"/>
            <a:ext cx="5616575" cy="4608512"/>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58D121BA-12CB-3E4D-8A2D-7E8ECDF15C70}" type="datetimeFigureOut">
              <a:rPr lang="en-US" smtClean="0"/>
              <a:t>7/14/25</a:t>
            </a:fld>
            <a:endParaRPr lang="en-US"/>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endParaRPr lang="en-US"/>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99E55A16-FEDF-FF4A-92FE-2D44C52A16E6}" type="slidenum">
              <a:rPr lang="en-US" smtClean="0"/>
              <a:t>‹#›</a:t>
            </a:fld>
            <a:endParaRPr lang="en-US"/>
          </a:p>
        </p:txBody>
      </p:sp>
    </p:spTree>
    <p:extLst>
      <p:ext uri="{BB962C8B-B14F-4D97-AF65-F5344CB8AC3E}">
        <p14:creationId xmlns:p14="http://schemas.microsoft.com/office/powerpoint/2010/main" val="35803887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58D121BA-12CB-3E4D-8A2D-7E8ECDF15C70}" type="datetimeFigureOut">
              <a:rPr lang="en-US" smtClean="0"/>
              <a:t>7/14/25</a:t>
            </a:fld>
            <a:endParaRPr lang="en-US"/>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endParaRPr lang="en-US"/>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99E55A16-FEDF-FF4A-92FE-2D44C52A16E6}" type="slidenum">
              <a:rPr lang="en-US" smtClean="0"/>
              <a:t>‹#›</a:t>
            </a:fld>
            <a:endParaRPr lang="en-US"/>
          </a:p>
        </p:txBody>
      </p:sp>
    </p:spTree>
    <p:extLst>
      <p:ext uri="{BB962C8B-B14F-4D97-AF65-F5344CB8AC3E}">
        <p14:creationId xmlns:p14="http://schemas.microsoft.com/office/powerpoint/2010/main" val="7807862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emf"/><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GB"/>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8101915" y="6424993"/>
            <a:ext cx="1773923" cy="365125"/>
          </a:xfrm>
          <a:prstGeom prst="rect">
            <a:avLst/>
          </a:prstGeom>
        </p:spPr>
        <p:txBody>
          <a:bodyPr vert="horz" lIns="0" tIns="0" rIns="0" bIns="0" rtlCol="0" anchor="ctr"/>
          <a:lstStyle>
            <a:lvl1pPr algn="l">
              <a:defRPr sz="850">
                <a:solidFill>
                  <a:schemeClr val="tx1"/>
                </a:solidFill>
              </a:defRPr>
            </a:lvl1pPr>
          </a:lstStyle>
          <a:p>
            <a:fld id="{58D121BA-12CB-3E4D-8A2D-7E8ECDF15C70}" type="datetimeFigureOut">
              <a:rPr lang="en-US" smtClean="0"/>
              <a:t>7/14/25</a:t>
            </a:fld>
            <a:endParaRPr lang="en-US"/>
          </a:p>
        </p:txBody>
      </p:sp>
      <p:sp>
        <p:nvSpPr>
          <p:cNvPr id="6" name="Slide Number Placeholder 5"/>
          <p:cNvSpPr>
            <a:spLocks noGrp="1"/>
          </p:cNvSpPr>
          <p:nvPr>
            <p:ph type="sldNum" sz="quarter" idx="4"/>
          </p:nvPr>
        </p:nvSpPr>
        <p:spPr>
          <a:xfrm>
            <a:off x="11107546" y="6424993"/>
            <a:ext cx="681254" cy="365125"/>
          </a:xfrm>
          <a:prstGeom prst="rect">
            <a:avLst/>
          </a:prstGeom>
        </p:spPr>
        <p:txBody>
          <a:bodyPr vert="horz" lIns="0" tIns="0" rIns="0" bIns="0" rtlCol="0" anchor="ctr"/>
          <a:lstStyle>
            <a:lvl1pPr algn="r">
              <a:defRPr sz="850" b="1">
                <a:solidFill>
                  <a:schemeClr val="tx1"/>
                </a:solidFill>
              </a:defRPr>
            </a:lvl1pPr>
          </a:lstStyle>
          <a:p>
            <a:fld id="{99E55A16-FEDF-FF4A-92FE-2D44C52A16E6}" type="slidenum">
              <a:rPr lang="en-US" smtClean="0"/>
              <a:t>‹#›</a:t>
            </a:fld>
            <a:endParaRPr lang="en-US"/>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1145352" y="6424993"/>
            <a:ext cx="6787386" cy="365125"/>
          </a:xfrm>
          <a:prstGeom prst="rect">
            <a:avLst/>
          </a:prstGeom>
        </p:spPr>
        <p:txBody>
          <a:bodyPr vert="horz" lIns="0" tIns="0" rIns="0" bIns="0" rtlCol="0" anchor="ctr"/>
          <a:lstStyle>
            <a:lvl1pPr algn="l">
              <a:defRPr sz="850">
                <a:solidFill>
                  <a:schemeClr val="tx1"/>
                </a:solidFill>
              </a:defRPr>
            </a:lvl1pPr>
          </a:lstStyle>
          <a:p>
            <a:endParaRPr lang="en-US"/>
          </a:p>
        </p:txBody>
      </p:sp>
      <p:cxnSp>
        <p:nvCxnSpPr>
          <p:cNvPr id="8" name="Straight Connector 7">
            <a:extLst>
              <a:ext uri="{FF2B5EF4-FFF2-40B4-BE49-F238E27FC236}">
                <a16:creationId xmlns:a16="http://schemas.microsoft.com/office/drawing/2014/main" id="{CC7B0EED-0D00-C37F-0787-98F0B94C9550}"/>
              </a:ext>
            </a:extLst>
          </p:cNvPr>
          <p:cNvCxnSpPr>
            <a:cxnSpLocks/>
          </p:cNvCxnSpPr>
          <p:nvPr/>
        </p:nvCxnSpPr>
        <p:spPr>
          <a:xfrm>
            <a:off x="404070" y="6370802"/>
            <a:ext cx="11379943" cy="0"/>
          </a:xfrm>
          <a:prstGeom prst="line">
            <a:avLst/>
          </a:prstGeom>
          <a:ln w="6350"/>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B82929EC-EE14-2FC5-158D-B07C2EFC934B}"/>
              </a:ext>
            </a:extLst>
          </p:cNvPr>
          <p:cNvPicPr>
            <a:picLocks noChangeAspect="1"/>
          </p:cNvPicPr>
          <p:nvPr/>
        </p:nvPicPr>
        <p:blipFill>
          <a:blip r:embed="rId23"/>
          <a:stretch>
            <a:fillRect/>
          </a:stretch>
        </p:blipFill>
        <p:spPr>
          <a:xfrm>
            <a:off x="404070" y="6439074"/>
            <a:ext cx="352448" cy="347431"/>
          </a:xfrm>
          <a:prstGeom prst="rect">
            <a:avLst/>
          </a:prstGeom>
        </p:spPr>
      </p:pic>
    </p:spTree>
    <p:extLst>
      <p:ext uri="{BB962C8B-B14F-4D97-AF65-F5344CB8AC3E}">
        <p14:creationId xmlns:p14="http://schemas.microsoft.com/office/powerpoint/2010/main" val="398969197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Lst>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p15:clr>
            <a:srgbClr val="F26B43"/>
          </p15:clr>
        </p15:guide>
        <p15:guide id="2" pos="3840">
          <p15:clr>
            <a:srgbClr val="F26B43"/>
          </p15:clr>
        </p15:guide>
        <p15:guide id="3" pos="7423">
          <p15:clr>
            <a:srgbClr val="F26B43"/>
          </p15:clr>
        </p15:guide>
        <p15:guide id="4" pos="257">
          <p15:clr>
            <a:srgbClr val="F26B43"/>
          </p15:clr>
        </p15:guide>
        <p15:guide id="6" pos="3795">
          <p15:clr>
            <a:srgbClr val="F26B43"/>
          </p15:clr>
        </p15:guide>
        <p15:guide id="7" pos="3885">
          <p15:clr>
            <a:srgbClr val="F26B43"/>
          </p15:clr>
        </p15:guide>
        <p15:guide id="8" pos="5087">
          <p15:clr>
            <a:srgbClr val="F26B43"/>
          </p15:clr>
        </p15:guide>
        <p15:guide id="9" pos="4997">
          <p15:clr>
            <a:srgbClr val="F26B43"/>
          </p15:clr>
        </p15:guide>
        <p15:guide id="10" pos="2683">
          <p15:clr>
            <a:srgbClr val="F26B43"/>
          </p15:clr>
        </p15:guide>
        <p15:guide id="11" pos="2593">
          <p15:clr>
            <a:srgbClr val="F26B43"/>
          </p15:clr>
        </p15:guide>
        <p15:guide id="12" orient="horz" pos="3906">
          <p15:clr>
            <a:srgbClr val="F26B43"/>
          </p15:clr>
        </p15:guide>
        <p15:guide id="13" orient="horz" pos="2409">
          <p15:clr>
            <a:srgbClr val="F26B43"/>
          </p15:clr>
        </p15:guide>
        <p15:guide id="14" orient="horz" pos="913">
          <p15:clr>
            <a:srgbClr val="F26B43"/>
          </p15:clr>
        </p15:guide>
        <p15:guide id="15" orient="horz" pos="1003">
          <p15:clr>
            <a:srgbClr val="F26B43"/>
          </p15:clr>
        </p15:guide>
        <p15:guide id="16" orient="horz" pos="2500">
          <p15:clr>
            <a:srgbClr val="F26B43"/>
          </p15:clr>
        </p15:guide>
        <p15:guide id="17" pos="6312">
          <p15:clr>
            <a:srgbClr val="F26B43"/>
          </p15:clr>
        </p15:guide>
        <p15:guide id="18" pos="622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5.xml"/><Relationship Id="rId5" Type="http://schemas.openxmlformats.org/officeDocument/2006/relationships/image" Target="../media/image12.jpeg"/><Relationship Id="rId4" Type="http://schemas.openxmlformats.org/officeDocument/2006/relationships/image" Target="../media/image11.png"/></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8.xml"/><Relationship Id="rId5" Type="http://schemas.openxmlformats.org/officeDocument/2006/relationships/image" Target="../media/image15.png"/><Relationship Id="rId4" Type="http://schemas.openxmlformats.org/officeDocument/2006/relationships/image" Target="../media/image14.png"/></Relationships>
</file>

<file path=ppt/slides/_rels/slide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8.xml"/><Relationship Id="rId4" Type="http://schemas.openxmlformats.org/officeDocument/2006/relationships/image" Target="../media/image18.png"/></Relationships>
</file>

<file path=ppt/slides/_rels/slide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38F125-95D9-7976-B975-69F5B5BBBD46}"/>
              </a:ext>
            </a:extLst>
          </p:cNvPr>
          <p:cNvSpPr>
            <a:spLocks noGrp="1"/>
          </p:cNvSpPr>
          <p:nvPr>
            <p:ph type="ctrTitle"/>
          </p:nvPr>
        </p:nvSpPr>
        <p:spPr>
          <a:xfrm>
            <a:off x="1524000" y="1497446"/>
            <a:ext cx="9144000" cy="2387600"/>
          </a:xfrm>
        </p:spPr>
        <p:txBody>
          <a:bodyPr/>
          <a:lstStyle/>
          <a:p>
            <a:r>
              <a:rPr lang="en-US" sz="4000" dirty="0"/>
              <a:t>Search for Long-Lived Particles with HCAL Segmentation in CMS at the Large Hadron Collider</a:t>
            </a:r>
          </a:p>
        </p:txBody>
      </p:sp>
      <p:sp>
        <p:nvSpPr>
          <p:cNvPr id="6" name="TextBox 5">
            <a:extLst>
              <a:ext uri="{FF2B5EF4-FFF2-40B4-BE49-F238E27FC236}">
                <a16:creationId xmlns:a16="http://schemas.microsoft.com/office/drawing/2014/main" id="{D0ED91E7-DB25-D3BC-DB79-A848BAAB3ACD}"/>
              </a:ext>
            </a:extLst>
          </p:cNvPr>
          <p:cNvSpPr txBox="1"/>
          <p:nvPr/>
        </p:nvSpPr>
        <p:spPr>
          <a:xfrm>
            <a:off x="1524000" y="3965047"/>
            <a:ext cx="9507411" cy="553998"/>
          </a:xfrm>
          <a:prstGeom prst="rect">
            <a:avLst/>
          </a:prstGeom>
          <a:noFill/>
        </p:spPr>
        <p:txBody>
          <a:bodyPr wrap="none" lIns="0" tIns="0" rIns="0" bIns="0" rtlCol="0">
            <a:spAutoFit/>
          </a:bodyPr>
          <a:lstStyle/>
          <a:p>
            <a:r>
              <a:rPr lang="en-GB" sz="1800" dirty="0">
                <a:solidFill>
                  <a:srgbClr val="424242"/>
                </a:solidFill>
                <a:effectLst/>
                <a:latin typeface="Lato" panose="020F0502020204030203" pitchFamily="34" charset="0"/>
              </a:rPr>
              <a:t>Katia </a:t>
            </a:r>
            <a:r>
              <a:rPr lang="en-GB" sz="1800" dirty="0" err="1">
                <a:solidFill>
                  <a:srgbClr val="424242"/>
                </a:solidFill>
                <a:effectLst/>
                <a:latin typeface="Lato" panose="020F0502020204030203" pitchFamily="34" charset="0"/>
              </a:rPr>
              <a:t>Avanesov</a:t>
            </a:r>
            <a:r>
              <a:rPr lang="en-GB" sz="1800" dirty="0">
                <a:solidFill>
                  <a:srgbClr val="424242"/>
                </a:solidFill>
                <a:effectLst/>
                <a:latin typeface="Lato" panose="020F0502020204030203" pitchFamily="34" charset="0"/>
              </a:rPr>
              <a:t>, Harvey Newman, Kiley Kennedy, Gillian Kopp, Cristian </a:t>
            </a:r>
            <a:r>
              <a:rPr lang="en-GB" sz="1800" dirty="0" err="1">
                <a:solidFill>
                  <a:srgbClr val="424242"/>
                </a:solidFill>
                <a:effectLst/>
                <a:latin typeface="Lato" panose="020F0502020204030203" pitchFamily="34" charset="0"/>
              </a:rPr>
              <a:t>Peña</a:t>
            </a:r>
            <a:r>
              <a:rPr lang="en-GB" sz="1800" dirty="0">
                <a:solidFill>
                  <a:srgbClr val="424242"/>
                </a:solidFill>
                <a:effectLst/>
                <a:latin typeface="Lato" panose="020F0502020204030203" pitchFamily="34" charset="0"/>
              </a:rPr>
              <a:t>, Chris Tully, Si </a:t>
            </a:r>
            <a:r>
              <a:rPr lang="en-GB" sz="1800" dirty="0" err="1">
                <a:solidFill>
                  <a:srgbClr val="424242"/>
                </a:solidFill>
                <a:effectLst/>
                <a:latin typeface="Lato" panose="020F0502020204030203" pitchFamily="34" charset="0"/>
              </a:rPr>
              <a:t>Xie</a:t>
            </a:r>
            <a:endParaRPr lang="en-GB" dirty="0"/>
          </a:p>
          <a:p>
            <a:pPr algn="l"/>
            <a:endParaRPr lang="en-US" dirty="0"/>
          </a:p>
        </p:txBody>
      </p:sp>
      <p:sp>
        <p:nvSpPr>
          <p:cNvPr id="3" name="Date Placeholder 3">
            <a:extLst>
              <a:ext uri="{FF2B5EF4-FFF2-40B4-BE49-F238E27FC236}">
                <a16:creationId xmlns:a16="http://schemas.microsoft.com/office/drawing/2014/main" id="{0FD0247E-8B9F-5D02-C22D-81C64BA1301A}"/>
              </a:ext>
            </a:extLst>
          </p:cNvPr>
          <p:cNvSpPr txBox="1">
            <a:spLocks/>
          </p:cNvSpPr>
          <p:nvPr/>
        </p:nvSpPr>
        <p:spPr>
          <a:xfrm>
            <a:off x="9900629" y="6416953"/>
            <a:ext cx="1773923" cy="365125"/>
          </a:xfrm>
          <a:prstGeom prst="rect">
            <a:avLst/>
          </a:prstGeom>
        </p:spPr>
        <p:txBody>
          <a:bodyPr vert="horz" lIns="0" tIns="0" rIns="0" bIns="0" rtlCol="0" anchor="ctr"/>
          <a:lstStyle>
            <a:defPPr>
              <a:defRPr lang="en-US"/>
            </a:defPPr>
            <a:lvl1pPr marL="0" algn="l" defTabSz="914400" rtl="0" eaLnBrk="1" latinLnBrk="0" hangingPunct="1">
              <a:defRPr sz="85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Progress presentation 16/07/25</a:t>
            </a:r>
          </a:p>
        </p:txBody>
      </p:sp>
      <p:sp>
        <p:nvSpPr>
          <p:cNvPr id="4" name="Footer Placeholder 6">
            <a:extLst>
              <a:ext uri="{FF2B5EF4-FFF2-40B4-BE49-F238E27FC236}">
                <a16:creationId xmlns:a16="http://schemas.microsoft.com/office/drawing/2014/main" id="{F5210CA8-3B87-A9E3-C159-087D4EAD77DB}"/>
              </a:ext>
            </a:extLst>
          </p:cNvPr>
          <p:cNvSpPr txBox="1">
            <a:spLocks/>
          </p:cNvSpPr>
          <p:nvPr/>
        </p:nvSpPr>
        <p:spPr>
          <a:xfrm>
            <a:off x="1200229" y="6428755"/>
            <a:ext cx="6787386" cy="365125"/>
          </a:xfrm>
          <a:prstGeom prst="rect">
            <a:avLst/>
          </a:prstGeom>
        </p:spPr>
        <p:txBody>
          <a:bodyPr vert="horz" lIns="0" tIns="0" rIns="0" bIns="0" rtlCol="0" anchor="ctr"/>
          <a:lstStyle>
            <a:defPPr>
              <a:defRPr lang="en-US"/>
            </a:defPPr>
            <a:lvl1pPr marL="0" algn="l" defTabSz="914400" rtl="0" eaLnBrk="1" latinLnBrk="0" hangingPunct="1">
              <a:defRPr sz="85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Katia </a:t>
            </a:r>
            <a:r>
              <a:rPr lang="en-US" dirty="0" err="1"/>
              <a:t>Avanesov</a:t>
            </a:r>
            <a:endParaRPr lang="en-US" dirty="0"/>
          </a:p>
        </p:txBody>
      </p:sp>
      <p:pic>
        <p:nvPicPr>
          <p:cNvPr id="5" name="Picture 4" descr="Logo&#10;&#10;Description automatically generated with medium confidence">
            <a:extLst>
              <a:ext uri="{FF2B5EF4-FFF2-40B4-BE49-F238E27FC236}">
                <a16:creationId xmlns:a16="http://schemas.microsoft.com/office/drawing/2014/main" id="{FFE1506C-34F8-42B0-9BD1-5A7531828F56}"/>
              </a:ext>
            </a:extLst>
          </p:cNvPr>
          <p:cNvPicPr>
            <a:picLocks noChangeAspect="1"/>
          </p:cNvPicPr>
          <p:nvPr/>
        </p:nvPicPr>
        <p:blipFill rotWithShape="1">
          <a:blip r:embed="rId2"/>
          <a:srcRect l="39062" t="44534" r="38334" b="42688"/>
          <a:stretch/>
        </p:blipFill>
        <p:spPr>
          <a:xfrm>
            <a:off x="4796720" y="264145"/>
            <a:ext cx="2755900" cy="876301"/>
          </a:xfrm>
          <a:prstGeom prst="rect">
            <a:avLst/>
          </a:prstGeom>
        </p:spPr>
      </p:pic>
      <p:pic>
        <p:nvPicPr>
          <p:cNvPr id="9" name="Picture 8" descr="A black text on a white background&#10;&#10;Description automatically generated">
            <a:extLst>
              <a:ext uri="{FF2B5EF4-FFF2-40B4-BE49-F238E27FC236}">
                <a16:creationId xmlns:a16="http://schemas.microsoft.com/office/drawing/2014/main" id="{41FD6116-C14E-53F0-0155-ED065DA39F01}"/>
              </a:ext>
            </a:extLst>
          </p:cNvPr>
          <p:cNvPicPr>
            <a:picLocks noChangeAspect="1"/>
          </p:cNvPicPr>
          <p:nvPr/>
        </p:nvPicPr>
        <p:blipFill>
          <a:blip r:embed="rId3"/>
          <a:stretch>
            <a:fillRect/>
          </a:stretch>
        </p:blipFill>
        <p:spPr>
          <a:xfrm>
            <a:off x="120650" y="92780"/>
            <a:ext cx="3566828" cy="1047666"/>
          </a:xfrm>
          <a:prstGeom prst="rect">
            <a:avLst/>
          </a:prstGeom>
        </p:spPr>
      </p:pic>
      <p:pic>
        <p:nvPicPr>
          <p:cNvPr id="10" name="Picture 9">
            <a:extLst>
              <a:ext uri="{FF2B5EF4-FFF2-40B4-BE49-F238E27FC236}">
                <a16:creationId xmlns:a16="http://schemas.microsoft.com/office/drawing/2014/main" id="{46D08EC5-EF48-A547-9181-45E05EF40F40}"/>
              </a:ext>
            </a:extLst>
          </p:cNvPr>
          <p:cNvPicPr>
            <a:picLocks noChangeAspect="1"/>
          </p:cNvPicPr>
          <p:nvPr/>
        </p:nvPicPr>
        <p:blipFill>
          <a:blip r:embed="rId4"/>
          <a:stretch>
            <a:fillRect/>
          </a:stretch>
        </p:blipFill>
        <p:spPr>
          <a:xfrm>
            <a:off x="10360730" y="92780"/>
            <a:ext cx="1685220" cy="1685220"/>
          </a:xfrm>
          <a:prstGeom prst="rect">
            <a:avLst/>
          </a:prstGeom>
        </p:spPr>
      </p:pic>
    </p:spTree>
    <p:extLst>
      <p:ext uri="{BB962C8B-B14F-4D97-AF65-F5344CB8AC3E}">
        <p14:creationId xmlns:p14="http://schemas.microsoft.com/office/powerpoint/2010/main" val="22007168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CC45DA0-29D8-64FB-D471-6F550D13FA11}"/>
              </a:ext>
            </a:extLst>
          </p:cNvPr>
          <p:cNvSpPr>
            <a:spLocks noGrp="1"/>
          </p:cNvSpPr>
          <p:nvPr>
            <p:ph type="title"/>
          </p:nvPr>
        </p:nvSpPr>
        <p:spPr>
          <a:xfrm>
            <a:off x="407988" y="373593"/>
            <a:ext cx="11376025" cy="487019"/>
          </a:xfrm>
        </p:spPr>
        <p:txBody>
          <a:bodyPr/>
          <a:lstStyle/>
          <a:p>
            <a:r>
              <a:rPr lang="en-US" dirty="0"/>
              <a:t>Long Lived Particles (LLPs)</a:t>
            </a:r>
          </a:p>
        </p:txBody>
      </p:sp>
      <p:pic>
        <p:nvPicPr>
          <p:cNvPr id="4" name="Content Placeholder 3">
            <a:extLst>
              <a:ext uri="{FF2B5EF4-FFF2-40B4-BE49-F238E27FC236}">
                <a16:creationId xmlns:a16="http://schemas.microsoft.com/office/drawing/2014/main" id="{443E8538-ADC0-50D6-11FF-68EFFC8D8C42}"/>
              </a:ext>
            </a:extLst>
          </p:cNvPr>
          <p:cNvPicPr>
            <a:picLocks noChangeAspect="1"/>
          </p:cNvPicPr>
          <p:nvPr/>
        </p:nvPicPr>
        <p:blipFill rotWithShape="1">
          <a:blip r:embed="rId3"/>
          <a:srcRect r="1102"/>
          <a:stretch/>
        </p:blipFill>
        <p:spPr>
          <a:xfrm>
            <a:off x="262366" y="1156579"/>
            <a:ext cx="4203654" cy="2761010"/>
          </a:xfrm>
          <a:prstGeom prst="rect">
            <a:avLst/>
          </a:prstGeom>
        </p:spPr>
      </p:pic>
      <p:sp>
        <p:nvSpPr>
          <p:cNvPr id="6" name="Frame 5">
            <a:extLst>
              <a:ext uri="{FF2B5EF4-FFF2-40B4-BE49-F238E27FC236}">
                <a16:creationId xmlns:a16="http://schemas.microsoft.com/office/drawing/2014/main" id="{19716711-1A99-E757-F4FE-443CEA2CC883}"/>
              </a:ext>
            </a:extLst>
          </p:cNvPr>
          <p:cNvSpPr/>
          <p:nvPr/>
        </p:nvSpPr>
        <p:spPr>
          <a:xfrm>
            <a:off x="2691125" y="2068260"/>
            <a:ext cx="1167618" cy="468824"/>
          </a:xfrm>
          <a:prstGeom prst="frame">
            <a:avLst/>
          </a:prstGeom>
          <a:solidFill>
            <a:schemeClr val="bg2">
              <a:lumMod val="10000"/>
            </a:schemeClr>
          </a:solidFill>
          <a:ln w="31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C00000"/>
              </a:solidFill>
            </a:endParaRPr>
          </a:p>
        </p:txBody>
      </p:sp>
      <p:sp>
        <p:nvSpPr>
          <p:cNvPr id="13" name="TextBox 12">
            <a:extLst>
              <a:ext uri="{FF2B5EF4-FFF2-40B4-BE49-F238E27FC236}">
                <a16:creationId xmlns:a16="http://schemas.microsoft.com/office/drawing/2014/main" id="{4A703C93-1849-4B21-529A-8CFEE2E46E75}"/>
              </a:ext>
            </a:extLst>
          </p:cNvPr>
          <p:cNvSpPr txBox="1"/>
          <p:nvPr/>
        </p:nvSpPr>
        <p:spPr>
          <a:xfrm>
            <a:off x="262366" y="4117631"/>
            <a:ext cx="4459459" cy="1661993"/>
          </a:xfrm>
          <a:prstGeom prst="rect">
            <a:avLst/>
          </a:prstGeom>
          <a:noFill/>
        </p:spPr>
        <p:txBody>
          <a:bodyPr wrap="square" lIns="0" tIns="0" rIns="0" bIns="0" rtlCol="0">
            <a:spAutoFit/>
          </a:bodyPr>
          <a:lstStyle/>
          <a:p>
            <a:pPr marL="285750" indent="-285750" algn="l">
              <a:buFont typeface="Arial" panose="020B0604020202020204" pitchFamily="34" charset="0"/>
              <a:buChar char="•"/>
            </a:pPr>
            <a:r>
              <a:rPr lang="en-US" dirty="0"/>
              <a:t>LLPs have lifetimes greater than 0.1 nanoseconds</a:t>
            </a:r>
          </a:p>
          <a:p>
            <a:pPr algn="l"/>
            <a:endParaRPr lang="en-US" dirty="0"/>
          </a:p>
          <a:p>
            <a:pPr marL="285750" indent="-285750" algn="l">
              <a:buFont typeface="Arial" panose="020B0604020202020204" pitchFamily="34" charset="0"/>
              <a:buChar char="•"/>
            </a:pPr>
            <a:r>
              <a:rPr lang="en-US" dirty="0"/>
              <a:t>LLPs feature in both the Standard Model and predicted in numerous Beyond the Standard Model (BSM) theories</a:t>
            </a:r>
          </a:p>
        </p:txBody>
      </p:sp>
      <p:sp>
        <p:nvSpPr>
          <p:cNvPr id="5" name="Footer Placeholder 6">
            <a:extLst>
              <a:ext uri="{FF2B5EF4-FFF2-40B4-BE49-F238E27FC236}">
                <a16:creationId xmlns:a16="http://schemas.microsoft.com/office/drawing/2014/main" id="{12C901D0-35AF-D5A6-3907-9ADAF9055A7B}"/>
              </a:ext>
            </a:extLst>
          </p:cNvPr>
          <p:cNvSpPr txBox="1">
            <a:spLocks/>
          </p:cNvSpPr>
          <p:nvPr/>
        </p:nvSpPr>
        <p:spPr>
          <a:xfrm>
            <a:off x="1200229" y="6428755"/>
            <a:ext cx="6787386" cy="365125"/>
          </a:xfrm>
          <a:prstGeom prst="rect">
            <a:avLst/>
          </a:prstGeom>
        </p:spPr>
        <p:txBody>
          <a:bodyPr vert="horz" lIns="0" tIns="0" rIns="0" bIns="0" rtlCol="0" anchor="ctr"/>
          <a:lstStyle>
            <a:defPPr>
              <a:defRPr lang="en-US"/>
            </a:defPPr>
            <a:lvl1pPr marL="0" algn="l" defTabSz="914400" rtl="0" eaLnBrk="1" latinLnBrk="0" hangingPunct="1">
              <a:defRPr sz="85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Katia </a:t>
            </a:r>
            <a:r>
              <a:rPr lang="en-US" dirty="0" err="1"/>
              <a:t>Avanesov</a:t>
            </a:r>
            <a:endParaRPr lang="en-US" dirty="0"/>
          </a:p>
        </p:txBody>
      </p:sp>
      <p:sp>
        <p:nvSpPr>
          <p:cNvPr id="7" name="Date Placeholder 3">
            <a:extLst>
              <a:ext uri="{FF2B5EF4-FFF2-40B4-BE49-F238E27FC236}">
                <a16:creationId xmlns:a16="http://schemas.microsoft.com/office/drawing/2014/main" id="{7E648880-AD28-4154-ABC7-D8DD36FA0CA1}"/>
              </a:ext>
            </a:extLst>
          </p:cNvPr>
          <p:cNvSpPr txBox="1">
            <a:spLocks/>
          </p:cNvSpPr>
          <p:nvPr/>
        </p:nvSpPr>
        <p:spPr>
          <a:xfrm>
            <a:off x="10104809" y="6428755"/>
            <a:ext cx="1773923" cy="365125"/>
          </a:xfrm>
          <a:prstGeom prst="rect">
            <a:avLst/>
          </a:prstGeom>
        </p:spPr>
        <p:txBody>
          <a:bodyPr vert="horz" lIns="0" tIns="0" rIns="0" bIns="0" rtlCol="0" anchor="ctr"/>
          <a:lstStyle>
            <a:defPPr>
              <a:defRPr lang="en-US"/>
            </a:defPPr>
            <a:lvl1pPr marL="0" algn="l" defTabSz="914400" rtl="0" eaLnBrk="1" latinLnBrk="0" hangingPunct="1">
              <a:defRPr sz="85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Progress presentation 16/07/25</a:t>
            </a:r>
          </a:p>
        </p:txBody>
      </p:sp>
      <p:pic>
        <p:nvPicPr>
          <p:cNvPr id="11" name="Picture 10">
            <a:extLst>
              <a:ext uri="{FF2B5EF4-FFF2-40B4-BE49-F238E27FC236}">
                <a16:creationId xmlns:a16="http://schemas.microsoft.com/office/drawing/2014/main" id="{60A490E9-209C-4FAD-EBD8-97092E5A928C}"/>
              </a:ext>
            </a:extLst>
          </p:cNvPr>
          <p:cNvPicPr>
            <a:picLocks noChangeAspect="1"/>
          </p:cNvPicPr>
          <p:nvPr/>
        </p:nvPicPr>
        <p:blipFill>
          <a:blip r:embed="rId4"/>
          <a:stretch>
            <a:fillRect/>
          </a:stretch>
        </p:blipFill>
        <p:spPr>
          <a:xfrm>
            <a:off x="5506278" y="1199030"/>
            <a:ext cx="2629491" cy="2560656"/>
          </a:xfrm>
          <a:prstGeom prst="rect">
            <a:avLst/>
          </a:prstGeom>
        </p:spPr>
      </p:pic>
      <p:pic>
        <p:nvPicPr>
          <p:cNvPr id="12" name="Picture 11">
            <a:extLst>
              <a:ext uri="{FF2B5EF4-FFF2-40B4-BE49-F238E27FC236}">
                <a16:creationId xmlns:a16="http://schemas.microsoft.com/office/drawing/2014/main" id="{75267249-933F-C369-0BE8-C6C3E45785A4}"/>
              </a:ext>
            </a:extLst>
          </p:cNvPr>
          <p:cNvPicPr>
            <a:picLocks noChangeAspect="1"/>
          </p:cNvPicPr>
          <p:nvPr/>
        </p:nvPicPr>
        <p:blipFill>
          <a:blip r:embed="rId5"/>
          <a:stretch>
            <a:fillRect/>
          </a:stretch>
        </p:blipFill>
        <p:spPr>
          <a:xfrm>
            <a:off x="8135769" y="882046"/>
            <a:ext cx="2646008" cy="3066819"/>
          </a:xfrm>
          <a:prstGeom prst="rect">
            <a:avLst/>
          </a:prstGeom>
        </p:spPr>
      </p:pic>
      <p:sp>
        <p:nvSpPr>
          <p:cNvPr id="14" name="TextBox 13">
            <a:extLst>
              <a:ext uri="{FF2B5EF4-FFF2-40B4-BE49-F238E27FC236}">
                <a16:creationId xmlns:a16="http://schemas.microsoft.com/office/drawing/2014/main" id="{3B97B232-C20B-BD89-F3FA-659D556A4FEC}"/>
              </a:ext>
            </a:extLst>
          </p:cNvPr>
          <p:cNvSpPr txBox="1"/>
          <p:nvPr/>
        </p:nvSpPr>
        <p:spPr>
          <a:xfrm>
            <a:off x="5938325" y="4028278"/>
            <a:ext cx="5620884" cy="2164632"/>
          </a:xfrm>
          <a:prstGeom prst="rect">
            <a:avLst/>
          </a:prstGeom>
          <a:noFill/>
        </p:spPr>
        <p:txBody>
          <a:bodyPr wrap="square" lIns="0" tIns="0" rIns="0" bIns="0" rtlCol="0">
            <a:spAutoFit/>
          </a:bodyPr>
          <a:lstStyle/>
          <a:p>
            <a:pPr marL="285750" indent="-285750" algn="just">
              <a:lnSpc>
                <a:spcPct val="150000"/>
              </a:lnSpc>
              <a:buFont typeface="Arial" panose="020B0604020202020204" pitchFamily="34" charset="0"/>
              <a:buChar char="•"/>
            </a:pPr>
            <a:r>
              <a:rPr lang="en-US" dirty="0"/>
              <a:t>Trackless due to decays in the HCAL</a:t>
            </a:r>
          </a:p>
          <a:p>
            <a:pPr marL="285750" indent="-285750" algn="just">
              <a:lnSpc>
                <a:spcPct val="150000"/>
              </a:lnSpc>
              <a:buFont typeface="Arial" panose="020B0604020202020204" pitchFamily="34" charset="0"/>
              <a:buChar char="•"/>
            </a:pPr>
            <a:r>
              <a:rPr lang="en-US" dirty="0"/>
              <a:t>Displaced vertex</a:t>
            </a:r>
          </a:p>
          <a:p>
            <a:pPr marL="285750" indent="-285750" algn="just">
              <a:lnSpc>
                <a:spcPct val="150000"/>
              </a:lnSpc>
              <a:buFont typeface="Arial" panose="020B0604020202020204" pitchFamily="34" charset="0"/>
              <a:buChar char="•"/>
            </a:pPr>
            <a:r>
              <a:rPr lang="en-US" dirty="0"/>
              <a:t>Narrower energy spread</a:t>
            </a:r>
          </a:p>
          <a:p>
            <a:pPr marL="285750" indent="-285750" algn="just">
              <a:buFont typeface="Arial" panose="020B0604020202020204" pitchFamily="34" charset="0"/>
              <a:buChar char="•"/>
            </a:pPr>
            <a:r>
              <a:rPr lang="en-US" dirty="0"/>
              <a:t>Longer lived particles will deposit less energy in the earlier layers of HCAL</a:t>
            </a:r>
          </a:p>
          <a:p>
            <a:pPr marL="285750" indent="-285750" algn="just">
              <a:lnSpc>
                <a:spcPct val="150000"/>
              </a:lnSpc>
              <a:buFont typeface="Arial" panose="020B0604020202020204" pitchFamily="34" charset="0"/>
              <a:buChar char="•"/>
            </a:pPr>
            <a:r>
              <a:rPr lang="en-US" dirty="0"/>
              <a:t>Delayed due to longer lifetime and path length</a:t>
            </a:r>
          </a:p>
        </p:txBody>
      </p:sp>
    </p:spTree>
    <p:extLst>
      <p:ext uri="{BB962C8B-B14F-4D97-AF65-F5344CB8AC3E}">
        <p14:creationId xmlns:p14="http://schemas.microsoft.com/office/powerpoint/2010/main" val="30961373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7FA313-3154-0731-9598-E9573FCBDFFB}"/>
              </a:ext>
            </a:extLst>
          </p:cNvPr>
          <p:cNvSpPr>
            <a:spLocks noGrp="1"/>
          </p:cNvSpPr>
          <p:nvPr>
            <p:ph type="title"/>
          </p:nvPr>
        </p:nvSpPr>
        <p:spPr>
          <a:xfrm>
            <a:off x="407988" y="373593"/>
            <a:ext cx="11376025" cy="703645"/>
          </a:xfrm>
        </p:spPr>
        <p:txBody>
          <a:bodyPr/>
          <a:lstStyle/>
          <a:p>
            <a:r>
              <a:rPr lang="en-US" dirty="0"/>
              <a:t>Search Strategy </a:t>
            </a:r>
          </a:p>
        </p:txBody>
      </p:sp>
      <p:sp>
        <p:nvSpPr>
          <p:cNvPr id="8" name="TextBox 7">
            <a:extLst>
              <a:ext uri="{FF2B5EF4-FFF2-40B4-BE49-F238E27FC236}">
                <a16:creationId xmlns:a16="http://schemas.microsoft.com/office/drawing/2014/main" id="{D9125F7F-C2F9-1424-C15B-274978417F77}"/>
              </a:ext>
            </a:extLst>
          </p:cNvPr>
          <p:cNvSpPr txBox="1"/>
          <p:nvPr/>
        </p:nvSpPr>
        <p:spPr>
          <a:xfrm>
            <a:off x="407987" y="1046557"/>
            <a:ext cx="5516367" cy="307777"/>
          </a:xfrm>
          <a:prstGeom prst="rect">
            <a:avLst/>
          </a:prstGeom>
          <a:noFill/>
        </p:spPr>
        <p:txBody>
          <a:bodyPr wrap="square" lIns="0" tIns="0" rIns="0" bIns="0" rtlCol="0">
            <a:spAutoFit/>
          </a:bodyPr>
          <a:lstStyle/>
          <a:p>
            <a:pPr marL="285750" indent="-285750" algn="l">
              <a:buFont typeface="Arial" panose="020B0604020202020204" pitchFamily="34" charset="0"/>
              <a:buChar char="•"/>
            </a:pPr>
            <a:r>
              <a:rPr lang="en-US" sz="2000" b="1" dirty="0">
                <a:solidFill>
                  <a:schemeClr val="tx2"/>
                </a:solidFill>
              </a:rPr>
              <a:t>Searching for </a:t>
            </a:r>
            <a:r>
              <a:rPr lang="en-US" sz="2000" b="1" dirty="0" err="1">
                <a:solidFill>
                  <a:schemeClr val="tx2"/>
                </a:solidFill>
              </a:rPr>
              <a:t>H</a:t>
            </a:r>
            <a:r>
              <a:rPr lang="en-US" sz="2000" b="1" dirty="0" err="1">
                <a:solidFill>
                  <a:schemeClr val="tx2"/>
                </a:solidFill>
                <a:sym typeface="Wingdings" pitchFamily="2" charset="2"/>
              </a:rPr>
              <a:t>ssbbbb</a:t>
            </a:r>
            <a:endParaRPr lang="en-US" sz="2000" b="1" dirty="0">
              <a:solidFill>
                <a:schemeClr val="tx2"/>
              </a:solidFill>
              <a:sym typeface="Wingdings" pitchFamily="2" charset="2"/>
            </a:endParaRPr>
          </a:p>
        </p:txBody>
      </p:sp>
      <p:sp>
        <p:nvSpPr>
          <p:cNvPr id="10" name="Footer Placeholder 6">
            <a:extLst>
              <a:ext uri="{FF2B5EF4-FFF2-40B4-BE49-F238E27FC236}">
                <a16:creationId xmlns:a16="http://schemas.microsoft.com/office/drawing/2014/main" id="{11303D94-984A-63D2-574A-5E5607B5FB94}"/>
              </a:ext>
            </a:extLst>
          </p:cNvPr>
          <p:cNvSpPr txBox="1">
            <a:spLocks/>
          </p:cNvSpPr>
          <p:nvPr/>
        </p:nvSpPr>
        <p:spPr>
          <a:xfrm>
            <a:off x="1200229" y="6428755"/>
            <a:ext cx="6787386" cy="365125"/>
          </a:xfrm>
          <a:prstGeom prst="rect">
            <a:avLst/>
          </a:prstGeom>
        </p:spPr>
        <p:txBody>
          <a:bodyPr vert="horz" lIns="0" tIns="0" rIns="0" bIns="0" rtlCol="0" anchor="ctr"/>
          <a:lstStyle>
            <a:defPPr>
              <a:defRPr lang="en-US"/>
            </a:defPPr>
            <a:lvl1pPr marL="0" algn="l" defTabSz="914400" rtl="0" eaLnBrk="1" latinLnBrk="0" hangingPunct="1">
              <a:defRPr sz="85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Katia </a:t>
            </a:r>
            <a:r>
              <a:rPr lang="en-US" dirty="0" err="1"/>
              <a:t>Avanesov</a:t>
            </a:r>
            <a:endParaRPr lang="en-US" dirty="0"/>
          </a:p>
        </p:txBody>
      </p:sp>
      <p:pic>
        <p:nvPicPr>
          <p:cNvPr id="15" name="Content Placeholder 3">
            <a:extLst>
              <a:ext uri="{FF2B5EF4-FFF2-40B4-BE49-F238E27FC236}">
                <a16:creationId xmlns:a16="http://schemas.microsoft.com/office/drawing/2014/main" id="{1151BCC4-874E-5D76-9B76-A868E74EBC96}"/>
              </a:ext>
            </a:extLst>
          </p:cNvPr>
          <p:cNvPicPr>
            <a:picLocks noChangeAspect="1"/>
          </p:cNvPicPr>
          <p:nvPr/>
        </p:nvPicPr>
        <p:blipFill>
          <a:blip r:embed="rId3"/>
          <a:stretch>
            <a:fillRect/>
          </a:stretch>
        </p:blipFill>
        <p:spPr>
          <a:xfrm>
            <a:off x="691764" y="3611956"/>
            <a:ext cx="4109663" cy="2720749"/>
          </a:xfrm>
          <a:prstGeom prst="rect">
            <a:avLst/>
          </a:prstGeom>
        </p:spPr>
      </p:pic>
      <p:sp>
        <p:nvSpPr>
          <p:cNvPr id="16" name="TextBox 15">
            <a:extLst>
              <a:ext uri="{FF2B5EF4-FFF2-40B4-BE49-F238E27FC236}">
                <a16:creationId xmlns:a16="http://schemas.microsoft.com/office/drawing/2014/main" id="{DAA4BA2C-D737-83D3-5083-F1AD609D7245}"/>
              </a:ext>
            </a:extLst>
          </p:cNvPr>
          <p:cNvSpPr txBox="1"/>
          <p:nvPr/>
        </p:nvSpPr>
        <p:spPr>
          <a:xfrm>
            <a:off x="407987" y="3306671"/>
            <a:ext cx="4999767" cy="307777"/>
          </a:xfrm>
          <a:prstGeom prst="rect">
            <a:avLst/>
          </a:prstGeom>
          <a:noFill/>
        </p:spPr>
        <p:txBody>
          <a:bodyPr wrap="none" lIns="0" tIns="0" rIns="0" bIns="0" rtlCol="0">
            <a:spAutoFit/>
          </a:bodyPr>
          <a:lstStyle/>
          <a:p>
            <a:pPr marL="285750" indent="-285750" algn="l">
              <a:buFont typeface="Arial" panose="020B0604020202020204" pitchFamily="34" charset="0"/>
              <a:buChar char="•"/>
            </a:pPr>
            <a:r>
              <a:rPr lang="en-US" sz="2000" b="1" dirty="0">
                <a:solidFill>
                  <a:schemeClr val="tx2"/>
                </a:solidFill>
              </a:rPr>
              <a:t>Use 4 layer HCAL depth segmentation </a:t>
            </a:r>
          </a:p>
        </p:txBody>
      </p:sp>
      <p:sp>
        <p:nvSpPr>
          <p:cNvPr id="19" name="Date Placeholder 3">
            <a:extLst>
              <a:ext uri="{FF2B5EF4-FFF2-40B4-BE49-F238E27FC236}">
                <a16:creationId xmlns:a16="http://schemas.microsoft.com/office/drawing/2014/main" id="{F29FF56B-16A6-6838-1750-D6041EA0EA8A}"/>
              </a:ext>
            </a:extLst>
          </p:cNvPr>
          <p:cNvSpPr txBox="1">
            <a:spLocks/>
          </p:cNvSpPr>
          <p:nvPr/>
        </p:nvSpPr>
        <p:spPr>
          <a:xfrm>
            <a:off x="10104809" y="6428755"/>
            <a:ext cx="1773923" cy="365125"/>
          </a:xfrm>
          <a:prstGeom prst="rect">
            <a:avLst/>
          </a:prstGeom>
        </p:spPr>
        <p:txBody>
          <a:bodyPr vert="horz" lIns="0" tIns="0" rIns="0" bIns="0" rtlCol="0" anchor="ctr"/>
          <a:lstStyle>
            <a:defPPr>
              <a:defRPr lang="en-US"/>
            </a:defPPr>
            <a:lvl1pPr marL="0" algn="l" defTabSz="914400" rtl="0" eaLnBrk="1" latinLnBrk="0" hangingPunct="1">
              <a:defRPr sz="85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Progress presentation 16/07/25</a:t>
            </a:r>
          </a:p>
        </p:txBody>
      </p:sp>
      <p:pic>
        <p:nvPicPr>
          <p:cNvPr id="20" name="Picture 19" descr="A diagram of a diagram of a diagram&#10;&#10;Description automatically generated with medium confidence">
            <a:extLst>
              <a:ext uri="{FF2B5EF4-FFF2-40B4-BE49-F238E27FC236}">
                <a16:creationId xmlns:a16="http://schemas.microsoft.com/office/drawing/2014/main" id="{D41B0E7A-C47F-38E0-575E-50B5AA3DD9DA}"/>
              </a:ext>
            </a:extLst>
          </p:cNvPr>
          <p:cNvPicPr>
            <a:picLocks noChangeAspect="1"/>
          </p:cNvPicPr>
          <p:nvPr/>
        </p:nvPicPr>
        <p:blipFill>
          <a:blip r:embed="rId4"/>
          <a:stretch>
            <a:fillRect/>
          </a:stretch>
        </p:blipFill>
        <p:spPr>
          <a:xfrm>
            <a:off x="733070" y="1571880"/>
            <a:ext cx="3343688" cy="1677254"/>
          </a:xfrm>
          <a:prstGeom prst="rect">
            <a:avLst/>
          </a:prstGeom>
        </p:spPr>
      </p:pic>
      <p:pic>
        <p:nvPicPr>
          <p:cNvPr id="24" name="Content Placeholder 23" descr="A circular clock with arrows pointing at the center&#10;&#10;Description automatically generated">
            <a:extLst>
              <a:ext uri="{FF2B5EF4-FFF2-40B4-BE49-F238E27FC236}">
                <a16:creationId xmlns:a16="http://schemas.microsoft.com/office/drawing/2014/main" id="{6F3E7486-9085-CA97-A42A-D5EB68E36856}"/>
              </a:ext>
            </a:extLst>
          </p:cNvPr>
          <p:cNvPicPr>
            <a:picLocks noGrp="1" noChangeAspect="1"/>
          </p:cNvPicPr>
          <p:nvPr>
            <p:ph sz="half" idx="1"/>
          </p:nvPr>
        </p:nvPicPr>
        <p:blipFill rotWithShape="1">
          <a:blip r:embed="rId5"/>
          <a:srcRect l="3652"/>
          <a:stretch/>
        </p:blipFill>
        <p:spPr>
          <a:xfrm>
            <a:off x="6096000" y="1173288"/>
            <a:ext cx="4671995" cy="4423156"/>
          </a:xfrm>
        </p:spPr>
      </p:pic>
      <p:sp>
        <p:nvSpPr>
          <p:cNvPr id="25" name="TextBox 24">
            <a:extLst>
              <a:ext uri="{FF2B5EF4-FFF2-40B4-BE49-F238E27FC236}">
                <a16:creationId xmlns:a16="http://schemas.microsoft.com/office/drawing/2014/main" id="{35D8EE28-EE3D-048B-868D-25B95F8F67FB}"/>
              </a:ext>
            </a:extLst>
          </p:cNvPr>
          <p:cNvSpPr txBox="1"/>
          <p:nvPr/>
        </p:nvSpPr>
        <p:spPr>
          <a:xfrm>
            <a:off x="5249615" y="1231584"/>
            <a:ext cx="2154067" cy="276999"/>
          </a:xfrm>
          <a:prstGeom prst="rect">
            <a:avLst/>
          </a:prstGeom>
          <a:noFill/>
        </p:spPr>
        <p:txBody>
          <a:bodyPr wrap="square" lIns="0" tIns="0" rIns="0" bIns="0" rtlCol="0">
            <a:spAutoFit/>
          </a:bodyPr>
          <a:lstStyle/>
          <a:p>
            <a:pPr algn="l"/>
            <a:r>
              <a:rPr lang="en-US" dirty="0">
                <a:solidFill>
                  <a:srgbClr val="FFC000"/>
                </a:solidFill>
              </a:rPr>
              <a:t>Decays in HCAL</a:t>
            </a:r>
          </a:p>
        </p:txBody>
      </p:sp>
      <p:sp>
        <p:nvSpPr>
          <p:cNvPr id="26" name="TextBox 25">
            <a:extLst>
              <a:ext uri="{FF2B5EF4-FFF2-40B4-BE49-F238E27FC236}">
                <a16:creationId xmlns:a16="http://schemas.microsoft.com/office/drawing/2014/main" id="{D0ADBA4F-03CF-9E83-CD48-6A0BBAB13E74}"/>
              </a:ext>
            </a:extLst>
          </p:cNvPr>
          <p:cNvSpPr txBox="1"/>
          <p:nvPr/>
        </p:nvSpPr>
        <p:spPr>
          <a:xfrm>
            <a:off x="10052314" y="4110426"/>
            <a:ext cx="1878911" cy="553998"/>
          </a:xfrm>
          <a:prstGeom prst="rect">
            <a:avLst/>
          </a:prstGeom>
          <a:noFill/>
        </p:spPr>
        <p:txBody>
          <a:bodyPr wrap="square" lIns="0" tIns="0" rIns="0" bIns="0" rtlCol="0">
            <a:spAutoFit/>
          </a:bodyPr>
          <a:lstStyle/>
          <a:p>
            <a:pPr algn="l"/>
            <a:r>
              <a:rPr lang="en-US" dirty="0"/>
              <a:t>Free to decay anywhere</a:t>
            </a:r>
          </a:p>
        </p:txBody>
      </p:sp>
    </p:spTree>
    <p:extLst>
      <p:ext uri="{BB962C8B-B14F-4D97-AF65-F5344CB8AC3E}">
        <p14:creationId xmlns:p14="http://schemas.microsoft.com/office/powerpoint/2010/main" val="41776691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B7A21C-6913-2D45-08F4-46855F09D178}"/>
              </a:ext>
            </a:extLst>
          </p:cNvPr>
          <p:cNvSpPr>
            <a:spLocks noGrp="1"/>
          </p:cNvSpPr>
          <p:nvPr>
            <p:ph type="title"/>
          </p:nvPr>
        </p:nvSpPr>
        <p:spPr/>
        <p:txBody>
          <a:bodyPr/>
          <a:lstStyle/>
          <a:p>
            <a:r>
              <a:rPr lang="en-US" dirty="0"/>
              <a:t>Analysis Strategy</a:t>
            </a:r>
          </a:p>
        </p:txBody>
      </p:sp>
      <p:sp>
        <p:nvSpPr>
          <p:cNvPr id="7" name="TextBox 6">
            <a:extLst>
              <a:ext uri="{FF2B5EF4-FFF2-40B4-BE49-F238E27FC236}">
                <a16:creationId xmlns:a16="http://schemas.microsoft.com/office/drawing/2014/main" id="{7CD8B744-45D6-EFE8-B36E-E729464A3206}"/>
              </a:ext>
            </a:extLst>
          </p:cNvPr>
          <p:cNvSpPr txBox="1"/>
          <p:nvPr/>
        </p:nvSpPr>
        <p:spPr>
          <a:xfrm>
            <a:off x="407987" y="1131558"/>
            <a:ext cx="5352734" cy="615553"/>
          </a:xfrm>
          <a:prstGeom prst="rect">
            <a:avLst/>
          </a:prstGeom>
          <a:noFill/>
        </p:spPr>
        <p:txBody>
          <a:bodyPr wrap="square" lIns="0" tIns="0" rIns="0" bIns="0" rtlCol="0">
            <a:spAutoFit/>
          </a:bodyPr>
          <a:lstStyle/>
          <a:p>
            <a:pPr marL="285750" indent="-285750" algn="l">
              <a:buFont typeface="Arial" panose="020B0604020202020204" pitchFamily="34" charset="0"/>
              <a:buChar char="•"/>
            </a:pPr>
            <a:r>
              <a:rPr lang="en-US" sz="2000" b="1" dirty="0">
                <a:solidFill>
                  <a:schemeClr val="tx2"/>
                </a:solidFill>
              </a:rPr>
              <a:t>Train two Neural Networks to Classify the LLPs</a:t>
            </a:r>
            <a:endParaRPr lang="en-US" sz="2000" b="1" dirty="0">
              <a:solidFill>
                <a:schemeClr val="tx2"/>
              </a:solidFill>
              <a:sym typeface="Wingdings" pitchFamily="2" charset="2"/>
            </a:endParaRPr>
          </a:p>
        </p:txBody>
      </p:sp>
      <p:pic>
        <p:nvPicPr>
          <p:cNvPr id="8" name="Content Placeholder 3" descr="A graph of a graph showing different colored lines&#10;&#10;Description automatically generated">
            <a:extLst>
              <a:ext uri="{FF2B5EF4-FFF2-40B4-BE49-F238E27FC236}">
                <a16:creationId xmlns:a16="http://schemas.microsoft.com/office/drawing/2014/main" id="{84AC231A-651F-406A-2E22-96A643849FE6}"/>
              </a:ext>
            </a:extLst>
          </p:cNvPr>
          <p:cNvPicPr>
            <a:picLocks noGrp="1" noChangeAspect="1"/>
          </p:cNvPicPr>
          <p:nvPr>
            <p:ph idx="1"/>
          </p:nvPr>
        </p:nvPicPr>
        <p:blipFill>
          <a:blip r:embed="rId2"/>
          <a:stretch>
            <a:fillRect/>
          </a:stretch>
        </p:blipFill>
        <p:spPr>
          <a:xfrm>
            <a:off x="1663541" y="1571935"/>
            <a:ext cx="3130344" cy="2354562"/>
          </a:xfrm>
          <a:prstGeom prst="rect">
            <a:avLst/>
          </a:prstGeom>
        </p:spPr>
      </p:pic>
      <p:pic>
        <p:nvPicPr>
          <p:cNvPr id="10" name="Picture 9" descr="A diagram of a region definition&#10;&#10;Description automatically generated">
            <a:extLst>
              <a:ext uri="{FF2B5EF4-FFF2-40B4-BE49-F238E27FC236}">
                <a16:creationId xmlns:a16="http://schemas.microsoft.com/office/drawing/2014/main" id="{CE43BD95-28C1-6553-7F85-9021BE40C3D0}"/>
              </a:ext>
            </a:extLst>
          </p:cNvPr>
          <p:cNvPicPr>
            <a:picLocks noChangeAspect="1"/>
          </p:cNvPicPr>
          <p:nvPr/>
        </p:nvPicPr>
        <p:blipFill>
          <a:blip r:embed="rId3"/>
          <a:stretch>
            <a:fillRect/>
          </a:stretch>
        </p:blipFill>
        <p:spPr>
          <a:xfrm>
            <a:off x="6450566" y="1639125"/>
            <a:ext cx="5793913" cy="3956292"/>
          </a:xfrm>
          <a:prstGeom prst="rect">
            <a:avLst/>
          </a:prstGeom>
        </p:spPr>
      </p:pic>
      <p:sp>
        <p:nvSpPr>
          <p:cNvPr id="11" name="TextBox 10">
            <a:extLst>
              <a:ext uri="{FF2B5EF4-FFF2-40B4-BE49-F238E27FC236}">
                <a16:creationId xmlns:a16="http://schemas.microsoft.com/office/drawing/2014/main" id="{4A9DED77-702D-92B4-15ED-5C2D352349EF}"/>
              </a:ext>
            </a:extLst>
          </p:cNvPr>
          <p:cNvSpPr txBox="1"/>
          <p:nvPr/>
        </p:nvSpPr>
        <p:spPr>
          <a:xfrm>
            <a:off x="7366708" y="1121413"/>
            <a:ext cx="4076437" cy="307777"/>
          </a:xfrm>
          <a:prstGeom prst="rect">
            <a:avLst/>
          </a:prstGeom>
          <a:noFill/>
        </p:spPr>
        <p:txBody>
          <a:bodyPr wrap="none" lIns="0" tIns="0" rIns="0" bIns="0" rtlCol="0">
            <a:spAutoFit/>
          </a:bodyPr>
          <a:lstStyle/>
          <a:p>
            <a:pPr marL="285750" indent="-285750">
              <a:buFont typeface="Arial" panose="020B0604020202020204" pitchFamily="34" charset="0"/>
              <a:buChar char="•"/>
            </a:pPr>
            <a:r>
              <a:rPr lang="en-US" sz="2000" b="1" dirty="0">
                <a:solidFill>
                  <a:schemeClr val="tx2"/>
                </a:solidFill>
              </a:rPr>
              <a:t>Perform a counting experiment</a:t>
            </a:r>
          </a:p>
        </p:txBody>
      </p:sp>
      <p:sp>
        <p:nvSpPr>
          <p:cNvPr id="12" name="Footer Placeholder 6">
            <a:extLst>
              <a:ext uri="{FF2B5EF4-FFF2-40B4-BE49-F238E27FC236}">
                <a16:creationId xmlns:a16="http://schemas.microsoft.com/office/drawing/2014/main" id="{19315241-F6DE-966A-E85D-50C3EFB60D3C}"/>
              </a:ext>
            </a:extLst>
          </p:cNvPr>
          <p:cNvSpPr txBox="1">
            <a:spLocks/>
          </p:cNvSpPr>
          <p:nvPr/>
        </p:nvSpPr>
        <p:spPr>
          <a:xfrm>
            <a:off x="1200229" y="6428755"/>
            <a:ext cx="6787386" cy="365125"/>
          </a:xfrm>
          <a:prstGeom prst="rect">
            <a:avLst/>
          </a:prstGeom>
        </p:spPr>
        <p:txBody>
          <a:bodyPr vert="horz" lIns="0" tIns="0" rIns="0" bIns="0" rtlCol="0" anchor="ctr"/>
          <a:lstStyle>
            <a:defPPr>
              <a:defRPr lang="en-US"/>
            </a:defPPr>
            <a:lvl1pPr marL="0" algn="l" defTabSz="914400" rtl="0" eaLnBrk="1" latinLnBrk="0" hangingPunct="1">
              <a:defRPr sz="85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Katia </a:t>
            </a:r>
            <a:r>
              <a:rPr lang="en-US" dirty="0" err="1"/>
              <a:t>Avanesov</a:t>
            </a:r>
            <a:endParaRPr lang="en-US" dirty="0"/>
          </a:p>
        </p:txBody>
      </p:sp>
      <p:sp>
        <p:nvSpPr>
          <p:cNvPr id="13" name="Date Placeholder 3">
            <a:extLst>
              <a:ext uri="{FF2B5EF4-FFF2-40B4-BE49-F238E27FC236}">
                <a16:creationId xmlns:a16="http://schemas.microsoft.com/office/drawing/2014/main" id="{0F934B97-366F-9913-6FA3-7F5483C784A8}"/>
              </a:ext>
            </a:extLst>
          </p:cNvPr>
          <p:cNvSpPr txBox="1">
            <a:spLocks/>
          </p:cNvSpPr>
          <p:nvPr/>
        </p:nvSpPr>
        <p:spPr>
          <a:xfrm>
            <a:off x="10104809" y="6428755"/>
            <a:ext cx="1773923" cy="365125"/>
          </a:xfrm>
          <a:prstGeom prst="rect">
            <a:avLst/>
          </a:prstGeom>
        </p:spPr>
        <p:txBody>
          <a:bodyPr vert="horz" lIns="0" tIns="0" rIns="0" bIns="0" rtlCol="0" anchor="ctr"/>
          <a:lstStyle>
            <a:defPPr>
              <a:defRPr lang="en-US"/>
            </a:defPPr>
            <a:lvl1pPr marL="0" algn="l" defTabSz="914400" rtl="0" eaLnBrk="1" latinLnBrk="0" hangingPunct="1">
              <a:defRPr sz="85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Progress presentation 16/07/25</a:t>
            </a:r>
          </a:p>
        </p:txBody>
      </p:sp>
      <p:pic>
        <p:nvPicPr>
          <p:cNvPr id="15" name="Picture 14" descr="A comparison of a graph&#10;&#10;Description automatically generated">
            <a:extLst>
              <a:ext uri="{FF2B5EF4-FFF2-40B4-BE49-F238E27FC236}">
                <a16:creationId xmlns:a16="http://schemas.microsoft.com/office/drawing/2014/main" id="{7667E5FD-20FB-2564-00F6-A3A0D31C3C1B}"/>
              </a:ext>
            </a:extLst>
          </p:cNvPr>
          <p:cNvPicPr>
            <a:picLocks noChangeAspect="1"/>
          </p:cNvPicPr>
          <p:nvPr/>
        </p:nvPicPr>
        <p:blipFill>
          <a:blip r:embed="rId4"/>
          <a:stretch>
            <a:fillRect/>
          </a:stretch>
        </p:blipFill>
        <p:spPr>
          <a:xfrm>
            <a:off x="0" y="3926497"/>
            <a:ext cx="6798705" cy="2354562"/>
          </a:xfrm>
          <a:prstGeom prst="rect">
            <a:avLst/>
          </a:prstGeom>
        </p:spPr>
      </p:pic>
      <p:sp>
        <p:nvSpPr>
          <p:cNvPr id="16" name="TextBox 15">
            <a:extLst>
              <a:ext uri="{FF2B5EF4-FFF2-40B4-BE49-F238E27FC236}">
                <a16:creationId xmlns:a16="http://schemas.microsoft.com/office/drawing/2014/main" id="{31D6D02F-6468-5DED-3770-E33FEA4BB743}"/>
              </a:ext>
            </a:extLst>
          </p:cNvPr>
          <p:cNvSpPr txBox="1"/>
          <p:nvPr/>
        </p:nvSpPr>
        <p:spPr>
          <a:xfrm>
            <a:off x="1099931" y="4754409"/>
            <a:ext cx="1306938" cy="276999"/>
          </a:xfrm>
          <a:prstGeom prst="rect">
            <a:avLst/>
          </a:prstGeom>
          <a:noFill/>
        </p:spPr>
        <p:txBody>
          <a:bodyPr wrap="square" lIns="0" tIns="0" rIns="0" bIns="0" rtlCol="0">
            <a:spAutoFit/>
          </a:bodyPr>
          <a:lstStyle/>
          <a:p>
            <a:pPr algn="l"/>
            <a:r>
              <a:rPr lang="en-US" dirty="0"/>
              <a:t>Signal</a:t>
            </a:r>
          </a:p>
        </p:txBody>
      </p:sp>
      <p:sp>
        <p:nvSpPr>
          <p:cNvPr id="17" name="TextBox 16">
            <a:extLst>
              <a:ext uri="{FF2B5EF4-FFF2-40B4-BE49-F238E27FC236}">
                <a16:creationId xmlns:a16="http://schemas.microsoft.com/office/drawing/2014/main" id="{E83C20BE-A3BB-7C84-1198-04ED7974D2D0}"/>
              </a:ext>
            </a:extLst>
          </p:cNvPr>
          <p:cNvSpPr txBox="1"/>
          <p:nvPr/>
        </p:nvSpPr>
        <p:spPr>
          <a:xfrm>
            <a:off x="4553637" y="4754408"/>
            <a:ext cx="1447769" cy="276999"/>
          </a:xfrm>
          <a:prstGeom prst="rect">
            <a:avLst/>
          </a:prstGeom>
          <a:noFill/>
        </p:spPr>
        <p:txBody>
          <a:bodyPr wrap="square" lIns="0" tIns="0" rIns="0" bIns="0" rtlCol="0">
            <a:spAutoFit/>
          </a:bodyPr>
          <a:lstStyle/>
          <a:p>
            <a:pPr algn="l"/>
            <a:r>
              <a:rPr lang="en-US" dirty="0"/>
              <a:t>Background</a:t>
            </a:r>
          </a:p>
        </p:txBody>
      </p:sp>
    </p:spTree>
    <p:extLst>
      <p:ext uri="{BB962C8B-B14F-4D97-AF65-F5344CB8AC3E}">
        <p14:creationId xmlns:p14="http://schemas.microsoft.com/office/powerpoint/2010/main" val="18935549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8240A2-2483-C668-CEBA-35FC689C9D0C}"/>
              </a:ext>
            </a:extLst>
          </p:cNvPr>
          <p:cNvSpPr>
            <a:spLocks noGrp="1"/>
          </p:cNvSpPr>
          <p:nvPr>
            <p:ph type="title"/>
          </p:nvPr>
        </p:nvSpPr>
        <p:spPr>
          <a:xfrm>
            <a:off x="407988" y="373593"/>
            <a:ext cx="11376025" cy="673329"/>
          </a:xfrm>
        </p:spPr>
        <p:txBody>
          <a:bodyPr/>
          <a:lstStyle/>
          <a:p>
            <a:r>
              <a:rPr lang="en-US" dirty="0"/>
              <a:t>Progress</a:t>
            </a:r>
          </a:p>
        </p:txBody>
      </p:sp>
      <p:sp>
        <p:nvSpPr>
          <p:cNvPr id="5" name="TextBox 4">
            <a:extLst>
              <a:ext uri="{FF2B5EF4-FFF2-40B4-BE49-F238E27FC236}">
                <a16:creationId xmlns:a16="http://schemas.microsoft.com/office/drawing/2014/main" id="{00AC3FE4-984E-FC85-E5D7-0D24AAE9AC74}"/>
              </a:ext>
            </a:extLst>
          </p:cNvPr>
          <p:cNvSpPr txBox="1"/>
          <p:nvPr/>
        </p:nvSpPr>
        <p:spPr>
          <a:xfrm>
            <a:off x="407987" y="1046922"/>
            <a:ext cx="8527976" cy="276999"/>
          </a:xfrm>
          <a:prstGeom prst="rect">
            <a:avLst/>
          </a:prstGeom>
          <a:noFill/>
        </p:spPr>
        <p:txBody>
          <a:bodyPr wrap="none" lIns="0" tIns="0" rIns="0" bIns="0" rtlCol="0">
            <a:spAutoFit/>
          </a:bodyPr>
          <a:lstStyle/>
          <a:p>
            <a:pPr algn="l"/>
            <a:r>
              <a:rPr lang="en-US" dirty="0"/>
              <a:t>Aim to optimize threshold selection to maximize significance of counting experiment </a:t>
            </a:r>
          </a:p>
        </p:txBody>
      </p:sp>
      <p:pic>
        <p:nvPicPr>
          <p:cNvPr id="7" name="Picture 6" descr="A black and white math equation&#10;&#10;Description automatically generated">
            <a:extLst>
              <a:ext uri="{FF2B5EF4-FFF2-40B4-BE49-F238E27FC236}">
                <a16:creationId xmlns:a16="http://schemas.microsoft.com/office/drawing/2014/main" id="{63CDE280-87C0-A3DE-9707-CD979B04D6D6}"/>
              </a:ext>
            </a:extLst>
          </p:cNvPr>
          <p:cNvPicPr>
            <a:picLocks noChangeAspect="1"/>
          </p:cNvPicPr>
          <p:nvPr/>
        </p:nvPicPr>
        <p:blipFill rotWithShape="1">
          <a:blip r:embed="rId2"/>
          <a:srcRect l="4238" t="12298" r="1774" b="9746"/>
          <a:stretch/>
        </p:blipFill>
        <p:spPr>
          <a:xfrm>
            <a:off x="7409156" y="2310006"/>
            <a:ext cx="3595337" cy="848139"/>
          </a:xfrm>
          <a:prstGeom prst="rect">
            <a:avLst/>
          </a:prstGeom>
        </p:spPr>
      </p:pic>
      <p:sp>
        <p:nvSpPr>
          <p:cNvPr id="8" name="TextBox 7">
            <a:extLst>
              <a:ext uri="{FF2B5EF4-FFF2-40B4-BE49-F238E27FC236}">
                <a16:creationId xmlns:a16="http://schemas.microsoft.com/office/drawing/2014/main" id="{2E90F882-A804-F6D7-D917-CC165870CA75}"/>
              </a:ext>
            </a:extLst>
          </p:cNvPr>
          <p:cNvSpPr txBox="1"/>
          <p:nvPr/>
        </p:nvSpPr>
        <p:spPr>
          <a:xfrm>
            <a:off x="7503535" y="1858750"/>
            <a:ext cx="3500958" cy="276999"/>
          </a:xfrm>
          <a:prstGeom prst="rect">
            <a:avLst/>
          </a:prstGeom>
          <a:noFill/>
        </p:spPr>
        <p:txBody>
          <a:bodyPr wrap="none" lIns="0" tIns="0" rIns="0" bIns="0" rtlCol="0">
            <a:spAutoFit/>
          </a:bodyPr>
          <a:lstStyle/>
          <a:p>
            <a:pPr algn="l"/>
            <a:r>
              <a:rPr lang="en-US" dirty="0"/>
              <a:t>Low signal approximation formula:</a:t>
            </a:r>
          </a:p>
        </p:txBody>
      </p:sp>
      <p:pic>
        <p:nvPicPr>
          <p:cNvPr id="10" name="Picture 9" descr="A chart of different colors&#10;&#10;Description automatically generated">
            <a:extLst>
              <a:ext uri="{FF2B5EF4-FFF2-40B4-BE49-F238E27FC236}">
                <a16:creationId xmlns:a16="http://schemas.microsoft.com/office/drawing/2014/main" id="{869745A5-A11E-5F06-87DB-88D4019539C3}"/>
              </a:ext>
            </a:extLst>
          </p:cNvPr>
          <p:cNvPicPr>
            <a:picLocks noChangeAspect="1"/>
          </p:cNvPicPr>
          <p:nvPr/>
        </p:nvPicPr>
        <p:blipFill>
          <a:blip r:embed="rId3"/>
          <a:stretch>
            <a:fillRect/>
          </a:stretch>
        </p:blipFill>
        <p:spPr>
          <a:xfrm>
            <a:off x="616236" y="1814320"/>
            <a:ext cx="5862983" cy="4397237"/>
          </a:xfrm>
          <a:prstGeom prst="rect">
            <a:avLst/>
          </a:prstGeom>
        </p:spPr>
      </p:pic>
      <p:sp>
        <p:nvSpPr>
          <p:cNvPr id="11" name="TextBox 10">
            <a:extLst>
              <a:ext uri="{FF2B5EF4-FFF2-40B4-BE49-F238E27FC236}">
                <a16:creationId xmlns:a16="http://schemas.microsoft.com/office/drawing/2014/main" id="{177C1C08-B111-EF89-B0D9-91F30A8B1AA1}"/>
              </a:ext>
            </a:extLst>
          </p:cNvPr>
          <p:cNvSpPr txBox="1"/>
          <p:nvPr/>
        </p:nvSpPr>
        <p:spPr>
          <a:xfrm>
            <a:off x="726587" y="1532658"/>
            <a:ext cx="5180905" cy="276999"/>
          </a:xfrm>
          <a:prstGeom prst="rect">
            <a:avLst/>
          </a:prstGeom>
          <a:noFill/>
        </p:spPr>
        <p:txBody>
          <a:bodyPr wrap="none" lIns="0" tIns="0" rIns="0" bIns="0" rtlCol="0">
            <a:spAutoFit/>
          </a:bodyPr>
          <a:lstStyle/>
          <a:p>
            <a:pPr algn="l"/>
            <a:r>
              <a:rPr lang="en-US" b="1" dirty="0">
                <a:solidFill>
                  <a:schemeClr val="bg2">
                    <a:lumMod val="10000"/>
                  </a:schemeClr>
                </a:solidFill>
              </a:rPr>
              <a:t>2D ‘scan’ of significance for various thresholds</a:t>
            </a:r>
          </a:p>
        </p:txBody>
      </p:sp>
      <p:sp>
        <p:nvSpPr>
          <p:cNvPr id="12" name="TextBox 11">
            <a:extLst>
              <a:ext uri="{FF2B5EF4-FFF2-40B4-BE49-F238E27FC236}">
                <a16:creationId xmlns:a16="http://schemas.microsoft.com/office/drawing/2014/main" id="{890C037D-DC11-5E54-132E-730ED44D42D3}"/>
              </a:ext>
            </a:extLst>
          </p:cNvPr>
          <p:cNvSpPr txBox="1"/>
          <p:nvPr/>
        </p:nvSpPr>
        <p:spPr>
          <a:xfrm rot="16200000">
            <a:off x="-108321" y="3920604"/>
            <a:ext cx="1449115" cy="184666"/>
          </a:xfrm>
          <a:prstGeom prst="rect">
            <a:avLst/>
          </a:prstGeom>
          <a:noFill/>
        </p:spPr>
        <p:txBody>
          <a:bodyPr wrap="none" lIns="0" tIns="0" rIns="0" bIns="0" rtlCol="0">
            <a:spAutoFit/>
          </a:bodyPr>
          <a:lstStyle/>
          <a:p>
            <a:pPr algn="l"/>
            <a:r>
              <a:rPr lang="en-US" sz="1200" dirty="0">
                <a:solidFill>
                  <a:schemeClr val="bg2">
                    <a:lumMod val="10000"/>
                  </a:schemeClr>
                </a:solidFill>
              </a:rPr>
              <a:t>Neural network score</a:t>
            </a:r>
          </a:p>
        </p:txBody>
      </p:sp>
      <p:sp>
        <p:nvSpPr>
          <p:cNvPr id="13" name="TextBox 12">
            <a:extLst>
              <a:ext uri="{FF2B5EF4-FFF2-40B4-BE49-F238E27FC236}">
                <a16:creationId xmlns:a16="http://schemas.microsoft.com/office/drawing/2014/main" id="{CADCF2F0-ED88-2E51-EE3E-CC8C16F86221}"/>
              </a:ext>
            </a:extLst>
          </p:cNvPr>
          <p:cNvSpPr txBox="1"/>
          <p:nvPr/>
        </p:nvSpPr>
        <p:spPr>
          <a:xfrm>
            <a:off x="2592483" y="6119224"/>
            <a:ext cx="1449115" cy="184666"/>
          </a:xfrm>
          <a:prstGeom prst="rect">
            <a:avLst/>
          </a:prstGeom>
          <a:noFill/>
        </p:spPr>
        <p:txBody>
          <a:bodyPr wrap="none" lIns="0" tIns="0" rIns="0" bIns="0" rtlCol="0">
            <a:spAutoFit/>
          </a:bodyPr>
          <a:lstStyle/>
          <a:p>
            <a:pPr algn="l"/>
            <a:r>
              <a:rPr lang="en-US" sz="1200" dirty="0">
                <a:solidFill>
                  <a:schemeClr val="bg2">
                    <a:lumMod val="10000"/>
                  </a:schemeClr>
                </a:solidFill>
              </a:rPr>
              <a:t>Neural network score</a:t>
            </a:r>
          </a:p>
        </p:txBody>
      </p:sp>
      <p:sp>
        <p:nvSpPr>
          <p:cNvPr id="14" name="TextBox 13">
            <a:extLst>
              <a:ext uri="{FF2B5EF4-FFF2-40B4-BE49-F238E27FC236}">
                <a16:creationId xmlns:a16="http://schemas.microsoft.com/office/drawing/2014/main" id="{D738F87C-86DB-A785-6CF9-118489F15CF8}"/>
              </a:ext>
            </a:extLst>
          </p:cNvPr>
          <p:cNvSpPr txBox="1"/>
          <p:nvPr/>
        </p:nvSpPr>
        <p:spPr>
          <a:xfrm rot="5400000">
            <a:off x="5775559" y="3749441"/>
            <a:ext cx="825547" cy="184666"/>
          </a:xfrm>
          <a:prstGeom prst="rect">
            <a:avLst/>
          </a:prstGeom>
          <a:noFill/>
        </p:spPr>
        <p:txBody>
          <a:bodyPr wrap="none" lIns="0" tIns="0" rIns="0" bIns="0" rtlCol="0">
            <a:spAutoFit/>
          </a:bodyPr>
          <a:lstStyle/>
          <a:p>
            <a:pPr algn="l"/>
            <a:r>
              <a:rPr lang="en-US" sz="1200" dirty="0">
                <a:solidFill>
                  <a:schemeClr val="bg2">
                    <a:lumMod val="10000"/>
                  </a:schemeClr>
                </a:solidFill>
              </a:rPr>
              <a:t>Significance</a:t>
            </a:r>
          </a:p>
        </p:txBody>
      </p:sp>
      <p:sp>
        <p:nvSpPr>
          <p:cNvPr id="15" name="TextBox 14">
            <a:extLst>
              <a:ext uri="{FF2B5EF4-FFF2-40B4-BE49-F238E27FC236}">
                <a16:creationId xmlns:a16="http://schemas.microsoft.com/office/drawing/2014/main" id="{4DEF6CA2-7D4C-1D6B-1199-6E9BEE235186}"/>
              </a:ext>
            </a:extLst>
          </p:cNvPr>
          <p:cNvSpPr txBox="1"/>
          <p:nvPr/>
        </p:nvSpPr>
        <p:spPr>
          <a:xfrm>
            <a:off x="7507533" y="3699856"/>
            <a:ext cx="3859189" cy="2215991"/>
          </a:xfrm>
          <a:prstGeom prst="rect">
            <a:avLst/>
          </a:prstGeom>
          <a:noFill/>
        </p:spPr>
        <p:txBody>
          <a:bodyPr wrap="square" lIns="0" tIns="0" rIns="0" bIns="0" rtlCol="0">
            <a:spAutoFit/>
          </a:bodyPr>
          <a:lstStyle/>
          <a:p>
            <a:pPr algn="l"/>
            <a:r>
              <a:rPr lang="en-US" b="1" dirty="0"/>
              <a:t>Procedure:</a:t>
            </a:r>
          </a:p>
          <a:p>
            <a:pPr marL="285750" indent="-285750" algn="l">
              <a:buFont typeface="Arial" panose="020B0604020202020204" pitchFamily="34" charset="0"/>
              <a:buChar char="•"/>
            </a:pPr>
            <a:r>
              <a:rPr lang="en-US" dirty="0"/>
              <a:t>Calculate (predicted) number of events in signal and background for each cut </a:t>
            </a:r>
          </a:p>
          <a:p>
            <a:pPr algn="l"/>
            <a:endParaRPr lang="en-US" dirty="0"/>
          </a:p>
          <a:p>
            <a:pPr marL="285750" indent="-285750" algn="l">
              <a:buFont typeface="Arial" panose="020B0604020202020204" pitchFamily="34" charset="0"/>
              <a:buChar char="•"/>
            </a:pPr>
            <a:r>
              <a:rPr lang="en-US" dirty="0"/>
              <a:t>Calculate significance for each combination</a:t>
            </a:r>
          </a:p>
          <a:p>
            <a:pPr algn="l"/>
            <a:r>
              <a:rPr lang="en-US" dirty="0"/>
              <a:t> </a:t>
            </a:r>
          </a:p>
        </p:txBody>
      </p:sp>
      <p:sp>
        <p:nvSpPr>
          <p:cNvPr id="18" name="Date Placeholder 3">
            <a:extLst>
              <a:ext uri="{FF2B5EF4-FFF2-40B4-BE49-F238E27FC236}">
                <a16:creationId xmlns:a16="http://schemas.microsoft.com/office/drawing/2014/main" id="{C9F65420-79C9-5853-26A3-E3AF7ACD14C8}"/>
              </a:ext>
            </a:extLst>
          </p:cNvPr>
          <p:cNvSpPr txBox="1">
            <a:spLocks/>
          </p:cNvSpPr>
          <p:nvPr/>
        </p:nvSpPr>
        <p:spPr>
          <a:xfrm>
            <a:off x="10104809" y="6428755"/>
            <a:ext cx="1773923" cy="365125"/>
          </a:xfrm>
          <a:prstGeom prst="rect">
            <a:avLst/>
          </a:prstGeom>
        </p:spPr>
        <p:txBody>
          <a:bodyPr vert="horz" lIns="0" tIns="0" rIns="0" bIns="0" rtlCol="0" anchor="ctr"/>
          <a:lstStyle>
            <a:defPPr>
              <a:defRPr lang="en-US"/>
            </a:defPPr>
            <a:lvl1pPr marL="0" algn="l" defTabSz="914400" rtl="0" eaLnBrk="1" latinLnBrk="0" hangingPunct="1">
              <a:defRPr sz="85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Progress presentation 16/07/25</a:t>
            </a:r>
          </a:p>
        </p:txBody>
      </p:sp>
      <p:sp>
        <p:nvSpPr>
          <p:cNvPr id="19" name="Footer Placeholder 6">
            <a:extLst>
              <a:ext uri="{FF2B5EF4-FFF2-40B4-BE49-F238E27FC236}">
                <a16:creationId xmlns:a16="http://schemas.microsoft.com/office/drawing/2014/main" id="{0922F57B-DB1B-B91F-7F55-FCC9B2B0C035}"/>
              </a:ext>
            </a:extLst>
          </p:cNvPr>
          <p:cNvSpPr txBox="1">
            <a:spLocks/>
          </p:cNvSpPr>
          <p:nvPr/>
        </p:nvSpPr>
        <p:spPr>
          <a:xfrm>
            <a:off x="1200229" y="6428755"/>
            <a:ext cx="6787386" cy="365125"/>
          </a:xfrm>
          <a:prstGeom prst="rect">
            <a:avLst/>
          </a:prstGeom>
        </p:spPr>
        <p:txBody>
          <a:bodyPr vert="horz" lIns="0" tIns="0" rIns="0" bIns="0" rtlCol="0" anchor="ctr"/>
          <a:lstStyle>
            <a:defPPr>
              <a:defRPr lang="en-US"/>
            </a:defPPr>
            <a:lvl1pPr marL="0" algn="l" defTabSz="914400" rtl="0" eaLnBrk="1" latinLnBrk="0" hangingPunct="1">
              <a:defRPr sz="85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Katia </a:t>
            </a:r>
            <a:r>
              <a:rPr lang="en-US" dirty="0" err="1"/>
              <a:t>Avanesov</a:t>
            </a:r>
            <a:endParaRPr lang="en-US" dirty="0"/>
          </a:p>
        </p:txBody>
      </p:sp>
    </p:spTree>
    <p:extLst>
      <p:ext uri="{BB962C8B-B14F-4D97-AF65-F5344CB8AC3E}">
        <p14:creationId xmlns:p14="http://schemas.microsoft.com/office/powerpoint/2010/main" val="31525373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7E182D-4C8F-46EE-3646-A2E05A26F5B6}"/>
              </a:ext>
            </a:extLst>
          </p:cNvPr>
          <p:cNvSpPr>
            <a:spLocks noGrp="1"/>
          </p:cNvSpPr>
          <p:nvPr>
            <p:ph type="title"/>
          </p:nvPr>
        </p:nvSpPr>
        <p:spPr/>
        <p:txBody>
          <a:bodyPr/>
          <a:lstStyle/>
          <a:p>
            <a:r>
              <a:rPr lang="en-US" dirty="0"/>
              <a:t>Additional Info</a:t>
            </a:r>
          </a:p>
        </p:txBody>
      </p:sp>
      <p:pic>
        <p:nvPicPr>
          <p:cNvPr id="5" name="Picture 4" descr="A graph of a graph&#10;&#10;Description automatically generated with medium confidence">
            <a:extLst>
              <a:ext uri="{FF2B5EF4-FFF2-40B4-BE49-F238E27FC236}">
                <a16:creationId xmlns:a16="http://schemas.microsoft.com/office/drawing/2014/main" id="{EA57B929-C500-CE18-9B6B-92CCCEEB400E}"/>
              </a:ext>
            </a:extLst>
          </p:cNvPr>
          <p:cNvPicPr>
            <a:picLocks noChangeAspect="1"/>
          </p:cNvPicPr>
          <p:nvPr/>
        </p:nvPicPr>
        <p:blipFill>
          <a:blip r:embed="rId2"/>
          <a:stretch>
            <a:fillRect/>
          </a:stretch>
        </p:blipFill>
        <p:spPr>
          <a:xfrm>
            <a:off x="323466" y="1038076"/>
            <a:ext cx="5054600" cy="4902200"/>
          </a:xfrm>
          <a:prstGeom prst="rect">
            <a:avLst/>
          </a:prstGeom>
        </p:spPr>
      </p:pic>
      <p:sp>
        <p:nvSpPr>
          <p:cNvPr id="6" name="TextBox 5">
            <a:extLst>
              <a:ext uri="{FF2B5EF4-FFF2-40B4-BE49-F238E27FC236}">
                <a16:creationId xmlns:a16="http://schemas.microsoft.com/office/drawing/2014/main" id="{E5C97433-338E-17D1-6827-03B49A660AB1}"/>
              </a:ext>
            </a:extLst>
          </p:cNvPr>
          <p:cNvSpPr txBox="1"/>
          <p:nvPr/>
        </p:nvSpPr>
        <p:spPr>
          <a:xfrm>
            <a:off x="238946" y="5940276"/>
            <a:ext cx="5223641" cy="276999"/>
          </a:xfrm>
          <a:prstGeom prst="rect">
            <a:avLst/>
          </a:prstGeom>
          <a:noFill/>
        </p:spPr>
        <p:txBody>
          <a:bodyPr wrap="square" lIns="0" tIns="0" rIns="0" bIns="0" rtlCol="0">
            <a:spAutoFit/>
          </a:bodyPr>
          <a:lstStyle/>
          <a:p>
            <a:pPr marL="285750" indent="-285750" algn="l">
              <a:buFont typeface="Arial" panose="020B0604020202020204" pitchFamily="34" charset="0"/>
              <a:buChar char="•"/>
            </a:pPr>
            <a:r>
              <a:rPr lang="en-US" dirty="0"/>
              <a:t>Prediction of </a:t>
            </a:r>
            <a:r>
              <a:rPr lang="en-US" dirty="0" err="1"/>
              <a:t>Mistag</a:t>
            </a:r>
            <a:r>
              <a:rPr lang="en-US" dirty="0"/>
              <a:t> rate as a function of jet </a:t>
            </a:r>
            <a:r>
              <a:rPr lang="en-US" dirty="0" err="1"/>
              <a:t>pT</a:t>
            </a:r>
            <a:endParaRPr lang="en-US" dirty="0"/>
          </a:p>
        </p:txBody>
      </p:sp>
      <p:pic>
        <p:nvPicPr>
          <p:cNvPr id="8" name="Picture 7" descr="A chart of different colors&#10;&#10;Description automatically generated">
            <a:extLst>
              <a:ext uri="{FF2B5EF4-FFF2-40B4-BE49-F238E27FC236}">
                <a16:creationId xmlns:a16="http://schemas.microsoft.com/office/drawing/2014/main" id="{DE53C0B3-AA52-7206-8216-1683869C2640}"/>
              </a:ext>
            </a:extLst>
          </p:cNvPr>
          <p:cNvPicPr>
            <a:picLocks noChangeAspect="1"/>
          </p:cNvPicPr>
          <p:nvPr/>
        </p:nvPicPr>
        <p:blipFill>
          <a:blip r:embed="rId3"/>
          <a:stretch>
            <a:fillRect/>
          </a:stretch>
        </p:blipFill>
        <p:spPr>
          <a:xfrm>
            <a:off x="5942012" y="1238250"/>
            <a:ext cx="5842000" cy="4381500"/>
          </a:xfrm>
          <a:prstGeom prst="rect">
            <a:avLst/>
          </a:prstGeom>
        </p:spPr>
      </p:pic>
      <p:sp>
        <p:nvSpPr>
          <p:cNvPr id="9" name="TextBox 8">
            <a:extLst>
              <a:ext uri="{FF2B5EF4-FFF2-40B4-BE49-F238E27FC236}">
                <a16:creationId xmlns:a16="http://schemas.microsoft.com/office/drawing/2014/main" id="{88F2B0A8-94DB-A48D-7441-9DCC27E4BB47}"/>
              </a:ext>
            </a:extLst>
          </p:cNvPr>
          <p:cNvSpPr txBox="1"/>
          <p:nvPr/>
        </p:nvSpPr>
        <p:spPr>
          <a:xfrm>
            <a:off x="6611006" y="5940275"/>
            <a:ext cx="4071627" cy="276999"/>
          </a:xfrm>
          <a:prstGeom prst="rect">
            <a:avLst/>
          </a:prstGeom>
          <a:noFill/>
        </p:spPr>
        <p:txBody>
          <a:bodyPr wrap="none" lIns="0" tIns="0" rIns="0" bIns="0" rtlCol="0">
            <a:spAutoFit/>
          </a:bodyPr>
          <a:lstStyle/>
          <a:p>
            <a:pPr marL="285750" indent="-285750" algn="l">
              <a:buFont typeface="Arial" panose="020B0604020202020204" pitchFamily="34" charset="0"/>
              <a:buChar char="•"/>
            </a:pPr>
            <a:r>
              <a:rPr lang="en-US" dirty="0"/>
              <a:t>Scan of # events in a background file</a:t>
            </a:r>
          </a:p>
        </p:txBody>
      </p:sp>
    </p:spTree>
    <p:extLst>
      <p:ext uri="{BB962C8B-B14F-4D97-AF65-F5344CB8AC3E}">
        <p14:creationId xmlns:p14="http://schemas.microsoft.com/office/powerpoint/2010/main" val="3969117960"/>
      </p:ext>
    </p:extLst>
  </p:cSld>
  <p:clrMapOvr>
    <a:masterClrMapping/>
  </p:clrMapOvr>
</p:sld>
</file>

<file path=ppt/theme/theme1.xml><?xml version="1.0" encoding="utf-8"?>
<a:theme xmlns:a="http://schemas.openxmlformats.org/drawingml/2006/main" name="CERN">
  <a:themeElements>
    <a:clrScheme name="Custom 17">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id="{9E6E3417-BF6E-BE42-AF47-EF51B14E629A}" vid="{E6441257-E883-BB46-B4C4-E1BBD0F160A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Template>
  <TotalTime>2963</TotalTime>
  <Words>583</Words>
  <Application>Microsoft Macintosh PowerPoint</Application>
  <PresentationFormat>Widescreen</PresentationFormat>
  <Paragraphs>53</Paragraphs>
  <Slides>6</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Calibri</vt:lpstr>
      <vt:lpstr>Lato</vt:lpstr>
      <vt:lpstr>CERN</vt:lpstr>
      <vt:lpstr>Search for Long-Lived Particles with HCAL Segmentation in CMS at the Large Hadron Collider</vt:lpstr>
      <vt:lpstr>Long Lived Particles (LLPs)</vt:lpstr>
      <vt:lpstr>Search Strategy </vt:lpstr>
      <vt:lpstr>Analysis Strategy</vt:lpstr>
      <vt:lpstr>Progress</vt:lpstr>
      <vt:lpstr>Additional Info</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Search for Long-Lived Particles with HCAL Segmentation in CMS at the Large Hadron Collider</dc:title>
  <dc:creator>Avanesov, Katherine A. (Katia)</dc:creator>
  <cp:lastModifiedBy>Avanesov, Katherine A. (Katia)</cp:lastModifiedBy>
  <cp:revision>61</cp:revision>
  <dcterms:created xsi:type="dcterms:W3CDTF">2025-07-14T10:16:43Z</dcterms:created>
  <dcterms:modified xsi:type="dcterms:W3CDTF">2025-07-16T11:41:54Z</dcterms:modified>
</cp:coreProperties>
</file>