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96" r:id="rId5"/>
    <p:sldId id="300" r:id="rId6"/>
    <p:sldId id="299" r:id="rId7"/>
    <p:sldId id="301" r:id="rId8"/>
    <p:sldId id="302" r:id="rId9"/>
    <p:sldId id="305" r:id="rId10"/>
    <p:sldId id="309" r:id="rId11"/>
    <p:sldId id="303" r:id="rId12"/>
    <p:sldId id="306" r:id="rId13"/>
    <p:sldId id="316" r:id="rId14"/>
    <p:sldId id="317" r:id="rId15"/>
    <p:sldId id="318" r:id="rId16"/>
    <p:sldId id="311" r:id="rId17"/>
    <p:sldId id="315" r:id="rId18"/>
    <p:sldId id="312" r:id="rId19"/>
    <p:sldId id="313" r:id="rId20"/>
    <p:sldId id="31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451016-84FD-4772-94ED-38DAD8CB467B}" v="189" dt="2025-08-04T11:05:13.308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07"/>
    <p:restoredTop sz="94686"/>
  </p:normalViewPr>
  <p:slideViewPr>
    <p:cSldViewPr snapToGrid="0" snapToObjects="1">
      <p:cViewPr varScale="1">
        <p:scale>
          <a:sx n="63" d="100"/>
          <a:sy n="63" d="100"/>
        </p:scale>
        <p:origin x="616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4 August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 sMDT Detector Commissioning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100" dirty="0"/>
              <a:t>Andrew Kiesling</a:t>
            </a:r>
          </a:p>
          <a:p>
            <a:r>
              <a:rPr lang="en-GB" dirty="0"/>
              <a:t>Jiajin Ge, Chihao Li, Bing Zhou</a:t>
            </a:r>
          </a:p>
          <a:p>
            <a:r>
              <a:rPr lang="en-GB" b="0" dirty="0"/>
              <a:t>04.08.2025</a:t>
            </a:r>
          </a:p>
        </p:txBody>
      </p:sp>
      <p:pic>
        <p:nvPicPr>
          <p:cNvPr id="1026" name="Picture 2" descr="U-M Logo Guidelines – Brand &amp; Visual Identity">
            <a:extLst>
              <a:ext uri="{FF2B5EF4-FFF2-40B4-BE49-F238E27FC236}">
                <a16:creationId xmlns:a16="http://schemas.microsoft.com/office/drawing/2014/main" id="{4BFB1F10-5F33-BC9F-8015-9972C9E87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305" y="4193484"/>
            <a:ext cx="877388" cy="62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26B59-EA87-2CBC-26CD-37D9ADBB6C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93472-F3CA-243F-7581-98F24D993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Ray Testing: R(t) Functions, ADC Peaks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DC5442-0EE7-6F3B-2E48-88CA6F597DD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4 August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929E7B-59EB-97FB-1369-ED5E1F9EF86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Andrew Kiesling | sMDT Detector Commissioning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F6DBF-77B6-A17E-75E9-51935A8E758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31291FF-16CD-89B6-9803-CD62A00C575E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304210" y="5742218"/>
            <a:ext cx="2887338" cy="608391"/>
          </a:xfrm>
        </p:spPr>
        <p:txBody>
          <a:bodyPr/>
          <a:lstStyle/>
          <a:p>
            <a:r>
              <a:rPr lang="en-US" dirty="0"/>
              <a:t>Module 44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CBFAD54C-E2D4-CB19-5DC3-DCD8923E8B5D}"/>
              </a:ext>
            </a:extLst>
          </p:cNvPr>
          <p:cNvSpPr txBox="1">
            <a:spLocks/>
          </p:cNvSpPr>
          <p:nvPr/>
        </p:nvSpPr>
        <p:spPr>
          <a:xfrm>
            <a:off x="3232062" y="5742218"/>
            <a:ext cx="2887338" cy="608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Module 45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2F64E127-9965-7BBC-F7DE-76B77D2439DA}"/>
              </a:ext>
            </a:extLst>
          </p:cNvPr>
          <p:cNvSpPr txBox="1">
            <a:spLocks/>
          </p:cNvSpPr>
          <p:nvPr/>
        </p:nvSpPr>
        <p:spPr>
          <a:xfrm>
            <a:off x="6159914" y="5742217"/>
            <a:ext cx="2887338" cy="608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Module 36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477A1D96-7FE6-393D-BCF5-7AE00250325A}"/>
              </a:ext>
            </a:extLst>
          </p:cNvPr>
          <p:cNvSpPr txBox="1">
            <a:spLocks/>
          </p:cNvSpPr>
          <p:nvPr/>
        </p:nvSpPr>
        <p:spPr>
          <a:xfrm>
            <a:off x="9087766" y="5742218"/>
            <a:ext cx="2887338" cy="608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Module 18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B1A6F3-78E3-DAAB-2FA4-37D36CD6B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6082" y="1214435"/>
            <a:ext cx="2925925" cy="19842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B5F41F-1195-59C7-2B59-A3BB9CA08C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899" y="3351299"/>
            <a:ext cx="3074042" cy="19842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1420A7-7AF7-CC30-7F3F-7F89C35052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690" y="1181100"/>
            <a:ext cx="2925925" cy="19842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A8C74E7-AED5-A607-9437-0B27D3563A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858" y="3351299"/>
            <a:ext cx="3074042" cy="19842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62BBF0B-11DF-0F19-7D6D-5C3536FA9B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2007" y="1209418"/>
            <a:ext cx="2925925" cy="19842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D949604-C46A-0B81-A139-72CB2B322D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9400" y="3351299"/>
            <a:ext cx="3074042" cy="198424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E79AA0A-23DB-9DFB-DE00-012D638A7E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59399" y="1204348"/>
            <a:ext cx="2925925" cy="198424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89D372C-A867-7400-E009-061D2CC75D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87766" y="3351299"/>
            <a:ext cx="3074042" cy="198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240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C81DCF-54BD-45F1-1EFD-C790308140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942CB-163A-61F0-6FC1-AF4085374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Ray Testing: Residuals, Truth Resolution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DA8EEF-F536-375E-284C-3882848DA91A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4 August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45BAA5-5FF1-BC3B-DD96-6FCE433332D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Andrew Kiesling | sMDT Detector Commissioning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51552-38C2-19B6-4C32-F2302473C20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290B7D3A-D6D1-5C5E-EEF2-DE7D009BE88B}"/>
              </a:ext>
            </a:extLst>
          </p:cNvPr>
          <p:cNvSpPr txBox="1">
            <a:spLocks/>
          </p:cNvSpPr>
          <p:nvPr/>
        </p:nvSpPr>
        <p:spPr>
          <a:xfrm>
            <a:off x="5564554" y="4112388"/>
            <a:ext cx="2887338" cy="608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Module 18 – Fit Residual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0783E8E-9238-7035-141B-09E11CFB7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810" y="1820862"/>
            <a:ext cx="3319104" cy="2250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ECFFB3E0-78C8-5A25-8559-103D97038C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4914" y="1813529"/>
            <a:ext cx="3441024" cy="233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4ECD41F0-31DC-30FE-05E3-7BCAFE50E526}"/>
              </a:ext>
            </a:extLst>
          </p:cNvPr>
          <p:cNvSpPr txBox="1">
            <a:spLocks/>
          </p:cNvSpPr>
          <p:nvPr/>
        </p:nvSpPr>
        <p:spPr>
          <a:xfrm>
            <a:off x="8910595" y="4112388"/>
            <a:ext cx="2887338" cy="608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Module 18 – Hit Residual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FB4BA4-4245-A57C-578A-34213A72EB8F}"/>
              </a:ext>
            </a:extLst>
          </p:cNvPr>
          <p:cNvSpPr txBox="1"/>
          <p:nvPr/>
        </p:nvSpPr>
        <p:spPr>
          <a:xfrm>
            <a:off x="246062" y="1118410"/>
            <a:ext cx="4791743" cy="31393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b="1" dirty="0">
                <a:solidFill>
                  <a:srgbClr val="000000"/>
                </a:solidFill>
              </a:rPr>
              <a:t>Both biased and unbiased residuals are calculated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Residuals are calculated via the difference between RT function predicted position and the actual track reconstruction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Biased “fit” residuals are calculated directly from the fit, including all hits on tubes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Unbiased “hit” residuals are calculated by procedurally removing 1 hit at a time from a track fitting, and recalculating the residual with the missing hit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963C783-148A-61BF-9B4D-8649A67B1D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931" y="4229755"/>
            <a:ext cx="3186004" cy="20565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A22A14D-E7C4-4AC7-3BCD-8A3E3C2798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1407" y="4906763"/>
            <a:ext cx="3142857" cy="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447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69D4E-1D54-9668-001A-05BB316CB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Ray Testing: Noise and Gain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43946-998B-BFCD-869B-4DAE0504C7F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Every chamber has 464 tubes (BIS1 chambers have 560)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/>
              <a:t>Even though they go through many stages of QA, their sheer number means some are bound to have issues.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/>
              <a:t>The MZ Cards fitted to the chambers at BB-5 also commonly have performance issues and need to be replaced.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/>
              <a:t>It is important to discover these problems quickly so that we can make necessary fixes before moving chambers back into storage from the testing room.</a:t>
            </a:r>
            <a:endParaRPr lang="en-US" sz="1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C38F1-FD64-44EC-1615-342A69839EF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690C7-7D92-EACE-46FF-FF1B73CDC8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Andrew Kiesling | sMDT Detector Commissioning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40513-7D34-4D96-1453-C8874E9CB9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9B4ADB8-53AC-F068-F295-8C7A3096861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5624" b="5624"/>
          <a:stretch/>
        </p:blipFill>
        <p:spPr>
          <a:prstGeom prst="rect">
            <a:avLst/>
          </a:prstGeom>
          <a:pattFill prst="lgCheck">
            <a:fgClr>
              <a:srgbClr val="BEBECB"/>
            </a:fgClr>
            <a:bgClr>
              <a:srgbClr val="FFFFFF"/>
            </a:bgClr>
          </a:pattFill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78CC6EAB-6663-8B9C-1DB6-3A3C206A2BC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5027" b="5027"/>
          <a:stretch/>
        </p:blipFill>
        <p:spPr>
          <a:prstGeom prst="rect">
            <a:avLst/>
          </a:prstGeom>
          <a:pattFill prst="lgCheck">
            <a:fgClr>
              <a:srgbClr val="BEBECB"/>
            </a:fgClr>
            <a:bgClr>
              <a:srgbClr val="FFFFFF"/>
            </a:bgClr>
          </a:pattFill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17629D0-7C66-950F-A61E-26F02142260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t="5027" b="5027"/>
          <a:stretch/>
        </p:blipFill>
        <p:spPr>
          <a:prstGeom prst="rect">
            <a:avLst/>
          </a:prstGeom>
          <a:pattFill prst="lgCheck">
            <a:fgClr>
              <a:srgbClr val="BEBECB"/>
            </a:fgClr>
            <a:bgClr>
              <a:srgbClr val="FFFFFF"/>
            </a:bgClr>
          </a:pattFill>
        </p:spPr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182E8415-E2B5-2D3B-D869-18ED074D1E5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/>
          <a:srcRect t="5027" b="5027"/>
          <a:stretch/>
        </p:blipFill>
        <p:spPr>
          <a:prstGeom prst="rect">
            <a:avLst/>
          </a:prstGeom>
          <a:pattFill prst="lgCheck">
            <a:fgClr>
              <a:srgbClr val="BEBECB"/>
            </a:fgClr>
            <a:bgClr>
              <a:srgbClr val="FFFFFF"/>
            </a:bgClr>
          </a:pattFill>
        </p:spPr>
      </p:pic>
    </p:spTree>
    <p:extLst>
      <p:ext uri="{BB962C8B-B14F-4D97-AF65-F5344CB8AC3E}">
        <p14:creationId xmlns:p14="http://schemas.microsoft.com/office/powerpoint/2010/main" val="854662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44C4-DE39-27DA-B0C9-E31058738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A025B-76FA-5983-325D-424E398F9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273538"/>
            <a:ext cx="5616575" cy="460211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There are a variety of possible symptoms to check for when performing cosmic ray analysis.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Sometimes getting all the data processed and analyzed on time was hard to do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Maintaining a schedule required very careful planning, as processing takes about 24 hours per run</a:t>
            </a:r>
            <a:endParaRPr lang="en-US" b="0" dirty="0"/>
          </a:p>
          <a:p>
            <a:endParaRPr lang="en-US" sz="1800" b="0" dirty="0"/>
          </a:p>
          <a:p>
            <a:r>
              <a:rPr lang="en-US" dirty="0"/>
              <a:t>Additionally, sometimes we encounter issues with the hardware upgrades.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Modules 23 and 24 had leak issues, which took (continue to take) a lot of debugging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We encountered a couple major DAQ noise issues, which after a week of painful debugging resolved themselves</a:t>
            </a:r>
          </a:p>
        </p:txBody>
      </p:sp>
      <p:pic>
        <p:nvPicPr>
          <p:cNvPr id="9" name="Picture Placeholder 8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748AA857-B317-6C91-EF85-885541089D6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0366" b="10366"/>
          <a:stretch/>
        </p:blipFill>
        <p:spPr>
          <a:xfrm>
            <a:off x="6167659" y="-1"/>
            <a:ext cx="6024119" cy="6366933"/>
          </a:xfr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52119-1601-16F6-9D7A-F5E53AFC97F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4 August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2FEF16-DA0A-1433-A7FE-0CFC52A8BF8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Andrew Kiesling | sMDT Detector Commissioning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FCB15-878E-EF3A-AD5F-A706E22899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013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74A785-58EE-83A0-7668-471E0640D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863"/>
            <a:ext cx="11376024" cy="46085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During my time here over the summer, I have processed, analyzed, and reported the status of 12 UM sMDT chambers</a:t>
            </a:r>
          </a:p>
          <a:p>
            <a:r>
              <a:rPr lang="en-US" sz="1800" b="0" dirty="0"/>
              <a:t>I have also processed data for more chambers which other members of the BB-5 group proceeded to analyze</a:t>
            </a:r>
          </a:p>
          <a:p>
            <a:r>
              <a:rPr lang="en-US" sz="1800" b="0" dirty="0"/>
              <a:t>This equates to over 20% of the total sMDT chambers that Michigan is responsible for providing ATLAS during the next long shutdown</a:t>
            </a:r>
          </a:p>
          <a:p>
            <a:endParaRPr lang="en-US" sz="1800" b="0" dirty="0"/>
          </a:p>
          <a:p>
            <a:pPr marL="0" indent="0">
              <a:buNone/>
            </a:pPr>
            <a:r>
              <a:rPr lang="en-US" dirty="0"/>
              <a:t>I have also participated in physical debugging and hardware upgrades for all sMDT chambers commissioned this Summer</a:t>
            </a:r>
          </a:p>
          <a:p>
            <a:r>
              <a:rPr lang="en-US" sz="1800" b="0" dirty="0"/>
              <a:t>This includes installing hundreds of mezzanine cards to the chambers, as well as cataloguing the current backlog of cards and updating our database of bad cards</a:t>
            </a:r>
          </a:p>
          <a:p>
            <a:endParaRPr lang="en-US" sz="1800" b="0" dirty="0"/>
          </a:p>
          <a:p>
            <a:pPr marL="0" indent="0">
              <a:buNone/>
            </a:pPr>
            <a:r>
              <a:rPr lang="en-US" dirty="0"/>
              <a:t>For the final three weeks of the Summer, I also joined the sMDT team for the H4 test beam, to test cluster counting for PID with the FCC Straw Tracker group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156EB7-4637-8B57-DA72-3E227128F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have accomplished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470AA-AF21-3D23-51A7-CCFC1C7DA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 August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95A11E-05C0-7693-1312-B6537BAEA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Andrew Kiesling | sMDT Detector Commissioning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C4D4A-96A0-7708-7F24-2256D279E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153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E46A0-1FC7-156F-97C9-55E45A5F9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left to do?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5DCFD6-8A8A-35B2-D07B-276FCBD6C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August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5ADCD1-06FD-9814-002D-E1EF40B4C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Andrew Kiesling | sMDT Detector Commissioning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0918BD-4B09-EE67-5E03-164DADEA1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Placeholder 7" descr="A machine with wires and cables&#10;&#10;AI-generated content may be incorrect.">
            <a:extLst>
              <a:ext uri="{FF2B5EF4-FFF2-40B4-BE49-F238E27FC236}">
                <a16:creationId xmlns:a16="http://schemas.microsoft.com/office/drawing/2014/main" id="{861BA543-A3C4-74D3-5E01-E0AF278477B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6636" r="6636"/>
          <a:stretch>
            <a:fillRect/>
          </a:stretch>
        </p:blipFill>
        <p:spPr>
          <a:xfrm>
            <a:off x="407988" y="1439863"/>
            <a:ext cx="5505450" cy="4760912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873855-1856-C3E3-B5A0-E5FA97B49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463" y="372487"/>
            <a:ext cx="4334825" cy="2798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E752A6-12EF-4A2A-0025-8200B84EA7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1463" y="3294067"/>
            <a:ext cx="4336924" cy="279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734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71125A-86FE-4A90-46A8-DF4AB6963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Throughout the Summer program, I have learned and polished many different research skills:</a:t>
            </a:r>
          </a:p>
          <a:p>
            <a:r>
              <a:rPr lang="en-US" sz="1800" b="0" dirty="0"/>
              <a:t>On the hardware side</a:t>
            </a:r>
          </a:p>
          <a:p>
            <a:pPr lvl="1"/>
            <a:r>
              <a:rPr lang="en-US" sz="1500" dirty="0"/>
              <a:t>I learned a lot about RO, DAQ, and trigger electronics</a:t>
            </a:r>
          </a:p>
          <a:p>
            <a:pPr lvl="1"/>
            <a:r>
              <a:rPr lang="en-US" sz="1500" dirty="0"/>
              <a:t>Gained experience on working with a team to meet regular deadlines</a:t>
            </a:r>
          </a:p>
          <a:p>
            <a:pPr lvl="1"/>
            <a:r>
              <a:rPr lang="en-US" sz="1500" dirty="0"/>
              <a:t>How muon detectors work!</a:t>
            </a:r>
          </a:p>
          <a:p>
            <a:pPr marL="0" indent="0">
              <a:buNone/>
            </a:pPr>
            <a:endParaRPr lang="en-US" sz="1800" b="0" dirty="0"/>
          </a:p>
          <a:p>
            <a:r>
              <a:rPr lang="en-US" sz="1800" b="0" dirty="0"/>
              <a:t>On the analysis side</a:t>
            </a:r>
          </a:p>
          <a:p>
            <a:pPr lvl="1"/>
            <a:r>
              <a:rPr lang="en-US" sz="1500" dirty="0"/>
              <a:t>Polished skills in C++ and Python</a:t>
            </a:r>
          </a:p>
          <a:p>
            <a:pPr lvl="1"/>
            <a:r>
              <a:rPr lang="en-US" sz="1500" dirty="0"/>
              <a:t>Learned how to use root for data visualization</a:t>
            </a:r>
          </a:p>
          <a:p>
            <a:pPr lvl="1"/>
            <a:r>
              <a:rPr lang="en-US" sz="1500" dirty="0"/>
              <a:t>Optimized data processing via shell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I also gained a lot of experience in presenting research results to my group!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A5DBF0-C29B-F486-333D-87EDE7203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I learn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FAA7D-80CD-674E-175A-6D3BCC079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 August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4C237-96CA-9C85-0F9A-ED591DD2B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Andrew Kiesling | sMDT Detector Commissioning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C4951-2AE8-1515-91EE-0518B3859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015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350AD-12BD-42D6-7A60-6CB54DF44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3E378E-2919-5F3E-A51D-46DD95FD5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August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6D62B4-303E-C006-714A-E32262879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Kiesling | sMDT Detector Commissioning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0BA854-EFA3-9E79-34CE-ED83BDA0C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0285E25-4419-2957-991C-4A6DF18BE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96" y="1289650"/>
            <a:ext cx="1300990" cy="173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174DB3F8-41C9-8F9A-1EF0-A3A34173F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3505" y="4157932"/>
            <a:ext cx="1548082" cy="206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ABD4A389-723C-0068-E4AD-12A6C8560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015" y="2811959"/>
            <a:ext cx="2182873" cy="2910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AC283949-A625-6EC2-CA5E-40663EE1C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883031"/>
            <a:ext cx="3450566" cy="191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B40D0CF5-2B93-9F8A-DE68-37AF7D744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691" y="1038729"/>
            <a:ext cx="3324045" cy="249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D19364E5-7E6B-04E8-0BE7-311C715D2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2" y="3551456"/>
            <a:ext cx="1759789" cy="234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62CC0F20-972D-C2FE-069E-245CC0CED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3546" y="531270"/>
            <a:ext cx="1869776" cy="249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id="{60F66214-9DBD-C88C-5C3E-D2891B7B7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079" y="341623"/>
            <a:ext cx="2927230" cy="219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030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E3654-5DAC-6132-7EC1-CBC66706B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Spectrometers at ATLAS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307F4-1667-A357-48CE-1D26700CE78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Within ATLAS are 5 major technologies to aid in Muon spectrometry: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MDT’s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TGC’s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RPC’s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sTGC’s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MicroMega’s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r>
              <a:rPr lang="en-US" b="0" dirty="0"/>
              <a:t>The two main motivators for muon spectrometry are looking for collision products, and event triggering.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01642-3E14-C13F-BDDF-4631B26CA34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4 August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96DAF-99AE-03E0-6559-79C5A055C8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Andrew Kiesling | sMDT Detector Commissioning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DF978-E08B-3048-7E9F-AB6C565CA7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4" name="Picture Placeholder 13" descr="A diagram of a circular object with text&#10;&#10;AI-generated content may be incorrect.">
            <a:extLst>
              <a:ext uri="{FF2B5EF4-FFF2-40B4-BE49-F238E27FC236}">
                <a16:creationId xmlns:a16="http://schemas.microsoft.com/office/drawing/2014/main" id="{83D6AF3D-81C4-348A-36B5-9BEDE2613F7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9335" b="9335"/>
          <a:stretch>
            <a:fillRect/>
          </a:stretch>
        </p:blipFill>
        <p:spPr/>
      </p:pic>
      <p:pic>
        <p:nvPicPr>
          <p:cNvPr id="12" name="Picture Placeholder 11" descr="A diagram of a factory&#10;&#10;AI-generated content may be incorrect.">
            <a:extLst>
              <a:ext uri="{FF2B5EF4-FFF2-40B4-BE49-F238E27FC236}">
                <a16:creationId xmlns:a16="http://schemas.microsoft.com/office/drawing/2014/main" id="{50A9BE55-0B6B-CF3C-5372-965DEFB3A0C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/>
          <a:srcRect t="1399" b="1399"/>
          <a:stretch>
            <a:fillRect/>
          </a:stretch>
        </p:blipFill>
        <p:spPr/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75528787-1A2C-04F5-309A-01A27CFE9E03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3" r="3543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A blue and white machine&#10;&#10;AI-generated content may be incorrect.">
            <a:extLst>
              <a:ext uri="{FF2B5EF4-FFF2-40B4-BE49-F238E27FC236}">
                <a16:creationId xmlns:a16="http://schemas.microsoft.com/office/drawing/2014/main" id="{62322105-0494-A244-308C-C0898137C1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8595" y="3824288"/>
            <a:ext cx="3968044" cy="223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551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53259-E7D5-B158-9637-BBE4EAFED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MDT’s Work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351FFD0-F560-616A-E78F-76B80C738B8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MDT’s (Monitored Drift Tubes) read out charge from ionized electrons.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Filled with a noble gas mixture (Ar/CO2)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93/7 mixture, 3 bar of pressure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Central wire biased to 3.08 kV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Muons pass through a tube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The </a:t>
            </a:r>
            <a:r>
              <a:rPr lang="en-US" dirty="0"/>
              <a:t>muons create electron-ion pairs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Electrons drift towards the central wire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Tube reads out resultant charge delta</a:t>
            </a:r>
          </a:p>
          <a:p>
            <a:pPr lvl="1" indent="0">
              <a:buNone/>
            </a:pPr>
            <a:endParaRPr lang="en-US" dirty="0"/>
          </a:p>
          <a:p>
            <a:pPr lvl="1" indent="0">
              <a:buNone/>
            </a:pPr>
            <a:r>
              <a:rPr lang="en-US" dirty="0"/>
              <a:t>A single MDT Chamber consists of 8 layers of tubes (2 sets of 4), with each layer possessing around 60 tubes. Specifically, BIS1 chambers have 70 tubes, while all other chambers have 58.</a:t>
            </a:r>
            <a:endParaRPr lang="en-US" b="0" dirty="0"/>
          </a:p>
          <a:p>
            <a:pPr lvl="1" indent="0">
              <a:buNone/>
            </a:pPr>
            <a:endParaRPr lang="en-US" b="0" dirty="0"/>
          </a:p>
          <a:p>
            <a:pPr lvl="1" indent="0">
              <a:buNone/>
            </a:pPr>
            <a:endParaRPr lang="en-US" dirty="0"/>
          </a:p>
          <a:p>
            <a:pPr lvl="1" indent="0">
              <a:buNone/>
            </a:pPr>
            <a:endParaRPr lang="en-US" b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37346C-6854-A75F-B08E-7AE52CAF3E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4 August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243B03-D497-85AA-E509-E1A1E600E02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Andrew Kiesling | sMDT Detector Commissioning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A9E024-C1C7-6134-8AC6-35CE0AE80B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B7A18ED0-E5C0-FFB6-698D-00CADF3FAC9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0748" b="10748"/>
          <a:stretch/>
        </p:blipFill>
        <p:spPr>
          <a:xfrm>
            <a:off x="7053263" y="1592263"/>
            <a:ext cx="4730750" cy="2232025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10EB87D9-4EDF-DB09-607D-3912CCB967B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923" b="923"/>
          <a:stretch/>
        </p:blipFill>
        <p:spPr>
          <a:xfrm>
            <a:off x="7053263" y="3970338"/>
            <a:ext cx="4730750" cy="2232025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700E522-7E85-FC3A-AB30-3BA31D910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8664" y="2787543"/>
            <a:ext cx="1561441" cy="2006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77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57242-1DE5-CEFD-68E4-960A53080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The Motivation of sMDT’s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F07141F-669F-A4AD-8046-9DC6F51F42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061041"/>
            <a:ext cx="5616575" cy="4608512"/>
          </a:xfrm>
        </p:spPr>
        <p:txBody>
          <a:bodyPr>
            <a:noAutofit/>
          </a:bodyPr>
          <a:lstStyle/>
          <a:p>
            <a:r>
              <a:rPr lang="en-US" dirty="0"/>
              <a:t>The HL-LHC Upgrade Posed some Potential Problems for the Current MDT Technology: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Significantly increased background rates meant that increased time resolution was needed</a:t>
            </a:r>
          </a:p>
          <a:p>
            <a:r>
              <a:rPr lang="en-US" dirty="0"/>
              <a:t>Solution? Make the tubes smaller!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sMDT tubes have half the diameter of MDT tubes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Smaller tubes meant average event radius was lower, so drift times reduced -&gt; faster trigger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Smaller chamber sizes allow for an extra layer of RPCs to be installed, allowing for trigger windows to be further reduced in the </a:t>
            </a:r>
            <a:r>
              <a:rPr lang="en-US" dirty="0"/>
              <a:t>ATLAS inner barrel.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One drawback is that the smaller tubes have a worse event resolution.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pic>
        <p:nvPicPr>
          <p:cNvPr id="12" name="Picture 11" descr="A diagram of different types of electrical wires&#10;&#10;AI-generated content may be incorrect.">
            <a:extLst>
              <a:ext uri="{FF2B5EF4-FFF2-40B4-BE49-F238E27FC236}">
                <a16:creationId xmlns:a16="http://schemas.microsoft.com/office/drawing/2014/main" id="{D71D0936-DE9E-2A95-F599-F29F44862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528919"/>
            <a:ext cx="2409088" cy="3678903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CD293-C7AE-8BF9-969C-E0040BD34A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4 August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D4621-55AD-7059-7979-FAE70A7AF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Andrew Kiesling | sMDT Detector Commissioning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584F-EDFD-859B-0563-EEC31843B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71F1A3E-5BF8-B91D-9613-F28F12E5C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088" y="159163"/>
            <a:ext cx="3458209" cy="223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1D73A94-1FF5-E72C-205E-52F3B49FCA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744856"/>
              </p:ext>
            </p:extLst>
          </p:nvPr>
        </p:nvGraphicFramePr>
        <p:xfrm>
          <a:off x="6679474" y="4494054"/>
          <a:ext cx="5022243" cy="153646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74081">
                  <a:extLst>
                    <a:ext uri="{9D8B030D-6E8A-4147-A177-3AD203B41FA5}">
                      <a16:colId xmlns:a16="http://schemas.microsoft.com/office/drawing/2014/main" val="523227317"/>
                    </a:ext>
                  </a:extLst>
                </a:gridCol>
                <a:gridCol w="1674081">
                  <a:extLst>
                    <a:ext uri="{9D8B030D-6E8A-4147-A177-3AD203B41FA5}">
                      <a16:colId xmlns:a16="http://schemas.microsoft.com/office/drawing/2014/main" val="3059278726"/>
                    </a:ext>
                  </a:extLst>
                </a:gridCol>
                <a:gridCol w="1674081">
                  <a:extLst>
                    <a:ext uri="{9D8B030D-6E8A-4147-A177-3AD203B41FA5}">
                      <a16:colId xmlns:a16="http://schemas.microsoft.com/office/drawing/2014/main" val="184465440"/>
                    </a:ext>
                  </a:extLst>
                </a:gridCol>
              </a:tblGrid>
              <a:tr h="18801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sMDT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6325"/>
                  </a:ext>
                </a:extLst>
              </a:tr>
              <a:tr h="390234">
                <a:tc>
                  <a:txBody>
                    <a:bodyPr/>
                    <a:lstStyle/>
                    <a:p>
                      <a:r>
                        <a:rPr lang="en-US" dirty="0"/>
                        <a:t>Diameter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160423"/>
                  </a:ext>
                </a:extLst>
              </a:tr>
              <a:tr h="390234">
                <a:tc>
                  <a:txBody>
                    <a:bodyPr/>
                    <a:lstStyle/>
                    <a:p>
                      <a:r>
                        <a:rPr lang="en-US" dirty="0"/>
                        <a:t>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~80 </a:t>
                      </a:r>
                      <a:r>
                        <a:rPr lang="el-GR" dirty="0"/>
                        <a:t>μ</a:t>
                      </a:r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~100 </a:t>
                      </a:r>
                      <a:r>
                        <a:rPr lang="el-GR" dirty="0"/>
                        <a:t>μ</a:t>
                      </a:r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3684110"/>
                  </a:ext>
                </a:extLst>
              </a:tr>
              <a:tr h="390234">
                <a:tc>
                  <a:txBody>
                    <a:bodyPr/>
                    <a:lstStyle/>
                    <a:p>
                      <a:r>
                        <a:rPr lang="en-US" dirty="0"/>
                        <a:t>HV Bias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3080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2730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635922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0F6F677-0145-0A03-74EF-67743E6D66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5452" y="2331013"/>
            <a:ext cx="2082721" cy="201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716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7ACFC-99EF-F29E-B23A-B1638D8F1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sMDT Electronics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61A88-FBB1-A72E-C07E-65841BC22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>
            <a:normAutofit/>
          </a:bodyPr>
          <a:lstStyle/>
          <a:p>
            <a:r>
              <a:rPr lang="en-US" dirty="0"/>
              <a:t>sMDT chambers have 20 Mezzanine Cards, which read out data from each tube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Each card has 3 ASD (Amplifier, Shaper, Discriminator) chips, which create an integrated charge readout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3 ASD p. Mezzanine -&gt; 8 tubes per ASD</a:t>
            </a:r>
            <a:endParaRPr lang="en-US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Wilkinson ADC (Analog-Digital Converter) converts integrated charge to a pulse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output of the 3 ASD Chips is fed into a TDC (Time-Digital Converter) chip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0.78 ns time resolution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BIS1 chambers have 24 cards</a:t>
            </a:r>
          </a:p>
        </p:txBody>
      </p:sp>
      <p:pic>
        <p:nvPicPr>
          <p:cNvPr id="1026" name="Picture 2" descr="A close-up of a stack of electronic components&#10;&#10;AI-generated content may be incorrect.">
            <a:extLst>
              <a:ext uri="{FF2B5EF4-FFF2-40B4-BE49-F238E27FC236}">
                <a16:creationId xmlns:a16="http://schemas.microsoft.com/office/drawing/2014/main" id="{00406F41-FC9E-50E9-D26E-8A4AEB1A757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14287" y="566105"/>
            <a:ext cx="3800821" cy="346741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752845-B902-DD56-BE6C-4BDAB2E426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4 August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B0D79E-076D-3527-8FCB-29379805F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Andrew Kiesling | sMDT Detector Commissioning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6C963B-92C8-71FF-EFD1-5BDC3AE2D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90A47A7-EF2C-24B8-3787-43BF7AEBE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2" y="4257738"/>
            <a:ext cx="5472378" cy="172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796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E9AC4-6B8F-7CCF-2AB3-2FC8AF3E4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sMDT DAQ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D75775-5C8D-50F0-EBAB-F845E9EA789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/>
              <a:t>CSM output, together with scintillator trigger, is sent to the MiniDAQ system.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095928-75C9-083E-20D7-E89AF3D13D5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4 August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7B2B3-CD92-E8A8-4AC7-3C747113EFD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Andrew Kiesling | sMDT Detector Commissioning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8A632-2008-6013-DC9D-42A91674400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6CEB91-CB59-706E-FCEE-5F0B06EA5380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MZ Output goes to a CSM (Chamber Service Module) which multiplexes the data from all the tubes. Serves as a transceiver between the chamber and DAQ.</a:t>
            </a:r>
          </a:p>
        </p:txBody>
      </p:sp>
      <p:pic>
        <p:nvPicPr>
          <p:cNvPr id="23" name="Picture Placeholder 22" descr="A machine with many green and blue wires&#10;&#10;AI-generated content may be incorrect.">
            <a:extLst>
              <a:ext uri="{FF2B5EF4-FFF2-40B4-BE49-F238E27FC236}">
                <a16:creationId xmlns:a16="http://schemas.microsoft.com/office/drawing/2014/main" id="{7598BABD-B242-EFE8-6FED-DCFB41580A86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2"/>
          <a:srcRect l="17071" r="17071"/>
          <a:stretch>
            <a:fillRect/>
          </a:stretch>
        </p:blipFill>
        <p:spPr>
          <a:xfrm rot="5400000">
            <a:off x="246063" y="1360488"/>
            <a:ext cx="3476625" cy="3959225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B866EF6-C60F-F42E-A724-063359835E10}"/>
              </a:ext>
            </a:extLst>
          </p:cNvPr>
          <p:cNvSpPr>
            <a:spLocks noGrp="1"/>
          </p:cNvSpPr>
          <p:nvPr>
            <p:ph type="body" idx="22"/>
          </p:nvPr>
        </p:nvSpPr>
        <p:spPr/>
        <p:txBody>
          <a:bodyPr/>
          <a:lstStyle/>
          <a:p>
            <a:r>
              <a:rPr lang="en-US" dirty="0"/>
              <a:t>The MiniDAQ outputs data via USB to a PC, as well as long term storage via ethernet</a:t>
            </a:r>
          </a:p>
        </p:txBody>
      </p:sp>
      <p:pic>
        <p:nvPicPr>
          <p:cNvPr id="25" name="Picture Placeholder 24" descr="A computer on a machine&#10;&#10;AI-generated content may be incorrect.">
            <a:extLst>
              <a:ext uri="{FF2B5EF4-FFF2-40B4-BE49-F238E27FC236}">
                <a16:creationId xmlns:a16="http://schemas.microsoft.com/office/drawing/2014/main" id="{DC510D31-E8CF-8817-AF09-D51E817AC0B6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3"/>
          <a:srcRect l="7295" r="7295"/>
          <a:stretch>
            <a:fillRect/>
          </a:stretch>
        </p:blipFill>
        <p:spPr/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B1CE858-F99C-920E-ACAC-E7C9A300A76A}"/>
              </a:ext>
            </a:extLst>
          </p:cNvPr>
          <p:cNvPicPr>
            <a:picLocks noGrp="1" noChangeAspect="1" noChangeArrowheads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2" r="1199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189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C3BFB-FE8C-13C2-6E4B-CE027F90C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Project: Contribute to sMDT Commissioning at BB-5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199C3-DBD2-5F1E-BEA1-883E952300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Hardware Commissioning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2A1459-25CB-8AED-71E9-43718E9FC1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2256473"/>
          </a:xfrm>
        </p:spPr>
        <p:txBody>
          <a:bodyPr>
            <a:normAutofit fontScale="77500" lnSpcReduction="20000"/>
          </a:bodyPr>
          <a:lstStyle/>
          <a:p>
            <a:r>
              <a:rPr lang="en-US" b="0" dirty="0"/>
              <a:t>Installation of chamber parts</a:t>
            </a:r>
          </a:p>
          <a:p>
            <a:pPr lvl="2"/>
            <a:r>
              <a:rPr lang="en-US" b="0" dirty="0"/>
              <a:t>Mezzanine cards</a:t>
            </a:r>
          </a:p>
          <a:p>
            <a:pPr lvl="2"/>
            <a:r>
              <a:rPr lang="en-US" dirty="0"/>
              <a:t>Faraday Cages</a:t>
            </a:r>
          </a:p>
          <a:p>
            <a:pPr lvl="2"/>
            <a:r>
              <a:rPr lang="en-US" b="0" dirty="0"/>
              <a:t>HV Glue</a:t>
            </a:r>
          </a:p>
          <a:p>
            <a:pPr lvl="2"/>
            <a:r>
              <a:rPr lang="en-US" b="0" dirty="0"/>
              <a:t>RPC Bearings</a:t>
            </a:r>
          </a:p>
          <a:p>
            <a:pPr lvl="2"/>
            <a:r>
              <a:rPr lang="en-US" dirty="0"/>
              <a:t>HV Box Shifting (when needed)</a:t>
            </a:r>
            <a:endParaRPr lang="en-US" b="0" dirty="0"/>
          </a:p>
          <a:p>
            <a:r>
              <a:rPr lang="en-US" b="0" dirty="0"/>
              <a:t>Insertion/Extraction from testing room</a:t>
            </a:r>
          </a:p>
          <a:p>
            <a:pPr lvl="2"/>
            <a:r>
              <a:rPr lang="en-US" dirty="0"/>
              <a:t>HV Installation</a:t>
            </a:r>
          </a:p>
          <a:p>
            <a:pPr lvl="2"/>
            <a:r>
              <a:rPr lang="en-US" b="0" dirty="0"/>
              <a:t>DAQ Installation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71AC0E-D890-2E73-79D6-34CF23349D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Offline Data Analysis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42F4A0-0873-262B-BC08-D59B3ECE5B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1744139"/>
          </a:xfrm>
        </p:spPr>
        <p:txBody>
          <a:bodyPr/>
          <a:lstStyle/>
          <a:p>
            <a:r>
              <a:rPr lang="en-US" b="0" dirty="0"/>
              <a:t>Noise testing</a:t>
            </a:r>
          </a:p>
          <a:p>
            <a:pPr lvl="2"/>
            <a:r>
              <a:rPr lang="en-US" b="0" dirty="0"/>
              <a:t>Checking tube noise before/after HV burn in and gas exchange</a:t>
            </a:r>
          </a:p>
          <a:p>
            <a:r>
              <a:rPr lang="en-US" b="0" dirty="0"/>
              <a:t>Cosmic Ray testing</a:t>
            </a:r>
          </a:p>
          <a:p>
            <a:pPr lvl="2"/>
            <a:r>
              <a:rPr lang="en-US" dirty="0"/>
              <a:t>Test chamber effectiveness on real cosmic ray data</a:t>
            </a:r>
            <a:endParaRPr lang="en-US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03D904-A4AF-5BF8-B54B-6ED477DCB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 August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8BB255-B7AC-781A-1E24-91688E313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Andrew Kiesling | sMDT Detector Commissioning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542D3C-4E66-A2EB-46D8-17A4384F5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EC52ED7-621B-F299-AF31-44B078CC9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358" y="4597401"/>
            <a:ext cx="7142480" cy="1704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365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FFDCD-354A-64A8-D4E1-24728D20B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sMDT Commissioning Setup at BB-5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E109F-7222-3747-67A0-FC16591063A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main two components are the storage area and the testing room.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Chambers spend time in long term storage in between tests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upgrades performed on the UM bench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Testing room with tent to prevent humidity buildup during tests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Tube burn-ins, gas exchange, and MZ card exchange performed in testing room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00CF7-602D-5384-53BF-D6C1519040F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4 August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A0A6A-DED1-0E9C-AD11-F22410673CD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Andrew Kiesling | sMDT Detector Commissioning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1CB7A-3842-AFCF-9D3E-D7518BE453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4" name="Picture Placeholder 13" descr="A warehouse with pallets and shelves&#10;&#10;AI-generated content may be incorrect.">
            <a:extLst>
              <a:ext uri="{FF2B5EF4-FFF2-40B4-BE49-F238E27FC236}">
                <a16:creationId xmlns:a16="http://schemas.microsoft.com/office/drawing/2014/main" id="{38F46399-AB56-F97A-B1AE-444499C8DAB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9874" b="9874"/>
          <a:stretch>
            <a:fillRect/>
          </a:stretch>
        </p:blipFill>
        <p:spPr/>
      </p:pic>
      <p:pic>
        <p:nvPicPr>
          <p:cNvPr id="16" name="Picture Placeholder 15" descr="A machine with wires and cables&#10;&#10;AI-generated content may be incorrect.">
            <a:extLst>
              <a:ext uri="{FF2B5EF4-FFF2-40B4-BE49-F238E27FC236}">
                <a16:creationId xmlns:a16="http://schemas.microsoft.com/office/drawing/2014/main" id="{49FBE7B7-5B40-B576-F55E-B2A1F59C8C5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l="27136" r="27136"/>
          <a:stretch>
            <a:fillRect/>
          </a:stretch>
        </p:blipFill>
        <p:spPr>
          <a:xfrm rot="5400000">
            <a:off x="8837613" y="3255963"/>
            <a:ext cx="2232025" cy="3660775"/>
          </a:xfrm>
        </p:spPr>
      </p:pic>
      <p:pic>
        <p:nvPicPr>
          <p:cNvPr id="12" name="Picture Placeholder 11" descr="A machine with many wires and wires&#10;&#10;AI-generated content may be incorrect.">
            <a:extLst>
              <a:ext uri="{FF2B5EF4-FFF2-40B4-BE49-F238E27FC236}">
                <a16:creationId xmlns:a16="http://schemas.microsoft.com/office/drawing/2014/main" id="{348D8253-1591-30EA-6F73-B2CA32DA255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t="9335" b="9335"/>
          <a:stretch>
            <a:fillRect/>
          </a:stretch>
        </p:blipFill>
        <p:spPr/>
      </p:pic>
      <p:pic>
        <p:nvPicPr>
          <p:cNvPr id="18" name="Picture Placeholder 17" descr="A clear plastic covering inside a room&#10;&#10;AI-generated content may be incorrect.">
            <a:extLst>
              <a:ext uri="{FF2B5EF4-FFF2-40B4-BE49-F238E27FC236}">
                <a16:creationId xmlns:a16="http://schemas.microsoft.com/office/drawing/2014/main" id="{6D207F94-BE21-CA9D-1EFA-773A07269E8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/>
          <a:srcRect l="27116" r="27116"/>
          <a:stretch>
            <a:fillRect/>
          </a:stretch>
        </p:blipFill>
        <p:spPr>
          <a:xfrm rot="5400000">
            <a:off x="4973638" y="3265488"/>
            <a:ext cx="2232025" cy="3657600"/>
          </a:xfrm>
        </p:spPr>
      </p:pic>
    </p:spTree>
    <p:extLst>
      <p:ext uri="{BB962C8B-B14F-4D97-AF65-F5344CB8AC3E}">
        <p14:creationId xmlns:p14="http://schemas.microsoft.com/office/powerpoint/2010/main" val="867890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F3169-365B-3AE4-F63F-E21C10BA5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Ray Testing: Efficiency and Resolution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ABFB94-39B9-277D-191A-CE2EBD393A0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4 August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EB3E2B-C73F-1599-FBC3-7D52EBF47F3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Andrew Kiesling | sMDT Detector Commissioning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D69365-97CC-6D0D-1245-D9F8BE91290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D8581C9-09F0-6CAF-DA27-79AC743D7ECE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304210" y="5742218"/>
            <a:ext cx="2887338" cy="608391"/>
          </a:xfrm>
        </p:spPr>
        <p:txBody>
          <a:bodyPr/>
          <a:lstStyle/>
          <a:p>
            <a:r>
              <a:rPr lang="en-US" dirty="0"/>
              <a:t>Module 44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F3435C0-8011-F924-758E-C7A70F205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36" y="1115782"/>
            <a:ext cx="3077286" cy="198634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308647B-DE3B-CC8B-4131-F79EC0001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088" y="1115782"/>
            <a:ext cx="3077287" cy="1986343"/>
          </a:xfrm>
          <a:prstGeom prst="rect">
            <a:avLst/>
          </a:prstGeom>
        </p:spPr>
      </p:pic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7F4954EA-EBCF-EFEF-605D-C7D1376662C7}"/>
              </a:ext>
            </a:extLst>
          </p:cNvPr>
          <p:cNvSpPr txBox="1">
            <a:spLocks/>
          </p:cNvSpPr>
          <p:nvPr/>
        </p:nvSpPr>
        <p:spPr>
          <a:xfrm>
            <a:off x="3232062" y="5742218"/>
            <a:ext cx="2887338" cy="608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Module 45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E316848-1E90-921C-5F13-5D88135340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941" y="1115782"/>
            <a:ext cx="3077286" cy="1986342"/>
          </a:xfrm>
          <a:prstGeom prst="rect">
            <a:avLst/>
          </a:prstGeom>
        </p:spPr>
      </p:pic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A3D01A19-666D-B047-DE22-F445523BA51C}"/>
              </a:ext>
            </a:extLst>
          </p:cNvPr>
          <p:cNvSpPr txBox="1">
            <a:spLocks/>
          </p:cNvSpPr>
          <p:nvPr/>
        </p:nvSpPr>
        <p:spPr>
          <a:xfrm>
            <a:off x="6159914" y="5742217"/>
            <a:ext cx="2887338" cy="608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Module 36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C179E9E-A5C5-D57A-3FDB-80659FF8A3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2794" y="1115782"/>
            <a:ext cx="3077286" cy="1986342"/>
          </a:xfrm>
          <a:prstGeom prst="rect">
            <a:avLst/>
          </a:prstGeom>
        </p:spPr>
      </p:pic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0CF27800-0E24-BB7F-2728-79BF0F2EFBE3}"/>
              </a:ext>
            </a:extLst>
          </p:cNvPr>
          <p:cNvSpPr txBox="1">
            <a:spLocks/>
          </p:cNvSpPr>
          <p:nvPr/>
        </p:nvSpPr>
        <p:spPr>
          <a:xfrm>
            <a:off x="9087766" y="5742218"/>
            <a:ext cx="2887338" cy="608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Module 18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27D141D6-A2D8-D3D1-7382-78162A40E0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7252" y="3411428"/>
            <a:ext cx="3074042" cy="198424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BBF28D7-CFD6-4286-2E41-244CD71652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6562" y="3411428"/>
            <a:ext cx="3074042" cy="198424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2652185-45AE-B67F-DE46-D18BAF442B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9236" y="3332480"/>
            <a:ext cx="3074042" cy="1984248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91919B6C-EF93-DD10-221B-858515B05B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89926" y="3406864"/>
            <a:ext cx="3074042" cy="198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768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ADB33BE810CD46AD244A34D695FB89" ma:contentTypeVersion="1" ma:contentTypeDescription="Create a new document." ma:contentTypeScope="" ma:versionID="290ed042e94f494f28cd30f31de63040">
  <xsd:schema xmlns:xsd="http://www.w3.org/2001/XMLSchema" xmlns:xs="http://www.w3.org/2001/XMLSchema" xmlns:p="http://schemas.microsoft.com/office/2006/metadata/properties" xmlns:ns3="f7df39d0-f35b-4c1a-9ba3-c373b00e30b5" targetNamespace="http://schemas.microsoft.com/office/2006/metadata/properties" ma:root="true" ma:fieldsID="49233b5844db0ff9ef4965034bf26e04" ns3:_="">
    <xsd:import namespace="f7df39d0-f35b-4c1a-9ba3-c373b00e30b5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df39d0-f35b-4c1a-9ba3-c373b00e30b5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417E702-F6F4-497C-A8BC-94E906366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df39d0-f35b-4c1a-9ba3-c373b00e30b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FF9D2AF-CE3B-47ED-9898-E5940DDAE1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3C6FCB-B9F7-4DE6-92EC-E0B3BE751E0E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f7df39d0-f35b-4c1a-9ba3-c373b00e30b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5212</TotalTime>
  <Words>1255</Words>
  <Application>Microsoft Office PowerPoint</Application>
  <PresentationFormat>Widescreen</PresentationFormat>
  <Paragraphs>180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 sMDT Detector Commissioning</vt:lpstr>
      <vt:lpstr>Muon Spectrometers at ATLAS</vt:lpstr>
      <vt:lpstr>How MDT’s Work</vt:lpstr>
      <vt:lpstr>The Motivation of sMDT’s</vt:lpstr>
      <vt:lpstr>sMDT Electronics</vt:lpstr>
      <vt:lpstr>sMDT DAQ</vt:lpstr>
      <vt:lpstr>My Project: Contribute to sMDT Commissioning at BB-5 </vt:lpstr>
      <vt:lpstr>The sMDT Commissioning Setup at BB-5</vt:lpstr>
      <vt:lpstr>Cosmic Ray Testing: Efficiency and Resolution</vt:lpstr>
      <vt:lpstr>Cosmic Ray Testing: R(t) Functions, ADC Peaks</vt:lpstr>
      <vt:lpstr>Cosmic Ray Testing: Residuals, Truth Resolution</vt:lpstr>
      <vt:lpstr>Cosmic Ray Testing: Noise and Gain Issues</vt:lpstr>
      <vt:lpstr>Challenges</vt:lpstr>
      <vt:lpstr>What I have accomplished</vt:lpstr>
      <vt:lpstr>What is left to do?</vt:lpstr>
      <vt:lpstr>What did I learn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Kiesling, Andrew</dc:creator>
  <cp:lastModifiedBy>Kiesling, Andrew</cp:lastModifiedBy>
  <cp:revision>2</cp:revision>
  <dcterms:created xsi:type="dcterms:W3CDTF">2025-07-31T18:51:01Z</dcterms:created>
  <dcterms:modified xsi:type="dcterms:W3CDTF">2025-08-04T13:22:16Z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0x0101006CADB33BE810CD46AD244A34D695FB89</vt:lpwstr>
  </property>
</Properties>
</file>