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558" r:id="rId4"/>
    <p:sldId id="1600" r:id="rId5"/>
    <p:sldId id="1601" r:id="rId6"/>
    <p:sldId id="1573" r:id="rId7"/>
    <p:sldId id="278" r:id="rId8"/>
    <p:sldId id="1565" r:id="rId9"/>
    <p:sldId id="1532" r:id="rId10"/>
    <p:sldId id="1602" r:id="rId11"/>
    <p:sldId id="1610" r:id="rId12"/>
    <p:sldId id="1603" r:id="rId13"/>
    <p:sldId id="269" r:id="rId14"/>
    <p:sldId id="270" r:id="rId15"/>
    <p:sldId id="1606" r:id="rId16"/>
    <p:sldId id="262" r:id="rId17"/>
    <p:sldId id="1593" r:id="rId18"/>
    <p:sldId id="1605" r:id="rId19"/>
    <p:sldId id="266" r:id="rId20"/>
    <p:sldId id="1611" r:id="rId21"/>
    <p:sldId id="1613" r:id="rId22"/>
    <p:sldId id="1612" r:id="rId23"/>
    <p:sldId id="258" r:id="rId24"/>
    <p:sldId id="1609" r:id="rId25"/>
    <p:sldId id="1621" r:id="rId26"/>
    <p:sldId id="350" r:id="rId27"/>
    <p:sldId id="347" r:id="rId28"/>
    <p:sldId id="1614" r:id="rId29"/>
    <p:sldId id="1619" r:id="rId30"/>
    <p:sldId id="1617" r:id="rId31"/>
    <p:sldId id="1615" r:id="rId32"/>
    <p:sldId id="1616" r:id="rId33"/>
    <p:sldId id="1599" r:id="rId34"/>
    <p:sldId id="517" r:id="rId35"/>
    <p:sldId id="562" r:id="rId36"/>
    <p:sldId id="1598" r:id="rId37"/>
    <p:sldId id="1604" r:id="rId38"/>
    <p:sldId id="264" r:id="rId39"/>
    <p:sldId id="1472" r:id="rId40"/>
    <p:sldId id="56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98463-3F72-4680-8F6C-1FF37DE43D54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58E68-2F11-4527-AA14-41FBB9F69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027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058E68-2F11-4527-AA14-41FBB9F696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40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2085F-5B6F-A2B7-775D-A9872EEEAC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47577-C432-2C21-9F79-838A04B5BD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90017-E555-B0CB-A992-AA4D2205B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5D10E-52C3-C006-F2CE-15016648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B16DE-4DC9-8D2E-7F2A-D0ACEE52B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46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C1C8E-4500-924A-835B-18943CEBB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0A7D1E-3B20-1A51-E191-EFC77AF14A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867E7-9A05-37A9-7262-4DEEDB0FB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F4C7A-9BB0-EF82-D628-296FBEF45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24EF-C68C-46A4-4B1D-1B68EB90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8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66BAC9-3E4E-F7FF-27FE-88250D809E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B4306F-7C8B-5E2F-FB38-C68A9F916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A19ED-B1AE-CA6D-2546-944ED4E3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04059-B2AE-DA35-9706-A8683AE1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43A4E-14D1-F5FA-5F0E-8A467622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24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0D4AF-10A6-3047-7E40-FA101ED47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13DCB-F4D1-46AD-6642-0C78C6383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16524-B27E-42AC-1C54-1C79D5430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Scheuerlein, TE-TM meeting, 14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2A414-EF48-D671-7D3B-CC360902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1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D23E5-F698-29B6-835B-440F38DA3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66659-9E29-CADA-B494-432DAF7C6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D7133-FE76-43C1-6635-EAAF0DCEF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00E8B-8D5B-E052-D481-3E02BE435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02A03-272E-3548-4CED-CCCCF477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30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3F70-342C-C009-44DB-5AE2872DB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467FE-5F7B-6479-9875-25AB78CF77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AD8C2C-75FB-0F9D-D4A0-3AD9F92C7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277B5-4AB8-C178-9CFD-C9B0B8FEF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ADC461-7560-D857-ED55-39593E413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24518-8318-DB87-CE91-85D2C4E37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94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B143A-D301-15C9-162E-B318E691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CE92A-E66A-E998-1947-1246B7A52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117155-874F-F77A-A98D-34134DF11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5A2B67-8ADC-2B8A-2616-A1B53EBFE1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B34CFB-5461-6BBE-6EAE-8C8133F50D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00AC4B-28DC-410F-7B71-C59BC6C87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2C6B1E-7210-B14D-1D09-DD024E012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C74CBE-3F25-4FF1-F014-BC29EDB35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236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8C11-612A-2C76-1BA8-7A63EFA3F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C4A78F-9B62-57F6-78EB-1CC887398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272B50-B992-4EB7-6D03-0494ED45E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E3A-6C33-367D-6E57-AEB357364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63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0AA597-E281-AA37-B409-1A8E6FAA0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982243-D63A-D43E-3B4A-D83A49768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03AAA-A1BE-EEE4-E737-541592CA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24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6B90E-CD4D-67F4-C43D-2BDABABD3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83A28-B711-A877-2C4D-A67B5E392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D94AD5-4E0C-2554-985F-FC8DCFA78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C6637-9DEB-CA76-CB55-946A7610F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8CDD0-B052-B38E-5209-F02352643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03FD8-9403-15FA-7D35-9C99D1CEA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51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68FA-2235-FEDE-A1EE-5289E5D97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63DB2-D4C2-BAF3-93B4-90F18BEEA6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A0A8E-76E5-CDCB-FE98-6F25C8A0B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05DA8-A6BE-229D-1470-514D08FF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BB5FA-D8E3-496D-DCE4-6752E945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09603-AF50-2015-C61E-74C7E7FA2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71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E912A-4BC7-FCD4-540E-C35C32CD5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D669C8-0975-1468-6078-2516F0DAB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1D606-904B-D13B-99FD-FE64392A26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37AEE5-C3FB-45D1-8BB7-9CD685C131BE}" type="datetimeFigureOut">
              <a:rPr lang="en-GB" smtClean="0"/>
              <a:t>13/07/2025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AD096-7C20-3D7D-380D-542A524F9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81B1A-B7FD-EAFA-76D6-94FCFE2B8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567F03-E83E-464C-B9A2-141FBFAB3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1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40/epjst/e2019-900087-0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357576?ln=en" TargetMode="External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ieeexplore.ieee.org/stamp/stamp.jsp?tp=&amp;arnumber=1033983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3.jpg@01D7B901.A8323ED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6294D-A340-1604-01A9-BD3870754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693" y="1342799"/>
            <a:ext cx="11421835" cy="2387600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Update on polymer irradiation damage studies for accelerator  magnets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3B047E-26DA-CB61-B443-F3ED6B7C62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7864" y="4359729"/>
            <a:ext cx="9144000" cy="2179752"/>
          </a:xfrm>
        </p:spPr>
        <p:txBody>
          <a:bodyPr>
            <a:normAutofit/>
          </a:bodyPr>
          <a:lstStyle/>
          <a:p>
            <a:r>
              <a:rPr lang="en-GB" noProof="0" dirty="0"/>
              <a:t>C. Scheuerlein, TE-MSC-SMT</a:t>
            </a:r>
          </a:p>
          <a:p>
            <a:endParaRPr lang="en-GB" noProof="0" dirty="0"/>
          </a:p>
          <a:p>
            <a:r>
              <a:rPr lang="en-GB" noProof="0" dirty="0"/>
              <a:t>TE-TM meeting, 14 July 2025</a:t>
            </a:r>
          </a:p>
        </p:txBody>
      </p:sp>
      <p:pic>
        <p:nvPicPr>
          <p:cNvPr id="4" name="Picture 3" descr="CERN - Wikipedia">
            <a:extLst>
              <a:ext uri="{FF2B5EF4-FFF2-40B4-BE49-F238E27FC236}">
                <a16:creationId xmlns:a16="http://schemas.microsoft.com/office/drawing/2014/main" id="{05FB3F64-A6DC-DC0E-52DA-699F722DA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48"/>
            <a:ext cx="1790155" cy="168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04A7E5-4D28-37F8-D9D1-0A28D8857F3D}"/>
              </a:ext>
            </a:extLst>
          </p:cNvPr>
          <p:cNvSpPr txBox="1"/>
          <p:nvPr/>
        </p:nvSpPr>
        <p:spPr>
          <a:xfrm>
            <a:off x="895077" y="6170149"/>
            <a:ext cx="40796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https://indico.cern.ch/event/1557591/</a:t>
            </a:r>
          </a:p>
        </p:txBody>
      </p:sp>
    </p:spTree>
    <p:extLst>
      <p:ext uri="{BB962C8B-B14F-4D97-AF65-F5344CB8AC3E}">
        <p14:creationId xmlns:p14="http://schemas.microsoft.com/office/powerpoint/2010/main" val="3515863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F37DD-36A4-BC12-B578-F3976E88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782" y="37184"/>
            <a:ext cx="11389125" cy="780148"/>
          </a:xfrm>
        </p:spPr>
        <p:txBody>
          <a:bodyPr>
            <a:normAutofit fontScale="90000"/>
          </a:bodyPr>
          <a:lstStyle/>
          <a:p>
            <a:r>
              <a:rPr lang="en-GB" sz="4000" noProof="0" dirty="0"/>
              <a:t>Cross-linking and chain scission by different radiation types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204A1-6AA2-3D50-E2F6-02B011DE8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475" y="732245"/>
            <a:ext cx="11605724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Efficiency for producing new cross-links and for chain scission is compared based on DMA results.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The same dose absorbed from </a:t>
            </a:r>
            <a:r>
              <a:rPr lang="en-GB" sz="2000" baseline="30000" noProof="0" dirty="0"/>
              <a:t>60</a:t>
            </a:r>
            <a:r>
              <a:rPr lang="en-GB" sz="2000" noProof="0" dirty="0"/>
              <a:t>Co gamma and 24 GeV/c proton irradiation has nearly identical effect.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Significantly higher cross-link density after the same dose </a:t>
            </a:r>
            <a:r>
              <a:rPr lang="en-GB" sz="2000" dirty="0"/>
              <a:t>absorbed in TRIGA Mark II reactor, possibly due to: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noProof="0" dirty="0"/>
              <a:t>limited oxygen diffusion into the sample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noProof="0" dirty="0"/>
              <a:t>higher sample temperature during reactor irradiation.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CDAC94-1FFB-8DB1-D99D-C2D8FF70CD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942"/>
          <a:stretch/>
        </p:blipFill>
        <p:spPr bwMode="auto">
          <a:xfrm>
            <a:off x="1371131" y="2572107"/>
            <a:ext cx="3720907" cy="2944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2AE9AA-E279-51B2-9257-2D99C5C225AD}"/>
              </a:ext>
            </a:extLst>
          </p:cNvPr>
          <p:cNvSpPr txBox="1"/>
          <p:nvPr/>
        </p:nvSpPr>
        <p:spPr>
          <a:xfrm>
            <a:off x="6915150" y="5388570"/>
            <a:ext cx="45497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800" i="1" noProof="0" dirty="0" err="1"/>
              <a:t>T</a:t>
            </a:r>
            <a:r>
              <a:rPr lang="en-GB" sz="1800" i="1" baseline="-25000" noProof="0" dirty="0" err="1"/>
              <a:t>g</a:t>
            </a:r>
            <a:r>
              <a:rPr lang="en-GB" i="1" noProof="0" dirty="0"/>
              <a:t> of CTD101K as a function of proton dose and mixed neutron/gamma dose in the TRIGA Mark II reactor.</a:t>
            </a:r>
            <a:endParaRPr lang="en-GB" sz="1800" b="1" noProof="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49746-B935-ACDF-E5B3-FB6E8C58D935}"/>
              </a:ext>
            </a:extLst>
          </p:cNvPr>
          <p:cNvSpPr txBox="1"/>
          <p:nvPr/>
        </p:nvSpPr>
        <p:spPr>
          <a:xfrm>
            <a:off x="620905" y="5440864"/>
            <a:ext cx="60937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noProof="0" dirty="0" err="1"/>
              <a:t>T</a:t>
            </a:r>
            <a:r>
              <a:rPr lang="en-GB" sz="1800" i="1" baseline="-25000" noProof="0" dirty="0" err="1"/>
              <a:t>g</a:t>
            </a:r>
            <a:r>
              <a:rPr lang="en-GB" i="1" noProof="0" dirty="0"/>
              <a:t> of different epoxy resin systems as a function of dose absorbed in ambient air. Full symbols represent proton irradiation and empty symbols gamma irradiation.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B134A5-A7C6-3192-1E2F-5388B7BA1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150" y="2493610"/>
            <a:ext cx="4241842" cy="2947254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82266A5-508B-E512-57DA-12D83DBA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99ECA-D7CA-F488-B33A-C87610C29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17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4E018-7F0F-7124-E520-CBB17BB6A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806" y="0"/>
            <a:ext cx="11156271" cy="947482"/>
          </a:xfrm>
        </p:spPr>
        <p:txBody>
          <a:bodyPr>
            <a:normAutofit/>
          </a:bodyPr>
          <a:lstStyle/>
          <a:p>
            <a:r>
              <a:rPr lang="en-GB" sz="4000" dirty="0"/>
              <a:t>Effect of neutrons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7E165-B234-1504-3A3A-54C9A4541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923" y="779087"/>
            <a:ext cx="11521573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dirty="0"/>
              <a:t>At NEAR </a:t>
            </a:r>
            <a:r>
              <a:rPr lang="en-GB" sz="2000" dirty="0" err="1"/>
              <a:t>n_TOF</a:t>
            </a:r>
            <a:r>
              <a:rPr lang="en-GB" sz="2000" dirty="0"/>
              <a:t> 75% of the dose in the epoxy samples is from neutrons.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baseline="30000" dirty="0"/>
              <a:t>60</a:t>
            </a:r>
            <a:r>
              <a:rPr lang="en-GB" sz="2000" dirty="0"/>
              <a:t>Co gamma and neutron dominated NEAR </a:t>
            </a:r>
            <a:r>
              <a:rPr lang="en-GB" sz="2000" dirty="0" err="1"/>
              <a:t>n_TOF</a:t>
            </a:r>
            <a:r>
              <a:rPr lang="en-GB" sz="2000" dirty="0"/>
              <a:t> irradiation cause similar irradiation damage.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dirty="0"/>
              <a:t>NEAR </a:t>
            </a:r>
            <a:r>
              <a:rPr lang="en-GB" sz="2000" dirty="0" err="1"/>
              <a:t>n_TOF</a:t>
            </a:r>
            <a:r>
              <a:rPr lang="en-GB" sz="2000" dirty="0"/>
              <a:t> Rabbit 2 irradiations to 6 </a:t>
            </a:r>
            <a:r>
              <a:rPr lang="en-GB" sz="2000" dirty="0" err="1"/>
              <a:t>MGy</a:t>
            </a:r>
            <a:r>
              <a:rPr lang="en-GB" sz="2000" dirty="0"/>
              <a:t> are ongoing and will allow to compare damage efficiencies more precisely.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7765B7-AF11-27D9-470D-AABDB1782702}"/>
              </a:ext>
            </a:extLst>
          </p:cNvPr>
          <p:cNvSpPr txBox="1"/>
          <p:nvPr/>
        </p:nvSpPr>
        <p:spPr>
          <a:xfrm>
            <a:off x="558863" y="5368889"/>
            <a:ext cx="1107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Comparison of the </a:t>
            </a:r>
            <a:r>
              <a:rPr lang="en-GB" i="1" dirty="0" err="1"/>
              <a:t>G’</a:t>
            </a:r>
            <a:r>
              <a:rPr lang="en-GB" i="1" baseline="-25000" dirty="0" err="1"/>
              <a:t>rubbery</a:t>
            </a:r>
            <a:r>
              <a:rPr lang="en-GB" i="1" baseline="-25000" dirty="0"/>
              <a:t>  </a:t>
            </a:r>
            <a:r>
              <a:rPr lang="en-GB" i="1" dirty="0"/>
              <a:t>evolution  of amine-based epoxy resin systems Mix61 and MY750 as a function of dose absorbed at  a </a:t>
            </a:r>
            <a:r>
              <a:rPr lang="en-GB" i="1" baseline="30000" dirty="0"/>
              <a:t>60</a:t>
            </a:r>
            <a:r>
              <a:rPr lang="en-GB" i="1" dirty="0"/>
              <a:t>Co  source, at the NEAR </a:t>
            </a:r>
            <a:r>
              <a:rPr lang="en-GB" i="1" dirty="0" err="1"/>
              <a:t>n_TOF</a:t>
            </a:r>
            <a:r>
              <a:rPr lang="en-GB" i="1" dirty="0"/>
              <a:t> spallation source, and in the TRIGA Mark II reactor.</a:t>
            </a:r>
            <a:endParaRPr lang="en-GB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FBF853-D06D-4168-87FB-3223CAECF0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997" r="3467" b="767"/>
          <a:stretch/>
        </p:blipFill>
        <p:spPr>
          <a:xfrm>
            <a:off x="6533664" y="2219827"/>
            <a:ext cx="3548182" cy="3152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AC2A57-1B53-1160-AB76-B592E83154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80" r="2262"/>
          <a:stretch/>
        </p:blipFill>
        <p:spPr>
          <a:xfrm>
            <a:off x="2007525" y="2165408"/>
            <a:ext cx="3650813" cy="3203481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DC8CAFE-695D-9EE7-D47D-4883A4026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FFCEB8-4CBA-5A6A-8C19-05EBF501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B68CC-6124-003E-CEBD-8808556AF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106317"/>
            <a:ext cx="11391899" cy="971369"/>
          </a:xfrm>
        </p:spPr>
        <p:txBody>
          <a:bodyPr>
            <a:normAutofit/>
          </a:bodyPr>
          <a:lstStyle/>
          <a:p>
            <a:r>
              <a:rPr lang="en-GB" sz="4000" noProof="0" dirty="0"/>
              <a:t>Comparing radiation damage from different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EFF7E-665A-DB5E-FD92-558F33617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425" y="963429"/>
            <a:ext cx="11472080" cy="281243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noProof="0" dirty="0"/>
              <a:t>Assumption: Polymer irradiation damage is determined by the absorbed dose, independent of the </a:t>
            </a:r>
            <a:r>
              <a:rPr lang="en-GB" sz="1800" dirty="0"/>
              <a:t>radiation type</a:t>
            </a:r>
            <a:r>
              <a:rPr lang="en-GB" sz="1800" noProof="0" dirty="0"/>
              <a:t> (radiation damage is mainly caused by secondary electrons, the primary radiation has a comparatively small effect).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Dosimetry: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Gamma ray dose is measured with Perspex or alanine dosimeters.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Proton fluence is determined from the activation of Al witness samples and the dose is calculated for a typical epoxy resin composition (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3.35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sz="14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p/cm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  corresponds with 1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</a:rPr>
              <a:t>MGy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) [1]).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/>
              <a:t>Combined gamma/neutron dose in the TRIGA Mark II reactor is determined from the irradiation duration, assuming an average epoxy resin composition.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The dose absorbed at a certain fluence is materials dependent (see Table 1).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In the present study, for </a:t>
            </a:r>
            <a:r>
              <a:rPr lang="en-GB" sz="1800" baseline="30000" dirty="0"/>
              <a:t>60</a:t>
            </a:r>
            <a:r>
              <a:rPr lang="en-GB" sz="1800" dirty="0"/>
              <a:t>Co irradiation the water equivalent dose is used, and for 24 GeV/c proton and reactor irradiation an average epoxy resin dose is used.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/>
          </a:p>
          <a:p>
            <a:endParaRPr lang="en-GB" sz="2200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9261F5-35C6-3262-D4D1-C24967E3A1E8}"/>
              </a:ext>
            </a:extLst>
          </p:cNvPr>
          <p:cNvSpPr txBox="1"/>
          <p:nvPr/>
        </p:nvSpPr>
        <p:spPr>
          <a:xfrm>
            <a:off x="70165" y="3784700"/>
            <a:ext cx="440367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noProof="0" dirty="0"/>
              <a:t>Table 1: Elemental composition of 4 </a:t>
            </a:r>
            <a:r>
              <a:rPr lang="en-GB" i="1" dirty="0"/>
              <a:t>epoxy resin systems, </a:t>
            </a:r>
            <a:r>
              <a:rPr lang="en-GB" sz="1800" i="1" baseline="30000" noProof="0" dirty="0"/>
              <a:t>60</a:t>
            </a:r>
            <a:r>
              <a:rPr lang="en-GB" sz="1800" i="1" noProof="0" dirty="0"/>
              <a:t>Co gamma and 24 GeV/c proton dose relative to the dose absorbed by water, and combined neutron/</a:t>
            </a:r>
            <a:r>
              <a:rPr lang="en-GB" sz="1800" i="1" noProof="0" dirty="0" err="1"/>
              <a:t>gamm</a:t>
            </a:r>
            <a:r>
              <a:rPr lang="en-GB" i="1" dirty="0"/>
              <a:t>a dose absorbed in the TRIGA Mark II reactor. </a:t>
            </a:r>
            <a:br>
              <a:rPr lang="en-GB" i="1" dirty="0"/>
            </a:br>
            <a:r>
              <a:rPr lang="en-GB" b="1" i="1" dirty="0"/>
              <a:t>Courtesy F. Ravotti, CERN and </a:t>
            </a:r>
            <a:br>
              <a:rPr lang="en-GB" b="1" i="1" dirty="0"/>
            </a:br>
            <a:r>
              <a:rPr lang="en-GB" b="1" i="1" dirty="0"/>
              <a:t>M. Eisterer, TU Vienna.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1CCFFC-7CEB-96FC-C7F6-5AA4D3188D2B}"/>
              </a:ext>
            </a:extLst>
          </p:cNvPr>
          <p:cNvSpPr txBox="1"/>
          <p:nvPr/>
        </p:nvSpPr>
        <p:spPr>
          <a:xfrm>
            <a:off x="168321" y="6055125"/>
            <a:ext cx="120236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[1] F. Ravotti, "</a:t>
            </a:r>
            <a:r>
              <a:rPr lang="fr-FR" sz="13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Dosimetry</a:t>
            </a:r>
            <a:r>
              <a:rPr lang="fr-FR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Techniques and Radiation Test Facilities for Total </a:t>
            </a:r>
            <a:r>
              <a:rPr lang="fr-FR" sz="13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Ionizing</a:t>
            </a:r>
            <a:r>
              <a:rPr lang="fr-FR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Dose </a:t>
            </a:r>
            <a:r>
              <a:rPr lang="fr-FR" sz="13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Testing</a:t>
            </a:r>
            <a:r>
              <a:rPr lang="fr-FR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", IEEE Transactions on </a:t>
            </a:r>
            <a:r>
              <a:rPr lang="fr-FR" sz="13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Nuclear</a:t>
            </a:r>
            <a:r>
              <a:rPr lang="fr-FR" sz="1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Science, vol. 65, no. 8, pp. 1440-1464, (2018)</a:t>
            </a:r>
            <a:endParaRPr lang="en-GB" sz="1300" i="1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5F40259-E5B9-C39A-45E4-D26A71E6C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C93FDE-707A-01C6-78EF-F31D49360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9525DA2-3AD9-4979-4115-77C32C11F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60" y="3624969"/>
            <a:ext cx="7097115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3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A9FD3-FF53-12FD-6F15-B9C132F95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81657" cy="1088118"/>
          </a:xfrm>
        </p:spPr>
        <p:txBody>
          <a:bodyPr>
            <a:normAutofit fontScale="90000"/>
          </a:bodyPr>
          <a:lstStyle/>
          <a:p>
            <a:r>
              <a:rPr lang="en-GB" sz="4000" noProof="0" dirty="0"/>
              <a:t>Requirements of impregnation resins for FCC-</a:t>
            </a:r>
            <a:r>
              <a:rPr lang="en-GB" sz="4000" noProof="0" dirty="0" err="1"/>
              <a:t>hh</a:t>
            </a:r>
            <a:r>
              <a:rPr lang="en-GB" sz="4000" noProof="0" dirty="0"/>
              <a:t> superconducting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B8DCF-3383-D804-844C-B78CACDE5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6199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100" b="1" noProof="0" dirty="0"/>
              <a:t>Main magnets in the arcs </a:t>
            </a:r>
          </a:p>
          <a:p>
            <a:r>
              <a:rPr lang="en-GB" sz="2200" noProof="0" dirty="0"/>
              <a:t>Only few training quenches are acceptable.</a:t>
            </a:r>
          </a:p>
          <a:p>
            <a:r>
              <a:rPr lang="en-GB" sz="2200" dirty="0"/>
              <a:t>Resins that are not extremely radiation hard can be considered, e.g.:</a:t>
            </a:r>
          </a:p>
          <a:p>
            <a:pPr lvl="1"/>
            <a:r>
              <a:rPr lang="en-GB" sz="1800" dirty="0"/>
              <a:t>Epoxy resin systems with high toughness</a:t>
            </a:r>
          </a:p>
          <a:p>
            <a:pPr lvl="1"/>
            <a:r>
              <a:rPr lang="en-GB" sz="1800" dirty="0"/>
              <a:t>Wax</a:t>
            </a:r>
          </a:p>
          <a:p>
            <a:pPr lvl="1"/>
            <a:r>
              <a:rPr lang="en-GB" sz="1800" dirty="0"/>
              <a:t>Polyurethanes</a:t>
            </a:r>
          </a:p>
          <a:p>
            <a:endParaRPr lang="en-GB" sz="2200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49075C-D0F0-651E-F846-116BA886E6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934808" cy="36199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100" b="1" noProof="0" dirty="0"/>
              <a:t>Final focus magnets</a:t>
            </a:r>
          </a:p>
          <a:p>
            <a:r>
              <a:rPr lang="en-GB" sz="2200" noProof="0" dirty="0"/>
              <a:t>Choice of the impregnation resin is dictated by high radiation doses.</a:t>
            </a:r>
          </a:p>
          <a:p>
            <a:r>
              <a:rPr lang="en-GB" sz="2200" noProof="0" dirty="0"/>
              <a:t>4  cm-thick tungsten shielding is needed to limit the irradiation dose to 80 </a:t>
            </a:r>
            <a:r>
              <a:rPr lang="en-GB" sz="2200" noProof="0" dirty="0" err="1"/>
              <a:t>MGy</a:t>
            </a:r>
            <a:r>
              <a:rPr lang="en-GB" sz="2200" noProof="0" dirty="0"/>
              <a:t> [2],[3].</a:t>
            </a:r>
          </a:p>
          <a:p>
            <a:r>
              <a:rPr lang="en-GB" sz="2200" noProof="0" dirty="0"/>
              <a:t>The higher the dose that the organic materials resist, the less shielding is needed and the better the performance of the magnet. </a:t>
            </a:r>
          </a:p>
          <a:p>
            <a:r>
              <a:rPr lang="en-GB" sz="2200" noProof="0" dirty="0"/>
              <a:t>Training quenches are not a big problem.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BD2FCB8-5BBF-1EE3-99EE-8D3F47884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4C3923-AF94-B473-89E9-A69A6F608FEB}"/>
              </a:ext>
            </a:extLst>
          </p:cNvPr>
          <p:cNvSpPr txBox="1"/>
          <p:nvPr/>
        </p:nvSpPr>
        <p:spPr>
          <a:xfrm>
            <a:off x="142717" y="5554716"/>
            <a:ext cx="11485109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[2] Future Circular Collider Study. Volume 3: The Hadron Collider (FCC-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Conceptual Design Report, preprint edited by M. Benedikt et al. 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Eur. Phys. J. Spec. Top. 228 (2019) 755-1107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[3] B. Humann, “Energy Deposition Studies for the Experimental Insertions of FCC-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”, 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Diplomarbeit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TU Wien, (2019)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FB167-9C87-2D86-F400-E641660B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166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BFD9-B65E-88AF-1AEC-573FCF334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111" y="18255"/>
            <a:ext cx="10515600" cy="1325563"/>
          </a:xfrm>
        </p:spPr>
        <p:txBody>
          <a:bodyPr/>
          <a:lstStyle/>
          <a:p>
            <a:r>
              <a:rPr lang="en-GB" noProof="0" dirty="0"/>
              <a:t>Choice of impregnation resins: processibility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31A8B1-BEC0-542E-A5C8-134F6E4EA42E}"/>
              </a:ext>
            </a:extLst>
          </p:cNvPr>
          <p:cNvSpPr txBox="1">
            <a:spLocks/>
          </p:cNvSpPr>
          <p:nvPr/>
        </p:nvSpPr>
        <p:spPr>
          <a:xfrm>
            <a:off x="2235200" y="5499937"/>
            <a:ext cx="8135815" cy="7115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i="1" noProof="0" dirty="0"/>
              <a:t>Viscosity as a function of duration at the processing </a:t>
            </a:r>
            <a:r>
              <a:rPr lang="en-GB" sz="2200" i="1" dirty="0"/>
              <a:t>temperature. </a:t>
            </a:r>
            <a:br>
              <a:rPr lang="en-GB" sz="2200" i="1" dirty="0"/>
            </a:br>
            <a:r>
              <a:rPr lang="en-GB" sz="2200" b="1" i="1" noProof="0" dirty="0"/>
              <a:t>Courtesy C. Urscheler and M. Albeck.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6D591E-9EFF-EAEC-8FBA-B95C85A09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72" y="1113012"/>
            <a:ext cx="7132320" cy="4386925"/>
          </a:xfrm>
          <a:prstGeom prst="rect">
            <a:avLst/>
          </a:prstGeom>
          <a:noFill/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8405CE9-7B9C-8E04-5E9B-CE3EBBE9D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1ABE5-A010-FBF7-2FED-E290564ED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189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CF04-F584-F889-C4F4-4C06257966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Radiation hardness of polyurethanes and silicones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8F4E19-703F-2E29-FF8C-BF295F213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05CB2BA-B442-2178-8D80-101A11E74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723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3A922-BF52-81F8-649E-BC2A06D15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671" y="136525"/>
            <a:ext cx="10631441" cy="1020632"/>
          </a:xfrm>
        </p:spPr>
        <p:txBody>
          <a:bodyPr>
            <a:normAutofit fontScale="90000"/>
          </a:bodyPr>
          <a:lstStyle/>
          <a:p>
            <a:r>
              <a:rPr lang="en-GB" sz="4000" dirty="0"/>
              <a:t>Irradiation induced cross-linking and chain scission revealed by hardness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C2B00-8FC6-D0B5-9B8F-EC9EFACF1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15" y="1671947"/>
            <a:ext cx="4681415" cy="4351338"/>
          </a:xfrm>
        </p:spPr>
        <p:txBody>
          <a:bodyPr>
            <a:normAutofit/>
          </a:bodyPr>
          <a:lstStyle/>
          <a:p>
            <a:r>
              <a:rPr lang="en-GB" sz="2200" b="1" dirty="0"/>
              <a:t>Cross-linking dominated</a:t>
            </a:r>
            <a:r>
              <a:rPr lang="en-GB" sz="2200" dirty="0"/>
              <a:t>-hardness increases (polyurethane EL110H and silicone RTV 4250-S).</a:t>
            </a:r>
          </a:p>
          <a:p>
            <a:r>
              <a:rPr lang="en-GB" sz="2200" b="1" dirty="0"/>
              <a:t>Chain scission dominated</a:t>
            </a:r>
            <a:r>
              <a:rPr lang="en-GB" sz="2200" dirty="0"/>
              <a:t>-hardness decreases (polyurethane UR350).</a:t>
            </a:r>
          </a:p>
          <a:p>
            <a:r>
              <a:rPr lang="en-GB" sz="2200" dirty="0"/>
              <a:t>Hardness of polyurethanes </a:t>
            </a:r>
            <a:br>
              <a:rPr lang="en-GB" sz="2200" dirty="0"/>
            </a:br>
            <a:r>
              <a:rPr lang="en-GB" sz="2200" dirty="0"/>
              <a:t>RE700-4 and Pad </a:t>
            </a:r>
            <a:r>
              <a:rPr lang="en-GB" sz="2200" dirty="0" err="1"/>
              <a:t>ShA</a:t>
            </a:r>
            <a:r>
              <a:rPr lang="en-GB" sz="2200" dirty="0"/>
              <a:t> 75 changes only slightly, indicating similar rates of cross-linking and chain-scission.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C48297-7BE2-0FB5-BD22-502604E8084D}"/>
              </a:ext>
            </a:extLst>
          </p:cNvPr>
          <p:cNvSpPr txBox="1"/>
          <p:nvPr/>
        </p:nvSpPr>
        <p:spPr>
          <a:xfrm>
            <a:off x="5689599" y="4915289"/>
            <a:ext cx="6375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i="1" dirty="0"/>
              <a:t>Shore A hardness of silicone RTV 4250 and as a function of the dose absorbed in ambient air.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14AAF4-AA74-B67A-63D1-0A957CC9E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802" y="1513882"/>
            <a:ext cx="4681415" cy="3284015"/>
          </a:xfrm>
          <a:prstGeom prst="rect">
            <a:avLst/>
          </a:prstGeom>
          <a:noFill/>
        </p:spPr>
      </p:pic>
      <p:pic>
        <p:nvPicPr>
          <p:cNvPr id="11" name="Picture 10" descr="A close up of a dial&#10;&#10;AI-generated content may be incorrect.">
            <a:extLst>
              <a:ext uri="{FF2B5EF4-FFF2-40B4-BE49-F238E27FC236}">
                <a16:creationId xmlns:a16="http://schemas.microsoft.com/office/drawing/2014/main" id="{48D9BB01-F72A-21AE-76E5-0B45626EF3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670360" y="1976232"/>
            <a:ext cx="2582657" cy="1936992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124F137-3022-C406-B426-B27AA7C70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E64D31-3D0C-005C-592A-F7E4ACBFF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444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0275-8064-ADC8-065C-86EE41BB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73"/>
            <a:ext cx="10515600" cy="904117"/>
          </a:xfrm>
        </p:spPr>
        <p:txBody>
          <a:bodyPr>
            <a:noAutofit/>
          </a:bodyPr>
          <a:lstStyle/>
          <a:p>
            <a:r>
              <a:rPr lang="en-GB" sz="3600" dirty="0"/>
              <a:t>Irradiation induced c</a:t>
            </a:r>
            <a:r>
              <a:rPr lang="en-GB" sz="3600" noProof="0" dirty="0"/>
              <a:t>ross-linking:</a:t>
            </a:r>
            <a:br>
              <a:rPr lang="en-GB" sz="3600" dirty="0"/>
            </a:br>
            <a:r>
              <a:rPr lang="en-GB" sz="3600" dirty="0"/>
              <a:t>Effect of irradiation temperature</a:t>
            </a:r>
            <a:endParaRPr lang="en-GB" sz="36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1F403-2F04-D47A-1385-1E9CF1482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883" y="1031815"/>
            <a:ext cx="11260267" cy="4351338"/>
          </a:xfrm>
        </p:spPr>
        <p:txBody>
          <a:bodyPr>
            <a:normAutofit/>
          </a:bodyPr>
          <a:lstStyle/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Irradiation induced cross-linking in EL110H is revealed by increase of hardness and of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dirty="0"/>
              <a:t> (cross-link density is proportional to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dirty="0"/>
              <a:t>).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The irradiation temperature an environment have a strong influence on cross-linking rates.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000" b="1" noProof="0" dirty="0"/>
              <a:t>1 </a:t>
            </a:r>
            <a:r>
              <a:rPr lang="en-GB" sz="2000" b="1" noProof="0" dirty="0" err="1"/>
              <a:t>MGy</a:t>
            </a:r>
            <a:r>
              <a:rPr lang="en-GB" sz="2000" b="1" noProof="0" dirty="0"/>
              <a:t> at RT has a stronger effect than 10 </a:t>
            </a:r>
            <a:r>
              <a:rPr lang="en-GB" sz="2000" b="1" noProof="0" dirty="0" err="1"/>
              <a:t>MGy</a:t>
            </a:r>
            <a:r>
              <a:rPr lang="en-GB" sz="2000" b="1" noProof="0" dirty="0"/>
              <a:t> at 4.2K</a:t>
            </a:r>
            <a:r>
              <a:rPr lang="en-GB" sz="2000" dirty="0"/>
              <a:t>.</a:t>
            </a:r>
            <a:endParaRPr lang="en-GB" sz="2000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1AB032-FE32-F571-B977-36A44B2292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531" r="4657"/>
          <a:stretch/>
        </p:blipFill>
        <p:spPr>
          <a:xfrm>
            <a:off x="5770016" y="2410537"/>
            <a:ext cx="5007399" cy="32581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891D8A-C688-0E65-F44C-554A7E3C8F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t="442" r="5053"/>
          <a:stretch/>
        </p:blipFill>
        <p:spPr bwMode="auto">
          <a:xfrm>
            <a:off x="1053246" y="2459911"/>
            <a:ext cx="4094035" cy="31346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044E4-4F3D-EEA3-EA81-F332594ED935}"/>
              </a:ext>
            </a:extLst>
          </p:cNvPr>
          <p:cNvSpPr txBox="1"/>
          <p:nvPr/>
        </p:nvSpPr>
        <p:spPr>
          <a:xfrm>
            <a:off x="912967" y="5668684"/>
            <a:ext cx="102083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noProof="0" dirty="0"/>
              <a:t>PUR EL110H (a) Shore A hardness</a:t>
            </a:r>
            <a:r>
              <a:rPr lang="en-GB" i="1" dirty="0"/>
              <a:t> (b) G’(T) </a:t>
            </a:r>
            <a:r>
              <a:rPr lang="en-GB" i="1" noProof="0" dirty="0"/>
              <a:t>before irradiation and after proton irradiation in different environments. 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38365202-A91E-4345-7F5F-3EFAC479A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B684A3-7382-A0E1-0C10-19403A000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923CB1-6194-FB49-080E-709E69B5590D}"/>
              </a:ext>
            </a:extLst>
          </p:cNvPr>
          <p:cNvSpPr txBox="1"/>
          <p:nvPr/>
        </p:nvSpPr>
        <p:spPr>
          <a:xfrm>
            <a:off x="1751061" y="4721509"/>
            <a:ext cx="538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951CB5-D5E3-7C98-146B-A410BB8F2CA7}"/>
              </a:ext>
            </a:extLst>
          </p:cNvPr>
          <p:cNvSpPr txBox="1"/>
          <p:nvPr/>
        </p:nvSpPr>
        <p:spPr>
          <a:xfrm>
            <a:off x="6610246" y="4721509"/>
            <a:ext cx="538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188229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A1D25-3500-AFB1-742F-0D7CEB75D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083" y="14760"/>
            <a:ext cx="10515600" cy="977593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What is the dose limit?</a:t>
            </a:r>
            <a:br>
              <a:rPr lang="en-GB" sz="3600" dirty="0"/>
            </a:br>
            <a:r>
              <a:rPr lang="en-GB" sz="3600" noProof="0" dirty="0"/>
              <a:t>Effect of the mechanical test temperature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192E1-3094-7F06-A9BA-6A7311C3B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53" y="1000698"/>
            <a:ext cx="11711645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Dose limit of elastomers is often defined as the dose at which the tensile strain at fracture (</a:t>
            </a:r>
            <a:r>
              <a:rPr lang="en-US" sz="1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ɛ</a:t>
            </a:r>
            <a:r>
              <a:rPr lang="en-US" sz="1800" b="1" i="1" baseline="-250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en-GB" sz="2000" dirty="0"/>
              <a:t>) is reduced by 50% [4]).</a:t>
            </a:r>
            <a:endParaRPr lang="en-GB" sz="2000" noProof="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The effect of irradiation on </a:t>
            </a:r>
            <a:r>
              <a:rPr lang="en-US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ɛ</a:t>
            </a:r>
            <a:r>
              <a:rPr lang="en-US" sz="2000" b="1" i="1" baseline="-250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en-US" sz="2000" b="1" i="1" baseline="-250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sz="2000" noProof="0" dirty="0"/>
              <a:t>can be strongly dependent on the mechanical test temperature.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Effect of 1.6 </a:t>
            </a:r>
            <a:r>
              <a:rPr lang="en-GB" sz="2000" noProof="0" dirty="0" err="1"/>
              <a:t>MGy</a:t>
            </a:r>
            <a:r>
              <a:rPr lang="en-GB" sz="2000" noProof="0" dirty="0"/>
              <a:t> on silicone </a:t>
            </a:r>
            <a:r>
              <a:rPr lang="en-GB" sz="2000" dirty="0"/>
              <a:t>RTV4250-S is an extreme example.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Cross-link density is increased by a factor of 5 (determined by DMA).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Elastic modulus at RT is increased by a factor of 5 and at 77K elastic modulus is nearly unchanged.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sz="1600" i="1" dirty="0" err="1"/>
              <a:t>ɛ</a:t>
            </a:r>
            <a:r>
              <a:rPr lang="en-US" sz="1600" i="1" baseline="-25000" dirty="0" err="1"/>
              <a:t>max</a:t>
            </a:r>
            <a:r>
              <a:rPr lang="en-US" sz="1600" dirty="0"/>
              <a:t> at RT: </a:t>
            </a:r>
            <a:r>
              <a:rPr lang="en-US" sz="1600" b="1" dirty="0">
                <a:solidFill>
                  <a:srgbClr val="FF0000"/>
                </a:solidFill>
              </a:rPr>
              <a:t>-</a:t>
            </a:r>
            <a:r>
              <a:rPr lang="en-US" sz="1600" b="1" dirty="0"/>
              <a:t>96% </a:t>
            </a:r>
            <a:r>
              <a:rPr lang="en-US" sz="1600" dirty="0"/>
              <a:t>and at 77K: </a:t>
            </a:r>
            <a:r>
              <a:rPr lang="en-US" sz="1600" b="1" dirty="0">
                <a:solidFill>
                  <a:srgbClr val="FF0000"/>
                </a:solidFill>
              </a:rPr>
              <a:t>+</a:t>
            </a:r>
            <a:r>
              <a:rPr lang="en-US" sz="1600" b="1" dirty="0"/>
              <a:t>48%</a:t>
            </a:r>
            <a:endParaRPr lang="en-GB" sz="1600" b="1" dirty="0"/>
          </a:p>
          <a:p>
            <a:pPr lvl="1"/>
            <a:endParaRPr lang="en-GB" sz="1600" dirty="0"/>
          </a:p>
          <a:p>
            <a:endParaRPr lang="en-GB" sz="2000" dirty="0"/>
          </a:p>
        </p:txBody>
      </p:sp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BDD062F6-151A-B153-E927-2F6D1712F2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1" t="2511" r="-29" b="57095"/>
          <a:stretch>
            <a:fillRect/>
          </a:stretch>
        </p:blipFill>
        <p:spPr bwMode="auto">
          <a:xfrm>
            <a:off x="1834141" y="3009668"/>
            <a:ext cx="7733310" cy="26598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B5E8E64-8462-5F5C-3222-D1E540077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D0EA12-EA22-8EDC-6701-1D15AD40FE5B}"/>
              </a:ext>
            </a:extLst>
          </p:cNvPr>
          <p:cNvSpPr txBox="1"/>
          <p:nvPr/>
        </p:nvSpPr>
        <p:spPr>
          <a:xfrm>
            <a:off x="764261" y="5669527"/>
            <a:ext cx="11143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(a) RT tensile and (b) 77K flexural stress-strain curves of a silicone elastomer before and after 1.6 </a:t>
            </a:r>
            <a:r>
              <a:rPr lang="en-GB" i="1" dirty="0" err="1"/>
              <a:t>MGy</a:t>
            </a:r>
            <a:r>
              <a:rPr lang="en-GB" i="1" dirty="0"/>
              <a:t> irradiation.</a:t>
            </a:r>
            <a:r>
              <a:rPr lang="en-GB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678A190-35FE-FBD3-BE17-98927E073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4875760-AD6F-8443-F083-D26CF3841C79}"/>
              </a:ext>
            </a:extLst>
          </p:cNvPr>
          <p:cNvSpPr txBox="1"/>
          <p:nvPr/>
        </p:nvSpPr>
        <p:spPr>
          <a:xfrm>
            <a:off x="764261" y="6009427"/>
            <a:ext cx="1114383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[4] M. 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Tavlet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A. Fontaine, H. 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Schönbacher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“Compilation of Radiation Damage Test Data Part II, 2</a:t>
            </a:r>
            <a:r>
              <a:rPr lang="en-GB" sz="13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edition: Thermoset and thermoplastic resins, composite materials”, CERN 98-01, 1998 ( 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https://cds.cern.ch/record/357576?ln=en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47E648-FF1C-8076-93C5-1C14C76F3F07}"/>
              </a:ext>
            </a:extLst>
          </p:cNvPr>
          <p:cNvSpPr txBox="1"/>
          <p:nvPr/>
        </p:nvSpPr>
        <p:spPr>
          <a:xfrm>
            <a:off x="2362942" y="3059668"/>
            <a:ext cx="538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4C50D5-899A-DCBF-EAC5-06BFD24E9E0D}"/>
              </a:ext>
            </a:extLst>
          </p:cNvPr>
          <p:cNvSpPr txBox="1"/>
          <p:nvPr/>
        </p:nvSpPr>
        <p:spPr>
          <a:xfrm>
            <a:off x="6066806" y="3059668"/>
            <a:ext cx="538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224649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C276C-38AC-D080-2138-D04539955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705" y="52741"/>
            <a:ext cx="10877811" cy="1026240"/>
          </a:xfrm>
        </p:spPr>
        <p:txBody>
          <a:bodyPr>
            <a:normAutofit fontScale="90000"/>
          </a:bodyPr>
          <a:lstStyle/>
          <a:p>
            <a:r>
              <a:rPr lang="en-GB" dirty="0"/>
              <a:t>Irradiation induced chain scission and liquification</a:t>
            </a:r>
          </a:p>
        </p:txBody>
      </p:sp>
      <p:pic>
        <p:nvPicPr>
          <p:cNvPr id="13" name="Picture 12" descr="A metal nut and ruler&#10;&#10;AI-generated content may be incorrect.">
            <a:extLst>
              <a:ext uri="{FF2B5EF4-FFF2-40B4-BE49-F238E27FC236}">
                <a16:creationId xmlns:a16="http://schemas.microsoft.com/office/drawing/2014/main" id="{0835B4BD-88AE-FFBB-B581-0CD0FF1DF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2" t="21376" r="44150" b="26023"/>
          <a:stretch/>
        </p:blipFill>
        <p:spPr>
          <a:xfrm>
            <a:off x="1672145" y="2588348"/>
            <a:ext cx="3363410" cy="30780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CFFA0E-CB7B-B9F3-1F9D-A39949462085}"/>
              </a:ext>
            </a:extLst>
          </p:cNvPr>
          <p:cNvSpPr txBox="1"/>
          <p:nvPr/>
        </p:nvSpPr>
        <p:spPr>
          <a:xfrm>
            <a:off x="272560" y="1187123"/>
            <a:ext cx="1135966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Polyurethane-epoxy blend used for sealing and dielectric insulation of multipin connector.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Due to irradiation induced chain scission the resin is liquified after a dose of 3 </a:t>
            </a:r>
            <a:r>
              <a:rPr lang="en-GB" sz="2200" dirty="0" err="1"/>
              <a:t>MGy</a:t>
            </a:r>
            <a:r>
              <a:rPr lang="en-GB" sz="2200" dirty="0"/>
              <a:t>. </a:t>
            </a:r>
          </a:p>
        </p:txBody>
      </p:sp>
      <p:pic>
        <p:nvPicPr>
          <p:cNvPr id="5" name="Picture 4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92EB9619-8EFA-04DF-81D6-EB0C53D1A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2" t="16636" r="21257"/>
          <a:stretch/>
        </p:blipFill>
        <p:spPr>
          <a:xfrm>
            <a:off x="6095999" y="2583888"/>
            <a:ext cx="2941744" cy="30869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5BDEA4-368C-08BE-9C5C-28FF945AE02F}"/>
              </a:ext>
            </a:extLst>
          </p:cNvPr>
          <p:cNvSpPr txBox="1"/>
          <p:nvPr/>
        </p:nvSpPr>
        <p:spPr>
          <a:xfrm>
            <a:off x="1672145" y="5675337"/>
            <a:ext cx="73655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/>
              <a:t>Prototype multipin connector sealed with </a:t>
            </a:r>
            <a:r>
              <a:rPr lang="en-GB" sz="2000" i="1" dirty="0" err="1"/>
              <a:t>with</a:t>
            </a:r>
            <a:r>
              <a:rPr lang="en-GB" sz="2000" i="1" dirty="0"/>
              <a:t> polyurethane-epoxy blend before and after 3 </a:t>
            </a:r>
            <a:r>
              <a:rPr lang="en-GB" sz="2000" i="1" dirty="0" err="1"/>
              <a:t>MGy</a:t>
            </a:r>
            <a:r>
              <a:rPr lang="en-GB" sz="2000" i="1" dirty="0"/>
              <a:t> </a:t>
            </a:r>
            <a:r>
              <a:rPr lang="en-GB" sz="2000" i="1" baseline="30000" dirty="0"/>
              <a:t>60</a:t>
            </a:r>
            <a:r>
              <a:rPr lang="en-GB" sz="2000" i="1" dirty="0"/>
              <a:t>Co irradiation in ambient air.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42FBE69-B78F-3675-D547-4A985AF5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53E61-6BBE-B2B0-7430-F45F8D96BCD4}"/>
              </a:ext>
            </a:extLst>
          </p:cNvPr>
          <p:cNvSpPr txBox="1"/>
          <p:nvPr/>
        </p:nvSpPr>
        <p:spPr>
          <a:xfrm>
            <a:off x="6095999" y="2583888"/>
            <a:ext cx="1650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After 3 </a:t>
            </a:r>
            <a:r>
              <a:rPr lang="en-GB" sz="2000" b="1" dirty="0" err="1"/>
              <a:t>MGy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31F14-B5B2-6608-54D4-7D3B4E8BF0F0}"/>
              </a:ext>
            </a:extLst>
          </p:cNvPr>
          <p:cNvSpPr txBox="1"/>
          <p:nvPr/>
        </p:nvSpPr>
        <p:spPr>
          <a:xfrm>
            <a:off x="1703825" y="2583888"/>
            <a:ext cx="2428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Before irradiation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4C5DEFB-92D8-5532-99F2-4F233245A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9054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4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52BD-A43E-0D85-A0CF-CCFD7DB92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293" y="328918"/>
            <a:ext cx="10515600" cy="924413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63F43-ED41-16FF-58D4-E68363856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579" y="1371600"/>
            <a:ext cx="10515601" cy="4258101"/>
          </a:xfrm>
        </p:spPr>
        <p:txBody>
          <a:bodyPr>
            <a:normAutofit/>
          </a:bodyPr>
          <a:lstStyle/>
          <a:p>
            <a:r>
              <a:rPr lang="en-GB" noProof="0" dirty="0"/>
              <a:t>Radiation sources and materials</a:t>
            </a:r>
          </a:p>
          <a:p>
            <a:r>
              <a:rPr lang="en-GB" dirty="0"/>
              <a:t>Radiation hardness of resins</a:t>
            </a:r>
            <a:r>
              <a:rPr lang="en-GB" noProof="0" dirty="0"/>
              <a:t> for casting and vacuum impregnation of accelerator magnet coils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/>
              <a:t>Towards qualification of epoxy resin systems for FCC-</a:t>
            </a:r>
            <a:r>
              <a:rPr lang="en-GB" sz="2800" dirty="0" err="1"/>
              <a:t>hh</a:t>
            </a:r>
            <a:r>
              <a:rPr lang="en-GB" sz="2800" dirty="0"/>
              <a:t> final focus magnets up to 80 </a:t>
            </a:r>
            <a:r>
              <a:rPr lang="en-GB" sz="2800" dirty="0" err="1"/>
              <a:t>MGy</a:t>
            </a:r>
            <a:endParaRPr lang="en-GB" sz="2800" dirty="0"/>
          </a:p>
          <a:p>
            <a:pPr marL="228600" lvl="1">
              <a:spcBef>
                <a:spcPts val="1000"/>
              </a:spcBef>
            </a:pPr>
            <a:r>
              <a:rPr lang="en-GB" sz="2800" dirty="0"/>
              <a:t>A cryocooler set-up for polymer radiation damage studies representing irradiation conditions in superconducting magnets</a:t>
            </a:r>
          </a:p>
          <a:p>
            <a:endParaRPr lang="en-GB" noProof="0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68A5833-BF79-498F-B3FA-253404250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F1E444-6F26-1D49-2EB7-87E17D96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7907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6AEE0-3026-6FEB-2B8B-DCD05F65FB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Radiation hardness of wax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1452C09-7A90-B8F1-216F-6F41C358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68876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787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B0043-4E4B-A661-8677-CB79A7E5C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23" y="0"/>
            <a:ext cx="10515600" cy="1120775"/>
          </a:xfrm>
        </p:spPr>
        <p:txBody>
          <a:bodyPr/>
          <a:lstStyle/>
          <a:p>
            <a:r>
              <a:rPr lang="en-GB" dirty="0"/>
              <a:t>Radiation hardness of wax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4375A-0649-B87C-483F-58B02EDDA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64" y="1013982"/>
            <a:ext cx="5970236" cy="444512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Training quenches can be avoided when using wax as impregnation resin [5].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PSI developed coil impregnation with Al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 particle filled paraffin/carnauba wax mixture [6].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At CERN wax impregnation of a SMC coil is in preparation.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Radiation damage of different wax types is compared by melting enthalpy measurements using  Differential Scanning Calorimetry (DSC).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10 </a:t>
            </a:r>
            <a:r>
              <a:rPr lang="en-US" sz="2000" dirty="0" err="1"/>
              <a:t>MGy</a:t>
            </a:r>
            <a:r>
              <a:rPr lang="en-US" sz="2000" dirty="0"/>
              <a:t> gamma irradiation in air of eight different wax types will be achieved by end of July 2025.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The visual aspect of wax after 10 </a:t>
            </a:r>
            <a:r>
              <a:rPr lang="en-US" sz="2000" dirty="0" err="1"/>
              <a:t>MGy</a:t>
            </a:r>
            <a:r>
              <a:rPr lang="en-US" sz="2000" dirty="0"/>
              <a:t> in liquid helium suggests that low temperature irradiation causes less damage than air irradiation.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3C0C50-CD62-0EE4-F549-5B4FD698B477}"/>
              </a:ext>
            </a:extLst>
          </p:cNvPr>
          <p:cNvSpPr txBox="1"/>
          <p:nvPr/>
        </p:nvSpPr>
        <p:spPr>
          <a:xfrm>
            <a:off x="26571" y="5559551"/>
            <a:ext cx="10853652" cy="891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5000"/>
              </a:lnSpc>
              <a:spcAft>
                <a:spcPts val="300"/>
              </a:spcAft>
              <a:buSzPts val="900"/>
            </a:pP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[5] M. Daly et al., “Improved training in paraffin-wax impregnated Nb3Sn Rutherford cables demonstrated in BOX samples,” </a:t>
            </a:r>
            <a:r>
              <a:rPr lang="en-GB" sz="13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Supercond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Sci. Technol., vol. 35, no. 5, Apr. 2022, Art. no. 055014.</a:t>
            </a:r>
          </a:p>
          <a:p>
            <a:pPr marR="0" lvl="0" fontAlgn="base">
              <a:lnSpc>
                <a:spcPct val="95000"/>
              </a:lnSpc>
              <a:spcAft>
                <a:spcPts val="300"/>
              </a:spcAft>
              <a:buSzPts val="900"/>
            </a:pP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[6] A. Brem et al, “From Hot to Cold: Advanced Materials and Processes for Nb3Sn Based Magnets”, IEEE TRANSACTIONS ON APPLIED SUPERCONDUCTIVITY, VOL. 34, NO. 5, (2024), Art. No. 7700105, 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https://ieeexplore.ieee.org/stamp/stamp.jsp?tp=&amp;arnumber=10339837</a:t>
            </a:r>
            <a:endParaRPr lang="en-GB" sz="13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BA2CFC4-BDF7-3F52-C5A0-1B6E38F60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E0A837-6830-3A12-3F8A-2B6A2F373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806" y="3847827"/>
            <a:ext cx="3923339" cy="16862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5FB36F-A617-D4E4-DDC7-3EC7A6C6956A}"/>
              </a:ext>
            </a:extLst>
          </p:cNvPr>
          <p:cNvSpPr txBox="1"/>
          <p:nvPr/>
        </p:nvSpPr>
        <p:spPr>
          <a:xfrm>
            <a:off x="6752492" y="3237578"/>
            <a:ext cx="52608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Melting enthalpy of different wax types as a function of the absorbed gamma dose.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64D97C-5C5D-7F4A-027C-F1F4B6750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746" y="135600"/>
            <a:ext cx="4305899" cy="307650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70276-4597-26E2-7886-F228D1FD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732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E544B-D39D-72EA-7ED1-A361FC88F2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Towards </a:t>
            </a:r>
            <a:r>
              <a:rPr lang="en-GB" sz="6000" dirty="0"/>
              <a:t>qualification of epoxy resin systems for FCC-</a:t>
            </a:r>
            <a:r>
              <a:rPr lang="en-GB" sz="6000" dirty="0" err="1"/>
              <a:t>hh</a:t>
            </a:r>
            <a:r>
              <a:rPr lang="en-GB" sz="6000" dirty="0"/>
              <a:t> final focus magnets up to 80 </a:t>
            </a:r>
            <a:r>
              <a:rPr lang="en-GB" sz="6000" dirty="0" err="1"/>
              <a:t>MGy</a:t>
            </a:r>
            <a:r>
              <a:rPr lang="en-GB" dirty="0"/>
              <a:t> 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AEC0E13-DF80-E2CB-A45F-550BC4AD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367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E72D4-61D8-ECBE-1FD8-1DE97E991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1"/>
            <a:ext cx="10515600" cy="1246868"/>
          </a:xfrm>
        </p:spPr>
        <p:txBody>
          <a:bodyPr>
            <a:normAutofit fontScale="90000"/>
          </a:bodyPr>
          <a:lstStyle/>
          <a:p>
            <a:r>
              <a:rPr lang="en-GB" dirty="0"/>
              <a:t>Pre-selection of most radiation hard epoxy resins based on DMA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4902A-E0B2-DD35-38E4-D8154A356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253" y="1498079"/>
            <a:ext cx="3690399" cy="4351338"/>
          </a:xfrm>
        </p:spPr>
        <p:txBody>
          <a:bodyPr/>
          <a:lstStyle/>
          <a:p>
            <a:r>
              <a:rPr lang="en-GB" sz="2000" dirty="0"/>
              <a:t>Most radiation hard resins can be distinguished by a comparatively smaller decrease of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dirty="0"/>
              <a:t> with increasing dose. </a:t>
            </a:r>
          </a:p>
          <a:p>
            <a:r>
              <a:rPr lang="en-GB" sz="2000" dirty="0"/>
              <a:t>Epoxy resin systems with amine-based hardeners degrade at much lower doses than those with anhydride-based hardeners. </a:t>
            </a:r>
          </a:p>
          <a:p>
            <a:r>
              <a:rPr lang="en-GB" sz="2000" dirty="0"/>
              <a:t>Proton doses &gt;100 </a:t>
            </a:r>
            <a:r>
              <a:rPr lang="en-GB" sz="2000" dirty="0" err="1"/>
              <a:t>MGy</a:t>
            </a:r>
            <a:r>
              <a:rPr lang="en-GB" sz="2000" dirty="0"/>
              <a:t> will be achieved at IRRAD by the end of 2025.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E845C0-8FFF-DCFB-2F8A-B3B81324A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68" y="1253683"/>
            <a:ext cx="7757147" cy="43700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239F18-CA3B-59DF-EDF6-18457D53315C}"/>
              </a:ext>
            </a:extLst>
          </p:cNvPr>
          <p:cNvSpPr txBox="1"/>
          <p:nvPr/>
        </p:nvSpPr>
        <p:spPr>
          <a:xfrm>
            <a:off x="4541417" y="5658241"/>
            <a:ext cx="72239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/>
              <a:t>G’</a:t>
            </a:r>
            <a:r>
              <a:rPr lang="en-GB" i="1" baseline="-25000" dirty="0" err="1"/>
              <a:t>rubbery</a:t>
            </a:r>
            <a:r>
              <a:rPr lang="en-GB" i="1" dirty="0"/>
              <a:t> of epoxy resins with anhydride and amine-based hardeners as a function of dose absorbed in ambient air.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8CF08DB-6B5C-8022-EFD1-DC826F9A6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CC825229-CDB3-B36E-1EF3-EE5562CD72D1}"/>
              </a:ext>
            </a:extLst>
          </p:cNvPr>
          <p:cNvSpPr/>
          <p:nvPr/>
        </p:nvSpPr>
        <p:spPr>
          <a:xfrm rot="5400000">
            <a:off x="5772150" y="4305300"/>
            <a:ext cx="506730" cy="148209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901DBB-49A0-667E-426F-E0B251A001BE}"/>
              </a:ext>
            </a:extLst>
          </p:cNvPr>
          <p:cNvSpPr txBox="1"/>
          <p:nvPr/>
        </p:nvSpPr>
        <p:spPr>
          <a:xfrm>
            <a:off x="10998835" y="2864351"/>
            <a:ext cx="126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anhydride based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BAED4-9F2C-0AE8-DDDD-DC9461C20782}"/>
              </a:ext>
            </a:extLst>
          </p:cNvPr>
          <p:cNvSpPr txBox="1"/>
          <p:nvPr/>
        </p:nvSpPr>
        <p:spPr>
          <a:xfrm>
            <a:off x="5436870" y="5429434"/>
            <a:ext cx="156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amine based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73B999AA-BFAC-9452-92D8-2CABA7D95FD1}"/>
              </a:ext>
            </a:extLst>
          </p:cNvPr>
          <p:cNvSpPr/>
          <p:nvPr/>
        </p:nvSpPr>
        <p:spPr>
          <a:xfrm>
            <a:off x="10745470" y="2493829"/>
            <a:ext cx="506730" cy="138737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F4454E4-0911-B17F-E7C6-67B34AFE5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57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9913F-239B-595A-8886-B21798F0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431" y="99257"/>
            <a:ext cx="5935551" cy="1068021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DMA and mechanical test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54366-9EBB-094E-94AC-06E9DD34B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359" y="1359633"/>
            <a:ext cx="5419969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DMA measurements are complemented</a:t>
            </a:r>
            <a:r>
              <a:rPr lang="en-GB" sz="2000" dirty="0"/>
              <a:t> by mechanical tests (3-point bending).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Similar dose dependence of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dirty="0"/>
              <a:t> and the maximum bending stress (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max</a:t>
            </a:r>
            <a:r>
              <a:rPr lang="en-GB" sz="2000" dirty="0"/>
              <a:t>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After 10 </a:t>
            </a:r>
            <a:r>
              <a:rPr lang="en-GB" sz="2000" dirty="0" err="1"/>
              <a:t>MGy</a:t>
            </a:r>
            <a:r>
              <a:rPr lang="en-GB" sz="2000" dirty="0"/>
              <a:t> the systems with anhydride hardener exhibit 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max</a:t>
            </a:r>
            <a:r>
              <a:rPr lang="en-GB" sz="2000" dirty="0"/>
              <a:t> of 55-65 MPa.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Further increasing the dose to 20 </a:t>
            </a:r>
            <a:r>
              <a:rPr lang="en-GB" sz="2000" dirty="0" err="1"/>
              <a:t>MGy</a:t>
            </a:r>
            <a:r>
              <a:rPr lang="en-GB" sz="2000" dirty="0"/>
              <a:t> changes 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max</a:t>
            </a:r>
            <a:r>
              <a:rPr lang="en-GB" sz="2000" dirty="0"/>
              <a:t> only slightly.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Gamma irradiation of mechanical test samples is ongoing.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30 </a:t>
            </a:r>
            <a:r>
              <a:rPr lang="en-GB" sz="2000" dirty="0" err="1"/>
              <a:t>MGy</a:t>
            </a:r>
            <a:r>
              <a:rPr lang="en-GB" sz="2000" dirty="0"/>
              <a:t> by end of July 2025.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60 </a:t>
            </a:r>
            <a:r>
              <a:rPr lang="en-GB" sz="2000" dirty="0" err="1"/>
              <a:t>MGy</a:t>
            </a:r>
            <a:r>
              <a:rPr lang="en-GB" sz="2000" dirty="0"/>
              <a:t> to be completed by end 2026.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D4E528-60AE-8494-9DB5-AAA9197A74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57" r="6217" b="6561"/>
          <a:stretch/>
        </p:blipFill>
        <p:spPr>
          <a:xfrm>
            <a:off x="6260182" y="31016"/>
            <a:ext cx="5419969" cy="5915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C7E11E-35C6-2786-AD5C-B6B4FD112077}"/>
              </a:ext>
            </a:extLst>
          </p:cNvPr>
          <p:cNvSpPr txBox="1"/>
          <p:nvPr/>
        </p:nvSpPr>
        <p:spPr>
          <a:xfrm>
            <a:off x="6754107" y="5946091"/>
            <a:ext cx="51372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/>
              <a:t>(a)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i="1" dirty="0"/>
              <a:t> and (b) </a:t>
            </a:r>
            <a:r>
              <a:rPr lang="en-GB" sz="2000" i="1" dirty="0" err="1"/>
              <a:t>σ</a:t>
            </a:r>
            <a:r>
              <a:rPr lang="en-GB" sz="2000" i="1" baseline="-25000" dirty="0" err="1"/>
              <a:t>max</a:t>
            </a:r>
            <a:r>
              <a:rPr lang="en-GB" sz="2000" i="1" dirty="0"/>
              <a:t> as a function of dose.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465D52F-791F-EDF0-8BD0-0299EA6FB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972652F-D285-A396-5781-C9327CE8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59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5404A-B87D-216D-C04E-567CFB9C3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906" y="65315"/>
            <a:ext cx="10406743" cy="861939"/>
          </a:xfrm>
        </p:spPr>
        <p:txBody>
          <a:bodyPr>
            <a:normAutofit/>
          </a:bodyPr>
          <a:lstStyle/>
          <a:p>
            <a:r>
              <a:rPr lang="en-GB" dirty="0"/>
              <a:t>Can we extrapolate radiation damage 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78A4C-2D95-8E63-538D-AFF0EF64C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011" y="1046339"/>
            <a:ext cx="10864623" cy="4351338"/>
          </a:xfrm>
        </p:spPr>
        <p:txBody>
          <a:bodyPr>
            <a:normAutofit/>
          </a:bodyPr>
          <a:lstStyle/>
          <a:p>
            <a:r>
              <a:rPr lang="en-GB" sz="2200" i="1" dirty="0" err="1"/>
              <a:t>T</a:t>
            </a:r>
            <a:r>
              <a:rPr lang="en-GB" sz="2200" i="1" baseline="-25000" dirty="0" err="1"/>
              <a:t>g</a:t>
            </a:r>
            <a:r>
              <a:rPr lang="en-GB" sz="2200" dirty="0"/>
              <a:t>, </a:t>
            </a:r>
            <a:r>
              <a:rPr lang="en-GB" sz="2200" i="1" dirty="0" err="1"/>
              <a:t>G’</a:t>
            </a:r>
            <a:r>
              <a:rPr lang="en-GB" sz="2200" i="1" baseline="-25000" dirty="0" err="1"/>
              <a:t>rubbery</a:t>
            </a:r>
            <a:r>
              <a:rPr lang="en-GB" sz="2200" dirty="0"/>
              <a:t> and mechanical strength evolutions suggest that chain scission rates decrease with increasing dose.</a:t>
            </a:r>
          </a:p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F0B57F-2664-6EA8-6ACE-48EDECD31F45}"/>
              </a:ext>
            </a:extLst>
          </p:cNvPr>
          <p:cNvSpPr txBox="1"/>
          <p:nvPr/>
        </p:nvSpPr>
        <p:spPr>
          <a:xfrm>
            <a:off x="837151" y="5335150"/>
            <a:ext cx="103482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/>
              <a:t>T</a:t>
            </a:r>
            <a:r>
              <a:rPr lang="en-GB" i="1" baseline="-25000" dirty="0" err="1"/>
              <a:t>g</a:t>
            </a:r>
            <a:r>
              <a:rPr lang="en-GB" i="1" dirty="0"/>
              <a:t> as a function of dose*. Assumed HL-LHC, Muon Collider and FCC </a:t>
            </a:r>
            <a:r>
              <a:rPr lang="en-GB" i="1" dirty="0" err="1"/>
              <a:t>hh</a:t>
            </a:r>
            <a:r>
              <a:rPr lang="en-GB" i="1" dirty="0"/>
              <a:t> final focus magnet dose limits are indicated by dashed vertical lines. 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42D77AF-12AF-3B4C-DFE3-F20DA3FA2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F3F458-1558-7BC7-8F78-5983F49569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5" t="6395" r="17737" b="1789"/>
          <a:stretch>
            <a:fillRect/>
          </a:stretch>
        </p:blipFill>
        <p:spPr>
          <a:xfrm>
            <a:off x="1399264" y="1798660"/>
            <a:ext cx="4231540" cy="35574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24FEB9-E68C-783E-A371-8C2665E1AB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8" t="5870" r="8348" b="2271"/>
          <a:stretch>
            <a:fillRect/>
          </a:stretch>
        </p:blipFill>
        <p:spPr>
          <a:xfrm>
            <a:off x="6011267" y="1748754"/>
            <a:ext cx="4858297" cy="36572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6BF64F7-99B7-28CE-6656-A3DA7CE7C562}"/>
              </a:ext>
            </a:extLst>
          </p:cNvPr>
          <p:cNvSpPr txBox="1"/>
          <p:nvPr/>
        </p:nvSpPr>
        <p:spPr>
          <a:xfrm>
            <a:off x="432026" y="5910618"/>
            <a:ext cx="108646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</a:rPr>
              <a:t>* </a:t>
            </a:r>
            <a:r>
              <a:rPr lang="en-GB" sz="1200" i="1" dirty="0"/>
              <a:t>Empty symbols represent CTD425/S2-glass composite samples from a previous gamma radiation campaign to 100 </a:t>
            </a:r>
            <a:r>
              <a:rPr lang="en-GB" sz="1200" i="1" dirty="0" err="1"/>
              <a:t>MGy</a:t>
            </a:r>
            <a:r>
              <a:rPr lang="en-GB" sz="1200" i="1" dirty="0"/>
              <a:t> [7], which have been reanalysed by DMA.</a:t>
            </a:r>
            <a:endParaRPr lang="en-GB" sz="1200" dirty="0">
              <a:latin typeface="Times New Roman" panose="02020603050405020304" pitchFamily="18" charset="0"/>
            </a:endParaRPr>
          </a:p>
          <a:p>
            <a:r>
              <a:rPr lang="en-GB" sz="1200" dirty="0">
                <a:latin typeface="Times New Roman" panose="02020603050405020304" pitchFamily="18" charset="0"/>
              </a:rPr>
              <a:t>[7] A. Musso, et al., “</a:t>
            </a:r>
            <a:r>
              <a:rPr lang="en-GB" sz="1200" i="1" dirty="0">
                <a:latin typeface="Times New Roman" panose="02020603050405020304" pitchFamily="18" charset="0"/>
              </a:rPr>
              <a:t>Characterisation of the radiation resistance of glass fibre reinforced plastics for magnet systems</a:t>
            </a:r>
            <a:r>
              <a:rPr lang="en-GB" sz="1200" dirty="0">
                <a:latin typeface="Times New Roman" panose="02020603050405020304" pitchFamily="18" charset="0"/>
              </a:rPr>
              <a:t>”, IEEE Trans. Appl. </a:t>
            </a:r>
            <a:r>
              <a:rPr lang="en-GB" sz="1200" dirty="0" err="1">
                <a:latin typeface="Times New Roman" panose="02020603050405020304" pitchFamily="18" charset="0"/>
              </a:rPr>
              <a:t>Supercond</a:t>
            </a:r>
            <a:r>
              <a:rPr lang="en-GB" sz="1200" dirty="0">
                <a:latin typeface="Times New Roman" panose="02020603050405020304" pitchFamily="18" charset="0"/>
              </a:rPr>
              <a:t>. 32(6), 2022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7FCB7FE-584D-8176-DB5A-C760EA938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64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3186DA-A1F5-7827-5DB0-119E879A9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657" y="1187195"/>
            <a:ext cx="11284061" cy="28473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200" b="0" dirty="0">
                <a:solidFill>
                  <a:prstClr val="black"/>
                </a:solidFill>
                <a:latin typeface="Aptos" panose="02110004020202020204"/>
              </a:rPr>
              <a:t>Cross-linking is strongly reduced in liquid helium.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200" b="0" dirty="0">
                <a:solidFill>
                  <a:prstClr val="black"/>
                </a:solidFill>
                <a:latin typeface="Aptos" panose="02110004020202020204"/>
              </a:rPr>
              <a:t>The temperature effect on chain-scission is materials dependent.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200" b="0" dirty="0">
                <a:solidFill>
                  <a:prstClr val="black"/>
                </a:solidFill>
                <a:latin typeface="Aptos" panose="02110004020202020204"/>
              </a:rPr>
              <a:t>To predict the dose limits of organic materials in superconducting magnets, irradiations need to be performed at cold [8].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96F69C-5CBF-A195-B252-763025A51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605" y="196914"/>
            <a:ext cx="11376025" cy="673988"/>
          </a:xfrm>
        </p:spPr>
        <p:txBody>
          <a:bodyPr>
            <a:noAutofit/>
          </a:bodyPr>
          <a:lstStyle/>
          <a:p>
            <a:r>
              <a:rPr lang="en-GB" sz="4000" dirty="0"/>
              <a:t>Influence of irradiation temperature on cross-linking and chain scission of epoxy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89B93-B9C0-49C4-C278-B3CAF3D33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E8D85-AFD0-AEC6-550E-AD82273D8D74}"/>
              </a:ext>
            </a:extLst>
          </p:cNvPr>
          <p:cNvSpPr txBox="1"/>
          <p:nvPr/>
        </p:nvSpPr>
        <p:spPr>
          <a:xfrm>
            <a:off x="833690" y="5431178"/>
            <a:ext cx="10788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Glass transition temperature (</a:t>
            </a:r>
            <a:r>
              <a:rPr lang="en-GB" i="1" dirty="0" err="1"/>
              <a:t>T</a:t>
            </a:r>
            <a:r>
              <a:rPr lang="en-GB" i="1" baseline="-25000" dirty="0" err="1"/>
              <a:t>g</a:t>
            </a:r>
            <a:r>
              <a:rPr lang="en-GB" i="1" dirty="0"/>
              <a:t>) of epoxy resins MSUT MY750 and </a:t>
            </a:r>
            <a:r>
              <a:rPr lang="en-GB" i="1" dirty="0" err="1"/>
              <a:t>Damisol</a:t>
            </a:r>
            <a:r>
              <a:rPr lang="en-GB" i="1" dirty="0"/>
              <a:t> 3418 as a function of proton dose absorbed in ambient air, inert gas and in liquid He.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547B4A-D8BD-BE0C-DD48-6D2E3B4409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8" b="-4278"/>
          <a:stretch/>
        </p:blipFill>
        <p:spPr bwMode="auto">
          <a:xfrm>
            <a:off x="726064" y="2745858"/>
            <a:ext cx="3449323" cy="2762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5E9372-0669-8CB0-CEA3-CC7252ADDA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7" b="-3129"/>
          <a:stretch/>
        </p:blipFill>
        <p:spPr bwMode="auto">
          <a:xfrm>
            <a:off x="4320130" y="2660919"/>
            <a:ext cx="3617494" cy="2847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6A1C03-FDF2-BA02-8075-EAC44B5241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8" r="4232"/>
          <a:stretch/>
        </p:blipFill>
        <p:spPr bwMode="auto">
          <a:xfrm>
            <a:off x="8082368" y="2610880"/>
            <a:ext cx="3493241" cy="28473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F73F1FF-1619-0EA4-21E7-3E5E193CD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F4D30B-ED42-9325-BEE8-BE4F87879BEE}"/>
              </a:ext>
            </a:extLst>
          </p:cNvPr>
          <p:cNvSpPr txBox="1"/>
          <p:nvPr/>
        </p:nvSpPr>
        <p:spPr>
          <a:xfrm>
            <a:off x="833690" y="6000398"/>
            <a:ext cx="11066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[8] </a:t>
            </a: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D.M. Parragh, C. Scheuerlein, N. Martin, R. Piccin, F. Ravotti, G. Pezzullo, T. 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Koettig</a:t>
            </a: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D.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Lellinger</a:t>
            </a: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“</a:t>
            </a:r>
            <a:r>
              <a:rPr lang="en-GB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 of irradiation temperature and atmosphere on aging of epoxy resins for superconducting magnets</a:t>
            </a:r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”, Polymers 2024, 16(3), 407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22680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85F44D-A545-77A2-F2A1-7CD50BE9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737" y="29701"/>
            <a:ext cx="9541034" cy="695577"/>
          </a:xfrm>
        </p:spPr>
        <p:txBody>
          <a:bodyPr>
            <a:normAutofit fontScale="90000"/>
          </a:bodyPr>
          <a:lstStyle/>
          <a:p>
            <a:r>
              <a:rPr lang="sv-SE" dirty="0"/>
              <a:t>24 GeV proton irradiation in liquid helium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8F366-CC0F-0890-74D6-053D4BF4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DDE43E6-C1DF-2060-773C-187C0F4345AD}"/>
              </a:ext>
            </a:extLst>
          </p:cNvPr>
          <p:cNvSpPr txBox="1">
            <a:spLocks/>
          </p:cNvSpPr>
          <p:nvPr/>
        </p:nvSpPr>
        <p:spPr>
          <a:xfrm>
            <a:off x="379345" y="725278"/>
            <a:ext cx="9339188" cy="289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Liquid helium cryostat temporarily installed at IRRAD needs to be refilled daily with </a:t>
            </a:r>
            <a:r>
              <a:rPr lang="en-GB" sz="2200" dirty="0" err="1">
                <a:solidFill>
                  <a:prstClr val="black"/>
                </a:solidFill>
                <a:latin typeface="Aptos" panose="02110004020202020204"/>
              </a:rPr>
              <a:t>LHe</a:t>
            </a: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 from outside of the IRRAD facility via a flexible helium transfer line.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Irradiation durations in </a:t>
            </a:r>
            <a:r>
              <a:rPr lang="en-GB" sz="2200" dirty="0" err="1">
                <a:solidFill>
                  <a:prstClr val="black"/>
                </a:solidFill>
                <a:latin typeface="Aptos" panose="02110004020202020204"/>
              </a:rPr>
              <a:t>LHe</a:t>
            </a: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 are limited typically three weeks per year.</a:t>
            </a:r>
          </a:p>
          <a:p>
            <a:pPr>
              <a:spcBef>
                <a:spcPts val="0"/>
              </a:spcBef>
              <a:defRPr/>
            </a:pP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Three dose steps were obtained at the end of 3 operational years </a:t>
            </a:r>
            <a:br>
              <a:rPr lang="en-GB" sz="2200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(3 </a:t>
            </a:r>
            <a:r>
              <a:rPr lang="en-GB" sz="2200" dirty="0" err="1">
                <a:solidFill>
                  <a:prstClr val="black"/>
                </a:solidFill>
                <a:latin typeface="Aptos" panose="02110004020202020204"/>
              </a:rPr>
              <a:t>MGy</a:t>
            </a: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 in 2022, 5 </a:t>
            </a:r>
            <a:r>
              <a:rPr lang="en-GB" sz="2200" dirty="0" err="1">
                <a:solidFill>
                  <a:prstClr val="black"/>
                </a:solidFill>
                <a:latin typeface="Aptos" panose="02110004020202020204"/>
              </a:rPr>
              <a:t>MGy</a:t>
            </a: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 in 2023, 10 </a:t>
            </a:r>
            <a:r>
              <a:rPr lang="en-GB" sz="2200" dirty="0" err="1">
                <a:solidFill>
                  <a:prstClr val="black"/>
                </a:solidFill>
                <a:latin typeface="Aptos" panose="02110004020202020204"/>
              </a:rPr>
              <a:t>MGy</a:t>
            </a:r>
            <a:r>
              <a:rPr lang="en-GB" sz="2200" dirty="0">
                <a:solidFill>
                  <a:prstClr val="black"/>
                </a:solidFill>
                <a:latin typeface="Aptos" panose="02110004020202020204"/>
              </a:rPr>
              <a:t> in 2024).</a:t>
            </a:r>
          </a:p>
        </p:txBody>
      </p:sp>
      <p:pic>
        <p:nvPicPr>
          <p:cNvPr id="17" name="Picture 16" descr="A picture containing indoor&#10;&#10;Description automatically generated">
            <a:extLst>
              <a:ext uri="{FF2B5EF4-FFF2-40B4-BE49-F238E27FC236}">
                <a16:creationId xmlns:a16="http://schemas.microsoft.com/office/drawing/2014/main" id="{997BC1C8-E57E-6C52-C950-1276A4EE5E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83" b="6789"/>
          <a:stretch/>
        </p:blipFill>
        <p:spPr>
          <a:xfrm rot="5400000">
            <a:off x="7979513" y="2002686"/>
            <a:ext cx="6210221" cy="2204850"/>
          </a:xfrm>
          <a:prstGeom prst="rect">
            <a:avLst/>
          </a:prstGeom>
        </p:spPr>
      </p:pic>
      <p:pic>
        <p:nvPicPr>
          <p:cNvPr id="18" name="Picture 17" descr="A picture containing person, wall, indoor&#10;&#10;Description automatically generated">
            <a:extLst>
              <a:ext uri="{FF2B5EF4-FFF2-40B4-BE49-F238E27FC236}">
                <a16:creationId xmlns:a16="http://schemas.microsoft.com/office/drawing/2014/main" id="{C9C7592E-C16D-FE3A-CAE0-7C29CC534F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83" y="2952112"/>
            <a:ext cx="3866080" cy="2899560"/>
          </a:xfrm>
          <a:prstGeom prst="rect">
            <a:avLst/>
          </a:prstGeom>
        </p:spPr>
      </p:pic>
      <p:pic>
        <p:nvPicPr>
          <p:cNvPr id="19" name="Picture 18" descr="A picture containing indoor, wall, dirty&#10;&#10;Description automatically generated">
            <a:extLst>
              <a:ext uri="{FF2B5EF4-FFF2-40B4-BE49-F238E27FC236}">
                <a16:creationId xmlns:a16="http://schemas.microsoft.com/office/drawing/2014/main" id="{19DC4584-7AEF-BF12-4A64-3D323406ED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1021" y="2945285"/>
            <a:ext cx="2942220" cy="1654081"/>
          </a:xfrm>
          <a:prstGeom prst="rect">
            <a:avLst/>
          </a:prstGeom>
        </p:spPr>
      </p:pic>
      <p:pic>
        <p:nvPicPr>
          <p:cNvPr id="20" name="Picture 19" descr="A picture containing miller&#10;&#10;Description automatically generated">
            <a:extLst>
              <a:ext uri="{FF2B5EF4-FFF2-40B4-BE49-F238E27FC236}">
                <a16:creationId xmlns:a16="http://schemas.microsoft.com/office/drawing/2014/main" id="{0445B572-5AC7-18AD-9326-DCE6D470EC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61133" y="3397589"/>
            <a:ext cx="2917900" cy="20804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7BD4B1-5C12-8D98-2090-F7DB68C29415}"/>
              </a:ext>
            </a:extLst>
          </p:cNvPr>
          <p:cNvSpPr txBox="1"/>
          <p:nvPr/>
        </p:nvSpPr>
        <p:spPr>
          <a:xfrm>
            <a:off x="10120771" y="5110905"/>
            <a:ext cx="21658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1" dirty="0">
                <a:solidFill>
                  <a:schemeClr val="bg1"/>
                </a:solidFill>
                <a:latin typeface="Aptos" panose="02110004020202020204"/>
              </a:rPr>
              <a:t>Liquid helium cryostat in the IRRAD facility </a:t>
            </a:r>
            <a:endParaRPr lang="en-GB" sz="2000" b="1" dirty="0">
              <a:solidFill>
                <a:schemeClr val="bg1"/>
              </a:solidFill>
              <a:latin typeface="Aptos" panose="02110004020202020204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1A4968C1-B76F-1331-7F6A-A195600B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EEED2-6451-EB5D-0A73-2CA86AFE3034}"/>
              </a:ext>
            </a:extLst>
          </p:cNvPr>
          <p:cNvSpPr txBox="1"/>
          <p:nvPr/>
        </p:nvSpPr>
        <p:spPr>
          <a:xfrm>
            <a:off x="195905" y="5941902"/>
            <a:ext cx="970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LHe</a:t>
            </a:r>
            <a:r>
              <a:rPr lang="en-GB" i="1" dirty="0"/>
              <a:t> transfer from dewar outside IRRAD. </a:t>
            </a:r>
            <a:r>
              <a:rPr lang="en-GB" b="1" i="1" dirty="0"/>
              <a:t>Courtesy T. </a:t>
            </a:r>
            <a:r>
              <a:rPr lang="en-GB" b="1" i="1" dirty="0" err="1"/>
              <a:t>Köttig</a:t>
            </a:r>
            <a:r>
              <a:rPr lang="en-GB" b="1" i="1" dirty="0"/>
              <a:t>, </a:t>
            </a:r>
            <a:r>
              <a:rPr lang="en-GB" b="1" i="1" dirty="0" err="1"/>
              <a:t>Cryolab</a:t>
            </a:r>
            <a:r>
              <a:rPr lang="en-GB" b="1" i="1" dirty="0"/>
              <a:t>, and IRRAD team. </a:t>
            </a:r>
          </a:p>
        </p:txBody>
      </p:sp>
    </p:spTree>
    <p:extLst>
      <p:ext uri="{BB962C8B-B14F-4D97-AF65-F5344CB8AC3E}">
        <p14:creationId xmlns:p14="http://schemas.microsoft.com/office/powerpoint/2010/main" val="2904215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53F1D-CAE2-46ED-8B09-2FCD5F1BC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5D6F6-C9C5-6463-AEB1-793381C4A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E628A4-F8F2-B623-59B4-18A6811B0BC1}"/>
              </a:ext>
            </a:extLst>
          </p:cNvPr>
          <p:cNvSpPr txBox="1"/>
          <p:nvPr/>
        </p:nvSpPr>
        <p:spPr>
          <a:xfrm>
            <a:off x="2644727" y="6277431"/>
            <a:ext cx="74183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From Lukas Wolf, https://indico.cern.ch/event/1541953/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322E8A5-A3E3-32E2-7A37-0ED86C7F5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27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920D0-246E-D5A5-469F-255C7C663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67" y="62523"/>
            <a:ext cx="10634919" cy="878162"/>
          </a:xfrm>
        </p:spPr>
        <p:txBody>
          <a:bodyPr>
            <a:noAutofit/>
          </a:bodyPr>
          <a:lstStyle/>
          <a:p>
            <a:r>
              <a:rPr lang="en-GB" sz="3600" dirty="0"/>
              <a:t>Previous set-up used </a:t>
            </a:r>
            <a:r>
              <a:rPr lang="en-GB" sz="3600" noProof="0" dirty="0"/>
              <a:t>at CHARM facility</a:t>
            </a:r>
            <a:br>
              <a:rPr lang="en-GB" sz="3600" noProof="0" dirty="0"/>
            </a:br>
            <a:r>
              <a:rPr lang="en-GB" sz="3600" noProof="0" dirty="0"/>
              <a:t>Helium transfer line rooting to IRRAD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A003E-0489-ED06-482E-DAB4CB7C6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45" y="1058209"/>
            <a:ext cx="11140679" cy="435133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Sumitomo RP-082B2 cryocooler with 40 m long helium supply lines was already used at CHARM facility for cold radiation hardness testing of protection diodes for HL-LHC [9].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The entire set-up including</a:t>
            </a:r>
            <a:r>
              <a:rPr lang="en-GB" sz="2000" dirty="0"/>
              <a:t> cryocooler was</a:t>
            </a:r>
            <a:r>
              <a:rPr lang="en-GB" sz="2000" noProof="0" dirty="0"/>
              <a:t> irradiated (targeted dose </a:t>
            </a:r>
            <a:r>
              <a:rPr lang="en-US" sz="2000" dirty="0"/>
              <a:t>30 </a:t>
            </a:r>
            <a:r>
              <a:rPr lang="en-US" sz="2000" dirty="0" err="1"/>
              <a:t>kGy</a:t>
            </a:r>
            <a:r>
              <a:rPr lang="en-US" sz="2000" dirty="0"/>
              <a:t> and 5x10</a:t>
            </a:r>
            <a:r>
              <a:rPr lang="en-US" sz="2000" baseline="30000" dirty="0"/>
              <a:t>14</a:t>
            </a:r>
            <a:r>
              <a:rPr lang="en-US" sz="2000" dirty="0"/>
              <a:t> n/cm</a:t>
            </a:r>
            <a:r>
              <a:rPr lang="en-US" sz="2000" baseline="30000" dirty="0"/>
              <a:t>2</a:t>
            </a:r>
            <a:r>
              <a:rPr lang="en-US" sz="2000" dirty="0"/>
              <a:t>).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We can reuse the compressor already installed at IRRAD/CHARM.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New He transfer lines have been tested and were routed to the IRRAD zone 3.</a:t>
            </a:r>
          </a:p>
          <a:p>
            <a:endParaRPr lang="en-GB" noProof="0" dirty="0"/>
          </a:p>
        </p:txBody>
      </p:sp>
      <p:pic>
        <p:nvPicPr>
          <p:cNvPr id="5" name="Content Placeholder 4" descr="A white floor with metal wires&#10;&#10;AI-generated content may be incorrect.">
            <a:extLst>
              <a:ext uri="{FF2B5EF4-FFF2-40B4-BE49-F238E27FC236}">
                <a16:creationId xmlns:a16="http://schemas.microsoft.com/office/drawing/2014/main" id="{9A006A0E-E841-8EAB-3E27-B1707DD51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9" r="16053"/>
          <a:stretch/>
        </p:blipFill>
        <p:spPr>
          <a:xfrm rot="5400000">
            <a:off x="4989819" y="3243826"/>
            <a:ext cx="2419748" cy="17214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E8A6A2-2E05-E7D4-75D1-2B93CBD99D78}"/>
              </a:ext>
            </a:extLst>
          </p:cNvPr>
          <p:cNvSpPr txBox="1"/>
          <p:nvPr/>
        </p:nvSpPr>
        <p:spPr>
          <a:xfrm>
            <a:off x="5085645" y="5298717"/>
            <a:ext cx="6695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noProof="0" dirty="0"/>
              <a:t>(b) Table for cryostat and 40 m long helium supply lines in IRRAD zone 3. </a:t>
            </a:r>
            <a:r>
              <a:rPr lang="en-GB" sz="1600" i="1" dirty="0"/>
              <a:t>(c) </a:t>
            </a:r>
            <a:r>
              <a:rPr lang="en-GB" sz="1600" i="1" noProof="0" dirty="0"/>
              <a:t>Compressor outside IRRAD </a:t>
            </a:r>
            <a:r>
              <a:rPr lang="en-GB" sz="1600" b="1" i="1" noProof="0" dirty="0"/>
              <a:t>Curtesy G. Pezzulo and F. Ravotti, IRRAD.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EEC356-FAFC-F21A-21F4-525E26D3F6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20" t="5703" r="-730" b="14145"/>
          <a:stretch>
            <a:fillRect/>
          </a:stretch>
        </p:blipFill>
        <p:spPr>
          <a:xfrm>
            <a:off x="750978" y="2878970"/>
            <a:ext cx="3417045" cy="2419747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EFF120E-B5A4-2706-A920-E2B0BFE89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B22BE7-D58F-8D14-22A0-2D3EB0DA44FC}"/>
              </a:ext>
            </a:extLst>
          </p:cNvPr>
          <p:cNvSpPr txBox="1"/>
          <p:nvPr/>
        </p:nvSpPr>
        <p:spPr>
          <a:xfrm>
            <a:off x="361950" y="5929312"/>
            <a:ext cx="109078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noProof="0" dirty="0"/>
              <a:t>[9] D. Wollmann, et al., “</a:t>
            </a:r>
            <a:r>
              <a:rPr lang="en-GB" sz="1300" i="1" noProof="0" dirty="0"/>
              <a:t>Characterisation of the radiation hardness of cryogenic bypass diodes for the HL-LHC inner triplet circuit</a:t>
            </a:r>
            <a:r>
              <a:rPr lang="en-GB" sz="1300" noProof="0" dirty="0"/>
              <a:t>”, Proceedings 10</a:t>
            </a:r>
            <a:r>
              <a:rPr lang="en-GB" sz="1300" baseline="30000" noProof="0" dirty="0"/>
              <a:t>th</a:t>
            </a:r>
            <a:r>
              <a:rPr lang="en-GB" sz="1300" noProof="0" dirty="0"/>
              <a:t> International Particle Accelerator Conference, Melbourne, Australia, 19–24 May 2019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30CAEE-5FA4-2A73-A2CE-F205156AE1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371"/>
          <a:stretch>
            <a:fillRect/>
          </a:stretch>
        </p:blipFill>
        <p:spPr>
          <a:xfrm>
            <a:off x="7752247" y="2878968"/>
            <a:ext cx="3445859" cy="241974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2E5DF-AE06-B5D1-A23E-3AD6C125D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8CAEC5-D67E-C2FF-C892-CB8343A50EA3}"/>
              </a:ext>
            </a:extLst>
          </p:cNvPr>
          <p:cNvSpPr txBox="1"/>
          <p:nvPr/>
        </p:nvSpPr>
        <p:spPr>
          <a:xfrm>
            <a:off x="361950" y="5298718"/>
            <a:ext cx="44468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(a) Set up for cold radiation hardness tests of bypass diodes in the CHARM irradiation zone [9].</a:t>
            </a:r>
            <a:endParaRPr lang="en-GB" sz="16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BDFC46-69E3-9602-E15C-7B16ACA1E5A4}"/>
              </a:ext>
            </a:extLst>
          </p:cNvPr>
          <p:cNvSpPr txBox="1"/>
          <p:nvPr/>
        </p:nvSpPr>
        <p:spPr>
          <a:xfrm>
            <a:off x="804591" y="2864546"/>
            <a:ext cx="440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48C01F-0790-64B2-E26F-E71899815619}"/>
              </a:ext>
            </a:extLst>
          </p:cNvPr>
          <p:cNvSpPr txBox="1"/>
          <p:nvPr/>
        </p:nvSpPr>
        <p:spPr>
          <a:xfrm>
            <a:off x="5374997" y="2867554"/>
            <a:ext cx="54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(b)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AE3868-9E82-8E3B-CF70-EBAD9DBA6026}"/>
              </a:ext>
            </a:extLst>
          </p:cNvPr>
          <p:cNvSpPr txBox="1"/>
          <p:nvPr/>
        </p:nvSpPr>
        <p:spPr>
          <a:xfrm>
            <a:off x="7753448" y="2864546"/>
            <a:ext cx="54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4003376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4A1B1-CCEE-5DAB-5F1A-CF2FD06C5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218" y="148492"/>
            <a:ext cx="10515600" cy="1022162"/>
          </a:xfrm>
        </p:spPr>
        <p:txBody>
          <a:bodyPr>
            <a:normAutofit fontScale="90000"/>
          </a:bodyPr>
          <a:lstStyle/>
          <a:p>
            <a:r>
              <a:rPr lang="en-GB" dirty="0"/>
              <a:t>Gamma irradiation in ambient air, the workhorse of polymer irradiation damage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77A9E-3315-8138-B88C-77F9B8226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405" y="1286463"/>
            <a:ext cx="6371822" cy="51125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2000" baseline="30000" dirty="0"/>
              <a:t>60</a:t>
            </a:r>
            <a:r>
              <a:rPr lang="en-GB" sz="2000" dirty="0"/>
              <a:t>Co source at the Gammatec facility of the company STERIS.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Dose rate 2 to 3 </a:t>
            </a:r>
            <a:r>
              <a:rPr lang="en-GB" sz="1600" b="1" dirty="0" err="1"/>
              <a:t>kGy</a:t>
            </a:r>
            <a:r>
              <a:rPr lang="en-GB" sz="1600" b="1" dirty="0"/>
              <a:t>/h (about 0.4 </a:t>
            </a:r>
            <a:r>
              <a:rPr lang="en-GB" sz="1600" b="1" dirty="0" err="1"/>
              <a:t>MGy</a:t>
            </a:r>
            <a:r>
              <a:rPr lang="en-GB" sz="1600" b="1" dirty="0"/>
              <a:t>/week)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Large sample volume (20 cm </a:t>
            </a:r>
            <a:r>
              <a:rPr lang="en-GB" altLang="en-US" sz="1600" b="1" dirty="0"/>
              <a:t>x 20 cm x 30 cm)</a:t>
            </a:r>
            <a:endParaRPr lang="en-GB" sz="1600" b="1" dirty="0"/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Good dose homogeneity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Precise dosimetry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Controlled irradiation temperature 20-25°C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/>
              <a:t>Samples are not activated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/>
              <a:t>Ongoing irradiation campaign up to 30 </a:t>
            </a:r>
            <a:r>
              <a:rPr lang="en-GB" sz="2000" dirty="0" err="1"/>
              <a:t>MGy</a:t>
            </a:r>
            <a:r>
              <a:rPr lang="en-GB" sz="2000" dirty="0"/>
              <a:t> will be completed by the end of July 2025.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/>
              <a:t>12 sample holders were irradiated to dose levels ranging from 1.6 </a:t>
            </a:r>
            <a:r>
              <a:rPr lang="en-GB" sz="2000" dirty="0" err="1"/>
              <a:t>MGy</a:t>
            </a:r>
            <a:r>
              <a:rPr lang="en-GB" sz="2000" dirty="0"/>
              <a:t> to 30 </a:t>
            </a:r>
            <a:r>
              <a:rPr lang="en-GB" sz="2000" dirty="0" err="1"/>
              <a:t>MGy</a:t>
            </a:r>
            <a:r>
              <a:rPr lang="en-GB" sz="2000" dirty="0"/>
              <a:t>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/>
              <a:t>A new gamma irradiation campaign to additional </a:t>
            </a:r>
            <a:br>
              <a:rPr lang="en-GB" sz="2000" dirty="0"/>
            </a:br>
            <a:r>
              <a:rPr lang="en-GB" sz="2000" dirty="0"/>
              <a:t>30 </a:t>
            </a:r>
            <a:r>
              <a:rPr lang="en-GB" sz="2000" dirty="0" err="1"/>
              <a:t>MGy</a:t>
            </a:r>
            <a:r>
              <a:rPr lang="en-GB" sz="2000" dirty="0"/>
              <a:t> is planned to be started in 2025.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FEBCDD4-E609-7DF2-E7D9-D015392C191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963227" y="4135272"/>
            <a:ext cx="503010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i="1" dirty="0"/>
              <a:t>Five sample holders, </a:t>
            </a:r>
            <a:r>
              <a:rPr lang="en-GB" altLang="en-US" sz="1800" dirty="0"/>
              <a:t>each 20 cm x 20 cm x 6 cm,</a:t>
            </a:r>
            <a:r>
              <a:rPr lang="en-GB" altLang="en-US" i="1" dirty="0"/>
              <a:t> with dosimeters for gamma irradiation at Gammatec facility.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D8286F-F5A0-5FF8-DB53-723165F73F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8202"/>
          <a:stretch/>
        </p:blipFill>
        <p:spPr>
          <a:xfrm>
            <a:off x="6963227" y="1540428"/>
            <a:ext cx="4734586" cy="2594844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BFCE2B2-BD08-9B08-B366-C4462E18E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24BBD-AE57-AF53-7EC7-FA428D01C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32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7E043-C03A-49B9-CE8C-24245DF78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3B571-ECA9-DB56-86A8-72FE7539C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1B1B7C-7FE7-4C64-021E-70414BC5C1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72440" y="365125"/>
            <a:ext cx="11247120" cy="58467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DA46F2-4473-487F-3182-48A473349EC4}"/>
              </a:ext>
            </a:extLst>
          </p:cNvPr>
          <p:cNvSpPr txBox="1"/>
          <p:nvPr/>
        </p:nvSpPr>
        <p:spPr>
          <a:xfrm>
            <a:off x="3291840" y="64928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From Lukas Wolf, https://indico.cern.ch/event/1541953/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DD6B9A-A0CB-27EA-DD85-2068D0F97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26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C9A594-BD0F-73BA-9342-2F8367D1A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12" y="297422"/>
            <a:ext cx="11321979" cy="57051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522A02-7FD8-D51D-5084-BD7328086D5D}"/>
              </a:ext>
            </a:extLst>
          </p:cNvPr>
          <p:cNvSpPr txBox="1"/>
          <p:nvPr/>
        </p:nvSpPr>
        <p:spPr>
          <a:xfrm>
            <a:off x="3291840" y="64928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From Lukas Wolf, https://indico.cern.ch/event/1541953/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F087FF2-F754-EF25-A14A-76D3A57A5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047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ABFBC8-656E-FBF8-F696-E3716CC13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136525"/>
            <a:ext cx="10972800" cy="58232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5E0977-8E32-3419-7AAE-894BCA1D1EA2}"/>
              </a:ext>
            </a:extLst>
          </p:cNvPr>
          <p:cNvSpPr txBox="1"/>
          <p:nvPr/>
        </p:nvSpPr>
        <p:spPr>
          <a:xfrm>
            <a:off x="3291840" y="64928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From Lukas Wolf, https://indico.cern.ch/event/1541953/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B5FDDE6-7942-F9D4-8B3A-0F3D2AF5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954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FDFE-EC5A-06DD-001D-FBC9943A5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973" y="245173"/>
            <a:ext cx="10515600" cy="950736"/>
          </a:xfrm>
        </p:spPr>
        <p:txBody>
          <a:bodyPr/>
          <a:lstStyle/>
          <a:p>
            <a:r>
              <a:rPr lang="en-GB" noProof="0" dirty="0"/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F5CF1-902B-0EB7-0DDF-164E1A415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5909"/>
            <a:ext cx="10978662" cy="4822754"/>
          </a:xfrm>
        </p:spPr>
        <p:txBody>
          <a:bodyPr>
            <a:normAutofit/>
          </a:bodyPr>
          <a:lstStyle/>
          <a:p>
            <a:r>
              <a:rPr lang="en-GB" sz="2200" noProof="0" dirty="0"/>
              <a:t>Different requirements for impregnation resins of FCC-</a:t>
            </a:r>
            <a:r>
              <a:rPr lang="en-GB" sz="2200" noProof="0" dirty="0" err="1"/>
              <a:t>hh</a:t>
            </a:r>
            <a:r>
              <a:rPr lang="en-GB" sz="2200" noProof="0" dirty="0"/>
              <a:t> main and final focus </a:t>
            </a:r>
            <a:r>
              <a:rPr lang="en-GB" sz="2200" dirty="0"/>
              <a:t>magnets.</a:t>
            </a:r>
          </a:p>
          <a:p>
            <a:pPr lvl="1"/>
            <a:r>
              <a:rPr lang="en-GB" sz="1800" dirty="0"/>
              <a:t>Highest possible radiation hardness in final focus magnets</a:t>
            </a:r>
          </a:p>
          <a:p>
            <a:pPr lvl="1"/>
            <a:r>
              <a:rPr lang="en-GB" sz="1800" dirty="0"/>
              <a:t>Optimum materials properties to avoid training quenches in main magnets</a:t>
            </a:r>
          </a:p>
          <a:p>
            <a:r>
              <a:rPr lang="en-GB" sz="2200" dirty="0"/>
              <a:t>Gamma irradiation of a wide range of polymers for possible application in particle accelerators and detectors is ongoing.</a:t>
            </a:r>
          </a:p>
          <a:p>
            <a:pPr lvl="1"/>
            <a:r>
              <a:rPr lang="en-GB" sz="1800" dirty="0"/>
              <a:t>30 </a:t>
            </a:r>
            <a:r>
              <a:rPr lang="en-GB" sz="1800" dirty="0" err="1"/>
              <a:t>MGy</a:t>
            </a:r>
            <a:r>
              <a:rPr lang="en-GB" sz="1800" dirty="0"/>
              <a:t> by 30 July 2025</a:t>
            </a:r>
          </a:p>
          <a:p>
            <a:pPr lvl="1"/>
            <a:r>
              <a:rPr lang="en-GB" sz="1800" dirty="0"/>
              <a:t>60 </a:t>
            </a:r>
            <a:r>
              <a:rPr lang="en-GB" sz="1800" dirty="0" err="1"/>
              <a:t>MGy</a:t>
            </a:r>
            <a:r>
              <a:rPr lang="en-GB" sz="1800" dirty="0"/>
              <a:t> can be achieved by the end of 2026</a:t>
            </a:r>
          </a:p>
          <a:p>
            <a:r>
              <a:rPr lang="en-GB" sz="2200" dirty="0"/>
              <a:t>Proton and reactor irradiation of the most radiation hard impregnation materials to </a:t>
            </a:r>
            <a:br>
              <a:rPr lang="en-GB" sz="2200" dirty="0"/>
            </a:br>
            <a:r>
              <a:rPr lang="en-GB" sz="2200" dirty="0"/>
              <a:t>&gt;100 </a:t>
            </a:r>
            <a:r>
              <a:rPr lang="en-GB" sz="2200" dirty="0" err="1"/>
              <a:t>MGy</a:t>
            </a:r>
            <a:r>
              <a:rPr lang="en-GB" sz="2200" dirty="0"/>
              <a:t> will be achieved by the end of 2025.</a:t>
            </a:r>
          </a:p>
          <a:p>
            <a:r>
              <a:rPr lang="en-GB" sz="2200" dirty="0"/>
              <a:t>To determine the dose limits of organic materials in superconducting magnets, irradiations at magnet operating temperature are needed.</a:t>
            </a:r>
          </a:p>
          <a:p>
            <a:r>
              <a:rPr lang="en-GB" sz="2200" dirty="0"/>
              <a:t>A new cryocooler based set-up for cold irradiations is under production, to be installed in the IRRAD facility in 2025. 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CC1D236-2747-8BA4-3FFC-9509DE7E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8D643C-9C9F-C157-CEA2-09649EB10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3948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9556125-9A4A-8FD9-644F-E4E3B48DFD6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018" y="0"/>
            <a:ext cx="9151964" cy="6863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BD4F0E3-839D-5CE3-B08E-92A6112EA081}"/>
              </a:ext>
            </a:extLst>
          </p:cNvPr>
          <p:cNvSpPr txBox="1">
            <a:spLocks/>
          </p:cNvSpPr>
          <p:nvPr/>
        </p:nvSpPr>
        <p:spPr>
          <a:xfrm>
            <a:off x="1614342" y="3331845"/>
            <a:ext cx="90576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6000" b="1" dirty="0" err="1">
                <a:solidFill>
                  <a:schemeClr val="bg1"/>
                </a:solidFill>
              </a:rPr>
              <a:t>Thank</a:t>
            </a:r>
            <a:r>
              <a:rPr lang="fr-CH" sz="6000" b="1" dirty="0">
                <a:solidFill>
                  <a:schemeClr val="bg1"/>
                </a:solidFill>
              </a:rPr>
              <a:t> </a:t>
            </a:r>
            <a:r>
              <a:rPr lang="fr-CH" sz="6000" b="1" dirty="0" err="1">
                <a:solidFill>
                  <a:schemeClr val="bg1"/>
                </a:solidFill>
              </a:rPr>
              <a:t>you</a:t>
            </a:r>
            <a:r>
              <a:rPr lang="fr-CH" sz="6000" b="1" dirty="0">
                <a:solidFill>
                  <a:schemeClr val="bg1"/>
                </a:solidFill>
              </a:rPr>
              <a:t> for </a:t>
            </a:r>
            <a:r>
              <a:rPr lang="fr-CH" sz="6000" b="1" dirty="0" err="1">
                <a:solidFill>
                  <a:schemeClr val="bg1"/>
                </a:solidFill>
              </a:rPr>
              <a:t>your</a:t>
            </a:r>
            <a:r>
              <a:rPr lang="fr-CH" sz="6000" b="1" dirty="0">
                <a:solidFill>
                  <a:schemeClr val="bg1"/>
                </a:solidFill>
              </a:rPr>
              <a:t> attention</a:t>
            </a:r>
            <a:endParaRPr lang="en-GB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899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B5B03-332C-6CCA-2FC4-2D827DEF70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7593523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11170-441B-04BF-F692-953372569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08583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Radiation hardness of CTD101K and  </a:t>
            </a:r>
            <a:r>
              <a:rPr lang="en-GB" noProof="0" dirty="0" err="1"/>
              <a:t>Polab</a:t>
            </a:r>
            <a:r>
              <a:rPr lang="en-GB" noProof="0" dirty="0"/>
              <a:t> Mix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CD3B3-C039-941E-36B1-254A09DFF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897578"/>
            <a:ext cx="10995660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 err="1"/>
              <a:t>Polab</a:t>
            </a:r>
            <a:r>
              <a:rPr lang="en-GB" sz="2000" noProof="0" dirty="0"/>
              <a:t> Mix is an epoxy resin </a:t>
            </a:r>
            <a:r>
              <a:rPr lang="en-GB" sz="2000" dirty="0"/>
              <a:t>system based on </a:t>
            </a:r>
            <a:r>
              <a:rPr lang="en-GB" sz="2000" noProof="0" dirty="0"/>
              <a:t>CTD101K, with improved mechanical properties due to addition of the </a:t>
            </a:r>
            <a:r>
              <a:rPr lang="en-GB" sz="2000" dirty="0" err="1"/>
              <a:t>flexibiliser</a:t>
            </a:r>
            <a:r>
              <a:rPr lang="en-GB" sz="2000" dirty="0"/>
              <a:t> Araldite DY040 [10].  </a:t>
            </a:r>
            <a:endParaRPr lang="en-GB" sz="2000" noProof="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Addition of </a:t>
            </a:r>
            <a:r>
              <a:rPr lang="en-GB" sz="2000" noProof="0" dirty="0" err="1"/>
              <a:t>flexibiliser</a:t>
            </a:r>
            <a:r>
              <a:rPr lang="en-GB" sz="2000" noProof="0" dirty="0"/>
              <a:t> reduces </a:t>
            </a:r>
            <a:r>
              <a:rPr lang="en-GB" sz="2000" i="1" noProof="0" dirty="0" err="1"/>
              <a:t>T</a:t>
            </a:r>
            <a:r>
              <a:rPr lang="en-GB" sz="2000" i="1" baseline="-25000" noProof="0" dirty="0" err="1"/>
              <a:t>g</a:t>
            </a:r>
            <a:r>
              <a:rPr lang="en-GB" sz="2000" noProof="0" dirty="0"/>
              <a:t> of </a:t>
            </a:r>
            <a:r>
              <a:rPr lang="en-GB" sz="2000" noProof="0" dirty="0" err="1"/>
              <a:t>Polab</a:t>
            </a:r>
            <a:r>
              <a:rPr lang="en-GB" sz="2000" noProof="0" dirty="0"/>
              <a:t> Mix. </a:t>
            </a:r>
            <a:r>
              <a:rPr lang="en-GB" sz="2000" i="1" noProof="0" dirty="0" err="1"/>
              <a:t>T</a:t>
            </a:r>
            <a:r>
              <a:rPr lang="en-GB" sz="2000" i="1" baseline="-25000" noProof="0" dirty="0" err="1"/>
              <a:t>g</a:t>
            </a:r>
            <a:r>
              <a:rPr lang="en-GB" sz="2000" noProof="0" dirty="0"/>
              <a:t> vs </a:t>
            </a:r>
            <a:r>
              <a:rPr lang="en-GB" sz="2000" dirty="0"/>
              <a:t>dose evolution of both systems is similar, indicating similar chain scission rates.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noProof="0" dirty="0"/>
              <a:t>Mechanical properties after 10 </a:t>
            </a:r>
            <a:r>
              <a:rPr lang="en-GB" sz="2000" noProof="0" dirty="0" err="1"/>
              <a:t>MGy</a:t>
            </a:r>
            <a:r>
              <a:rPr lang="en-GB" sz="2000" noProof="0" dirty="0"/>
              <a:t> to 20 </a:t>
            </a:r>
            <a:r>
              <a:rPr lang="en-GB" sz="2000" noProof="0" dirty="0" err="1"/>
              <a:t>MGy</a:t>
            </a:r>
            <a:r>
              <a:rPr lang="en-GB" sz="2000" noProof="0" dirty="0"/>
              <a:t> of both systems are identical within experimental uncertainties.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9DD6FF-805D-81CD-0E0D-AF7321CF92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678" b="17385"/>
          <a:stretch>
            <a:fillRect/>
          </a:stretch>
        </p:blipFill>
        <p:spPr>
          <a:xfrm>
            <a:off x="2219342" y="2692156"/>
            <a:ext cx="7479726" cy="28723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97037D-2DF2-FF08-A9A8-04ECE9CF1C72}"/>
              </a:ext>
            </a:extLst>
          </p:cNvPr>
          <p:cNvSpPr txBox="1"/>
          <p:nvPr/>
        </p:nvSpPr>
        <p:spPr>
          <a:xfrm>
            <a:off x="2032001" y="5570093"/>
            <a:ext cx="8815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noProof="0" dirty="0"/>
              <a:t>CTD101K and </a:t>
            </a:r>
            <a:r>
              <a:rPr lang="en-GB" i="1" noProof="0" dirty="0" err="1"/>
              <a:t>Polab</a:t>
            </a:r>
            <a:r>
              <a:rPr lang="en-GB" i="1" noProof="0" dirty="0"/>
              <a:t> Mix </a:t>
            </a:r>
            <a:r>
              <a:rPr lang="en-GB" i="1" noProof="0" dirty="0" err="1"/>
              <a:t>T</a:t>
            </a:r>
            <a:r>
              <a:rPr lang="en-GB" i="1" baseline="-25000" noProof="0" dirty="0" err="1"/>
              <a:t>g</a:t>
            </a:r>
            <a:r>
              <a:rPr lang="en-GB" i="1" noProof="0" dirty="0"/>
              <a:t> and 3-point bending stress at fracture as a function of dose.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BB25DF0-181B-96DF-8F0F-ED74E054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70F445-6097-AB1C-DE5D-E0893F26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0B19C-3E53-DFFA-B1E1-57CCDD3650DB}"/>
              </a:ext>
            </a:extLst>
          </p:cNvPr>
          <p:cNvSpPr txBox="1"/>
          <p:nvPr/>
        </p:nvSpPr>
        <p:spPr>
          <a:xfrm>
            <a:off x="437662" y="5939425"/>
            <a:ext cx="1106746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[10] A. </a:t>
            </a:r>
            <a:r>
              <a:rPr lang="en-GB" sz="1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Gaarud</a:t>
            </a:r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C. Scheuerlein, D.M. Parragh, S. Clement, J. Bertsch, C. Urscheler, R. Piccin, F. Ravotti, G. Pezzullo, R. Lach, “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Fracture toughness, radiation hardness and processibility of polymers for superconducting magnets</a:t>
            </a:r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Polymers 2024, 16(9), 1287</a:t>
            </a:r>
          </a:p>
        </p:txBody>
      </p:sp>
    </p:spTree>
    <p:extLst>
      <p:ext uri="{BB962C8B-B14F-4D97-AF65-F5344CB8AC3E}">
        <p14:creationId xmlns:p14="http://schemas.microsoft.com/office/powerpoint/2010/main" val="5969081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6B5C9-0467-BFC7-1562-83F6E6A2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554" y="136525"/>
            <a:ext cx="7340723" cy="1040165"/>
          </a:xfrm>
        </p:spPr>
        <p:txBody>
          <a:bodyPr>
            <a:noAutofit/>
          </a:bodyPr>
          <a:lstStyle/>
          <a:p>
            <a:r>
              <a:rPr lang="en-GB" sz="4000" dirty="0"/>
              <a:t>Radiation hardness of polyurethanes and silicones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5760E6-A405-A66E-1D60-5538D55D73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6"/>
          <a:stretch/>
        </p:blipFill>
        <p:spPr bwMode="auto">
          <a:xfrm>
            <a:off x="777680" y="1684816"/>
            <a:ext cx="5084499" cy="3709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Content Placeholder 4" descr="A graph of 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7EE5AB69-88A4-46BA-6CFF-83E4DE9AEF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r="5749"/>
          <a:stretch/>
        </p:blipFill>
        <p:spPr bwMode="auto">
          <a:xfrm>
            <a:off x="5895732" y="1689119"/>
            <a:ext cx="5334764" cy="37690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A group of colored plastic strips&#10;&#10;AI-generated content may be incorrect.">
            <a:extLst>
              <a:ext uri="{FF2B5EF4-FFF2-40B4-BE49-F238E27FC236}">
                <a16:creationId xmlns:a16="http://schemas.microsoft.com/office/drawing/2014/main" id="{0095E30A-AE05-BD90-299B-26087B1EFB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9" r="47735"/>
          <a:stretch/>
        </p:blipFill>
        <p:spPr bwMode="auto">
          <a:xfrm rot="16200000">
            <a:off x="9960112" y="-738989"/>
            <a:ext cx="1331492" cy="2946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CEABFC-1AAA-2919-BDA1-86E1306E462B}"/>
              </a:ext>
            </a:extLst>
          </p:cNvPr>
          <p:cNvSpPr txBox="1"/>
          <p:nvPr/>
        </p:nvSpPr>
        <p:spPr>
          <a:xfrm>
            <a:off x="777681" y="5432169"/>
            <a:ext cx="106857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Uniaxial tensile engineering stress-strain curves of silicone and PUR (a) before and (b) after 1.6 </a:t>
            </a:r>
            <a:r>
              <a:rPr lang="en-GB" i="1" dirty="0" err="1"/>
              <a:t>MGy</a:t>
            </a:r>
            <a:r>
              <a:rPr lang="en-GB" i="1" dirty="0"/>
              <a:t> gamma irradiation. </a:t>
            </a:r>
            <a:r>
              <a:rPr lang="en-GB" b="1" i="1" dirty="0"/>
              <a:t>Courtesy Melanie Albeck</a:t>
            </a:r>
            <a:r>
              <a:rPr lang="en-GB" i="1" dirty="0"/>
              <a:t>. 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D529825-A724-D1BC-B5DF-CE0C1B9E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7EB692-5CFE-3CB5-1F3A-01BF1AFC2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429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FB6F-82A5-0B2C-ACF2-107942D41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590" y="-30577"/>
            <a:ext cx="10515600" cy="975995"/>
          </a:xfrm>
        </p:spPr>
        <p:txBody>
          <a:bodyPr/>
          <a:lstStyle/>
          <a:p>
            <a:r>
              <a:rPr lang="en-GB" dirty="0"/>
              <a:t>Radiation hardness of 3D printable materials </a:t>
            </a:r>
          </a:p>
        </p:txBody>
      </p:sp>
      <p:pic>
        <p:nvPicPr>
          <p:cNvPr id="4" name="Picture 3" descr="A diagram of different colored lines&#10;&#10;AI-generated content may be incorrect.">
            <a:extLst>
              <a:ext uri="{FF2B5EF4-FFF2-40B4-BE49-F238E27FC236}">
                <a16:creationId xmlns:a16="http://schemas.microsoft.com/office/drawing/2014/main" id="{FBB5578E-07F0-0F03-FB7E-8A18686D4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46"/>
          <a:stretch/>
        </p:blipFill>
        <p:spPr bwMode="auto">
          <a:xfrm>
            <a:off x="456565" y="1128395"/>
            <a:ext cx="5731510" cy="13944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D442D3B-0D59-E2A9-43B7-4D325703D0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7" b="42328"/>
          <a:stretch/>
        </p:blipFill>
        <p:spPr bwMode="auto">
          <a:xfrm>
            <a:off x="327119" y="3302000"/>
            <a:ext cx="5731510" cy="1915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A47AC6-79C0-9346-813A-53CE1FA86530}"/>
              </a:ext>
            </a:extLst>
          </p:cNvPr>
          <p:cNvSpPr txBox="1"/>
          <p:nvPr/>
        </p:nvSpPr>
        <p:spPr>
          <a:xfrm>
            <a:off x="202050" y="5336094"/>
            <a:ext cx="62405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Short beam force vs displacement curves of (a) RG35 and (b) Accura 25 measured at RT before and after irradiation up to 10 </a:t>
            </a:r>
            <a:r>
              <a:rPr lang="en-GB" sz="1600" i="1" dirty="0" err="1"/>
              <a:t>MGy</a:t>
            </a:r>
            <a:r>
              <a:rPr lang="en-GB" sz="1600" i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0B3B72-8693-5B2D-E2C2-0177494A5D4D}"/>
              </a:ext>
            </a:extLst>
          </p:cNvPr>
          <p:cNvSpPr txBox="1"/>
          <p:nvPr/>
        </p:nvSpPr>
        <p:spPr>
          <a:xfrm>
            <a:off x="328462" y="2598291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Flexural stress-strain curves of SLA and FDM 3D printed materials at RT and at 77 K.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553E3C-856B-BC67-3740-9CDC433195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830" y="1251107"/>
            <a:ext cx="5236605" cy="36056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6F68567-5A76-CD1C-91FF-3E1952BF3AEC}"/>
              </a:ext>
            </a:extLst>
          </p:cNvPr>
          <p:cNvSpPr txBox="1"/>
          <p:nvPr/>
        </p:nvSpPr>
        <p:spPr>
          <a:xfrm>
            <a:off x="6498830" y="4981336"/>
            <a:ext cx="5264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PEEK, Helios PEEK, ULTEM9085, RG35 and Accura 25 (short beam strength as a function of dose [11].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127C0985-B4AA-4952-E1A1-D28EF6456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3B2DD2-02A2-7E76-D38A-D6DB87444163}"/>
              </a:ext>
            </a:extLst>
          </p:cNvPr>
          <p:cNvSpPr txBox="1"/>
          <p:nvPr/>
        </p:nvSpPr>
        <p:spPr>
          <a:xfrm>
            <a:off x="194450" y="5939425"/>
            <a:ext cx="1131068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[11] C. Scheuerlein, D.M. Parragh, J. Vielhauer, A. </a:t>
            </a:r>
            <a:r>
              <a:rPr lang="en-GB" sz="1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Gaarud</a:t>
            </a:r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N. Martin, R. Piccin, </a:t>
            </a:r>
            <a:r>
              <a:rPr lang="en-GB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“Thermomechanical properties and irradiation induced aging of SLA and FDM 3D printed high performance polymers”, </a:t>
            </a:r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2025 IOP Conf. Ser.: Mater. Sci. Eng. 1327 012209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CD1300C-29AD-9A1E-BB1E-E9BCE3DF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7476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69FA8-A9B0-E572-FFD8-82CF4921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275" y="-32358"/>
            <a:ext cx="11624691" cy="782597"/>
          </a:xfrm>
        </p:spPr>
        <p:txBody>
          <a:bodyPr>
            <a:normAutofit/>
          </a:bodyPr>
          <a:lstStyle/>
          <a:p>
            <a:r>
              <a:rPr lang="en-GB" sz="3800" dirty="0"/>
              <a:t>Radiation hardness of LHC MQXA coil end spacers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637EB-0C50-1614-FC02-A81013A84E34}"/>
              </a:ext>
            </a:extLst>
          </p:cNvPr>
          <p:cNvSpPr txBox="1"/>
          <p:nvPr/>
        </p:nvSpPr>
        <p:spPr>
          <a:xfrm>
            <a:off x="12731" y="5640211"/>
            <a:ext cx="72847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LHC MQXA inner triplet magnet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end spacers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made of EP GC3 (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also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known as G11-CR) (a)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KEK and (b)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from FNAL.</a:t>
            </a:r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738D2151-D5EC-AEE2-46DA-370D45911F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34" y="2970510"/>
            <a:ext cx="4682693" cy="2627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6D683FF1-D0BC-A9A9-86F0-A25D9C0130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32761" y="2970510"/>
            <a:ext cx="2526478" cy="2627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C571FF-0AFB-AF53-6F69-46F9CDDF1BA5}"/>
              </a:ext>
            </a:extLst>
          </p:cNvPr>
          <p:cNvSpPr txBox="1"/>
          <p:nvPr/>
        </p:nvSpPr>
        <p:spPr>
          <a:xfrm>
            <a:off x="155121" y="705742"/>
            <a:ext cx="12036879" cy="2385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Goal: Confirm the dose limits of the wedges and spacers installed in the LHC MQXA magnets from FNAL and KEK (LHC Triplet Task Force)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Up to 15 </a:t>
            </a:r>
            <a:r>
              <a:rPr lang="en-GB" sz="2200" dirty="0" err="1"/>
              <a:t>MGy</a:t>
            </a:r>
            <a:r>
              <a:rPr lang="en-GB" sz="2200" dirty="0"/>
              <a:t> in ambient air, the chain scission rate in the epoxy matrix of both EP GC3 (G11-CR) composites is comparable to that of Araldite F.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30 </a:t>
            </a:r>
            <a:r>
              <a:rPr lang="en-GB" sz="2200" dirty="0" err="1"/>
              <a:t>MGy</a:t>
            </a:r>
            <a:r>
              <a:rPr lang="en-GB" sz="2200" dirty="0"/>
              <a:t> will be reached by end July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A814EE-A107-C186-188D-0AADABFC5E31}"/>
              </a:ext>
            </a:extLst>
          </p:cNvPr>
          <p:cNvSpPr txBox="1"/>
          <p:nvPr/>
        </p:nvSpPr>
        <p:spPr>
          <a:xfrm>
            <a:off x="7748087" y="5623362"/>
            <a:ext cx="43688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i="1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2000" i="1" baseline="-25000" dirty="0" err="1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as a function of the gamma dose absorbed in ambient air.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CF71AB0-9674-5C64-ED55-C058CA585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2DD7989-2B59-248C-76E0-B0E75CFC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71D6AE-421C-A340-1D58-60176FF155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02" t="6550" r="4580" b="1457"/>
          <a:stretch>
            <a:fillRect/>
          </a:stretch>
        </p:blipFill>
        <p:spPr>
          <a:xfrm>
            <a:off x="7619921" y="2273921"/>
            <a:ext cx="4212572" cy="339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CA51-ADD5-BD15-3297-21CEDE9CC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120" y="79623"/>
            <a:ext cx="10515600" cy="931412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Irradiated materials: </a:t>
            </a:r>
            <a:br>
              <a:rPr lang="en-GB" noProof="0" dirty="0"/>
            </a:br>
            <a:r>
              <a:rPr lang="en-GB" noProof="0" dirty="0"/>
              <a:t>Resins for impregnation and 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4F65F-CA3F-ECCF-C70F-794D1BF5A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120" y="1157796"/>
            <a:ext cx="5262716" cy="5379481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GB" sz="2600" b="1" u="sng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Epoxy resin systems 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CTD101K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 magnets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Polab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Mix (</a:t>
            </a:r>
            <a:r>
              <a:rPr lang="en-GB" sz="20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CCT, SMC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ERMC coils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Araldite F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ASG </a:t>
            </a:r>
            <a:r>
              <a:rPr lang="en-GB" sz="2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SPS MBB magnets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CTD425 epoxy cyanate ester blend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ITER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736 KR Tech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PSI magnets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Damisol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3420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PSB magnets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CEA Mix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CEA magnets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Araldite G 285 (</a:t>
            </a:r>
            <a:r>
              <a:rPr lang="en-GB" sz="20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LHC MCBX magnets</a:t>
            </a: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Stycast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2850FT/23LV-filled resin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box test)</a:t>
            </a:r>
            <a:endParaRPr lang="en-GB" sz="2000" kern="100" noProof="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Mix 61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box test, SMC coils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MY750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box test, SMC coils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MSUT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box test, SMC coils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1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Damisol</a:t>
            </a:r>
            <a:r>
              <a:rPr lang="en-GB" sz="21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3418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Stycast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EE4215/HD3561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Resoltech</a:t>
            </a:r>
            <a:r>
              <a:rPr lang="en-GB" sz="20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1050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Araldite 2011 adhesive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2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GB" sz="2000" kern="100" noProof="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dirty="0"/>
              <a:t>Loctite </a:t>
            </a:r>
            <a:r>
              <a:rPr lang="en-GB" sz="2000" dirty="0" err="1"/>
              <a:t>Ablestik</a:t>
            </a:r>
            <a:r>
              <a:rPr lang="en-GB" sz="2000" dirty="0"/>
              <a:t> 286 adhesive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2000" b="1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000" kern="1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GTS AS1084 adhesive (</a:t>
            </a:r>
            <a:r>
              <a:rPr lang="en-GB" sz="20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0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GB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C9B1DD-B980-6647-9084-669EFCB35272}"/>
              </a:ext>
            </a:extLst>
          </p:cNvPr>
          <p:cNvSpPr txBox="1">
            <a:spLocks/>
          </p:cNvSpPr>
          <p:nvPr/>
        </p:nvSpPr>
        <p:spPr>
          <a:xfrm>
            <a:off x="5856596" y="1255594"/>
            <a:ext cx="6057899" cy="528168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buNone/>
            </a:pPr>
            <a:r>
              <a:rPr lang="en-GB" sz="6000" b="1" u="sng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Wax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Polarit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54/56+10% carnauba wax with 45 vol.% Al2O3 (</a:t>
            </a:r>
            <a:r>
              <a:rPr lang="en-GB" sz="4800" b="1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PSI development for coil impregnation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HA with 45 vol.% Al2O3 (from PSI)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HB with antioxidant with 45 vol.% Al2O3 (from PSI)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Polarit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54/56+antioxidants (from PSI) 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Polarit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54/56 + UV stabilizer 1% (from PSI)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T19/45PB4 (from PSI)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Parafin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wax </a:t>
            </a: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Polarit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A55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Bees wax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TeCe Ozekerit Z130 </a:t>
            </a:r>
          </a:p>
          <a:p>
            <a:pPr>
              <a:lnSpc>
                <a:spcPct val="107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GB" sz="6000" b="1" u="sng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Polyurethanes for casting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Robnor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ResinLab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EL110H 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SikaBiresin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RE700-04+RE106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SikaBiresin</a:t>
            </a:r>
            <a:r>
              <a:rPr lang="en-GB" sz="4800" kern="100" noProof="0" dirty="0">
                <a:latin typeface="Aptos" panose="020B0004020202020204" pitchFamily="34" charset="0"/>
                <a:cs typeface="Times New Roman" panose="02020603050405020304" pitchFamily="18" charset="0"/>
              </a:rPr>
              <a:t> RE820+RE102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4800" kern="100" noProof="0" dirty="0" err="1">
                <a:latin typeface="Aptos" panose="020B0004020202020204" pitchFamily="34" charset="0"/>
                <a:cs typeface="Times New Roman" panose="02020603050405020304" pitchFamily="18" charset="0"/>
              </a:rPr>
              <a:t>Duromer</a:t>
            </a:r>
            <a:r>
              <a:rPr lang="en-GB" sz="4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GB" sz="48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FAIR project</a:t>
            </a:r>
            <a:r>
              <a:rPr lang="en-GB" sz="4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GB" sz="4800" kern="100" noProof="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9BFF2DD-32D8-9280-4BDB-C6E1F3678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CAF531-86A0-8D6E-5582-C501CD323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073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0798-2F5A-4675-51A7-1245031A3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16" y="36579"/>
            <a:ext cx="10515600" cy="1241447"/>
          </a:xfrm>
        </p:spPr>
        <p:txBody>
          <a:bodyPr>
            <a:normAutofit/>
          </a:bodyPr>
          <a:lstStyle/>
          <a:p>
            <a:r>
              <a:rPr lang="en-GB" sz="4000" noProof="0" dirty="0"/>
              <a:t>Radiation hardness of Araldite G 285/Texaco D400 epoxy system in LHC corrector magnets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3C099-C339-8374-CFD6-4EA8A4016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931" y="1398954"/>
            <a:ext cx="3645716" cy="500184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3-point bending tests of Araldite G 285/Texaco D400 impregnated coil block samples in short beam configuration.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Coil block samples were cut from a pre-series MCBC coil (</a:t>
            </a:r>
            <a:r>
              <a:rPr lang="en-GB" sz="2000" noProof="0" dirty="0"/>
              <a:t>Nb-Ti/Cu wires are aligned in loading direction).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3-point bending strength of the non-irradiated</a:t>
            </a:r>
            <a:r>
              <a:rPr lang="en-GB" sz="2000" noProof="0" dirty="0"/>
              <a:t> sample </a:t>
            </a:r>
            <a:r>
              <a:rPr lang="en-GB" sz="2000" dirty="0"/>
              <a:t>is not reached </a:t>
            </a:r>
            <a:r>
              <a:rPr lang="en-GB" sz="2000" noProof="0" dirty="0"/>
              <a:t>with the 5 </a:t>
            </a:r>
            <a:r>
              <a:rPr lang="en-GB" sz="2000" noProof="0" dirty="0" err="1"/>
              <a:t>kN</a:t>
            </a:r>
            <a:r>
              <a:rPr lang="en-GB" sz="2000" noProof="0" dirty="0"/>
              <a:t> test machine.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noProof="0" dirty="0"/>
              <a:t>3-point bending strength decreases with increasing dose, indicating an irradiation induced degradation of the epoxy impregnation.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7FA1D39-A6EB-B335-4B54-412348E64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pic>
        <p:nvPicPr>
          <p:cNvPr id="6" name="Picture 5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7D8C03C7-B039-2D47-3342-256C24ABB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9978" y="1502361"/>
            <a:ext cx="3078547" cy="32553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9BE5E0-D501-97C5-67A8-CDA9972430FE}"/>
              </a:ext>
            </a:extLst>
          </p:cNvPr>
          <p:cNvSpPr txBox="1"/>
          <p:nvPr/>
        </p:nvSpPr>
        <p:spPr>
          <a:xfrm>
            <a:off x="3889977" y="5058931"/>
            <a:ext cx="8165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noProof="0" dirty="0"/>
              <a:t> (a) 3-point bending test of coil block sample in short beam configuration. </a:t>
            </a:r>
            <a:br>
              <a:rPr lang="en-GB" i="1" noProof="0" dirty="0"/>
            </a:br>
            <a:r>
              <a:rPr lang="en-GB" i="1" noProof="0" dirty="0"/>
              <a:t>(b) 3-point bending stress – strain curves of MCBC coil block samples before and after irradiation to 8 </a:t>
            </a:r>
            <a:r>
              <a:rPr lang="en-GB" i="1" noProof="0" dirty="0" err="1"/>
              <a:t>MGy</a:t>
            </a:r>
            <a:r>
              <a:rPr lang="en-GB" i="1" noProof="0" dirty="0"/>
              <a:t>. </a:t>
            </a:r>
          </a:p>
        </p:txBody>
      </p:sp>
      <p:pic>
        <p:nvPicPr>
          <p:cNvPr id="11" name="Picture 10" descr="A graph of a reaction&#10;&#10;AI-generated content may be incorrect.">
            <a:extLst>
              <a:ext uri="{FF2B5EF4-FFF2-40B4-BE49-F238E27FC236}">
                <a16:creationId xmlns:a16="http://schemas.microsoft.com/office/drawing/2014/main" id="{B37018D9-65A2-70C3-9677-0E26668D88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2" t="2849" r="20641" b="1991"/>
          <a:stretch>
            <a:fillRect/>
          </a:stretch>
        </p:blipFill>
        <p:spPr>
          <a:xfrm>
            <a:off x="7239872" y="1398953"/>
            <a:ext cx="4562450" cy="353905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50E9918-CE7B-FDD8-4B8D-42D2E02F2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65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A173B-AE8D-348D-D72A-B95840AC8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88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Irradiated materials: </a:t>
            </a:r>
            <a:br>
              <a:rPr lang="en-GB" noProof="0" dirty="0"/>
            </a:br>
            <a:r>
              <a:rPr lang="en-GB" noProof="0" dirty="0"/>
              <a:t>Elastomers, composites, 3D printable materials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3DDA00-F2C0-4AE2-900E-3AD0F7B57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88" y="1123204"/>
            <a:ext cx="5653586" cy="528623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24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Silicone elastomers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9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Silastic RTV 4250-S</a:t>
            </a:r>
            <a:endParaRPr lang="en-GB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9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Silastic RTV 4234-T4</a:t>
            </a:r>
            <a:endParaRPr lang="en-GB" sz="1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300"/>
              </a:spcBef>
              <a:buNone/>
            </a:pPr>
            <a:r>
              <a:rPr lang="en-US" sz="24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Polyurethane elastomers</a:t>
            </a:r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A&amp;P Pad </a:t>
            </a: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ShA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75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SPS, LHC alignment jacks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A&amp;P Pad </a:t>
            </a: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ShA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90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SPS, LHC alignment jacks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SikaBiresin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UR350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Synthene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HPE 70 A 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RobnorResinLab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EL217C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Vulkollan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D15 </a:t>
            </a:r>
            <a:r>
              <a:rPr lang="en-GB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ShA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90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SPS MBB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fr-CH" sz="2400" b="1" u="sng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Composites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G11CR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LHC MQXA from FNAL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G11CR 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(LHC MQXA KEK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ISOPREG 2704 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LHC MCBY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CTD101K-S2 glass (</a:t>
            </a:r>
            <a:r>
              <a:rPr lang="en-GB" sz="19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Parafin</a:t>
            </a:r>
            <a:r>
              <a:rPr lang="en-US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wax </a:t>
            </a:r>
            <a:r>
              <a:rPr lang="en-US" sz="19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Polarit</a:t>
            </a:r>
            <a:r>
              <a:rPr lang="en-US" sz="19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A55-S2-glass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F99E622-0CC6-A18D-3112-080B38A7D342}"/>
              </a:ext>
            </a:extLst>
          </p:cNvPr>
          <p:cNvSpPr txBox="1">
            <a:spLocks/>
          </p:cNvSpPr>
          <p:nvPr/>
        </p:nvSpPr>
        <p:spPr>
          <a:xfrm>
            <a:off x="6327321" y="1234447"/>
            <a:ext cx="5450697" cy="517498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3400" b="1" u="sng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3D printable polymers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ULTEM 9085 FDM (</a:t>
            </a:r>
            <a:r>
              <a:rPr lang="en-GB" sz="27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fr-CH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ULTEM 1010 FDM (</a:t>
            </a:r>
            <a:r>
              <a:rPr lang="fr-CH" sz="27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fr-CH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GB" sz="27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PEEK FDM (</a:t>
            </a:r>
            <a:r>
              <a:rPr lang="en-GB" sz="27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HELIOS PEEK FDM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PEKK FDM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fr-CH" sz="27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Accura</a:t>
            </a:r>
            <a:r>
              <a:rPr lang="fr-CH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25 SLA</a:t>
            </a:r>
            <a:endParaRPr lang="en-GB" sz="27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RG35 SLA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PA6 FDM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PA2200 SLS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3400" b="1" u="sng" kern="100" dirty="0">
                <a:latin typeface="Aptos" panose="020B0004020202020204" pitchFamily="34" charset="0"/>
                <a:cs typeface="Times New Roman" panose="02020603050405020304" pitchFamily="18" charset="0"/>
              </a:rPr>
              <a:t>Others</a:t>
            </a:r>
          </a:p>
          <a:p>
            <a:pPr marL="342900" lvl="0" indent="-342900">
              <a:lnSpc>
                <a:spcPct val="12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Polyimide Kaneka Apical 200AV (</a:t>
            </a:r>
            <a:r>
              <a:rPr lang="en-GB" sz="27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2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Ryton R4-XT, injection moulded (</a:t>
            </a:r>
            <a:r>
              <a:rPr lang="en-GB" sz="27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2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ULTEM 1000, injection moulded (</a:t>
            </a:r>
            <a:r>
              <a:rPr lang="en-GB" sz="27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HL-LHC</a:t>
            </a: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2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DuPont Nomex 994 pressboard (</a:t>
            </a:r>
            <a:r>
              <a:rPr lang="en-GB" sz="27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PSB</a:t>
            </a: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2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7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Siligaine</a:t>
            </a:r>
            <a:r>
              <a:rPr lang="en-GB" sz="27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SG01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8B3105-62CA-381F-F83F-8B5A1A35E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4104876-8198-B463-C05D-D8DA234D2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113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73ED0-98FC-9CD5-2310-92643A426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439" y="0"/>
            <a:ext cx="8827701" cy="772794"/>
          </a:xfrm>
        </p:spPr>
        <p:txBody>
          <a:bodyPr>
            <a:normAutofit/>
          </a:bodyPr>
          <a:lstStyle/>
          <a:p>
            <a:r>
              <a:rPr lang="en-GB" dirty="0"/>
              <a:t>24 GeV/c proton irradiation at IRRAD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443F7-35E4-1B7C-9C9E-B11018FCF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77" y="843732"/>
            <a:ext cx="7305196" cy="461761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Proton beam with about ø=15 mm.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Dose in 20 cm distance of the proton  beam is about 6 orders of magnitude smaller than in the irradiated sample area. This enables installation of radiation sensitive equipment.</a:t>
            </a:r>
          </a:p>
          <a:p>
            <a:pPr>
              <a:spcBef>
                <a:spcPts val="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Irradiation in different environments :</a:t>
            </a:r>
          </a:p>
          <a:p>
            <a:pPr lvl="1">
              <a:spcBef>
                <a:spcPts val="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ambient air</a:t>
            </a:r>
          </a:p>
          <a:p>
            <a:pPr lvl="1">
              <a:spcBef>
                <a:spcPts val="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inert gas</a:t>
            </a:r>
          </a:p>
          <a:p>
            <a:pPr lvl="1">
              <a:spcBef>
                <a:spcPts val="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liquid Helium</a:t>
            </a:r>
          </a:p>
          <a:p>
            <a:pPr>
              <a:spcBef>
                <a:spcPts val="60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Proton fluence is measured with ±7% uncertainty (from the activation of Al witness samples). </a:t>
            </a:r>
          </a:p>
          <a:p>
            <a:pPr>
              <a:spcBef>
                <a:spcPts val="600"/>
              </a:spcBef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Up to 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</a:rPr>
              <a:t>4 </a:t>
            </a:r>
            <a:r>
              <a:rPr lang="en-GB" sz="2200" b="1" dirty="0" err="1">
                <a:latin typeface="Calibri" panose="020F0502020204030204" pitchFamily="34" charset="0"/>
                <a:ea typeface="Calibri" panose="020F0502020204030204" pitchFamily="34" charset="0"/>
              </a:rPr>
              <a:t>MGy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</a:rPr>
              <a:t> per week 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can be achieved in a sample cross section of 10 mm × 10 mm.</a:t>
            </a:r>
          </a:p>
          <a:p>
            <a:pPr>
              <a:spcBef>
                <a:spcPts val="600"/>
              </a:spcBef>
            </a:pPr>
            <a:endParaRPr lang="en-GB" sz="2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F2803D44-33E4-2242-7381-14939B9C7A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36251" y="1968611"/>
            <a:ext cx="4351566" cy="1959932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AD096DD1-3FE0-D062-E2F3-8BD9E7ABE3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36689" y="1957754"/>
            <a:ext cx="4351562" cy="198164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0641E47E-05D2-6E5C-891C-1F92A2C29BD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7996337" y="5141863"/>
            <a:ext cx="393676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i="1" dirty="0"/>
              <a:t>(a) Box for irradiation in inert gas and (b) cryostat for irradiation in liquid He installed at the IRRAD facility. </a:t>
            </a:r>
            <a:r>
              <a:rPr lang="en-GB" altLang="en-US" b="1" i="1" dirty="0"/>
              <a:t>Courtesy F. Ravotti and G. Pezzullo. 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5439467-357F-40FC-C9A5-9AD3BF846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EE56A-8D0E-94AB-F260-2424861A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81402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AB1C74-347E-C6D7-CE6E-C1C8F5F11E58}"/>
              </a:ext>
            </a:extLst>
          </p:cNvPr>
          <p:cNvSpPr txBox="1"/>
          <p:nvPr/>
        </p:nvSpPr>
        <p:spPr>
          <a:xfrm>
            <a:off x="8021648" y="4743852"/>
            <a:ext cx="538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(a)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BC022A-7B7B-260C-D5A4-D60131AEE021}"/>
              </a:ext>
            </a:extLst>
          </p:cNvPr>
          <p:cNvSpPr txBox="1"/>
          <p:nvPr/>
        </p:nvSpPr>
        <p:spPr>
          <a:xfrm>
            <a:off x="10232067" y="4743852"/>
            <a:ext cx="538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877704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372C-B465-3255-4E1B-FD13BFAF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579" y="-100629"/>
            <a:ext cx="11860443" cy="970659"/>
          </a:xfrm>
        </p:spPr>
        <p:txBody>
          <a:bodyPr>
            <a:normAutofit/>
          </a:bodyPr>
          <a:lstStyle/>
          <a:p>
            <a:r>
              <a:rPr lang="en-GB" sz="4000" dirty="0"/>
              <a:t>Mixed gamma/neutron irradiation at TU Vienna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7AB58-2CB9-50F3-3D14-1295DF4E6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392" y="1464392"/>
            <a:ext cx="6163409" cy="3616987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Irradiation at the central sample position of a TRIGA Mark II reactor.</a:t>
            </a:r>
          </a:p>
          <a:p>
            <a:pPr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Very high dose rate of 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</a:rPr>
              <a:t>140 </a:t>
            </a:r>
            <a:r>
              <a:rPr lang="en-GB" sz="2200" b="1" dirty="0" err="1">
                <a:latin typeface="Calibri" panose="020F0502020204030204" pitchFamily="34" charset="0"/>
                <a:ea typeface="Calibri" panose="020F0502020204030204" pitchFamily="34" charset="0"/>
              </a:rPr>
              <a:t>MGy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</a:rPr>
              <a:t> per week </a:t>
            </a:r>
            <a:b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(600 </a:t>
            </a:r>
            <a:r>
              <a:rPr lang="en-GB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kGy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/h gamma and 260 </a:t>
            </a:r>
            <a:r>
              <a:rPr lang="en-GB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kGy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/h neutron).</a:t>
            </a:r>
          </a:p>
          <a:p>
            <a:pPr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  <a:tabLst>
                <a:tab pos="0" algn="l"/>
              </a:tabLs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Sample temperature rise to about 70 °C during irradiation is estimated.</a:t>
            </a:r>
          </a:p>
          <a:p>
            <a:pPr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Gas released during irradiation can be collected in in sealed quartz capsules and can be analysed afterwards.</a:t>
            </a:r>
          </a:p>
          <a:p>
            <a:pPr>
              <a:lnSpc>
                <a:spcPct val="7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Irradiation conditions are comparable with those of previous studies for the ITER project.</a:t>
            </a:r>
          </a:p>
          <a:p>
            <a:pPr marR="0" lvl="0">
              <a:lnSpc>
                <a:spcPct val="70000"/>
              </a:lnSpc>
              <a:spcBef>
                <a:spcPts val="0"/>
              </a:spcBef>
              <a:spcAft>
                <a:spcPts val="600"/>
              </a:spcAft>
            </a:pPr>
            <a:endParaRPr lang="en-GB" sz="2000" dirty="0"/>
          </a:p>
        </p:txBody>
      </p:sp>
      <p:pic>
        <p:nvPicPr>
          <p:cNvPr id="4" name="Picture 3" descr="A picture containing text, tiled&#10;&#10;Description automatically generated">
            <a:extLst>
              <a:ext uri="{FF2B5EF4-FFF2-40B4-BE49-F238E27FC236}">
                <a16:creationId xmlns:a16="http://schemas.microsoft.com/office/drawing/2014/main" id="{9330E7C6-BB31-792A-9D29-F133643A6A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11864" y="716318"/>
            <a:ext cx="5402580" cy="3205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689952-7CCF-21EF-8265-71791BD83006}"/>
              </a:ext>
            </a:extLst>
          </p:cNvPr>
          <p:cNvSpPr txBox="1"/>
          <p:nvPr/>
        </p:nvSpPr>
        <p:spPr>
          <a:xfrm>
            <a:off x="6624378" y="3921798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TRIGA Mark II reactor core. </a:t>
            </a:r>
          </a:p>
        </p:txBody>
      </p:sp>
      <p:pic>
        <p:nvPicPr>
          <p:cNvPr id="7" name="Picture 6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5D37CE39-C5E8-EB4D-FB2E-D4EDE6A5AEA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864" y="4458029"/>
            <a:ext cx="5402580" cy="14097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E9E1CC-8FC5-C34C-7A9A-11A81B2F87F0}"/>
              </a:ext>
            </a:extLst>
          </p:cNvPr>
          <p:cNvSpPr txBox="1"/>
          <p:nvPr/>
        </p:nvSpPr>
        <p:spPr>
          <a:xfrm>
            <a:off x="6711864" y="5867765"/>
            <a:ext cx="5402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Sealed irradiation capsule with samples. 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75F72FD-5FB3-3F1B-6737-531B2F66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DDAFB20-F78B-9EB7-E271-DA3C971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80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E2F10-96A1-E916-E992-D783504E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70" y="18256"/>
            <a:ext cx="11174260" cy="1076662"/>
          </a:xfrm>
        </p:spPr>
        <p:txBody>
          <a:bodyPr/>
          <a:lstStyle/>
          <a:p>
            <a:r>
              <a:rPr lang="fr-CH" dirty="0"/>
              <a:t>Mixed neutron/gamma irradiation at NEAR </a:t>
            </a:r>
            <a:r>
              <a:rPr lang="fr-CH" dirty="0" err="1"/>
              <a:t>n_TOF</a:t>
            </a:r>
            <a:endParaRPr lang="en-GB" dirty="0"/>
          </a:p>
        </p:txBody>
      </p:sp>
      <p:pic>
        <p:nvPicPr>
          <p:cNvPr id="4" name="Picture 3" descr="A diagram of a machine&#10;&#10;Description automatically generated">
            <a:extLst>
              <a:ext uri="{FF2B5EF4-FFF2-40B4-BE49-F238E27FC236}">
                <a16:creationId xmlns:a16="http://schemas.microsoft.com/office/drawing/2014/main" id="{56A31FE0-200C-7B06-6968-4CCFF7DC52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3" y="2913303"/>
            <a:ext cx="2409825" cy="2750550"/>
          </a:xfrm>
          <a:prstGeom prst="rect">
            <a:avLst/>
          </a:prstGeom>
        </p:spPr>
      </p:pic>
      <p:pic>
        <p:nvPicPr>
          <p:cNvPr id="5" name="Picture 4" descr="A person wearing a hard hat and gloves working on a metal pipe&#10;&#10;Description automatically generated">
            <a:extLst>
              <a:ext uri="{FF2B5EF4-FFF2-40B4-BE49-F238E27FC236}">
                <a16:creationId xmlns:a16="http://schemas.microsoft.com/office/drawing/2014/main" id="{FDFF80EE-C7B4-05BE-0F76-38BBBBA258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628" y="2913303"/>
            <a:ext cx="3674172" cy="2750550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E0FA421C-4AA3-497B-29D8-0D3150A9F485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79149" y="5730711"/>
            <a:ext cx="25237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i="1" dirty="0"/>
              <a:t>Rabbit 2 location at the </a:t>
            </a:r>
            <a:r>
              <a:rPr lang="en-GB" altLang="en-US" i="1" dirty="0" err="1"/>
              <a:t>n_TOF</a:t>
            </a:r>
            <a:r>
              <a:rPr lang="en-GB" altLang="en-US" i="1" dirty="0"/>
              <a:t> target. </a:t>
            </a:r>
            <a:endParaRPr lang="en-GB" altLang="en-US" b="1" i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575A39-3D00-742B-B82C-CCD3D16F9FA5}"/>
              </a:ext>
            </a:extLst>
          </p:cNvPr>
          <p:cNvSpPr txBox="1">
            <a:spLocks/>
          </p:cNvSpPr>
          <p:nvPr/>
        </p:nvSpPr>
        <p:spPr>
          <a:xfrm>
            <a:off x="268679" y="989774"/>
            <a:ext cx="11312851" cy="2551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200" dirty="0"/>
              <a:t>Irradiations in parasitic mode at the neutron spallation source of the CERN </a:t>
            </a:r>
            <a:r>
              <a:rPr lang="en-GB" sz="2200" dirty="0" err="1"/>
              <a:t>n_TOF</a:t>
            </a:r>
            <a:r>
              <a:rPr lang="en-GB" sz="2200" dirty="0"/>
              <a:t> facility.</a:t>
            </a:r>
          </a:p>
          <a:p>
            <a:pPr>
              <a:spcBef>
                <a:spcPts val="600"/>
              </a:spcBef>
            </a:pPr>
            <a:r>
              <a:rPr lang="en-GB" altLang="en-US" sz="2200" dirty="0"/>
              <a:t>Dose is determined by FLUKA simulations.</a:t>
            </a:r>
            <a:endParaRPr lang="en-GB" sz="2200" dirty="0"/>
          </a:p>
          <a:p>
            <a:pPr>
              <a:spcBef>
                <a:spcPts val="600"/>
              </a:spcBef>
            </a:pPr>
            <a:r>
              <a:rPr lang="en-GB" sz="2200" dirty="0"/>
              <a:t>75% of the dose is due to neutrons.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About </a:t>
            </a:r>
            <a:r>
              <a:rPr lang="en-GB" sz="2200" b="1" dirty="0"/>
              <a:t>2 </a:t>
            </a:r>
            <a:r>
              <a:rPr lang="en-GB" sz="2200" b="1" dirty="0" err="1"/>
              <a:t>MGy</a:t>
            </a:r>
            <a:r>
              <a:rPr lang="en-GB" sz="2200" b="1" dirty="0"/>
              <a:t>/year </a:t>
            </a:r>
            <a:r>
              <a:rPr lang="en-GB" sz="2200" dirty="0"/>
              <a:t>in a typical epoxy (at Rabbit 2 position).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BC0AF59-B520-53D0-1FF2-C2BD39ECD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1255822"/>
            <a:ext cx="2279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F1175E-27AB-864C-9C60-D7628E3E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52002F-00A9-0B35-A83B-04B2A3B6B8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866" r="27625"/>
          <a:stretch/>
        </p:blipFill>
        <p:spPr>
          <a:xfrm>
            <a:off x="4492167" y="2913303"/>
            <a:ext cx="2613358" cy="275055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6EDD2C95-CF87-7EE1-EDAE-F2D12BD2E3B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419978" y="5710019"/>
            <a:ext cx="67407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i="1" dirty="0"/>
              <a:t>Sample holder and sample transfer through the </a:t>
            </a:r>
            <a:r>
              <a:rPr lang="en-GB" altLang="en-US" i="1" dirty="0" err="1"/>
              <a:t>n_TOF</a:t>
            </a:r>
            <a:r>
              <a:rPr lang="en-GB" altLang="en-US" i="1" dirty="0"/>
              <a:t> target shielding at Rabbit 2. </a:t>
            </a:r>
            <a:r>
              <a:rPr lang="en-GB" altLang="en-US" b="1" i="1" dirty="0"/>
              <a:t>Courtesy of A.-P. Bernardes and O. Aberle. 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5CB5195-A3F5-83BD-BF21-3B75833F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2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5815C-F66F-DAB4-1880-5C4FC671A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71" y="244282"/>
            <a:ext cx="11141279" cy="742092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Dynamic Mechanical Analysis (DMA) for monitoring cross-linking and chain scission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49811-72D4-D0E5-8235-2A8B73B00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498" y="1218594"/>
            <a:ext cx="11020427" cy="423215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Dose dependent DMA measurements are used to monitor irradiation induced cross-linking and chain scission. </a:t>
            </a:r>
            <a:endParaRPr lang="en-GB" sz="2000" i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Increase of glass transition temperature (</a:t>
            </a:r>
            <a:r>
              <a:rPr lang="en-GB" sz="2000" i="1" dirty="0" err="1"/>
              <a:t>T</a:t>
            </a:r>
            <a:r>
              <a:rPr lang="en-GB" sz="2000" i="1" baseline="-25000" dirty="0" err="1"/>
              <a:t>g</a:t>
            </a:r>
            <a:r>
              <a:rPr lang="en-GB" sz="2000" dirty="0"/>
              <a:t>) indicates that formation of new cross links prevails, decreasing </a:t>
            </a:r>
            <a:r>
              <a:rPr lang="en-GB" sz="2000" i="1" dirty="0" err="1"/>
              <a:t>T</a:t>
            </a:r>
            <a:r>
              <a:rPr lang="en-GB" sz="2000" i="1" baseline="-25000" dirty="0" err="1"/>
              <a:t>g</a:t>
            </a:r>
            <a:r>
              <a:rPr lang="en-GB" sz="2000" dirty="0"/>
              <a:t> that chain scission dominates.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Increase of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i="1" baseline="-25000" dirty="0"/>
              <a:t>  </a:t>
            </a:r>
            <a:r>
              <a:rPr lang="en-GB" sz="2000" dirty="0"/>
              <a:t>(storage modulus above </a:t>
            </a:r>
            <a:r>
              <a:rPr lang="en-GB" sz="2000" i="1" dirty="0" err="1"/>
              <a:t>T</a:t>
            </a:r>
            <a:r>
              <a:rPr lang="en-GB" sz="2000" i="1" baseline="-25000" dirty="0" err="1"/>
              <a:t>g</a:t>
            </a:r>
            <a:r>
              <a:rPr lang="en-GB" sz="2000" dirty="0"/>
              <a:t>)  </a:t>
            </a:r>
            <a:r>
              <a:rPr lang="en-GB" sz="2000" i="1" dirty="0"/>
              <a:t>indicates cross-linking, decrease of </a:t>
            </a:r>
            <a:r>
              <a:rPr lang="en-GB" sz="2000" i="1" dirty="0" err="1"/>
              <a:t>G’</a:t>
            </a:r>
            <a:r>
              <a:rPr lang="en-GB" sz="2000" i="1" baseline="-25000" dirty="0" err="1"/>
              <a:t>rubbery</a:t>
            </a:r>
            <a:r>
              <a:rPr lang="en-GB" sz="2000" i="1" baseline="-25000" dirty="0"/>
              <a:t> </a:t>
            </a:r>
            <a:r>
              <a:rPr lang="en-GB" sz="2000" i="1" dirty="0"/>
              <a:t>indicates chain scission.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BE587-233F-74E1-1B8D-187143E5A0AC}"/>
              </a:ext>
            </a:extLst>
          </p:cNvPr>
          <p:cNvSpPr txBox="1"/>
          <p:nvPr/>
        </p:nvSpPr>
        <p:spPr>
          <a:xfrm>
            <a:off x="906440" y="5676814"/>
            <a:ext cx="107302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Araldite F (a) storage modulus (G’) and (b) loss modulu</a:t>
            </a:r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(G’’) as a function of temperature after different proton doses absorbed in ambient </a:t>
            </a:r>
            <a:r>
              <a:rPr lang="en-GB" sz="2000" i="1" dirty="0">
                <a:latin typeface="Calibri" panose="020F0502020204030204" pitchFamily="34" charset="0"/>
                <a:cs typeface="Times New Roman" panose="02020603050405020304" pitchFamily="18" charset="0"/>
              </a:rPr>
              <a:t>air. (c) Chain scission induced </a:t>
            </a:r>
            <a:r>
              <a:rPr lang="en-GB" sz="2000" i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2000" i="1" baseline="-250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2000" i="1" dirty="0">
                <a:latin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2000" i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G’</a:t>
            </a:r>
            <a:r>
              <a:rPr lang="en-GB" sz="2000" i="1" baseline="-250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rubbery</a:t>
            </a:r>
            <a:r>
              <a:rPr lang="en-GB" sz="2000" i="1" dirty="0">
                <a:latin typeface="Calibri" panose="020F0502020204030204" pitchFamily="34" charset="0"/>
                <a:cs typeface="Times New Roman" panose="02020603050405020304" pitchFamily="18" charset="0"/>
              </a:rPr>
              <a:t> reduction.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7B02C8-E36D-B2AA-0F71-42E8CA6B01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794" r="1986" b="33941"/>
          <a:stretch/>
        </p:blipFill>
        <p:spPr bwMode="auto">
          <a:xfrm>
            <a:off x="811499" y="3361908"/>
            <a:ext cx="6870584" cy="2277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796D76-0E32-1A35-BF0E-F93FB9DDC7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7482" y="3176823"/>
            <a:ext cx="4024443" cy="248958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2E735EB-2D06-0316-E84A-A1C05DCD479F}"/>
              </a:ext>
            </a:extLst>
          </p:cNvPr>
          <p:cNvCxnSpPr/>
          <p:nvPr/>
        </p:nvCxnSpPr>
        <p:spPr>
          <a:xfrm>
            <a:off x="3095538" y="4812527"/>
            <a:ext cx="0" cy="4185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80701A6-715C-21EE-881B-0B6216CA0879}"/>
              </a:ext>
            </a:extLst>
          </p:cNvPr>
          <p:cNvSpPr txBox="1"/>
          <p:nvPr/>
        </p:nvSpPr>
        <p:spPr>
          <a:xfrm>
            <a:off x="2893671" y="4431203"/>
            <a:ext cx="1053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i="1" dirty="0" err="1"/>
              <a:t>G’rubbery</a:t>
            </a:r>
            <a:endParaRPr lang="en-GB" sz="1400" b="1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DEBF48-C009-7879-D2A7-A9933BABC048}"/>
              </a:ext>
            </a:extLst>
          </p:cNvPr>
          <p:cNvSpPr txBox="1"/>
          <p:nvPr/>
        </p:nvSpPr>
        <p:spPr>
          <a:xfrm>
            <a:off x="5416953" y="3249522"/>
            <a:ext cx="47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1" dirty="0" err="1"/>
              <a:t>T</a:t>
            </a:r>
            <a:r>
              <a:rPr lang="en-GB" sz="1800" b="1" i="1" baseline="-25000" dirty="0" err="1"/>
              <a:t>g</a:t>
            </a:r>
            <a:endParaRPr lang="en-GB" b="1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0674A91-80AE-B012-8357-B38545264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noProof="0" dirty="0"/>
              <a:t>C. Scheuerlein, TE-TM meeting, 14 July 2025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7268AB-BB2F-4231-A740-8CC333A6E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D187F7-1452-4840-9404-6590D4DBEABF}"/>
              </a:ext>
            </a:extLst>
          </p:cNvPr>
          <p:cNvSpPr txBox="1"/>
          <p:nvPr/>
        </p:nvSpPr>
        <p:spPr>
          <a:xfrm>
            <a:off x="1380118" y="3389995"/>
            <a:ext cx="53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1FA6F1-D65B-E5D5-6EB1-3C37677D183C}"/>
              </a:ext>
            </a:extLst>
          </p:cNvPr>
          <p:cNvSpPr txBox="1"/>
          <p:nvPr/>
        </p:nvSpPr>
        <p:spPr>
          <a:xfrm>
            <a:off x="4752711" y="3389995"/>
            <a:ext cx="53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(b)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06160-8239-8605-9FAD-FC0318D63BD3}"/>
              </a:ext>
            </a:extLst>
          </p:cNvPr>
          <p:cNvSpPr txBox="1"/>
          <p:nvPr/>
        </p:nvSpPr>
        <p:spPr>
          <a:xfrm>
            <a:off x="8370645" y="3311077"/>
            <a:ext cx="53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123883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4304</Words>
  <Application>Microsoft Office PowerPoint</Application>
  <PresentationFormat>Widescreen</PresentationFormat>
  <Paragraphs>366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Aptos</vt:lpstr>
      <vt:lpstr>Aptos Display</vt:lpstr>
      <vt:lpstr>Arial</vt:lpstr>
      <vt:lpstr>Calibri</vt:lpstr>
      <vt:lpstr>Palatino Linotype</vt:lpstr>
      <vt:lpstr>Symbol</vt:lpstr>
      <vt:lpstr>Times New Roman</vt:lpstr>
      <vt:lpstr>Office Theme</vt:lpstr>
      <vt:lpstr>Update on polymer irradiation damage studies for accelerator  magnets</vt:lpstr>
      <vt:lpstr>Outline</vt:lpstr>
      <vt:lpstr>Gamma irradiation in ambient air, the workhorse of polymer irradiation damage studies</vt:lpstr>
      <vt:lpstr>Irradiated materials:  Resins for impregnation and encapsulation</vt:lpstr>
      <vt:lpstr>Irradiated materials:  Elastomers, composites, 3D printable materials </vt:lpstr>
      <vt:lpstr>24 GeV/c proton irradiation at IRRAD</vt:lpstr>
      <vt:lpstr>Mixed gamma/neutron irradiation at TU Vienna</vt:lpstr>
      <vt:lpstr>Mixed neutron/gamma irradiation at NEAR n_TOF</vt:lpstr>
      <vt:lpstr>Dynamic Mechanical Analysis (DMA) for monitoring cross-linking and chain scission</vt:lpstr>
      <vt:lpstr>Cross-linking and chain scission by different radiation types </vt:lpstr>
      <vt:lpstr>Effect of neutrons</vt:lpstr>
      <vt:lpstr>Comparing radiation damage from different sources</vt:lpstr>
      <vt:lpstr>Requirements of impregnation resins for FCC-hh superconducting magnets</vt:lpstr>
      <vt:lpstr>Choice of impregnation resins: processibility</vt:lpstr>
      <vt:lpstr>Radiation hardness of polyurethanes and silicones</vt:lpstr>
      <vt:lpstr>Irradiation induced cross-linking and chain scission revealed by hardness changes</vt:lpstr>
      <vt:lpstr>Irradiation induced cross-linking: Effect of irradiation temperature</vt:lpstr>
      <vt:lpstr>What is the dose limit? Effect of the mechanical test temperature </vt:lpstr>
      <vt:lpstr>Irradiation induced chain scission and liquification</vt:lpstr>
      <vt:lpstr>Radiation hardness of wax</vt:lpstr>
      <vt:lpstr>Radiation hardness of wax</vt:lpstr>
      <vt:lpstr>Towards qualification of epoxy resin systems for FCC-hh final focus magnets up to 80 MGy </vt:lpstr>
      <vt:lpstr>Pre-selection of most radiation hard epoxy resins based on DMA results</vt:lpstr>
      <vt:lpstr>Comparison of DMA and mechanical test results</vt:lpstr>
      <vt:lpstr>Can we extrapolate radiation damage data?</vt:lpstr>
      <vt:lpstr>Influence of irradiation temperature on cross-linking and chain scission of epoxy systems </vt:lpstr>
      <vt:lpstr>24 GeV proton irradiation in liquid helium</vt:lpstr>
      <vt:lpstr>PowerPoint Presentation</vt:lpstr>
      <vt:lpstr>Previous set-up used at CHARM facility Helium transfer line rooting to IRRAD</vt:lpstr>
      <vt:lpstr>PowerPoint Presentation</vt:lpstr>
      <vt:lpstr>PowerPoint Presentation</vt:lpstr>
      <vt:lpstr>PowerPoint Presentation</vt:lpstr>
      <vt:lpstr>Conclusion and outlook</vt:lpstr>
      <vt:lpstr>PowerPoint Presentation</vt:lpstr>
      <vt:lpstr>Extra slides</vt:lpstr>
      <vt:lpstr>Radiation hardness of CTD101K and  Polab Mix </vt:lpstr>
      <vt:lpstr>Radiation hardness of polyurethanes and silicones</vt:lpstr>
      <vt:lpstr>Radiation hardness of 3D printable materials </vt:lpstr>
      <vt:lpstr>Radiation hardness of LHC MQXA coil end spacers</vt:lpstr>
      <vt:lpstr>Radiation hardness of Araldite G 285/Texaco D400 epoxy system in LHC corrector magnets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Scheuerlein</dc:creator>
  <cp:lastModifiedBy>Christian Scheuerlein</cp:lastModifiedBy>
  <cp:revision>353</cp:revision>
  <dcterms:created xsi:type="dcterms:W3CDTF">2025-03-20T15:16:00Z</dcterms:created>
  <dcterms:modified xsi:type="dcterms:W3CDTF">2025-07-13T11:47:06Z</dcterms:modified>
</cp:coreProperties>
</file>