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2"/>
  </p:notesMasterIdLst>
  <p:handoutMasterIdLst>
    <p:handoutMasterId r:id="rId13"/>
  </p:handoutMasterIdLst>
  <p:sldIdLst>
    <p:sldId id="349" r:id="rId3"/>
    <p:sldId id="387" r:id="rId4"/>
    <p:sldId id="400" r:id="rId5"/>
    <p:sldId id="388" r:id="rId6"/>
    <p:sldId id="389" r:id="rId7"/>
    <p:sldId id="406" r:id="rId8"/>
    <p:sldId id="411" r:id="rId9"/>
    <p:sldId id="409" r:id="rId10"/>
    <p:sldId id="393" r:id="rId11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1541A1"/>
    <a:srgbClr val="0400F5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155" d="100"/>
          <a:sy n="155" d="100"/>
        </p:scale>
        <p:origin x="556" y="96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1296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541A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8034" y="97703"/>
            <a:ext cx="939427" cy="8841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category/15590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48961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45463/" TargetMode="External"/><Relationship Id="rId2" Type="http://schemas.openxmlformats.org/officeDocument/2006/relationships/hyperlink" Target="https://indico.cern.ch/event/1419332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chemeClr val="tx1"/>
                </a:solidFill>
                <a:latin typeface="Book Antiqua"/>
                <a:cs typeface="Book Antiqua"/>
              </a:rPr>
              <a:t>Superconducting Magnet Technology</a:t>
            </a:r>
            <a:br>
              <a:rPr lang="en-US" sz="3200" dirty="0">
                <a:solidFill>
                  <a:schemeClr val="tx1"/>
                </a:solidFill>
                <a:latin typeface="Book Antiqua"/>
                <a:cs typeface="Book Antiqua"/>
              </a:rPr>
            </a:br>
            <a:r>
              <a:rPr lang="en-US" sz="3200" dirty="0">
                <a:solidFill>
                  <a:schemeClr val="tx1"/>
                </a:solidFill>
                <a:latin typeface="Book Antiqua"/>
                <a:cs typeface="Book Antiqua"/>
              </a:rPr>
              <a:t>general section meeting</a:t>
            </a:r>
            <a:endParaRPr lang="en-US" sz="1800" dirty="0">
              <a:solidFill>
                <a:schemeClr val="tx1"/>
              </a:solidFill>
              <a:latin typeface="Book Antiqua"/>
              <a:cs typeface="Book Antiqua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590515"/>
            <a:ext cx="6805426" cy="2220354"/>
          </a:xfrm>
        </p:spPr>
        <p:txBody>
          <a:bodyPr/>
          <a:lstStyle/>
          <a:p>
            <a:pPr eaLnBrk="1" hangingPunct="1"/>
            <a:r>
              <a:rPr lang="en-US" sz="2000" dirty="0"/>
              <a:t>E. Todesco</a:t>
            </a:r>
          </a:p>
          <a:p>
            <a:pPr eaLnBrk="1" hangingPunct="1"/>
            <a:r>
              <a:rPr lang="en-US" sz="2000" dirty="0"/>
              <a:t>CERN, Geneva Switzerland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>
                <a:solidFill>
                  <a:schemeClr val="bg1"/>
                </a:solidFill>
              </a:rPr>
              <a:t>CERN, 17</a:t>
            </a:r>
            <a:r>
              <a:rPr lang="en-US" sz="1200" baseline="30000" dirty="0">
                <a:solidFill>
                  <a:schemeClr val="bg1"/>
                </a:solidFill>
              </a:rPr>
              <a:t>st</a:t>
            </a:r>
            <a:r>
              <a:rPr lang="en-US" sz="1200" dirty="0">
                <a:solidFill>
                  <a:schemeClr val="bg1"/>
                </a:solidFill>
              </a:rPr>
              <a:t> June 2025</a:t>
            </a:r>
          </a:p>
        </p:txBody>
      </p:sp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Organigram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as of June 2025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200" dirty="0">
                <a:sym typeface="Symbol" pitchFamily="18" charset="2"/>
              </a:rPr>
              <a:t>15 staffs, 13 fellows and associates (total 30), and 6.5 </a:t>
            </a:r>
            <a:r>
              <a:rPr lang="fr-CH" sz="2200" dirty="0" err="1">
                <a:sym typeface="Symbol" pitchFamily="18" charset="2"/>
              </a:rPr>
              <a:t>industrial</a:t>
            </a:r>
            <a:r>
              <a:rPr lang="fr-CH" sz="2200" dirty="0">
                <a:sym typeface="Symbol" pitchFamily="18" charset="2"/>
              </a:rPr>
              <a:t> support </a:t>
            </a:r>
            <a:r>
              <a:rPr lang="fr-CH" sz="1600" i="1" dirty="0">
                <a:sym typeface="Symbol" pitchFamily="18" charset="2"/>
              </a:rPr>
              <a:t>[</a:t>
            </a:r>
            <a:r>
              <a:rPr lang="fr-CH" sz="1600" i="1" dirty="0" err="1">
                <a:sym typeface="Symbol" pitchFamily="18" charset="2"/>
              </a:rPr>
              <a:t>we</a:t>
            </a:r>
            <a:r>
              <a:rPr lang="fr-CH" sz="1600" i="1" dirty="0">
                <a:sym typeface="Symbol" pitchFamily="18" charset="2"/>
              </a:rPr>
              <a:t> </a:t>
            </a:r>
            <a:r>
              <a:rPr lang="fr-CH" sz="1600" i="1" dirty="0" err="1">
                <a:sym typeface="Symbol" pitchFamily="18" charset="2"/>
              </a:rPr>
              <a:t>were</a:t>
            </a:r>
            <a:r>
              <a:rPr lang="fr-CH" sz="1600" i="1" dirty="0">
                <a:sym typeface="Symbol" pitchFamily="18" charset="2"/>
              </a:rPr>
              <a:t> 15 staff + 15 </a:t>
            </a:r>
            <a:r>
              <a:rPr lang="fr-CH" sz="1600" i="1" dirty="0" err="1">
                <a:sym typeface="Symbol" pitchFamily="18" charset="2"/>
              </a:rPr>
              <a:t>fellows</a:t>
            </a:r>
            <a:r>
              <a:rPr lang="fr-CH" sz="1600" i="1" dirty="0">
                <a:sym typeface="Symbol" pitchFamily="18" charset="2"/>
              </a:rPr>
              <a:t> and </a:t>
            </a:r>
            <a:r>
              <a:rPr lang="fr-CH" sz="1600" i="1" dirty="0" err="1">
                <a:sym typeface="Symbol" pitchFamily="18" charset="2"/>
              </a:rPr>
              <a:t>associates</a:t>
            </a:r>
            <a:r>
              <a:rPr lang="fr-CH" sz="1600" i="1" dirty="0">
                <a:sym typeface="Symbol" pitchFamily="18" charset="2"/>
              </a:rPr>
              <a:t> in </a:t>
            </a:r>
            <a:r>
              <a:rPr lang="fr-CH" sz="1600" i="1" dirty="0" err="1">
                <a:sym typeface="Symbol" pitchFamily="18" charset="2"/>
              </a:rPr>
              <a:t>February</a:t>
            </a:r>
            <a:r>
              <a:rPr lang="fr-CH" sz="1600" i="1" dirty="0">
                <a:sym typeface="Symbol" pitchFamily="18" charset="2"/>
              </a:rPr>
              <a:t> 2025]</a:t>
            </a:r>
            <a:endParaRPr lang="fr-CH" sz="2200" i="1" dirty="0">
              <a:sym typeface="Symbol" pitchFamily="18" charset="2"/>
            </a:endParaRPr>
          </a:p>
          <a:p>
            <a:pPr lvl="1" eaLnBrk="1" hangingPunct="1"/>
            <a:r>
              <a:rPr lang="fr-CH" sz="1400" dirty="0">
                <a:sym typeface="Symbol" pitchFamily="18" charset="2"/>
              </a:rPr>
              <a:t>Total 17 for Magnet </a:t>
            </a:r>
            <a:r>
              <a:rPr lang="fr-CH" sz="1400" dirty="0" err="1">
                <a:sym typeface="Symbol" pitchFamily="18" charset="2"/>
              </a:rPr>
              <a:t>Lab</a:t>
            </a:r>
            <a:r>
              <a:rPr lang="fr-CH" sz="1400" dirty="0">
                <a:sym typeface="Symbol" pitchFamily="18" charset="2"/>
              </a:rPr>
              <a:t> and Engineering (plus 5.5 industrial support)</a:t>
            </a:r>
          </a:p>
          <a:p>
            <a:pPr lvl="1" eaLnBrk="1" hangingPunct="1"/>
            <a:r>
              <a:rPr lang="fr-CH" sz="1400" dirty="0">
                <a:sym typeface="Symbol" pitchFamily="18" charset="2"/>
              </a:rPr>
              <a:t>Total 11 for Polymer and HV lab (plus 2 industrial support)</a:t>
            </a: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6"/>
            <a:r>
              <a:rPr lang="fr-CH" dirty="0" err="1">
                <a:solidFill>
                  <a:srgbClr val="C00000"/>
                </a:solidFill>
                <a:sym typeface="Symbol" pitchFamily="18" charset="2"/>
              </a:rPr>
              <a:t>Newcomers</a:t>
            </a:r>
            <a:r>
              <a:rPr lang="fr-CH" dirty="0">
                <a:solidFill>
                  <a:srgbClr val="C00000"/>
                </a:solidFill>
                <a:sym typeface="Symbol" pitchFamily="18" charset="2"/>
              </a:rPr>
              <a:t> in </a:t>
            </a:r>
            <a:r>
              <a:rPr lang="fr-CH" dirty="0" err="1">
                <a:solidFill>
                  <a:srgbClr val="C00000"/>
                </a:solidFill>
                <a:sym typeface="Symbol" pitchFamily="18" charset="2"/>
              </a:rPr>
              <a:t>red</a:t>
            </a:r>
            <a:endParaRPr lang="fr-CH" sz="1000" dirty="0">
              <a:solidFill>
                <a:srgbClr val="C00000"/>
              </a:solidFill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r>
              <a:rPr lang="fr-CH" sz="1400" dirty="0">
                <a:sym typeface="Symbol" pitchFamily="18" charset="2"/>
              </a:rPr>
              <a:t>A. Foussat </a:t>
            </a:r>
            <a:r>
              <a:rPr lang="fr-CH" sz="1400" dirty="0" err="1">
                <a:sym typeface="Symbol" pitchFamily="18" charset="2"/>
              </a:rPr>
              <a:t>replacing</a:t>
            </a:r>
            <a:r>
              <a:rPr lang="fr-CH" sz="1400" dirty="0">
                <a:sym typeface="Symbol" pitchFamily="18" charset="2"/>
              </a:rPr>
              <a:t> E. Todesco as SL in case of absence</a:t>
            </a:r>
          </a:p>
          <a:p>
            <a:pPr lvl="1" eaLnBrk="1" hangingPunct="1"/>
            <a:r>
              <a:rPr lang="fr-CH" sz="1400" dirty="0">
                <a:sym typeface="Symbol" pitchFamily="18" charset="2"/>
              </a:rPr>
              <a:t>A. </a:t>
            </a:r>
            <a:r>
              <a:rPr lang="fr-CH" sz="1400" dirty="0" err="1">
                <a:sym typeface="Symbol" pitchFamily="18" charset="2"/>
              </a:rPr>
              <a:t>Haziot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replacing</a:t>
            </a:r>
            <a:r>
              <a:rPr lang="fr-CH" sz="1400" dirty="0">
                <a:sym typeface="Symbol" pitchFamily="18" charset="2"/>
              </a:rPr>
              <a:t> J. C. Perez in 927 in case of absence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932F5B-2A9A-E883-C12F-7082C635D181}"/>
              </a:ext>
            </a:extLst>
          </p:cNvPr>
          <p:cNvSpPr/>
          <p:nvPr/>
        </p:nvSpPr>
        <p:spPr>
          <a:xfrm>
            <a:off x="3363278" y="2470229"/>
            <a:ext cx="2103120" cy="252160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lab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Juan Carlos Perez</a:t>
            </a: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Winding &amp; Assembly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Dominique Cote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Carlos Fernandes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Gregory Maury</a:t>
            </a: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workshop</a:t>
            </a: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7721A5-8DA0-135F-0694-8E4BEC4F80CD}"/>
              </a:ext>
            </a:extLst>
          </p:cNvPr>
          <p:cNvSpPr/>
          <p:nvPr/>
        </p:nvSpPr>
        <p:spPr>
          <a:xfrm>
            <a:off x="460034" y="2469588"/>
            <a:ext cx="2513560" cy="377646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Arnaud Foussat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Ariel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Haziot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Mikko Karppinen</a:t>
            </a:r>
          </a:p>
          <a:p>
            <a:r>
              <a:rPr lang="en-GB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Alejandro Carlon </a:t>
            </a:r>
          </a:p>
          <a:p>
            <a:r>
              <a:rPr lang="en-GB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Juan Carlos Perez</a:t>
            </a: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Keiran Geiger (FELL)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Nicola Sala (GRAP)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Elena Fernandez Mora (GRAP)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Gonzalo Hernando (GRAP)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Federico Ben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Caid (GRAE)</a:t>
            </a:r>
          </a:p>
          <a:p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Hyba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Sayed (TRNE)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Nicolas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Peray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(TEMC)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Sachin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Gowrishankar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(TECH)</a:t>
            </a:r>
          </a:p>
          <a:p>
            <a:r>
              <a:rPr lang="en-GB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Ignacio Perez (GRAP)</a:t>
            </a:r>
          </a:p>
          <a:p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Vendela </a:t>
            </a:r>
            <a:r>
              <a:rPr lang="en-GB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Roxenborg</a:t>
            </a:r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(GRAE)</a:t>
            </a: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4EC99F-962B-4E6E-23A4-DE3FF569F171}"/>
              </a:ext>
            </a:extLst>
          </p:cNvPr>
          <p:cNvSpPr/>
          <p:nvPr/>
        </p:nvSpPr>
        <p:spPr>
          <a:xfrm>
            <a:off x="5854318" y="2468349"/>
            <a:ext cx="2937312" cy="39819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lymer and HV lab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Roland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Piccin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POLAB Operation &amp; Services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Sébastien Clement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Cedric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Urscheler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Instrumentation &amp; Electrical Tests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Francois-Olivier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Pincot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Pavan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Chaganti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Dielectric materials R&amp;D 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Christian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Scheuerlein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(FELL)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David Parragh (FELL)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Vincent Schenk (GRAP)</a:t>
            </a:r>
          </a:p>
          <a:p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Melaine Albeck (TRNE)</a:t>
            </a:r>
          </a:p>
          <a:p>
            <a:r>
              <a:rPr lang="en-GB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Enrico </a:t>
            </a:r>
            <a:r>
              <a:rPr lang="en-GB" sz="1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Lanzoni</a:t>
            </a:r>
            <a:r>
              <a:rPr lang="en-GB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(TRNE)</a:t>
            </a:r>
          </a:p>
        </p:txBody>
      </p:sp>
    </p:spTree>
    <p:extLst>
      <p:ext uri="{BB962C8B-B14F-4D97-AF65-F5344CB8AC3E}">
        <p14:creationId xmlns:p14="http://schemas.microsoft.com/office/powerpoint/2010/main" val="62474741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Who’s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coming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,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who’s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leaving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1800" dirty="0" err="1">
                <a:sym typeface="Symbol" pitchFamily="18" charset="2"/>
              </a:rPr>
              <a:t>Joining</a:t>
            </a:r>
            <a:r>
              <a:rPr lang="fr-CH" sz="1800" dirty="0">
                <a:sym typeface="Symbol" pitchFamily="18" charset="2"/>
              </a:rPr>
              <a:t> the section</a:t>
            </a:r>
          </a:p>
          <a:p>
            <a:pPr lvl="1" eaLnBrk="1" hangingPunct="1"/>
            <a:r>
              <a:rPr lang="fr-CH" sz="1400" dirty="0" err="1">
                <a:sym typeface="Symbol" pitchFamily="18" charset="2"/>
              </a:rPr>
              <a:t>Melanie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Albeck</a:t>
            </a:r>
            <a:r>
              <a:rPr lang="fr-CH" sz="1400" dirty="0">
                <a:sym typeface="Symbol" pitchFamily="18" charset="2"/>
              </a:rPr>
              <a:t> (TRNE, </a:t>
            </a:r>
            <a:r>
              <a:rPr lang="fr-CH" sz="1400" dirty="0" err="1">
                <a:sym typeface="Symbol" pitchFamily="18" charset="2"/>
              </a:rPr>
              <a:t>with</a:t>
            </a:r>
            <a:r>
              <a:rPr lang="fr-CH" sz="1400" dirty="0">
                <a:sym typeface="Symbol" pitchFamily="18" charset="2"/>
              </a:rPr>
              <a:t> C. </a:t>
            </a:r>
            <a:r>
              <a:rPr lang="fr-CH" sz="1400" dirty="0" err="1">
                <a:sym typeface="Symbol" pitchFamily="18" charset="2"/>
              </a:rPr>
              <a:t>Scheuerlein</a:t>
            </a:r>
            <a:r>
              <a:rPr lang="fr-CH" sz="1400" dirty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sz="1400" dirty="0" err="1">
                <a:sym typeface="Symbol" pitchFamily="18" charset="2"/>
              </a:rPr>
              <a:t>Vendela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Roxenborg</a:t>
            </a:r>
            <a:r>
              <a:rPr lang="fr-CH" sz="1400" dirty="0">
                <a:sym typeface="Symbol" pitchFamily="18" charset="2"/>
              </a:rPr>
              <a:t> (GRAE, </a:t>
            </a:r>
            <a:r>
              <a:rPr lang="fr-CH" sz="1400" dirty="0" err="1">
                <a:sym typeface="Symbol" pitchFamily="18" charset="2"/>
              </a:rPr>
              <a:t>with</a:t>
            </a:r>
            <a:r>
              <a:rPr lang="fr-CH" sz="1400" dirty="0">
                <a:sym typeface="Symbol" pitchFamily="18" charset="2"/>
              </a:rPr>
              <a:t> J. C. Perez)</a:t>
            </a:r>
          </a:p>
          <a:p>
            <a:pPr marL="457200" lvl="1" indent="0" eaLnBrk="1" hangingPunct="1">
              <a:buNone/>
            </a:pPr>
            <a:endParaRPr lang="fr-CH" sz="1400" dirty="0">
              <a:sym typeface="Symbol" pitchFamily="18" charset="2"/>
            </a:endParaRPr>
          </a:p>
          <a:p>
            <a:pPr eaLnBrk="1" hangingPunct="1"/>
            <a:r>
              <a:rPr lang="fr-CH" sz="1800" dirty="0" err="1">
                <a:sym typeface="Symbol" pitchFamily="18" charset="2"/>
              </a:rPr>
              <a:t>We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will</a:t>
            </a:r>
            <a:r>
              <a:rPr lang="fr-CH" sz="1800" dirty="0">
                <a:sym typeface="Symbol" pitchFamily="18" charset="2"/>
              </a:rPr>
              <a:t> have four staff positions for 927</a:t>
            </a:r>
          </a:p>
          <a:p>
            <a:pPr lvl="1" eaLnBrk="1" hangingPunct="1"/>
            <a:r>
              <a:rPr lang="fr-CH" sz="1400" dirty="0" err="1">
                <a:sym typeface="Symbol" pitchFamily="18" charset="2"/>
              </a:rPr>
              <a:t>Technician</a:t>
            </a:r>
            <a:r>
              <a:rPr lang="fr-CH" sz="1400" dirty="0">
                <a:sym typeface="Symbol" pitchFamily="18" charset="2"/>
              </a:rPr>
              <a:t> to replace P. Rizzo to </a:t>
            </a:r>
            <a:r>
              <a:rPr lang="fr-CH" sz="1400" dirty="0" err="1">
                <a:sym typeface="Symbol" pitchFamily="18" charset="2"/>
              </a:rPr>
              <a:t>steer</a:t>
            </a:r>
            <a:r>
              <a:rPr lang="fr-CH" sz="1400" dirty="0">
                <a:sym typeface="Symbol" pitchFamily="18" charset="2"/>
              </a:rPr>
              <a:t> the </a:t>
            </a:r>
            <a:r>
              <a:rPr lang="fr-CH" sz="1400" dirty="0" err="1">
                <a:sym typeface="Symbol" pitchFamily="18" charset="2"/>
              </a:rPr>
              <a:t>mechanical</a:t>
            </a:r>
            <a:r>
              <a:rPr lang="fr-CH" sz="1400" dirty="0">
                <a:sym typeface="Symbol" pitchFamily="18" charset="2"/>
              </a:rPr>
              <a:t> workshop (</a:t>
            </a:r>
            <a:r>
              <a:rPr lang="fr-CH" sz="1400" dirty="0" err="1">
                <a:sym typeface="Symbol" pitchFamily="18" charset="2"/>
              </a:rPr>
              <a:t>already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posted</a:t>
            </a:r>
            <a:r>
              <a:rPr lang="fr-CH" sz="1400" dirty="0">
                <a:sym typeface="Symbol" pitchFamily="18" charset="2"/>
              </a:rPr>
              <a:t>, but </a:t>
            </a:r>
            <a:r>
              <a:rPr lang="fr-CH" sz="1400" dirty="0" err="1">
                <a:sym typeface="Symbol" pitchFamily="18" charset="2"/>
              </a:rPr>
              <a:t>we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did</a:t>
            </a:r>
            <a:r>
              <a:rPr lang="fr-CH" sz="1400" dirty="0">
                <a:sym typeface="Symbol" pitchFamily="18" charset="2"/>
              </a:rPr>
              <a:t> not </a:t>
            </a:r>
            <a:r>
              <a:rPr lang="fr-CH" sz="1400" dirty="0" err="1">
                <a:sym typeface="Symbol" pitchFamily="18" charset="2"/>
              </a:rPr>
              <a:t>find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suitable</a:t>
            </a:r>
            <a:r>
              <a:rPr lang="fr-CH" sz="1400" dirty="0">
                <a:sym typeface="Symbol" pitchFamily="18" charset="2"/>
              </a:rPr>
              <a:t> candidates)</a:t>
            </a:r>
          </a:p>
          <a:p>
            <a:pPr lvl="1" eaLnBrk="1" hangingPunct="1"/>
            <a:r>
              <a:rPr lang="fr-CH" sz="1400" dirty="0" err="1">
                <a:sym typeface="Symbol" pitchFamily="18" charset="2"/>
              </a:rPr>
              <a:t>Technician</a:t>
            </a:r>
            <a:r>
              <a:rPr lang="fr-CH" sz="1400" dirty="0">
                <a:sym typeface="Symbol" pitchFamily="18" charset="2"/>
              </a:rPr>
              <a:t> for </a:t>
            </a:r>
            <a:r>
              <a:rPr lang="fr-CH" sz="1400" dirty="0" err="1">
                <a:sym typeface="Symbol" pitchFamily="18" charset="2"/>
              </a:rPr>
              <a:t>assembly</a:t>
            </a:r>
            <a:r>
              <a:rPr lang="fr-CH" sz="1400" dirty="0">
                <a:sym typeface="Symbol" pitchFamily="18" charset="2"/>
              </a:rPr>
              <a:t> (replacement of </a:t>
            </a:r>
            <a:r>
              <a:rPr lang="fr-CH" sz="1400" dirty="0" err="1">
                <a:sym typeface="Symbol" pitchFamily="18" charset="2"/>
              </a:rPr>
              <a:t>Marinaro</a:t>
            </a:r>
            <a:r>
              <a:rPr lang="fr-CH" sz="1400" dirty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sz="1400" dirty="0" err="1">
                <a:sym typeface="Symbol" pitchFamily="18" charset="2"/>
              </a:rPr>
              <a:t>Scientist</a:t>
            </a:r>
            <a:r>
              <a:rPr lang="fr-CH" sz="1400" dirty="0">
                <a:sym typeface="Symbol" pitchFamily="18" charset="2"/>
              </a:rPr>
              <a:t> (</a:t>
            </a:r>
            <a:r>
              <a:rPr lang="fr-CH" sz="1400" dirty="0" err="1">
                <a:sym typeface="Symbol" pitchFamily="18" charset="2"/>
              </a:rPr>
              <a:t>engineer</a:t>
            </a:r>
            <a:r>
              <a:rPr lang="fr-CH" sz="1400" dirty="0">
                <a:sym typeface="Symbol" pitchFamily="18" charset="2"/>
              </a:rPr>
              <a:t> of </a:t>
            </a:r>
            <a:r>
              <a:rPr lang="fr-CH" sz="1400" dirty="0" err="1">
                <a:sym typeface="Symbol" pitchFamily="18" charset="2"/>
              </a:rPr>
              <a:t>physicist</a:t>
            </a:r>
            <a:r>
              <a:rPr lang="fr-CH" sz="1400" dirty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sz="1400" dirty="0" err="1">
                <a:sym typeface="Symbol" pitchFamily="18" charset="2"/>
              </a:rPr>
              <a:t>Technical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engineer</a:t>
            </a:r>
            <a:r>
              <a:rPr lang="fr-CH" sz="1400" dirty="0">
                <a:sym typeface="Symbol" pitchFamily="18" charset="2"/>
              </a:rPr>
              <a:t> (N. Lusa </a:t>
            </a:r>
            <a:r>
              <a:rPr lang="fr-CH" sz="1400" dirty="0" err="1">
                <a:sym typeface="Symbol" pitchFamily="18" charset="2"/>
              </a:rPr>
              <a:t>from</a:t>
            </a:r>
            <a:r>
              <a:rPr lang="fr-CH" sz="1400" dirty="0">
                <a:sym typeface="Symbol" pitchFamily="18" charset="2"/>
              </a:rPr>
              <a:t> LMF, </a:t>
            </a:r>
            <a:r>
              <a:rPr lang="fr-CH" sz="1400" dirty="0" err="1">
                <a:sym typeface="Symbol" pitchFamily="18" charset="2"/>
              </a:rPr>
              <a:t>from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September</a:t>
            </a:r>
            <a:r>
              <a:rPr lang="fr-CH" sz="1400" dirty="0">
                <a:sym typeface="Symbol" pitchFamily="18" charset="2"/>
              </a:rPr>
              <a:t>) – </a:t>
            </a:r>
            <a:r>
              <a:rPr lang="fr-CH" sz="1400" dirty="0" err="1">
                <a:sym typeface="Symbol" pitchFamily="18" charset="2"/>
              </a:rPr>
              <a:t>he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will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steer</a:t>
            </a:r>
            <a:r>
              <a:rPr lang="fr-CH" sz="1400" dirty="0">
                <a:sym typeface="Symbol" pitchFamily="18" charset="2"/>
              </a:rPr>
              <a:t> 927 </a:t>
            </a:r>
            <a:r>
              <a:rPr lang="fr-CH" sz="1400" dirty="0" err="1">
                <a:sym typeface="Symbol" pitchFamily="18" charset="2"/>
              </a:rPr>
              <a:t>from</a:t>
            </a:r>
            <a:r>
              <a:rPr lang="fr-CH" sz="1400" dirty="0">
                <a:sym typeface="Symbol" pitchFamily="18" charset="2"/>
              </a:rPr>
              <a:t> 2026</a:t>
            </a: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sz="14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5995389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Meetings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000" dirty="0">
                <a:sym typeface="Symbol" pitchFamily="18" charset="2"/>
              </a:rPr>
              <a:t>We will have a </a:t>
            </a:r>
            <a:r>
              <a:rPr lang="fr-CH" sz="2000" dirty="0">
                <a:solidFill>
                  <a:srgbClr val="CC3300"/>
                </a:solidFill>
                <a:sym typeface="Symbol" pitchFamily="18" charset="2"/>
              </a:rPr>
              <a:t>bi-weekly slot on Tuesday afternoon at 14.45-16.00 </a:t>
            </a:r>
            <a:r>
              <a:rPr lang="fr-CH" sz="2000" dirty="0">
                <a:sym typeface="Symbol" pitchFamily="18" charset="2"/>
              </a:rPr>
              <a:t>for two type of meetings </a:t>
            </a:r>
            <a:r>
              <a:rPr lang="fr-CH" sz="1400" dirty="0">
                <a:sym typeface="Symbol" pitchFamily="18" charset="2"/>
                <a:hlinkClick r:id="rId6"/>
              </a:rPr>
              <a:t>https://indico.cern.ch/category/15590/</a:t>
            </a:r>
            <a:r>
              <a:rPr lang="fr-CH" sz="1400" dirty="0">
                <a:sym typeface="Symbol" pitchFamily="18" charset="2"/>
              </a:rPr>
              <a:t> </a:t>
            </a:r>
            <a:endParaRPr lang="fr-CH" sz="2000" dirty="0">
              <a:sym typeface="Symbol" pitchFamily="18" charset="2"/>
            </a:endParaRPr>
          </a:p>
          <a:p>
            <a:pPr lvl="1" eaLnBrk="1" hangingPunct="1"/>
            <a:r>
              <a:rPr lang="fr-CH" sz="1800" dirty="0">
                <a:sym typeface="Symbol" pitchFamily="18" charset="2"/>
              </a:rPr>
              <a:t>A general section meeting, to inform about test results, news in the strategies, every 1.5-2 months – all section members are welcome to </a:t>
            </a:r>
            <a:r>
              <a:rPr lang="fr-CH" sz="1800" dirty="0" err="1">
                <a:sym typeface="Symbol" pitchFamily="18" charset="2"/>
              </a:rPr>
              <a:t>join</a:t>
            </a:r>
            <a:r>
              <a:rPr lang="fr-CH" sz="1800" dirty="0">
                <a:sym typeface="Symbol" pitchFamily="18" charset="2"/>
              </a:rPr>
              <a:t> </a:t>
            </a:r>
          </a:p>
          <a:p>
            <a:pPr lvl="1" eaLnBrk="1" hangingPunct="1"/>
            <a:r>
              <a:rPr lang="fr-CH" sz="1800" dirty="0">
                <a:sym typeface="Symbol" pitchFamily="18" charset="2"/>
              </a:rPr>
              <a:t>A topical section meeting dedicated to special topics, when needed, discussion on technical advancements and issues, everybody who is interested is welcome to </a:t>
            </a:r>
            <a:r>
              <a:rPr lang="fr-CH" sz="1800" dirty="0" err="1">
                <a:sym typeface="Symbol" pitchFamily="18" charset="2"/>
              </a:rPr>
              <a:t>join</a:t>
            </a:r>
            <a:endParaRPr lang="fr-CH" sz="1800" dirty="0">
              <a:sym typeface="Symbol" pitchFamily="18" charset="2"/>
            </a:endParaRPr>
          </a:p>
          <a:p>
            <a:pPr lvl="1" eaLnBrk="1" hangingPunct="1"/>
            <a:r>
              <a:rPr lang="fr-CH" sz="1800" dirty="0">
                <a:sym typeface="Symbol" pitchFamily="18" charset="2"/>
              </a:rPr>
              <a:t>Meetings are physical, in 927 </a:t>
            </a:r>
            <a:r>
              <a:rPr lang="fr-CH" sz="1800" dirty="0" err="1">
                <a:sym typeface="Symbol" pitchFamily="18" charset="2"/>
              </a:rPr>
              <a:t>conference</a:t>
            </a:r>
            <a:r>
              <a:rPr lang="fr-CH" sz="1800" dirty="0">
                <a:sym typeface="Symbol" pitchFamily="18" charset="2"/>
              </a:rPr>
              <a:t> room s</a:t>
            </a:r>
          </a:p>
          <a:p>
            <a:pPr eaLnBrk="1" hangingPunct="1"/>
            <a:endParaRPr lang="fr-CH" sz="2000" dirty="0">
              <a:solidFill>
                <a:srgbClr val="C00000"/>
              </a:solidFill>
              <a:sym typeface="Symbol" pitchFamily="18" charset="2"/>
            </a:endParaRPr>
          </a:p>
          <a:p>
            <a:pPr eaLnBrk="1" hangingPunct="1"/>
            <a:r>
              <a:rPr lang="fr-CH" sz="2000" dirty="0" err="1">
                <a:solidFill>
                  <a:srgbClr val="C00000"/>
                </a:solidFill>
                <a:sym typeface="Symbol" pitchFamily="18" charset="2"/>
              </a:rPr>
              <a:t>Engineer</a:t>
            </a:r>
            <a:r>
              <a:rPr lang="fr-CH" sz="2000" dirty="0">
                <a:solidFill>
                  <a:srgbClr val="C00000"/>
                </a:solidFill>
                <a:sym typeface="Symbol" pitchFamily="18" charset="2"/>
              </a:rPr>
              <a:t> meeting </a:t>
            </a:r>
            <a:r>
              <a:rPr lang="fr-CH" sz="2000" dirty="0">
                <a:sym typeface="Symbol" pitchFamily="18" charset="2"/>
              </a:rPr>
              <a:t>in the Tuesday slot </a:t>
            </a:r>
            <a:r>
              <a:rPr lang="fr-CH" sz="2000" dirty="0" err="1">
                <a:sym typeface="Symbol" pitchFamily="18" charset="2"/>
              </a:rPr>
              <a:t>left</a:t>
            </a:r>
            <a:r>
              <a:rPr lang="fr-CH" sz="2000" dirty="0">
                <a:sym typeface="Symbol" pitchFamily="18" charset="2"/>
              </a:rPr>
              <a:t> free </a:t>
            </a:r>
            <a:r>
              <a:rPr lang="fr-CH" sz="2000" dirty="0" err="1">
                <a:sym typeface="Symbol" pitchFamily="18" charset="2"/>
              </a:rPr>
              <a:t>from</a:t>
            </a:r>
            <a:r>
              <a:rPr lang="fr-CH" sz="2000" dirty="0">
                <a:sym typeface="Symbol" pitchFamily="18" charset="2"/>
              </a:rPr>
              <a:t> section meetings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This </a:t>
            </a:r>
            <a:r>
              <a:rPr lang="fr-CH" sz="1600" dirty="0" err="1">
                <a:sym typeface="Symbol" pitchFamily="18" charset="2"/>
              </a:rPr>
              <a:t>was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suggested</a:t>
            </a:r>
            <a:r>
              <a:rPr lang="fr-CH" sz="1600" dirty="0">
                <a:sym typeface="Symbol" pitchFamily="18" charset="2"/>
              </a:rPr>
              <a:t> by </a:t>
            </a:r>
            <a:r>
              <a:rPr lang="fr-CH" sz="1600" dirty="0" err="1">
                <a:sym typeface="Symbol" pitchFamily="18" charset="2"/>
              </a:rPr>
              <a:t>several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colleagues</a:t>
            </a:r>
            <a:r>
              <a:rPr lang="fr-CH" sz="1600" dirty="0">
                <a:sym typeface="Symbol" pitchFamily="18" charset="2"/>
              </a:rPr>
              <a:t>, but </a:t>
            </a:r>
            <a:r>
              <a:rPr lang="fr-CH" sz="1600" dirty="0" err="1">
                <a:sym typeface="Symbol" pitchFamily="18" charset="2"/>
              </a:rPr>
              <a:t>then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nothing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happened</a:t>
            </a:r>
            <a:r>
              <a:rPr lang="fr-CH" sz="1600" dirty="0">
                <a:sym typeface="Symbol" pitchFamily="18" charset="2"/>
              </a:rPr>
              <a:t> … let us </a:t>
            </a:r>
            <a:r>
              <a:rPr lang="fr-CH" sz="1600" dirty="0" err="1">
                <a:sym typeface="Symbol" pitchFamily="18" charset="2"/>
              </a:rPr>
              <a:t>see</a:t>
            </a:r>
            <a:endParaRPr lang="fr-CH" sz="1600" dirty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r>
              <a:rPr lang="fr-CH" sz="2000" dirty="0">
                <a:sym typeface="Symbol" pitchFamily="18" charset="2"/>
              </a:rPr>
              <a:t>There are two meeting to organize weekly activities</a:t>
            </a:r>
          </a:p>
          <a:p>
            <a:pPr lvl="1" eaLnBrk="1" hangingPunct="1"/>
            <a:r>
              <a:rPr lang="fr-CH" sz="1800" dirty="0">
                <a:sym typeface="Symbol" pitchFamily="18" charset="2"/>
              </a:rPr>
              <a:t>927 meeting on </a:t>
            </a:r>
            <a:r>
              <a:rPr lang="fr-CH" sz="1800" dirty="0">
                <a:solidFill>
                  <a:srgbClr val="CC3300"/>
                </a:solidFill>
                <a:sym typeface="Symbol" pitchFamily="18" charset="2"/>
              </a:rPr>
              <a:t>Friday at 9.00-10.00 </a:t>
            </a:r>
            <a:r>
              <a:rPr lang="fr-CH" sz="1800" dirty="0">
                <a:sym typeface="Symbol" pitchFamily="18" charset="2"/>
              </a:rPr>
              <a:t>(chaired by J. C. Perez)</a:t>
            </a:r>
          </a:p>
          <a:p>
            <a:pPr lvl="1" eaLnBrk="1" hangingPunct="1"/>
            <a:r>
              <a:rPr lang="fr-CH" sz="1800" dirty="0">
                <a:sym typeface="Symbol" pitchFamily="18" charset="2"/>
              </a:rPr>
              <a:t>Polymer lab meetings on </a:t>
            </a:r>
            <a:r>
              <a:rPr lang="fr-CH" sz="1800" dirty="0">
                <a:solidFill>
                  <a:srgbClr val="CC3300"/>
                </a:solidFill>
                <a:sym typeface="Symbol" pitchFamily="18" charset="2"/>
              </a:rPr>
              <a:t>Thursday 14.00-16.00 </a:t>
            </a:r>
            <a:r>
              <a:rPr lang="fr-CH" sz="1800" dirty="0">
                <a:sym typeface="Symbol" pitchFamily="18" charset="2"/>
              </a:rPr>
              <a:t>(chaired by R. Piccin)</a:t>
            </a:r>
          </a:p>
          <a:p>
            <a:pPr marL="457200" lvl="1" indent="0" eaLnBrk="1" hangingPunct="1">
              <a:buNone/>
            </a:pPr>
            <a:endParaRPr lang="fr-CH" sz="18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769598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HL-LHC</a:t>
            </a:r>
            <a:endParaRPr lang="en-US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000" dirty="0">
                <a:sym typeface="Symbol" pitchFamily="18" charset="2"/>
              </a:rPr>
              <a:t>HL-LHC: MCBXF (</a:t>
            </a:r>
            <a:r>
              <a:rPr lang="fr-CH" sz="2000" dirty="0" err="1">
                <a:sym typeface="Symbol" pitchFamily="18" charset="2"/>
              </a:rPr>
              <a:t>operations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partially</a:t>
            </a:r>
            <a:r>
              <a:rPr lang="fr-CH" sz="2000" dirty="0">
                <a:sym typeface="Symbol" pitchFamily="18" charset="2"/>
              </a:rPr>
              <a:t> in 180 and in 927)</a:t>
            </a:r>
          </a:p>
          <a:p>
            <a:pPr lvl="1" eaLnBrk="1" hangingPunct="1"/>
            <a:r>
              <a:rPr lang="fr-CH" sz="1800" dirty="0" err="1">
                <a:sym typeface="Symbol" pitchFamily="18" charset="2"/>
              </a:rPr>
              <a:t>Things</a:t>
            </a:r>
            <a:r>
              <a:rPr lang="fr-CH" sz="1800" dirty="0">
                <a:sym typeface="Symbol" pitchFamily="18" charset="2"/>
              </a:rPr>
              <a:t> are </a:t>
            </a:r>
            <a:r>
              <a:rPr lang="fr-CH" sz="1800" dirty="0" err="1">
                <a:sym typeface="Symbol" pitchFamily="18" charset="2"/>
              </a:rPr>
              <a:t>ongoing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very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smoothly</a:t>
            </a:r>
            <a:r>
              <a:rPr lang="fr-CH" sz="1800" dirty="0">
                <a:sym typeface="Symbol" pitchFamily="18" charset="2"/>
              </a:rPr>
              <a:t>, </a:t>
            </a:r>
            <a:r>
              <a:rPr lang="fr-CH" sz="1800" dirty="0" err="1">
                <a:sym typeface="Symbol" pitchFamily="18" charset="2"/>
              </a:rPr>
              <a:t>thanks</a:t>
            </a:r>
            <a:r>
              <a:rPr lang="fr-CH" sz="1800" dirty="0">
                <a:sym typeface="Symbol" pitchFamily="18" charset="2"/>
              </a:rPr>
              <a:t> for the </a:t>
            </a:r>
            <a:r>
              <a:rPr lang="fr-CH" sz="1800" dirty="0" err="1">
                <a:sym typeface="Symbol" pitchFamily="18" charset="2"/>
              </a:rPr>
              <a:t>whole</a:t>
            </a:r>
            <a:r>
              <a:rPr lang="fr-CH" sz="1800" dirty="0">
                <a:sym typeface="Symbol" pitchFamily="18" charset="2"/>
              </a:rPr>
              <a:t> team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We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delivered</a:t>
            </a:r>
            <a:r>
              <a:rPr lang="fr-CH" sz="1600" dirty="0">
                <a:sym typeface="Symbol" pitchFamily="18" charset="2"/>
              </a:rPr>
              <a:t> MCBXFA2, MCBXFB08, MCBXFA3, as </a:t>
            </a:r>
            <a:r>
              <a:rPr lang="fr-CH" sz="1600" dirty="0" err="1">
                <a:sym typeface="Symbol" pitchFamily="18" charset="2"/>
              </a:rPr>
              <a:t>expected</a:t>
            </a:r>
            <a:endParaRPr lang="fr-CH" sz="1600" dirty="0">
              <a:sym typeface="Symbol" pitchFamily="18" charset="2"/>
            </a:endParaRPr>
          </a:p>
          <a:p>
            <a:pPr eaLnBrk="1" hangingPunct="1"/>
            <a:r>
              <a:rPr lang="fr-CH" sz="2000" dirty="0">
                <a:sym typeface="Symbol" pitchFamily="18" charset="2"/>
              </a:rPr>
              <a:t>HL-LHC: MCBRD</a:t>
            </a:r>
          </a:p>
          <a:p>
            <a:pPr lvl="1" eaLnBrk="1" hangingPunct="1"/>
            <a:r>
              <a:rPr lang="fr-CH" sz="1800" dirty="0" err="1">
                <a:sym typeface="Symbol" pitchFamily="18" charset="2"/>
              </a:rPr>
              <a:t>We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should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finally</a:t>
            </a:r>
            <a:r>
              <a:rPr lang="fr-CH" sz="1800" dirty="0">
                <a:sym typeface="Symbol" pitchFamily="18" charset="2"/>
              </a:rPr>
              <a:t> manufacture MCBRD11 second aperture …</a:t>
            </a:r>
          </a:p>
          <a:p>
            <a:pPr eaLnBrk="1" hangingPunct="1"/>
            <a:r>
              <a:rPr lang="fr-CH" sz="2000" dirty="0">
                <a:sym typeface="Symbol" pitchFamily="18" charset="2"/>
              </a:rPr>
              <a:t>The </a:t>
            </a:r>
            <a:r>
              <a:rPr lang="fr-CH" sz="2000" dirty="0" err="1">
                <a:sym typeface="Symbol" pitchFamily="18" charset="2"/>
              </a:rPr>
              <a:t>two</a:t>
            </a:r>
            <a:r>
              <a:rPr lang="fr-CH" sz="2000" dirty="0">
                <a:sym typeface="Symbol" pitchFamily="18" charset="2"/>
              </a:rPr>
              <a:t> correctors types MCBXF and MCBRD </a:t>
            </a:r>
            <a:r>
              <a:rPr lang="fr-CH" sz="2000" dirty="0" err="1">
                <a:sym typeface="Symbol" pitchFamily="18" charset="2"/>
              </a:rPr>
              <a:t>should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be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completed</a:t>
            </a:r>
            <a:r>
              <a:rPr lang="fr-CH" sz="2000" dirty="0">
                <a:sym typeface="Symbol" pitchFamily="18" charset="2"/>
              </a:rPr>
              <a:t> in 2025, </a:t>
            </a:r>
            <a:r>
              <a:rPr lang="fr-CH" sz="2000" dirty="0" err="1">
                <a:sym typeface="Symbol" pitchFamily="18" charset="2"/>
              </a:rPr>
              <a:t>including</a:t>
            </a:r>
            <a:r>
              <a:rPr lang="fr-CH" sz="2000" dirty="0">
                <a:sym typeface="Symbol" pitchFamily="18" charset="2"/>
              </a:rPr>
              <a:t> supervision of MCBRD </a:t>
            </a:r>
            <a:r>
              <a:rPr lang="fr-CH" sz="2000" dirty="0" err="1">
                <a:sym typeface="Symbol" pitchFamily="18" charset="2"/>
              </a:rPr>
              <a:t>activities</a:t>
            </a:r>
            <a:r>
              <a:rPr lang="fr-CH" sz="2000" dirty="0">
                <a:sym typeface="Symbol" pitchFamily="18" charset="2"/>
              </a:rPr>
              <a:t> in China</a:t>
            </a: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r>
              <a:rPr lang="fr-CH" sz="2000" dirty="0">
                <a:sym typeface="Symbol" pitchFamily="18" charset="2"/>
              </a:rPr>
              <a:t>D1 and D2 follow-up </a:t>
            </a:r>
            <a:r>
              <a:rPr lang="fr-CH" sz="2000" dirty="0" err="1">
                <a:sym typeface="Symbol" pitchFamily="18" charset="2"/>
              </a:rPr>
              <a:t>will</a:t>
            </a:r>
            <a:r>
              <a:rPr lang="fr-CH" sz="2000" dirty="0">
                <a:sym typeface="Symbol" pitchFamily="18" charset="2"/>
              </a:rPr>
              <a:t> continue </a:t>
            </a:r>
            <a:r>
              <a:rPr lang="fr-CH" sz="2000" dirty="0" err="1">
                <a:sym typeface="Symbol" pitchFamily="18" charset="2"/>
              </a:rPr>
              <a:t>through</a:t>
            </a:r>
            <a:r>
              <a:rPr lang="fr-CH" sz="2000" dirty="0">
                <a:sym typeface="Symbol" pitchFamily="18" charset="2"/>
              </a:rPr>
              <a:t> 2025 and 2026</a:t>
            </a:r>
            <a:endParaRPr lang="fr-CH" sz="1800" dirty="0">
              <a:sym typeface="Symbol" pitchFamily="18" charset="2"/>
            </a:endParaRP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We</a:t>
            </a:r>
            <a:r>
              <a:rPr lang="fr-CH" sz="1600" dirty="0">
                <a:sym typeface="Symbol" pitchFamily="18" charset="2"/>
              </a:rPr>
              <a:t> have four D1 </a:t>
            </a:r>
            <a:r>
              <a:rPr lang="fr-CH" sz="1600" dirty="0" err="1">
                <a:sym typeface="Symbol" pitchFamily="18" charset="2"/>
              </a:rPr>
              <a:t>tested</a:t>
            </a:r>
            <a:r>
              <a:rPr lang="fr-CH" sz="1600" dirty="0">
                <a:sym typeface="Symbol" pitchFamily="18" charset="2"/>
              </a:rPr>
              <a:t> and </a:t>
            </a:r>
            <a:r>
              <a:rPr lang="fr-CH" sz="1600" dirty="0" err="1">
                <a:sym typeface="Symbol" pitchFamily="18" charset="2"/>
              </a:rPr>
              <a:t>conform</a:t>
            </a:r>
            <a:r>
              <a:rPr lang="fr-CH" sz="1600" dirty="0">
                <a:sym typeface="Symbol" pitchFamily="18" charset="2"/>
              </a:rPr>
              <a:t> in Japan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We</a:t>
            </a:r>
            <a:r>
              <a:rPr lang="fr-CH" sz="1600" dirty="0">
                <a:sym typeface="Symbol" pitchFamily="18" charset="2"/>
              </a:rPr>
              <a:t> have </a:t>
            </a:r>
            <a:r>
              <a:rPr lang="fr-CH" sz="1600" dirty="0" err="1">
                <a:sym typeface="Symbol" pitchFamily="18" charset="2"/>
              </a:rPr>
              <a:t>three</a:t>
            </a:r>
            <a:r>
              <a:rPr lang="fr-CH" sz="1600" dirty="0">
                <a:sym typeface="Symbol" pitchFamily="18" charset="2"/>
              </a:rPr>
              <a:t> D2 at CERN, first one </a:t>
            </a:r>
            <a:r>
              <a:rPr lang="fr-CH" sz="1600" dirty="0" err="1">
                <a:sym typeface="Symbol" pitchFamily="18" charset="2"/>
              </a:rPr>
              <a:t>succesfully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tested</a:t>
            </a:r>
            <a:endParaRPr lang="fr-CH" sz="1600" dirty="0">
              <a:sym typeface="Symbol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2FA365-FA2D-6729-7E82-6A725989B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" y="3607634"/>
            <a:ext cx="9144000" cy="7905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E9B9B9-6A8E-E346-C6D5-3754A4858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117" y="5767506"/>
            <a:ext cx="4270130" cy="88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98037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FD2EE7-14EA-FFDD-223A-428B55C0B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A4CD9787-1617-CB1E-B90D-6A50661014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1C423670-ADF5-6322-400F-96EF4CED4D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HFM</a:t>
            </a:r>
            <a:endParaRPr lang="en-US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386996B6-3702-DC24-E508-7207E4A656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000" dirty="0">
                <a:sym typeface="Symbol" pitchFamily="18" charset="2"/>
              </a:rPr>
              <a:t>Budget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Level</a:t>
            </a:r>
            <a:r>
              <a:rPr lang="fr-CH" sz="1600" dirty="0">
                <a:sym typeface="Symbol" pitchFamily="18" charset="2"/>
              </a:rPr>
              <a:t> of support to HFM </a:t>
            </a:r>
            <a:r>
              <a:rPr lang="fr-CH" sz="1600" dirty="0" err="1">
                <a:sym typeface="Symbol" pitchFamily="18" charset="2"/>
              </a:rPr>
              <a:t>is</a:t>
            </a:r>
            <a:r>
              <a:rPr lang="fr-CH" sz="1600" dirty="0">
                <a:sym typeface="Symbol" pitchFamily="18" charset="2"/>
              </a:rPr>
              <a:t> at the moment </a:t>
            </a:r>
            <a:r>
              <a:rPr lang="fr-CH" sz="1600" dirty="0" err="1">
                <a:sym typeface="Symbol" pitchFamily="18" charset="2"/>
              </a:rPr>
              <a:t>guaranteed</a:t>
            </a:r>
            <a:r>
              <a:rPr lang="fr-CH" sz="1600" dirty="0">
                <a:sym typeface="Symbol" pitchFamily="18" charset="2"/>
              </a:rPr>
              <a:t> by the top management at a </a:t>
            </a:r>
            <a:r>
              <a:rPr lang="fr-CH" sz="1600" dirty="0" err="1">
                <a:sym typeface="Symbol" pitchFamily="18" charset="2"/>
              </a:rPr>
              <a:t>level</a:t>
            </a:r>
            <a:r>
              <a:rPr lang="fr-CH" sz="1600" dirty="0">
                <a:sym typeface="Symbol" pitchFamily="18" charset="2"/>
              </a:rPr>
              <a:t> of 10 M/</a:t>
            </a:r>
            <a:r>
              <a:rPr lang="fr-CH" sz="1600" dirty="0" err="1">
                <a:sym typeface="Symbol" pitchFamily="18" charset="2"/>
              </a:rPr>
              <a:t>year</a:t>
            </a:r>
            <a:r>
              <a:rPr lang="fr-CH" sz="1600" dirty="0">
                <a:sym typeface="Symbol" pitchFamily="18" charset="2"/>
              </a:rPr>
              <a:t> up to 2028, </a:t>
            </a:r>
            <a:r>
              <a:rPr lang="fr-CH" sz="1600" dirty="0" err="1">
                <a:sym typeface="Symbol" pitchFamily="18" charset="2"/>
              </a:rPr>
              <a:t>then</a:t>
            </a:r>
            <a:r>
              <a:rPr lang="fr-CH" sz="1600" dirty="0">
                <a:sym typeface="Symbol" pitchFamily="18" charset="2"/>
              </a:rPr>
              <a:t> 20 M/</a:t>
            </a:r>
            <a:r>
              <a:rPr lang="fr-CH" sz="1600" dirty="0" err="1">
                <a:sym typeface="Symbol" pitchFamily="18" charset="2"/>
              </a:rPr>
              <a:t>year</a:t>
            </a:r>
            <a:r>
              <a:rPr lang="fr-CH" sz="1600" dirty="0">
                <a:sym typeface="Symbol" pitchFamily="18" charset="2"/>
              </a:rPr>
              <a:t> (</a:t>
            </a:r>
            <a:r>
              <a:rPr lang="fr-CH" sz="1600" dirty="0" err="1">
                <a:sym typeface="Symbol" pitchFamily="18" charset="2"/>
              </a:rPr>
              <a:t>material</a:t>
            </a:r>
            <a:r>
              <a:rPr lang="fr-CH" sz="1600" dirty="0">
                <a:sym typeface="Symbol" pitchFamily="18" charset="2"/>
              </a:rPr>
              <a:t>, </a:t>
            </a:r>
            <a:r>
              <a:rPr lang="fr-CH" sz="1600" dirty="0" err="1">
                <a:sym typeface="Symbol" pitchFamily="18" charset="2"/>
              </a:rPr>
              <a:t>including</a:t>
            </a:r>
            <a:r>
              <a:rPr lang="fr-CH" sz="1600" dirty="0">
                <a:sym typeface="Symbol" pitchFamily="18" charset="2"/>
              </a:rPr>
              <a:t> CERN contribution to collaborations)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We</a:t>
            </a:r>
            <a:r>
              <a:rPr lang="fr-CH" sz="1600" dirty="0">
                <a:sym typeface="Symbol" pitchFamily="18" charset="2"/>
              </a:rPr>
              <a:t> are </a:t>
            </a:r>
            <a:r>
              <a:rPr lang="fr-CH" sz="1600" dirty="0" err="1">
                <a:sym typeface="Symbol" pitchFamily="18" charset="2"/>
              </a:rPr>
              <a:t>having</a:t>
            </a:r>
            <a:r>
              <a:rPr lang="fr-CH" sz="1600" dirty="0">
                <a:sym typeface="Symbol" pitchFamily="18" charset="2"/>
              </a:rPr>
              <a:t> a good </a:t>
            </a:r>
            <a:r>
              <a:rPr lang="fr-CH" sz="1600" dirty="0" err="1">
                <a:sym typeface="Symbol" pitchFamily="18" charset="2"/>
              </a:rPr>
              <a:t>ramp</a:t>
            </a:r>
            <a:r>
              <a:rPr lang="fr-CH" sz="1600" dirty="0">
                <a:sym typeface="Symbol" pitchFamily="18" charset="2"/>
              </a:rPr>
              <a:t> up of </a:t>
            </a:r>
            <a:r>
              <a:rPr lang="fr-CH" sz="1600" dirty="0" err="1">
                <a:sym typeface="Symbol" pitchFamily="18" charset="2"/>
              </a:rPr>
              <a:t>expenses</a:t>
            </a:r>
            <a:r>
              <a:rPr lang="fr-CH" sz="1600" dirty="0">
                <a:sym typeface="Symbol" pitchFamily="18" charset="2"/>
              </a:rPr>
              <a:t> of HFM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2021: 2.9 M       2022: 3.6 M        2023: 4.9 M            2024: 8.5 M          2025: 15 M (?)</a:t>
            </a:r>
          </a:p>
          <a:p>
            <a:pPr eaLnBrk="1" hangingPunct="1"/>
            <a:r>
              <a:rPr lang="fr-CH" sz="2000" dirty="0">
                <a:sym typeface="Symbol" pitchFamily="18" charset="2"/>
              </a:rPr>
              <a:t>Management change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New DG has been </a:t>
            </a:r>
            <a:r>
              <a:rPr lang="fr-CH" sz="1600" dirty="0" err="1">
                <a:sym typeface="Symbol" pitchFamily="18" charset="2"/>
              </a:rPr>
              <a:t>appointed</a:t>
            </a:r>
            <a:endParaRPr lang="fr-CH" sz="1600" dirty="0">
              <a:sym typeface="Symbol" pitchFamily="18" charset="2"/>
            </a:endParaRP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New </a:t>
            </a:r>
            <a:r>
              <a:rPr lang="fr-CH" sz="1600" dirty="0" err="1">
                <a:sym typeface="Symbol" pitchFamily="18" charset="2"/>
              </a:rPr>
              <a:t>directores</a:t>
            </a:r>
            <a:r>
              <a:rPr lang="fr-CH" sz="1600" dirty="0">
                <a:sym typeface="Symbol" pitchFamily="18" charset="2"/>
              </a:rPr>
              <a:t> of </a:t>
            </a:r>
            <a:r>
              <a:rPr lang="fr-CH" sz="1600" dirty="0" err="1">
                <a:sym typeface="Symbol" pitchFamily="18" charset="2"/>
              </a:rPr>
              <a:t>sector</a:t>
            </a:r>
            <a:r>
              <a:rPr lang="fr-CH" sz="1600" dirty="0">
                <a:sym typeface="Symbol" pitchFamily="18" charset="2"/>
              </a:rPr>
              <a:t>, </a:t>
            </a:r>
            <a:r>
              <a:rPr lang="fr-CH" sz="1600" dirty="0" err="1">
                <a:sym typeface="Symbol" pitchFamily="18" charset="2"/>
              </a:rPr>
              <a:t>replacing</a:t>
            </a:r>
            <a:r>
              <a:rPr lang="fr-CH" sz="1600" dirty="0">
                <a:sym typeface="Symbol" pitchFamily="18" charset="2"/>
              </a:rPr>
              <a:t> Mike </a:t>
            </a:r>
            <a:r>
              <a:rPr lang="fr-CH" sz="1600" dirty="0" err="1">
                <a:sym typeface="Symbol" pitchFamily="18" charset="2"/>
              </a:rPr>
              <a:t>Lamont</a:t>
            </a:r>
            <a:r>
              <a:rPr lang="fr-CH" sz="1600" dirty="0">
                <a:sym typeface="Symbol" pitchFamily="18" charset="2"/>
              </a:rPr>
              <a:t>, </a:t>
            </a:r>
            <a:r>
              <a:rPr lang="fr-CH" sz="1600" dirty="0" err="1">
                <a:sym typeface="Symbol" pitchFamily="18" charset="2"/>
              </a:rPr>
              <a:t>will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be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announced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soon</a:t>
            </a:r>
            <a:r>
              <a:rPr lang="fr-CH" sz="1600" dirty="0">
                <a:sym typeface="Symbol" pitchFamily="18" charset="2"/>
              </a:rPr>
              <a:t> (</a:t>
            </a:r>
            <a:r>
              <a:rPr lang="fr-CH" sz="1600" dirty="0" err="1">
                <a:sym typeface="Symbol" pitchFamily="18" charset="2"/>
              </a:rPr>
              <a:t>possibly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this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week</a:t>
            </a:r>
            <a:r>
              <a:rPr lang="fr-CH" sz="1600" dirty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Departement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heads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will</a:t>
            </a:r>
            <a:r>
              <a:rPr lang="fr-CH" sz="1600" dirty="0">
                <a:sym typeface="Symbol" pitchFamily="18" charset="2"/>
              </a:rPr>
              <a:t> follow in </a:t>
            </a:r>
            <a:r>
              <a:rPr lang="fr-CH" sz="1600" dirty="0" err="1">
                <a:sym typeface="Symbol" pitchFamily="18" charset="2"/>
              </a:rPr>
              <a:t>summer</a:t>
            </a:r>
            <a:endParaRPr lang="fr-CH" sz="1600" dirty="0">
              <a:sym typeface="Symbol" pitchFamily="18" charset="2"/>
            </a:endParaRPr>
          </a:p>
          <a:p>
            <a:pPr eaLnBrk="1" hangingPunct="1"/>
            <a:r>
              <a:rPr lang="fr-CH" sz="2000" dirty="0">
                <a:sym typeface="Symbol" pitchFamily="18" charset="2"/>
              </a:rPr>
              <a:t>The section </a:t>
            </a:r>
            <a:r>
              <a:rPr lang="fr-CH" sz="2000" dirty="0" err="1">
                <a:sym typeface="Symbol" pitchFamily="18" charset="2"/>
              </a:rPr>
              <a:t>had</a:t>
            </a:r>
            <a:r>
              <a:rPr lang="fr-CH" sz="2000" dirty="0">
                <a:sym typeface="Symbol" pitchFamily="18" charset="2"/>
              </a:rPr>
              <a:t> in the first part of the </a:t>
            </a:r>
            <a:r>
              <a:rPr lang="fr-CH" sz="2000" dirty="0" err="1">
                <a:sym typeface="Symbol" pitchFamily="18" charset="2"/>
              </a:rPr>
              <a:t>year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several</a:t>
            </a:r>
            <a:r>
              <a:rPr lang="fr-CH" sz="2000" dirty="0">
                <a:sym typeface="Symbol" pitchFamily="18" charset="2"/>
              </a:rPr>
              <a:t> absences, and </a:t>
            </a:r>
            <a:r>
              <a:rPr lang="fr-CH" sz="2000" dirty="0" err="1">
                <a:sym typeface="Symbol" pitchFamily="18" charset="2"/>
              </a:rPr>
              <a:t>this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affected</a:t>
            </a:r>
            <a:r>
              <a:rPr lang="fr-CH" sz="2000" dirty="0">
                <a:sym typeface="Symbol" pitchFamily="18" charset="2"/>
              </a:rPr>
              <a:t> the </a:t>
            </a:r>
            <a:r>
              <a:rPr lang="fr-CH" sz="2000" dirty="0" err="1">
                <a:sym typeface="Symbol" pitchFamily="18" charset="2"/>
              </a:rPr>
              <a:t>work</a:t>
            </a:r>
            <a:r>
              <a:rPr lang="fr-CH" sz="2000" dirty="0">
                <a:sym typeface="Symbol" pitchFamily="18" charset="2"/>
              </a:rPr>
              <a:t> – </a:t>
            </a:r>
            <a:r>
              <a:rPr lang="fr-CH" sz="2000" dirty="0" err="1">
                <a:sym typeface="Symbol" pitchFamily="18" charset="2"/>
              </a:rPr>
              <a:t>we</a:t>
            </a:r>
            <a:r>
              <a:rPr lang="fr-CH" sz="2000" dirty="0">
                <a:sym typeface="Symbol" pitchFamily="18" charset="2"/>
              </a:rPr>
              <a:t> made </a:t>
            </a:r>
            <a:r>
              <a:rPr lang="fr-CH" sz="1800" dirty="0">
                <a:sym typeface="Symbol" pitchFamily="18" charset="2"/>
              </a:rPr>
              <a:t>a bit </a:t>
            </a:r>
            <a:r>
              <a:rPr lang="fr-CH" sz="1800" dirty="0" err="1">
                <a:sym typeface="Symbol" pitchFamily="18" charset="2"/>
              </a:rPr>
              <a:t>less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than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expected</a:t>
            </a:r>
            <a:r>
              <a:rPr lang="fr-CH" sz="1800" dirty="0">
                <a:sym typeface="Symbol" pitchFamily="18" charset="2"/>
              </a:rPr>
              <a:t> for HFM</a:t>
            </a:r>
            <a:endParaRPr lang="fr-CH" sz="1600" dirty="0">
              <a:sym typeface="Symbol" pitchFamily="18" charset="2"/>
            </a:endParaRPr>
          </a:p>
          <a:p>
            <a:pPr lvl="1" eaLnBrk="1" hangingPunct="1"/>
            <a:r>
              <a:rPr lang="fr-CH" sz="1200" dirty="0">
                <a:sym typeface="Symbol" pitchFamily="18" charset="2"/>
              </a:rPr>
              <a:t>RMM1d </a:t>
            </a:r>
            <a:r>
              <a:rPr lang="fr-CH" sz="1200" dirty="0" err="1">
                <a:sym typeface="Symbol" pitchFamily="18" charset="2"/>
              </a:rPr>
              <a:t>will</a:t>
            </a:r>
            <a:r>
              <a:rPr lang="fr-CH" sz="1200" dirty="0">
                <a:sym typeface="Symbol" pitchFamily="18" charset="2"/>
              </a:rPr>
              <a:t> not </a:t>
            </a:r>
            <a:r>
              <a:rPr lang="fr-CH" sz="1200" dirty="0" err="1">
                <a:sym typeface="Symbol" pitchFamily="18" charset="2"/>
              </a:rPr>
              <a:t>be</a:t>
            </a:r>
            <a:r>
              <a:rPr lang="fr-CH" sz="1200" dirty="0">
                <a:sym typeface="Symbol" pitchFamily="18" charset="2"/>
              </a:rPr>
              <a:t> </a:t>
            </a:r>
            <a:r>
              <a:rPr lang="fr-CH" sz="1200" dirty="0" err="1">
                <a:sym typeface="Symbol" pitchFamily="18" charset="2"/>
              </a:rPr>
              <a:t>tested</a:t>
            </a:r>
            <a:r>
              <a:rPr lang="fr-CH" sz="1200" dirty="0">
                <a:sym typeface="Symbol" pitchFamily="18" charset="2"/>
              </a:rPr>
              <a:t> </a:t>
            </a:r>
            <a:r>
              <a:rPr lang="fr-CH" sz="1200" dirty="0" err="1">
                <a:sym typeface="Symbol" pitchFamily="18" charset="2"/>
              </a:rPr>
              <a:t>before</a:t>
            </a:r>
            <a:r>
              <a:rPr lang="fr-CH" sz="1200" dirty="0">
                <a:sym typeface="Symbol" pitchFamily="18" charset="2"/>
              </a:rPr>
              <a:t> </a:t>
            </a:r>
            <a:r>
              <a:rPr lang="fr-CH" sz="1200" dirty="0" err="1">
                <a:sym typeface="Symbol" pitchFamily="18" charset="2"/>
              </a:rPr>
              <a:t>summer</a:t>
            </a:r>
            <a:r>
              <a:rPr lang="fr-CH" sz="1200" dirty="0">
                <a:sym typeface="Symbol" pitchFamily="18" charset="2"/>
              </a:rPr>
              <a:t> break</a:t>
            </a:r>
          </a:p>
          <a:p>
            <a:pPr lvl="1" eaLnBrk="1" hangingPunct="1"/>
            <a:r>
              <a:rPr lang="fr-CH" sz="1200" dirty="0" err="1">
                <a:sym typeface="Symbol" pitchFamily="18" charset="2"/>
              </a:rPr>
              <a:t>Only</a:t>
            </a:r>
            <a:r>
              <a:rPr lang="fr-CH" sz="1200" dirty="0">
                <a:sym typeface="Symbol" pitchFamily="18" charset="2"/>
              </a:rPr>
              <a:t> one </a:t>
            </a:r>
            <a:r>
              <a:rPr lang="fr-CH" sz="1200" dirty="0" err="1">
                <a:sym typeface="Symbol" pitchFamily="18" charset="2"/>
              </a:rPr>
              <a:t>iteration</a:t>
            </a:r>
            <a:r>
              <a:rPr lang="fr-CH" sz="1200" dirty="0">
                <a:sym typeface="Symbol" pitchFamily="18" charset="2"/>
              </a:rPr>
              <a:t> on MQXFS4 </a:t>
            </a:r>
            <a:r>
              <a:rPr lang="fr-CH" sz="1200" dirty="0" err="1">
                <a:sym typeface="Symbol" pitchFamily="18" charset="2"/>
              </a:rPr>
              <a:t>preload</a:t>
            </a:r>
            <a:r>
              <a:rPr lang="fr-CH" sz="1200" dirty="0">
                <a:sym typeface="Symbol" pitchFamily="18" charset="2"/>
              </a:rPr>
              <a:t> </a:t>
            </a:r>
            <a:r>
              <a:rPr lang="fr-CH" sz="1200" dirty="0" err="1">
                <a:sym typeface="Symbol" pitchFamily="18" charset="2"/>
              </a:rPr>
              <a:t>study</a:t>
            </a:r>
            <a:r>
              <a:rPr lang="fr-CH" sz="1200" dirty="0">
                <a:sym typeface="Symbol" pitchFamily="18" charset="2"/>
              </a:rPr>
              <a:t>, but </a:t>
            </a:r>
            <a:r>
              <a:rPr lang="fr-CH" sz="1200" dirty="0" err="1">
                <a:sym typeface="Symbol" pitchFamily="18" charset="2"/>
              </a:rPr>
              <a:t>very</a:t>
            </a:r>
            <a:r>
              <a:rPr lang="fr-CH" sz="1200" dirty="0">
                <a:sym typeface="Symbol" pitchFamily="18" charset="2"/>
              </a:rPr>
              <a:t> good </a:t>
            </a:r>
            <a:r>
              <a:rPr lang="fr-CH" sz="1200" dirty="0" err="1">
                <a:sym typeface="Symbol" pitchFamily="18" charset="2"/>
              </a:rPr>
              <a:t>results</a:t>
            </a:r>
            <a:endParaRPr lang="fr-CH" sz="1200" dirty="0">
              <a:sym typeface="Symbol" pitchFamily="18" charset="2"/>
            </a:endParaRPr>
          </a:p>
          <a:p>
            <a:pPr eaLnBrk="1" hangingPunct="1"/>
            <a:r>
              <a:rPr lang="fr-CH" sz="2000" dirty="0" err="1">
                <a:sym typeface="Symbol" pitchFamily="18" charset="2"/>
              </a:rPr>
              <a:t>Significant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advencements</a:t>
            </a:r>
            <a:r>
              <a:rPr lang="fr-CH" sz="2000" dirty="0">
                <a:sym typeface="Symbol" pitchFamily="18" charset="2"/>
              </a:rPr>
              <a:t> for SMC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Protection </a:t>
            </a:r>
            <a:r>
              <a:rPr lang="fr-CH" sz="1600" dirty="0" err="1">
                <a:sym typeface="Symbol" pitchFamily="18" charset="2"/>
              </a:rPr>
              <a:t>with</a:t>
            </a:r>
            <a:r>
              <a:rPr lang="fr-CH" sz="1600" dirty="0">
                <a:sym typeface="Symbol" pitchFamily="18" charset="2"/>
              </a:rPr>
              <a:t> ESC and </a:t>
            </a:r>
            <a:r>
              <a:rPr lang="fr-CH" sz="1600" dirty="0" err="1">
                <a:sym typeface="Symbol" pitchFamily="18" charset="2"/>
              </a:rPr>
              <a:t>eCLIQ</a:t>
            </a:r>
            <a:endParaRPr lang="fr-CH" sz="20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sz="16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5043037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BDE9C9-7D42-A29C-1814-4C6B4D863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719CB9F4-87AD-643D-A51E-9C18A25778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6669FEB2-0300-8968-FBF6-4790ADF4CA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HFM</a:t>
            </a:r>
            <a:endParaRPr lang="en-US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89C98739-73FC-4E18-A7AD-4AF969A564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000" dirty="0">
                <a:sym typeface="Symbol" pitchFamily="18" charset="2"/>
              </a:rPr>
              <a:t>BOND (J. C. Perez et al.)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Good </a:t>
            </a:r>
            <a:r>
              <a:rPr lang="fr-CH" sz="1600" dirty="0" err="1">
                <a:sym typeface="Symbol" pitchFamily="18" charset="2"/>
              </a:rPr>
              <a:t>advancement</a:t>
            </a:r>
            <a:r>
              <a:rPr lang="fr-CH" sz="1600" dirty="0">
                <a:sym typeface="Symbol" pitchFamily="18" charset="2"/>
              </a:rPr>
              <a:t> on design, </a:t>
            </a:r>
            <a:r>
              <a:rPr lang="fr-CH" sz="1600" dirty="0" err="1">
                <a:sym typeface="Symbol" pitchFamily="18" charset="2"/>
              </a:rPr>
              <a:t>cable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is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done</a:t>
            </a:r>
            <a:r>
              <a:rPr lang="fr-CH" sz="1600" dirty="0">
                <a:sym typeface="Symbol" pitchFamily="18" charset="2"/>
              </a:rPr>
              <a:t>, </a:t>
            </a:r>
            <a:r>
              <a:rPr lang="fr-CH" sz="1600" dirty="0" err="1">
                <a:sym typeface="Symbol" pitchFamily="18" charset="2"/>
              </a:rPr>
              <a:t>winding</a:t>
            </a:r>
            <a:r>
              <a:rPr lang="fr-CH" sz="1600" dirty="0">
                <a:sym typeface="Symbol" pitchFamily="18" charset="2"/>
              </a:rPr>
              <a:t> tests, </a:t>
            </a:r>
            <a:r>
              <a:rPr lang="fr-CH" sz="1600" dirty="0" err="1">
                <a:sym typeface="Symbol" pitchFamily="18" charset="2"/>
              </a:rPr>
              <a:t>tooling</a:t>
            </a:r>
            <a:r>
              <a:rPr lang="fr-CH" sz="1600" dirty="0">
                <a:sym typeface="Symbol" pitchFamily="18" charset="2"/>
              </a:rPr>
              <a:t> …</a:t>
            </a:r>
          </a:p>
          <a:p>
            <a:pPr eaLnBrk="1" hangingPunct="1"/>
            <a:r>
              <a:rPr lang="fr-CH" sz="2000" dirty="0" err="1">
                <a:sym typeface="Symbol" pitchFamily="18" charset="2"/>
              </a:rPr>
              <a:t>FalconD</a:t>
            </a:r>
            <a:r>
              <a:rPr lang="fr-CH" sz="2000" dirty="0">
                <a:sym typeface="Symbol" pitchFamily="18" charset="2"/>
              </a:rPr>
              <a:t>-C (A. Foussat et al.)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Winding</a:t>
            </a:r>
            <a:r>
              <a:rPr lang="fr-CH" sz="1600" dirty="0">
                <a:sym typeface="Symbol" pitchFamily="18" charset="2"/>
              </a:rPr>
              <a:t> tests and design </a:t>
            </a:r>
            <a:r>
              <a:rPr lang="fr-CH" sz="1600" dirty="0" err="1">
                <a:sym typeface="Symbol" pitchFamily="18" charset="2"/>
              </a:rPr>
              <a:t>with</a:t>
            </a:r>
            <a:r>
              <a:rPr lang="fr-CH" sz="1600" dirty="0">
                <a:sym typeface="Symbol" pitchFamily="18" charset="2"/>
              </a:rPr>
              <a:t> 56 mm aperture, to </a:t>
            </a:r>
            <a:r>
              <a:rPr lang="fr-CH" sz="1600" dirty="0" err="1">
                <a:sym typeface="Symbol" pitchFamily="18" charset="2"/>
              </a:rPr>
              <a:t>be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presented</a:t>
            </a:r>
            <a:r>
              <a:rPr lang="fr-CH" sz="1600" dirty="0">
                <a:sym typeface="Symbol" pitchFamily="18" charset="2"/>
              </a:rPr>
              <a:t> in MT </a:t>
            </a:r>
            <a:r>
              <a:rPr lang="fr-CH" sz="1600" dirty="0" err="1">
                <a:sym typeface="Symbol" pitchFamily="18" charset="2"/>
              </a:rPr>
              <a:t>conference</a:t>
            </a:r>
            <a:endParaRPr lang="fr-CH" sz="1600" dirty="0">
              <a:sym typeface="Symbol" pitchFamily="18" charset="2"/>
            </a:endParaRPr>
          </a:p>
          <a:p>
            <a:pPr eaLnBrk="1" hangingPunct="1"/>
            <a:r>
              <a:rPr lang="fr-CH" sz="2000" dirty="0">
                <a:sym typeface="Symbol" pitchFamily="18" charset="2"/>
              </a:rPr>
              <a:t>FCC MQ </a:t>
            </a:r>
            <a:r>
              <a:rPr lang="fr-CH" sz="1800" dirty="0">
                <a:sym typeface="Symbol" pitchFamily="18" charset="2"/>
              </a:rPr>
              <a:t>(M. </a:t>
            </a:r>
            <a:r>
              <a:rPr lang="fr-CH" sz="1800" dirty="0" err="1">
                <a:sym typeface="Symbol" pitchFamily="18" charset="2"/>
              </a:rPr>
              <a:t>Karppinen</a:t>
            </a:r>
            <a:r>
              <a:rPr lang="fr-CH" sz="1800" dirty="0">
                <a:sym typeface="Symbol" pitchFamily="18" charset="2"/>
              </a:rPr>
              <a:t>)</a:t>
            </a:r>
            <a:endParaRPr lang="fr-CH" sz="1600" dirty="0">
              <a:sym typeface="Symbol" pitchFamily="18" charset="2"/>
            </a:endParaRP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Electromagnetic</a:t>
            </a:r>
            <a:r>
              <a:rPr lang="fr-CH" sz="1600" dirty="0">
                <a:sym typeface="Symbol" pitchFamily="18" charset="2"/>
              </a:rPr>
              <a:t> and </a:t>
            </a:r>
            <a:r>
              <a:rPr lang="fr-CH" sz="1600" dirty="0" err="1">
                <a:sym typeface="Symbol" pitchFamily="18" charset="2"/>
              </a:rPr>
              <a:t>mechanical</a:t>
            </a:r>
            <a:r>
              <a:rPr lang="fr-CH" sz="1600" dirty="0">
                <a:sym typeface="Symbol" pitchFamily="18" charset="2"/>
              </a:rPr>
              <a:t> design </a:t>
            </a:r>
            <a:r>
              <a:rPr lang="fr-CH" sz="1600" dirty="0" err="1">
                <a:sym typeface="Symbol" pitchFamily="18" charset="2"/>
              </a:rPr>
              <a:t>well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advanced</a:t>
            </a:r>
            <a:endParaRPr lang="fr-CH" sz="1200" dirty="0">
              <a:sym typeface="Symbol" pitchFamily="18" charset="2"/>
            </a:endParaRPr>
          </a:p>
          <a:p>
            <a:pPr eaLnBrk="1" hangingPunct="1"/>
            <a:r>
              <a:rPr lang="fr-CH" sz="2000" dirty="0">
                <a:sym typeface="Symbol" pitchFamily="18" charset="2"/>
              </a:rPr>
              <a:t>SMC (A. </a:t>
            </a:r>
            <a:r>
              <a:rPr lang="fr-CH" sz="2000" dirty="0" err="1">
                <a:sym typeface="Symbol" pitchFamily="18" charset="2"/>
              </a:rPr>
              <a:t>Haziot</a:t>
            </a:r>
            <a:r>
              <a:rPr lang="fr-CH" sz="2000" dirty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Main </a:t>
            </a:r>
            <a:r>
              <a:rPr lang="fr-CH" sz="1600" dirty="0" err="1">
                <a:sym typeface="Symbol" pitchFamily="18" charset="2"/>
              </a:rPr>
              <a:t>priority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is</a:t>
            </a:r>
            <a:r>
              <a:rPr lang="fr-CH" sz="1600" dirty="0">
                <a:sym typeface="Symbol" pitchFamily="18" charset="2"/>
              </a:rPr>
              <a:t> the </a:t>
            </a:r>
            <a:r>
              <a:rPr lang="fr-CH" sz="1600" dirty="0" err="1">
                <a:sym typeface="Symbol" pitchFamily="18" charset="2"/>
              </a:rPr>
              <a:t>hybrid</a:t>
            </a:r>
            <a:r>
              <a:rPr lang="fr-CH" sz="1600" dirty="0">
                <a:sym typeface="Symbol" pitchFamily="18" charset="2"/>
              </a:rPr>
              <a:t> SMC, to </a:t>
            </a:r>
            <a:r>
              <a:rPr lang="fr-CH" sz="1600" dirty="0" err="1">
                <a:sym typeface="Symbol" pitchFamily="18" charset="2"/>
              </a:rPr>
              <a:t>be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presented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with</a:t>
            </a:r>
            <a:r>
              <a:rPr lang="fr-CH" sz="1600" dirty="0">
                <a:sym typeface="Symbol" pitchFamily="18" charset="2"/>
              </a:rPr>
              <a:t> BOND-H in MT </a:t>
            </a:r>
            <a:r>
              <a:rPr lang="fr-CH" sz="1600" dirty="0" err="1">
                <a:sym typeface="Symbol" pitchFamily="18" charset="2"/>
              </a:rPr>
              <a:t>conference</a:t>
            </a:r>
            <a:endParaRPr lang="fr-CH" sz="1600" dirty="0">
              <a:sym typeface="Symbol" pitchFamily="18" charset="2"/>
            </a:endParaRPr>
          </a:p>
          <a:p>
            <a:pPr eaLnBrk="1" hangingPunct="1"/>
            <a:r>
              <a:rPr lang="fr-CH" sz="1800" dirty="0" err="1">
                <a:sym typeface="Symbol" pitchFamily="18" charset="2"/>
              </a:rPr>
              <a:t>Ongoing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work</a:t>
            </a:r>
            <a:r>
              <a:rPr lang="fr-CH" sz="1800" dirty="0">
                <a:sym typeface="Symbol" pitchFamily="18" charset="2"/>
              </a:rPr>
              <a:t> on the long BOND-M (J. </a:t>
            </a:r>
            <a:r>
              <a:rPr lang="fr-CH" sz="1800" dirty="0" err="1">
                <a:sym typeface="Symbol" pitchFamily="18" charset="2"/>
              </a:rPr>
              <a:t>Ferradas</a:t>
            </a:r>
            <a:r>
              <a:rPr lang="fr-CH" sz="1800" dirty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See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>
                <a:sym typeface="Symbol" pitchFamily="18" charset="2"/>
                <a:hlinkClick r:id="rId2"/>
              </a:rPr>
              <a:t>https://indico.cern.ch/event/1548961/</a:t>
            </a:r>
            <a:r>
              <a:rPr lang="fr-CH" sz="1600" dirty="0">
                <a:sym typeface="Symbol" pitchFamily="18" charset="2"/>
              </a:rPr>
              <a:t> </a:t>
            </a: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sz="16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5169408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6E3BB7-A2ED-00A1-3FB6-6734B26B1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095E086B-E56D-B284-3AEC-CF4252209F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4A832994-B466-D6C2-5BF8-2E8C8EE832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OTHER MAGNETS</a:t>
            </a:r>
            <a:endParaRPr lang="en-US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5A86805B-2365-AA20-2446-898A2E1146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1800" dirty="0">
                <a:sym typeface="Symbol" pitchFamily="18" charset="2"/>
              </a:rPr>
              <a:t>FUSILLO </a:t>
            </a:r>
            <a:r>
              <a:rPr lang="fr-CH" sz="1800" dirty="0" err="1">
                <a:sym typeface="Symbol" pitchFamily="18" charset="2"/>
              </a:rPr>
              <a:t>is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completed</a:t>
            </a:r>
            <a:r>
              <a:rPr lang="fr-CH" sz="1800" dirty="0">
                <a:sym typeface="Symbol" pitchFamily="18" charset="2"/>
              </a:rPr>
              <a:t>, but </a:t>
            </a:r>
            <a:r>
              <a:rPr lang="fr-CH" sz="1800" dirty="0" err="1">
                <a:sym typeface="Symbol" pitchFamily="18" charset="2"/>
              </a:rPr>
              <a:t>it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will</a:t>
            </a:r>
            <a:r>
              <a:rPr lang="fr-CH" sz="1800" dirty="0">
                <a:sym typeface="Symbol" pitchFamily="18" charset="2"/>
              </a:rPr>
              <a:t> not </a:t>
            </a:r>
            <a:r>
              <a:rPr lang="fr-CH" sz="1800" dirty="0" err="1">
                <a:sym typeface="Symbol" pitchFamily="18" charset="2"/>
              </a:rPr>
              <a:t>be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tested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before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summer</a:t>
            </a:r>
            <a:r>
              <a:rPr lang="fr-CH" sz="1800" dirty="0">
                <a:sym typeface="Symbol" pitchFamily="18" charset="2"/>
              </a:rPr>
              <a:t> break</a:t>
            </a:r>
          </a:p>
          <a:p>
            <a:pPr lvl="1" eaLnBrk="1" hangingPunct="1"/>
            <a:r>
              <a:rPr lang="fr-CH" sz="1400" dirty="0" err="1">
                <a:sym typeface="Symbol" pitchFamily="18" charset="2"/>
              </a:rPr>
              <a:t>Significant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delays</a:t>
            </a:r>
            <a:r>
              <a:rPr lang="fr-CH" sz="1400" dirty="0">
                <a:sym typeface="Symbol" pitchFamily="18" charset="2"/>
              </a:rPr>
              <a:t> w.r.t. </a:t>
            </a:r>
            <a:r>
              <a:rPr lang="fr-CH" sz="1400" dirty="0" err="1">
                <a:sym typeface="Symbol" pitchFamily="18" charset="2"/>
              </a:rPr>
              <a:t>inital</a:t>
            </a:r>
            <a:r>
              <a:rPr lang="fr-CH" sz="1400" dirty="0">
                <a:sym typeface="Symbol" pitchFamily="18" charset="2"/>
              </a:rPr>
              <a:t> dates</a:t>
            </a:r>
          </a:p>
          <a:p>
            <a:pPr lvl="1" eaLnBrk="1" hangingPunct="1"/>
            <a:r>
              <a:rPr lang="fr-CH" sz="1400" dirty="0">
                <a:sym typeface="Symbol" pitchFamily="18" charset="2"/>
              </a:rPr>
              <a:t>May 2024: test in </a:t>
            </a:r>
            <a:r>
              <a:rPr lang="fr-CH" sz="1400" dirty="0" err="1">
                <a:sym typeface="Symbol" pitchFamily="18" charset="2"/>
              </a:rPr>
              <a:t>September</a:t>
            </a:r>
            <a:r>
              <a:rPr lang="fr-CH" sz="1400" dirty="0">
                <a:sym typeface="Symbol" pitchFamily="18" charset="2"/>
              </a:rPr>
              <a:t> 2024 </a:t>
            </a:r>
            <a:r>
              <a:rPr lang="fr-CH" sz="1100" dirty="0">
                <a:sym typeface="Symbol" pitchFamily="18" charset="2"/>
                <a:hlinkClick r:id="rId2"/>
              </a:rPr>
              <a:t>https://indico.cern.ch/event/1419332/</a:t>
            </a:r>
            <a:r>
              <a:rPr lang="fr-CH" sz="1100" dirty="0">
                <a:sym typeface="Symbol" pitchFamily="18" charset="2"/>
              </a:rPr>
              <a:t> </a:t>
            </a:r>
          </a:p>
          <a:p>
            <a:pPr lvl="1" eaLnBrk="1" hangingPunct="1"/>
            <a:r>
              <a:rPr lang="fr-CH" sz="1200" dirty="0">
                <a:sym typeface="Symbol" pitchFamily="18" charset="2"/>
              </a:rPr>
              <a:t>It </a:t>
            </a:r>
            <a:r>
              <a:rPr lang="fr-CH" sz="1200" dirty="0" err="1">
                <a:sym typeface="Symbol" pitchFamily="18" charset="2"/>
              </a:rPr>
              <a:t>will</a:t>
            </a:r>
            <a:r>
              <a:rPr lang="fr-CH" sz="1200" dirty="0">
                <a:sym typeface="Symbol" pitchFamily="18" charset="2"/>
              </a:rPr>
              <a:t> </a:t>
            </a:r>
            <a:r>
              <a:rPr lang="fr-CH" sz="1200" dirty="0" err="1">
                <a:sym typeface="Symbol" pitchFamily="18" charset="2"/>
              </a:rPr>
              <a:t>be</a:t>
            </a:r>
            <a:r>
              <a:rPr lang="fr-CH" sz="1200" dirty="0">
                <a:sym typeface="Symbol" pitchFamily="18" charset="2"/>
              </a:rPr>
              <a:t> in </a:t>
            </a:r>
            <a:r>
              <a:rPr lang="fr-CH" sz="1200" dirty="0" err="1">
                <a:sym typeface="Symbol" pitchFamily="18" charset="2"/>
              </a:rPr>
              <a:t>September</a:t>
            </a:r>
            <a:r>
              <a:rPr lang="fr-CH" sz="1200" dirty="0">
                <a:sym typeface="Symbol" pitchFamily="18" charset="2"/>
              </a:rPr>
              <a:t> 2025</a:t>
            </a:r>
            <a:endParaRPr lang="fr-CH" sz="1400" dirty="0">
              <a:sym typeface="Symbol" pitchFamily="18" charset="2"/>
            </a:endParaRPr>
          </a:p>
          <a:p>
            <a:pPr lvl="1" eaLnBrk="1" hangingPunct="1"/>
            <a:r>
              <a:rPr lang="fr-CH" sz="1400" dirty="0" err="1">
                <a:sym typeface="Symbol" pitchFamily="18" charset="2"/>
              </a:rPr>
              <a:t>We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could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possibly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think</a:t>
            </a:r>
            <a:r>
              <a:rPr lang="fr-CH" sz="1400" dirty="0">
                <a:sym typeface="Symbol" pitchFamily="18" charset="2"/>
              </a:rPr>
              <a:t> about a second </a:t>
            </a:r>
            <a:r>
              <a:rPr lang="fr-CH" sz="1400" dirty="0" err="1">
                <a:sym typeface="Symbol" pitchFamily="18" charset="2"/>
              </a:rPr>
              <a:t>assembly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with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iron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yoke</a:t>
            </a:r>
            <a:r>
              <a:rPr lang="fr-CH" sz="1400" dirty="0">
                <a:sym typeface="Symbol" pitchFamily="18" charset="2"/>
              </a:rPr>
              <a:t> in 2025-2026</a:t>
            </a:r>
          </a:p>
          <a:p>
            <a:pPr eaLnBrk="1" hangingPunct="1"/>
            <a:r>
              <a:rPr lang="fr-CH" sz="1800" dirty="0" err="1">
                <a:sym typeface="Symbol" pitchFamily="18" charset="2"/>
              </a:rPr>
              <a:t>CHiC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is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significanlty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delayed</a:t>
            </a:r>
            <a:r>
              <a:rPr lang="fr-CH" sz="1800" dirty="0">
                <a:sym typeface="Symbol" pitchFamily="18" charset="2"/>
              </a:rPr>
              <a:t> w.r.t. initial plans</a:t>
            </a:r>
          </a:p>
          <a:p>
            <a:pPr lvl="1" eaLnBrk="1" hangingPunct="1"/>
            <a:r>
              <a:rPr lang="fr-CH" sz="1400" dirty="0">
                <a:sym typeface="Symbol" pitchFamily="18" charset="2"/>
              </a:rPr>
              <a:t>August 2024: test in </a:t>
            </a:r>
            <a:r>
              <a:rPr lang="fr-CH" sz="1400" dirty="0" err="1">
                <a:sym typeface="Symbol" pitchFamily="18" charset="2"/>
              </a:rPr>
              <a:t>Jul</a:t>
            </a:r>
            <a:r>
              <a:rPr lang="fr-CH" sz="1400" dirty="0">
                <a:sym typeface="Symbol" pitchFamily="18" charset="2"/>
              </a:rPr>
              <a:t> 2025 </a:t>
            </a:r>
            <a:r>
              <a:rPr lang="fr-CH" sz="1000" dirty="0">
                <a:sym typeface="Symbol" pitchFamily="18" charset="2"/>
                <a:hlinkClick r:id="rId3"/>
              </a:rPr>
              <a:t>https://indico.cern.ch/event/1445463/</a:t>
            </a:r>
            <a:r>
              <a:rPr lang="fr-CH" sz="1000" dirty="0">
                <a:sym typeface="Symbol" pitchFamily="18" charset="2"/>
              </a:rPr>
              <a:t> </a:t>
            </a:r>
            <a:endParaRPr lang="fr-CH" sz="1400" dirty="0">
              <a:sym typeface="Symbol" pitchFamily="18" charset="2"/>
            </a:endParaRPr>
          </a:p>
          <a:p>
            <a:pPr lvl="1" eaLnBrk="1" hangingPunct="1"/>
            <a:r>
              <a:rPr lang="fr-CH" sz="1400" dirty="0">
                <a:sym typeface="Symbol" pitchFamily="18" charset="2"/>
              </a:rPr>
              <a:t>March 2025: test in Jun 2026 </a:t>
            </a:r>
          </a:p>
          <a:p>
            <a:pPr lvl="1" eaLnBrk="1" hangingPunct="1"/>
            <a:r>
              <a:rPr lang="fr-CH" sz="1400" dirty="0" err="1">
                <a:sym typeface="Symbol" pitchFamily="18" charset="2"/>
              </a:rPr>
              <a:t>We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will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discuss</a:t>
            </a:r>
            <a:r>
              <a:rPr lang="fr-CH" sz="1400" dirty="0">
                <a:sym typeface="Symbol" pitchFamily="18" charset="2"/>
              </a:rPr>
              <a:t> how to </a:t>
            </a:r>
            <a:r>
              <a:rPr lang="fr-CH" sz="1400" dirty="0" err="1">
                <a:sym typeface="Symbol" pitchFamily="18" charset="2"/>
              </a:rPr>
              <a:t>allocate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resources</a:t>
            </a:r>
            <a:r>
              <a:rPr lang="fr-CH" sz="1400" dirty="0">
                <a:sym typeface="Symbol" pitchFamily="18" charset="2"/>
              </a:rPr>
              <a:t> for 2026</a:t>
            </a:r>
          </a:p>
          <a:p>
            <a:pPr eaLnBrk="1" hangingPunct="1"/>
            <a:r>
              <a:rPr lang="fr-CH" sz="1800" dirty="0" err="1">
                <a:sym typeface="Symbol" pitchFamily="18" charset="2"/>
              </a:rPr>
              <a:t>We</a:t>
            </a:r>
            <a:r>
              <a:rPr lang="fr-CH" sz="1800" dirty="0">
                <a:sym typeface="Symbol" pitchFamily="18" charset="2"/>
              </a:rPr>
              <a:t> know </a:t>
            </a:r>
            <a:r>
              <a:rPr lang="fr-CH" sz="1800" dirty="0" err="1">
                <a:sym typeface="Symbol" pitchFamily="18" charset="2"/>
              </a:rPr>
              <a:t>it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is</a:t>
            </a:r>
            <a:r>
              <a:rPr lang="fr-CH" sz="1800" dirty="0">
                <a:sym typeface="Symbol" pitchFamily="18" charset="2"/>
              </a:rPr>
              <a:t> not </a:t>
            </a:r>
            <a:r>
              <a:rPr lang="fr-CH" sz="1800" dirty="0" err="1">
                <a:sym typeface="Symbol" pitchFamily="18" charset="2"/>
              </a:rPr>
              <a:t>easy</a:t>
            </a:r>
            <a:r>
              <a:rPr lang="fr-CH" sz="1800" dirty="0">
                <a:sym typeface="Symbol" pitchFamily="18" charset="2"/>
              </a:rPr>
              <a:t> to </a:t>
            </a:r>
            <a:r>
              <a:rPr lang="fr-CH" sz="1800" dirty="0" err="1">
                <a:sym typeface="Symbol" pitchFamily="18" charset="2"/>
              </a:rPr>
              <a:t>make</a:t>
            </a:r>
            <a:r>
              <a:rPr lang="fr-CH" sz="1800" dirty="0">
                <a:sym typeface="Symbol" pitchFamily="18" charset="2"/>
              </a:rPr>
              <a:t> a plan for R&amp;D, but all efforts </a:t>
            </a:r>
            <a:r>
              <a:rPr lang="fr-CH" sz="1800" dirty="0" err="1">
                <a:sym typeface="Symbol" pitchFamily="18" charset="2"/>
              </a:rPr>
              <a:t>should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be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done</a:t>
            </a:r>
            <a:r>
              <a:rPr lang="fr-CH" sz="1800" dirty="0">
                <a:sym typeface="Symbol" pitchFamily="18" charset="2"/>
              </a:rPr>
              <a:t> to </a:t>
            </a:r>
            <a:r>
              <a:rPr lang="fr-CH" sz="1800" dirty="0" err="1">
                <a:sym typeface="Symbol" pitchFamily="18" charset="2"/>
              </a:rPr>
              <a:t>be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credible</a:t>
            </a:r>
            <a:endParaRPr lang="fr-CH" sz="18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6558989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algn="ctr" eaLnBrk="1" hangingPunct="1">
              <a:buNone/>
            </a:pPr>
            <a:r>
              <a:rPr lang="fr-CH" sz="4000" dirty="0">
                <a:sym typeface="Symbol" pitchFamily="18" charset="2"/>
              </a:rPr>
              <a:t>THANKS !</a:t>
            </a:r>
          </a:p>
        </p:txBody>
      </p:sp>
    </p:spTree>
    <p:extLst>
      <p:ext uri="{BB962C8B-B14F-4D97-AF65-F5344CB8AC3E}">
        <p14:creationId xmlns:p14="http://schemas.microsoft.com/office/powerpoint/2010/main" val="167083781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64576</TotalTime>
  <Words>1035</Words>
  <Application>Microsoft Office PowerPoint</Application>
  <PresentationFormat>On-screen Show (4:3)</PresentationFormat>
  <Paragraphs>156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Book Antiqua</vt:lpstr>
      <vt:lpstr>Felix Titling</vt:lpstr>
      <vt:lpstr>Symbol</vt:lpstr>
      <vt:lpstr>Times New Roman</vt:lpstr>
      <vt:lpstr>1_Default Design</vt:lpstr>
      <vt:lpstr>Custom Design</vt:lpstr>
      <vt:lpstr>Superconducting Magnet Technology general section meeting</vt:lpstr>
      <vt:lpstr>Organigram as of June 2025</vt:lpstr>
      <vt:lpstr>Who’s coming, who’s leaving</vt:lpstr>
      <vt:lpstr>Meetings</vt:lpstr>
      <vt:lpstr>HL-LHC</vt:lpstr>
      <vt:lpstr>HFM</vt:lpstr>
      <vt:lpstr>HFM</vt:lpstr>
      <vt:lpstr>OTHER MAGNETS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885</cp:revision>
  <dcterms:created xsi:type="dcterms:W3CDTF">2006-07-31T18:23:56Z</dcterms:created>
  <dcterms:modified xsi:type="dcterms:W3CDTF">2025-07-21T13:03:09Z</dcterms:modified>
</cp:coreProperties>
</file>